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37.jpg" ContentType="image/jpg"/>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81"/>
  </p:notesMasterIdLst>
  <p:handoutMasterIdLst>
    <p:handoutMasterId r:id="rId82"/>
  </p:handoutMasterIdLst>
  <p:sldIdLst>
    <p:sldId id="329" r:id="rId2"/>
    <p:sldId id="335" r:id="rId3"/>
    <p:sldId id="256" r:id="rId4"/>
    <p:sldId id="257" r:id="rId5"/>
    <p:sldId id="262" r:id="rId6"/>
    <p:sldId id="270" r:id="rId7"/>
    <p:sldId id="258" r:id="rId8"/>
    <p:sldId id="265" r:id="rId9"/>
    <p:sldId id="271" r:id="rId10"/>
    <p:sldId id="260" r:id="rId11"/>
    <p:sldId id="269" r:id="rId12"/>
    <p:sldId id="272" r:id="rId13"/>
    <p:sldId id="274" r:id="rId14"/>
    <p:sldId id="261" r:id="rId15"/>
    <p:sldId id="276" r:id="rId16"/>
    <p:sldId id="275" r:id="rId17"/>
    <p:sldId id="268" r:id="rId18"/>
    <p:sldId id="277" r:id="rId19"/>
    <p:sldId id="330" r:id="rId20"/>
    <p:sldId id="332" r:id="rId21"/>
    <p:sldId id="333" r:id="rId22"/>
    <p:sldId id="334" r:id="rId23"/>
    <p:sldId id="331" r:id="rId24"/>
    <p:sldId id="336" r:id="rId25"/>
    <p:sldId id="337" r:id="rId26"/>
    <p:sldId id="338" r:id="rId27"/>
    <p:sldId id="339" r:id="rId28"/>
    <p:sldId id="340" r:id="rId29"/>
    <p:sldId id="341" r:id="rId30"/>
    <p:sldId id="342" r:id="rId31"/>
    <p:sldId id="343" r:id="rId32"/>
    <p:sldId id="344" r:id="rId33"/>
    <p:sldId id="348" r:id="rId34"/>
    <p:sldId id="346" r:id="rId35"/>
    <p:sldId id="349" r:id="rId36"/>
    <p:sldId id="2145873308" r:id="rId37"/>
    <p:sldId id="2145873309" r:id="rId38"/>
    <p:sldId id="2145873310" r:id="rId39"/>
    <p:sldId id="2145873311" r:id="rId40"/>
    <p:sldId id="2145873312" r:id="rId41"/>
    <p:sldId id="2145873313" r:id="rId42"/>
    <p:sldId id="2145873314" r:id="rId43"/>
    <p:sldId id="2145873315" r:id="rId44"/>
    <p:sldId id="2145873316" r:id="rId45"/>
    <p:sldId id="2145873317" r:id="rId46"/>
    <p:sldId id="2145873318" r:id="rId47"/>
    <p:sldId id="273" r:id="rId48"/>
    <p:sldId id="2145873319" r:id="rId49"/>
    <p:sldId id="2145873320" r:id="rId50"/>
    <p:sldId id="2145873321" r:id="rId51"/>
    <p:sldId id="347" r:id="rId52"/>
    <p:sldId id="2144937835" r:id="rId53"/>
    <p:sldId id="2144937836" r:id="rId54"/>
    <p:sldId id="359" r:id="rId55"/>
    <p:sldId id="2144937837" r:id="rId56"/>
    <p:sldId id="2145873296" r:id="rId57"/>
    <p:sldId id="2145873301" r:id="rId58"/>
    <p:sldId id="2145873300" r:id="rId59"/>
    <p:sldId id="2144937578" r:id="rId60"/>
    <p:sldId id="2145873303" r:id="rId61"/>
    <p:sldId id="360" r:id="rId62"/>
    <p:sldId id="2145873305" r:id="rId63"/>
    <p:sldId id="2144937411" r:id="rId64"/>
    <p:sldId id="2144937413" r:id="rId65"/>
    <p:sldId id="2144937414" r:id="rId66"/>
    <p:sldId id="2144937415" r:id="rId67"/>
    <p:sldId id="2144937416" r:id="rId68"/>
    <p:sldId id="2144937417" r:id="rId69"/>
    <p:sldId id="2144937418" r:id="rId70"/>
    <p:sldId id="363" r:id="rId71"/>
    <p:sldId id="364" r:id="rId72"/>
    <p:sldId id="365" r:id="rId73"/>
    <p:sldId id="366" r:id="rId74"/>
    <p:sldId id="368" r:id="rId75"/>
    <p:sldId id="369" r:id="rId76"/>
    <p:sldId id="372" r:id="rId77"/>
    <p:sldId id="373" r:id="rId78"/>
    <p:sldId id="375" r:id="rId79"/>
    <p:sldId id="376" r:id="rId80"/>
  </p:sldIdLst>
  <p:sldSz cx="9144000" cy="6858000" type="screen4x3"/>
  <p:notesSz cx="7010400" cy="9296400"/>
  <p:defaultTextStyle>
    <a:defPPr>
      <a:defRPr lang="en-US"/>
    </a:defPPr>
    <a:lvl1pPr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84"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63208"/>
    <a:srgbClr val="00002C"/>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990" autoAdjust="0"/>
    <p:restoredTop sz="80774" autoAdjust="0"/>
  </p:normalViewPr>
  <p:slideViewPr>
    <p:cSldViewPr snapToGrid="0" snapToObjects="1" showGuides="1">
      <p:cViewPr varScale="1">
        <p:scale>
          <a:sx n="75" d="100"/>
          <a:sy n="75" d="100"/>
        </p:scale>
        <p:origin x="1311" y="42"/>
      </p:cViewPr>
      <p:guideLst>
        <p:guide orient="horz" pos="2184"/>
        <p:guide pos="2880"/>
      </p:guideLst>
    </p:cSldViewPr>
  </p:slideViewPr>
  <p:notesTextViewPr>
    <p:cViewPr>
      <p:scale>
        <a:sx n="3" d="2"/>
        <a:sy n="3" d="2"/>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handoutMaster" Target="handoutMasters/handoutMaster1.xml"/></Relationships>
</file>

<file path=ppt/diagrams/_rels/data1.xml.rels><?xml version="1.0" encoding="UTF-8" standalone="yes"?>
<Relationships xmlns="http://schemas.openxmlformats.org/package/2006/relationships"><Relationship Id="rId3" Type="http://schemas.openxmlformats.org/officeDocument/2006/relationships/hyperlink" Target="https://nam12.safelinks.protection.outlook.com/?url=https%3A%2F%2Fr20.rs6.net%2Ftn.jsp%3Ff%3D0013CsuhheZfWxocrbtjgGLWvbM9rIy95_I1wB3vdkBUammwu9ytk3ij69RaUeELD1D9pRNw0rR6N3ocZOC13Y_XWO3dQhCganXEjoetRImz5pbd04sN7G3sNc29j0khwi2RPiKejFMxg1NsPZXpIo9ngjZSk7_ko9aseOnMOVRsAWNEJoDHwWWfgsR7BdZIrxVrWmnTkafUE9twjnIfboo3xezph9fTvSj-TBmEgWcjcnHZUjWNHFXy5RBzXsHfXk6GorB5RPXIEOHnlDelmuaAZvxHDjAYoOUre8cp9AumgC6nz5xGNEEX1aA0TrV3T-Ov8jAWlbKzGYZyYxn3f0hS-l_8JPIF_Avf2hqCW0-VA3SMEMoCtRFtWPTziFHNclod3StfLw2RJX6_Z-x8Eqj_EtnnCwoN3D2GpLQrXSGPeMr41Ilxmqm8NrJu925y6zdSa21Q1Iy-08Yq86QrpdFP6Cenzsh5rRMr3IzuX2WvQlAXzdoKfN9gKrhRuWvPSJ6OnqIW0gSd3pCyWTKqZBgIZo82OEpPtnYff11VOsTwfzwXCFQevIS72ORYhFpfmUHT-reT4UJ49aebLeTkY-sJMayrhZXSU69KorvCkAIeOwg0LziofjF0trL8ygVxxfrn7xnrLruHDCLWRUG9nPfn7BeXEPJIxMCeOxYpvTQcPwThFM43LqHZ3w_WvLiWrU4SDtWsiVen1YvTSg1_7fzgQ%3D%3D%26c%3DklAFNzBfZqprxbTWdKWWLytXeINQHxSfzK7CJSP9YVb7SllmjFsEgQ%3D%3D%26ch%3DwOWXR4HlEPGKTrc8QHbmyG56LDB8b6HnJfppF8oNfweeNQas8wFi6w%3D%3D&amp;data=04%7C01%7Cmaeve.dixon%40cookcountyhhs.org%7C11c5340287bb4d94f17408d94d4f7a97%7C3b922295e886417faaa84e4c4f069d82%7C0%7C0%7C637625826036963668%7CUnknown%7CTWFpbGZsb3d8eyJWIjoiMC4wLjAwMDAiLCJQIjoiV2luMzIiLCJBTiI6Ik1haWwiLCJXVCI6Mn0%3D%7C0&amp;sdata=I%2BaJkQ8mR0WtSPT3e0oi89dqGas1tgeH8ZTC0MVNB9E%3D&amp;reserved=0" TargetMode="External"/><Relationship Id="rId2" Type="http://schemas.openxmlformats.org/officeDocument/2006/relationships/hyperlink" Target="https://www.chicago.gov/city/en/sites/covid19-vaccine/home/vaccine-finder.html" TargetMode="External"/><Relationship Id="rId1" Type="http://schemas.openxmlformats.org/officeDocument/2006/relationships/hyperlink" Target="http://www.zocdoc.com/vaccine" TargetMode="External"/><Relationship Id="rId6" Type="http://schemas.openxmlformats.org/officeDocument/2006/relationships/hyperlink" Target="https://nam12.safelinks.protection.outlook.com/?url=https%3A%2F%2Fr20.rs6.net%2Ftn.jsp%3Ff%3D0013CsuhheZfWxocrbtjgGLWvbM9rIy95_I1wB3vdkBUammwu9ytk3ij69RaUeELD1DzofcS6KMRhkRKRVIqDYuEdxb_6TzWdDskpJHalwFRR1fwK2PIzcSnwEk39fCUZrUZXFe6oLsMR56KlXBchCVoboQYGsqoL0xyf65FA4h7l49pCfu6xwtK8knt3stOiDxMwa_RaSf1EotAoMWjjfYix0rv_h6KB-fRqqMUvGySAYEwaRu_HHojnuoM4PqBz_JTtrMz3U18BAGhLG17qpXrWP5buGouKR5x-XvZkcsooM%3D%26c%3DklAFNzBfZqprxbTWdKWWLytXeINQHxSfzK7CJSP9YVb7SllmjFsEgQ%3D%3D%26ch%3DwOWXR4HlEPGKTrc8QHbmyG56LDB8b6HnJfppF8oNfweeNQas8wFi6w%3D%3D&amp;data=04%7C01%7Cmaeve.dixon%40cookcountyhhs.org%7C11c5340287bb4d94f17408d94d4f7a97%7C3b922295e886417faaa84e4c4f069d82%7C0%7C0%7C637625826036983578%7CUnknown%7CTWFpbGZsb3d8eyJWIjoiMC4wLjAwMDAiLCJQIjoiV2luMzIiLCJBTiI6Ik1haWwiLCJXVCI6Mn0%3D%7C0&amp;sdata=Gi5S3cXt%2BUX1wrA6fSlthz1hypplNBXe8yoZBS6c99g%3D&amp;reserved=0" TargetMode="External"/><Relationship Id="rId5" Type="http://schemas.openxmlformats.org/officeDocument/2006/relationships/hyperlink" Target="https://nam12.safelinks.protection.outlook.com/?url=https%3A%2F%2Fr20.rs6.net%2Ftn.jsp%3Ff%3D0013CsuhheZfWxocrbtjgGLWvbM9rIy95_I1wB3vdkBUammwu9ytk3ij69RaUeELD1DU9k257slG25SRoJ8QRXS8GguBd87IcLoVv20JZra0HOSTC8DGpBYmD1HMUoN1f3uC2zW7ITCnrFldLf07PsOn7Nw8Mh397mVdUC557ORG-XzVSu4VGMiY3JGgcHpSrSNvYD8gbVjGIXQ98XBlWqyeXFW5VoihSgr3uf0OxrbOaCLe_r6aWydgctpDVAnhEgFNcG3VCM0xrjIMxieKolNH_r9RuQtZFXolEemrWFXojw%3D%26c%3DklAFNzBfZqprxbTWdKWWLytXeINQHxSfzK7CJSP9YVb7SllmjFsEgQ%3D%3D%26ch%3DwOWXR4HlEPGKTrc8QHbmyG56LDB8b6HnJfppF8oNfweeNQas8wFi6w%3D%3D&amp;data=04%7C01%7Cmaeve.dixon%40cookcountyhhs.org%7C11c5340287bb4d94f17408d94d4f7a97%7C3b922295e886417faaa84e4c4f069d82%7C0%7C0%7C637625826036983578%7CUnknown%7CTWFpbGZsb3d8eyJWIjoiMC4wLjAwMDAiLCJQIjoiV2luMzIiLCJBTiI6Ik1haWwiLCJXVCI6Mn0%3D%7C0&amp;sdata=tcQrcdqoNj5TMce605KJZuw4iVF80sxbFKJvUhZ%2Boa0%3D&amp;reserved=0" TargetMode="External"/><Relationship Id="rId4" Type="http://schemas.openxmlformats.org/officeDocument/2006/relationships/hyperlink" Target="https://nam12.safelinks.protection.outlook.com/?url=https%3A%2F%2Fr20.rs6.net%2Ftn.jsp%3Ff%3D0013CsuhheZfWxocrbtjgGLWvbM9rIy95_I1wB3vdkBUammwu9ytk3ij69RaUeELD1DZwnl0TnCJL0SQ6aK1Kpk16UUZPvtaxPO2jk1w5OKxl5Nm-BdUvPVhqs4WGZ42Qlmd7D-yqLKYIvKvAXNUT3-pdE4oqzu_a7HALCTQd1vsigsxVGVPN8oA-_UqhI8LRcj0L7n5ujiSRgFYzlgXU6rm0VPaEWq1ubCh3fUTMS-5cgBkOrjF0T7jX19aeDmlpl5q31cVUg_0Q5DuO0cIlWaznlcplM6q--FtKRFtoeJRKFAsidfSPTezz6sVp804WQK5ODCM7ijueGuVDUKY1t9UGGhyOgGt3r-XCciTQI_R3voXIU76oYR4yq3azmWHLgdb8eilTw5uJnb1IEsT2cAn_sw_d8Xn-i3fSOUnvh3OZENUGLwOHd1vJTq-M1ic6fle7abs7Fjq8C-iyShnr2GtECR-XJMxjjxnp0rp6t3zrx9xwUqwS53JHhbqoLFCfFA2eLnpTQmTjgPSdSGb5IJYgEyTnZoJ7JloRB5umfeiq_ysciV3Sdn_JwMhm9N-VbaUV-Rf_t6KqWfTEOwvJfwj2A8VPFRZEWU20K9x-kV2xFmLDRJlwofpR5aXVLQrUFSOAfXNTs_1Ip45wc7ncu38ggt0j7Y8nTJC4zqLPI5eTFDhQv8519pK0efxX6hD0xdXwXIW2G5XJU%3D%26c%3DklAFNzBfZqprxbTWdKWWLytXeINQHxSfzK7CJSP9YVb7SllmjFsEgQ%3D%3D%26ch%3DwOWXR4HlEPGKTrc8QHbmyG56LDB8b6HnJfppF8oNfweeNQas8wFi6w%3D%3D&amp;data=04%7C01%7Cmaeve.dixon%40cookcountyhhs.org%7C11c5340287bb4d94f17408d94d4f7a97%7C3b922295e886417faaa84e4c4f069d82%7C0%7C0%7C637625826036973626%7CUnknown%7CTWFpbGZsb3d8eyJWIjoiMC4wLjAwMDAiLCJQIjoiV2luMzIiLCJBTiI6Ik1haWwiLCJXVCI6Mn0%3D%7C0&amp;sdata=pFproekg7L8rj0DD4kTFDSL%2B%2FOQN8FiPMV%2B%2BVRj9wHQ%3D&amp;reserved=0" TargetMode="External"/></Relationships>
</file>

<file path=ppt/diagrams/_rels/drawing1.xml.rels><?xml version="1.0" encoding="UTF-8" standalone="yes"?>
<Relationships xmlns="http://schemas.openxmlformats.org/package/2006/relationships"><Relationship Id="rId3" Type="http://schemas.openxmlformats.org/officeDocument/2006/relationships/hyperlink" Target="https://nam12.safelinks.protection.outlook.com/?url=https%3A%2F%2Fr20.rs6.net%2Ftn.jsp%3Ff%3D0013CsuhheZfWxocrbtjgGLWvbM9rIy95_I1wB3vdkBUammwu9ytk3ij69RaUeELD1DZwnl0TnCJL0SQ6aK1Kpk16UUZPvtaxPO2jk1w5OKxl5Nm-BdUvPVhqs4WGZ42Qlmd7D-yqLKYIvKvAXNUT3-pdE4oqzu_a7HALCTQd1vsigsxVGVPN8oA-_UqhI8LRcj0L7n5ujiSRgFYzlgXU6rm0VPaEWq1ubCh3fUTMS-5cgBkOrjF0T7jX19aeDmlpl5q31cVUg_0Q5DuO0cIlWaznlcplM6q--FtKRFtoeJRKFAsidfSPTezz6sVp804WQK5ODCM7ijueGuVDUKY1t9UGGhyOgGt3r-XCciTQI_R3voXIU76oYR4yq3azmWHLgdb8eilTw5uJnb1IEsT2cAn_sw_d8Xn-i3fSOUnvh3OZENUGLwOHd1vJTq-M1ic6fle7abs7Fjq8C-iyShnr2GtECR-XJMxjjxnp0rp6t3zrx9xwUqwS53JHhbqoLFCfFA2eLnpTQmTjgPSdSGb5IJYgEyTnZoJ7JloRB5umfeiq_ysciV3Sdn_JwMhm9N-VbaUV-Rf_t6KqWfTEOwvJfwj2A8VPFRZEWU20K9x-kV2xFmLDRJlwofpR5aXVLQrUFSOAfXNTs_1Ip45wc7ncu38ggt0j7Y8nTJC4zqLPI5eTFDhQv8519pK0efxX6hD0xdXwXIW2G5XJU%3D%26c%3DklAFNzBfZqprxbTWdKWWLytXeINQHxSfzK7CJSP9YVb7SllmjFsEgQ%3D%3D%26ch%3DwOWXR4HlEPGKTrc8QHbmyG56LDB8b6HnJfppF8oNfweeNQas8wFi6w%3D%3D&amp;data=04%7C01%7Cmaeve.dixon%40cookcountyhhs.org%7C11c5340287bb4d94f17408d94d4f7a97%7C3b922295e886417faaa84e4c4f069d82%7C0%7C0%7C637625826036973626%7CUnknown%7CTWFpbGZsb3d8eyJWIjoiMC4wLjAwMDAiLCJQIjoiV2luMzIiLCJBTiI6Ik1haWwiLCJXVCI6Mn0%3D%7C0&amp;sdata=pFproekg7L8rj0DD4kTFDSL%2B%2FOQN8FiPMV%2B%2BVRj9wHQ%3D&amp;reserved=0" TargetMode="External"/><Relationship Id="rId2" Type="http://schemas.openxmlformats.org/officeDocument/2006/relationships/hyperlink" Target="https://www.chicago.gov/city/en/sites/covid19-vaccine/home/vaccine-finder.html" TargetMode="External"/><Relationship Id="rId1" Type="http://schemas.openxmlformats.org/officeDocument/2006/relationships/hyperlink" Target="http://www.zocdoc.com/vaccine" TargetMode="External"/><Relationship Id="rId6" Type="http://schemas.openxmlformats.org/officeDocument/2006/relationships/hyperlink" Target="https://nam12.safelinks.protection.outlook.com/?url=https%3A%2F%2Fr20.rs6.net%2Ftn.jsp%3Ff%3D0013CsuhheZfWxocrbtjgGLWvbM9rIy95_I1wB3vdkBUammwu9ytk3ij69RaUeELD1DzofcS6KMRhkRKRVIqDYuEdxb_6TzWdDskpJHalwFRR1fwK2PIzcSnwEk39fCUZrUZXFe6oLsMR56KlXBchCVoboQYGsqoL0xyf65FA4h7l49pCfu6xwtK8knt3stOiDxMwa_RaSf1EotAoMWjjfYix0rv_h6KB-fRqqMUvGySAYEwaRu_HHojnuoM4PqBz_JTtrMz3U18BAGhLG17qpXrWP5buGouKR5x-XvZkcsooM%3D%26c%3DklAFNzBfZqprxbTWdKWWLytXeINQHxSfzK7CJSP9YVb7SllmjFsEgQ%3D%3D%26ch%3DwOWXR4HlEPGKTrc8QHbmyG56LDB8b6HnJfppF8oNfweeNQas8wFi6w%3D%3D&amp;data=04%7C01%7Cmaeve.dixon%40cookcountyhhs.org%7C11c5340287bb4d94f17408d94d4f7a97%7C3b922295e886417faaa84e4c4f069d82%7C0%7C0%7C637625826036983578%7CUnknown%7CTWFpbGZsb3d8eyJWIjoiMC4wLjAwMDAiLCJQIjoiV2luMzIiLCJBTiI6Ik1haWwiLCJXVCI6Mn0%3D%7C0&amp;sdata=Gi5S3cXt%2BUX1wrA6fSlthz1hypplNBXe8yoZBS6c99g%3D&amp;reserved=0" TargetMode="External"/><Relationship Id="rId5" Type="http://schemas.openxmlformats.org/officeDocument/2006/relationships/hyperlink" Target="https://nam12.safelinks.protection.outlook.com/?url=https%3A%2F%2Fr20.rs6.net%2Ftn.jsp%3Ff%3D0013CsuhheZfWxocrbtjgGLWvbM9rIy95_I1wB3vdkBUammwu9ytk3ij69RaUeELD1DU9k257slG25SRoJ8QRXS8GguBd87IcLoVv20JZra0HOSTC8DGpBYmD1HMUoN1f3uC2zW7ITCnrFldLf07PsOn7Nw8Mh397mVdUC557ORG-XzVSu4VGMiY3JGgcHpSrSNvYD8gbVjGIXQ98XBlWqyeXFW5VoihSgr3uf0OxrbOaCLe_r6aWydgctpDVAnhEgFNcG3VCM0xrjIMxieKolNH_r9RuQtZFXolEemrWFXojw%3D%26c%3DklAFNzBfZqprxbTWdKWWLytXeINQHxSfzK7CJSP9YVb7SllmjFsEgQ%3D%3D%26ch%3DwOWXR4HlEPGKTrc8QHbmyG56LDB8b6HnJfppF8oNfweeNQas8wFi6w%3D%3D&amp;data=04%7C01%7Cmaeve.dixon%40cookcountyhhs.org%7C11c5340287bb4d94f17408d94d4f7a97%7C3b922295e886417faaa84e4c4f069d82%7C0%7C0%7C637625826036983578%7CUnknown%7CTWFpbGZsb3d8eyJWIjoiMC4wLjAwMDAiLCJQIjoiV2luMzIiLCJBTiI6Ik1haWwiLCJXVCI6Mn0%3D%7C0&amp;sdata=tcQrcdqoNj5TMce605KJZuw4iVF80sxbFKJvUhZ%2Boa0%3D&amp;reserved=0" TargetMode="External"/><Relationship Id="rId4" Type="http://schemas.openxmlformats.org/officeDocument/2006/relationships/hyperlink" Target="https://nam12.safelinks.protection.outlook.com/?url=https%3A%2F%2Fr20.rs6.net%2Ftn.jsp%3Ff%3D0013CsuhheZfWxocrbtjgGLWvbM9rIy95_I1wB3vdkBUammwu9ytk3ij69RaUeELD1D9pRNw0rR6N3ocZOC13Y_XWO3dQhCganXEjoetRImz5pbd04sN7G3sNc29j0khwi2RPiKejFMxg1NsPZXpIo9ngjZSk7_ko9aseOnMOVRsAWNEJoDHwWWfgsR7BdZIrxVrWmnTkafUE9twjnIfboo3xezph9fTvSj-TBmEgWcjcnHZUjWNHFXy5RBzXsHfXk6GorB5RPXIEOHnlDelmuaAZvxHDjAYoOUre8cp9AumgC6nz5xGNEEX1aA0TrV3T-Ov8jAWlbKzGYZyYxn3f0hS-l_8JPIF_Avf2hqCW0-VA3SMEMoCtRFtWPTziFHNclod3StfLw2RJX6_Z-x8Eqj_EtnnCwoN3D2GpLQrXSGPeMr41Ilxmqm8NrJu925y6zdSa21Q1Iy-08Yq86QrpdFP6Cenzsh5rRMr3IzuX2WvQlAXzdoKfN9gKrhRuWvPSJ6OnqIW0gSd3pCyWTKqZBgIZo82OEpPtnYff11VOsTwfzwXCFQevIS72ORYhFpfmUHT-reT4UJ49aebLeTkY-sJMayrhZXSU69KorvCkAIeOwg0LziofjF0trL8ygVxxfrn7xnrLruHDCLWRUG9nPfn7BeXEPJIxMCeOxYpvTQcPwThFM43LqHZ3w_WvLiWrU4SDtWsiVen1YvTSg1_7fzgQ%3D%3D%26c%3DklAFNzBfZqprxbTWdKWWLytXeINQHxSfzK7CJSP9YVb7SllmjFsEgQ%3D%3D%26ch%3DwOWXR4HlEPGKTrc8QHbmyG56LDB8b6HnJfppF8oNfweeNQas8wFi6w%3D%3D&amp;data=04%7C01%7Cmaeve.dixon%40cookcountyhhs.org%7C11c5340287bb4d94f17408d94d4f7a97%7C3b922295e886417faaa84e4c4f069d82%7C0%7C0%7C637625826036963668%7CUnknown%7CTWFpbGZsb3d8eyJWIjoiMC4wLjAwMDAiLCJQIjoiV2luMzIiLCJBTiI6Ik1haWwiLCJXVCI6Mn0%3D%7C0&amp;sdata=I%2BaJkQ8mR0WtSPT3e0oi89dqGas1tgeH8ZTC0MVNB9E%3D&amp;reserved=0"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8C655CA-0085-4885-8C47-2200803F712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C9FBC2C-73B8-4B10-B297-686F1257AD8C}">
      <dgm:prSet phldrT="[Text]"/>
      <dgm:spPr/>
      <dgm:t>
        <a:bodyPr/>
        <a:lstStyle/>
        <a:p>
          <a:r>
            <a:rPr lang="en-US" dirty="0"/>
            <a:t>Chicago</a:t>
          </a:r>
        </a:p>
      </dgm:t>
    </dgm:pt>
    <dgm:pt modelId="{4F17D488-8A95-4028-B266-4232D636502D}" type="parTrans" cxnId="{019E8131-171E-4450-A407-B88192264780}">
      <dgm:prSet/>
      <dgm:spPr/>
      <dgm:t>
        <a:bodyPr/>
        <a:lstStyle/>
        <a:p>
          <a:endParaRPr lang="en-US"/>
        </a:p>
      </dgm:t>
    </dgm:pt>
    <dgm:pt modelId="{9DD25D37-5600-43A2-B74B-E604DAC0DBDE}" type="sibTrans" cxnId="{019E8131-171E-4450-A407-B88192264780}">
      <dgm:prSet/>
      <dgm:spPr/>
      <dgm:t>
        <a:bodyPr/>
        <a:lstStyle/>
        <a:p>
          <a:endParaRPr lang="en-US"/>
        </a:p>
      </dgm:t>
    </dgm:pt>
    <dgm:pt modelId="{591CCAF2-E02F-4259-BCD6-13E9C51D98D2}">
      <dgm:prSet phldrT="[Text]"/>
      <dgm:spPr/>
      <dgm:t>
        <a:bodyPr/>
        <a:lstStyle/>
        <a:p>
          <a:r>
            <a:rPr lang="en-US" dirty="0"/>
            <a:t>Make an appointment by phone (in home or at a site): </a:t>
          </a:r>
          <a:r>
            <a:rPr kumimoji="0" lang="en-US" b="1" i="0" u="none" strike="noStrike" cap="none" spc="0" normalizeH="0" baseline="0" noProof="0" dirty="0">
              <a:ln>
                <a:noFill/>
              </a:ln>
              <a:solidFill>
                <a:prstClr val="black"/>
              </a:solidFill>
              <a:effectLst/>
              <a:uLnTx/>
              <a:uFillTx/>
              <a:latin typeface="Calibri"/>
              <a:ea typeface="ＭＳ Ｐゴシック" panose="020B0600070205080204" pitchFamily="34" charset="-128"/>
              <a:cs typeface="+mn-cs"/>
            </a:rPr>
            <a:t>312.746.4835</a:t>
          </a:r>
          <a:r>
            <a:rPr kumimoji="0" lang="en-US" b="0" i="0" u="none" strike="noStrike" cap="none" spc="0" normalizeH="0" baseline="0" noProof="0" dirty="0">
              <a:ln>
                <a:noFill/>
              </a:ln>
              <a:solidFill>
                <a:prstClr val="black"/>
              </a:solidFill>
              <a:effectLst/>
              <a:uLnTx/>
              <a:uFillTx/>
              <a:latin typeface="Calibri"/>
              <a:ea typeface="ＭＳ Ｐゴシック" panose="020B0600070205080204" pitchFamily="34" charset="-128"/>
              <a:cs typeface="+mn-cs"/>
            </a:rPr>
            <a:t> </a:t>
          </a:r>
          <a:endParaRPr lang="en-US" dirty="0"/>
        </a:p>
      </dgm:t>
    </dgm:pt>
    <dgm:pt modelId="{7D51C4D6-FC63-44E0-9173-C4F3BCB1DBD3}" type="parTrans" cxnId="{8B64A0DE-597C-4085-BD9B-2977EBBA5727}">
      <dgm:prSet/>
      <dgm:spPr/>
      <dgm:t>
        <a:bodyPr/>
        <a:lstStyle/>
        <a:p>
          <a:endParaRPr lang="en-US"/>
        </a:p>
      </dgm:t>
    </dgm:pt>
    <dgm:pt modelId="{23BED21A-9E74-4DA9-97C8-AACA6C8530F6}" type="sibTrans" cxnId="{8B64A0DE-597C-4085-BD9B-2977EBBA5727}">
      <dgm:prSet/>
      <dgm:spPr/>
      <dgm:t>
        <a:bodyPr/>
        <a:lstStyle/>
        <a:p>
          <a:endParaRPr lang="en-US"/>
        </a:p>
      </dgm:t>
    </dgm:pt>
    <dgm:pt modelId="{406D74D9-B042-4D22-A712-21DB66D3661E}">
      <dgm:prSet phldrT="[Text]"/>
      <dgm:spPr/>
      <dgm:t>
        <a:bodyPr/>
        <a:lstStyle/>
        <a:p>
          <a:r>
            <a:rPr lang="en-US" dirty="0"/>
            <a:t>Suburban Cook County</a:t>
          </a:r>
        </a:p>
      </dgm:t>
    </dgm:pt>
    <dgm:pt modelId="{EDE3F33A-1AD9-4D6E-822E-4F231EEE584A}" type="parTrans" cxnId="{3F872C18-7E6F-4E6F-954D-3A9E0DB36FB9}">
      <dgm:prSet/>
      <dgm:spPr/>
      <dgm:t>
        <a:bodyPr/>
        <a:lstStyle/>
        <a:p>
          <a:endParaRPr lang="en-US"/>
        </a:p>
      </dgm:t>
    </dgm:pt>
    <dgm:pt modelId="{5FB5D52D-80FB-489C-B418-198EB3623372}" type="sibTrans" cxnId="{3F872C18-7E6F-4E6F-954D-3A9E0DB36FB9}">
      <dgm:prSet/>
      <dgm:spPr/>
      <dgm:t>
        <a:bodyPr/>
        <a:lstStyle/>
        <a:p>
          <a:endParaRPr lang="en-US"/>
        </a:p>
      </dgm:t>
    </dgm:pt>
    <dgm:pt modelId="{A1CC63B0-225B-4C8C-AB28-0C5458A03CAF}">
      <dgm:prSet phldrT="[Text]"/>
      <dgm:spPr/>
      <dgm:t>
        <a:bodyPr/>
        <a:lstStyle/>
        <a:p>
          <a:r>
            <a:rPr lang="en-US" dirty="0"/>
            <a:t>Make an appointment by phone: </a:t>
          </a:r>
          <a:r>
            <a:rPr kumimoji="0" lang="en-US" b="1" i="0" u="none" strike="noStrike" cap="none" spc="0" normalizeH="0" baseline="0" noProof="0" dirty="0">
              <a:ln>
                <a:noFill/>
              </a:ln>
              <a:effectLst/>
              <a:uLnTx/>
              <a:uFillTx/>
              <a:latin typeface="Calibri"/>
              <a:ea typeface="ＭＳ Ｐゴシック" panose="020B0600070205080204" pitchFamily="34" charset="-128"/>
              <a:cs typeface="+mn-cs"/>
            </a:rPr>
            <a:t>833-308-1988</a:t>
          </a:r>
          <a:endParaRPr lang="en-US" dirty="0"/>
        </a:p>
      </dgm:t>
    </dgm:pt>
    <dgm:pt modelId="{5ACBE469-5960-42B2-AE23-9934F325DB9A}" type="parTrans" cxnId="{B65F3601-522D-489C-A1CA-F11AFC38B074}">
      <dgm:prSet/>
      <dgm:spPr/>
      <dgm:t>
        <a:bodyPr/>
        <a:lstStyle/>
        <a:p>
          <a:endParaRPr lang="en-US"/>
        </a:p>
      </dgm:t>
    </dgm:pt>
    <dgm:pt modelId="{4C44A3BD-2A2C-415B-A861-669C12AE1843}" type="sibTrans" cxnId="{B65F3601-522D-489C-A1CA-F11AFC38B074}">
      <dgm:prSet/>
      <dgm:spPr/>
      <dgm:t>
        <a:bodyPr/>
        <a:lstStyle/>
        <a:p>
          <a:endParaRPr lang="en-US"/>
        </a:p>
      </dgm:t>
    </dgm:pt>
    <dgm:pt modelId="{2454DF5A-78D7-4A58-B8F0-222C2B5C5798}">
      <dgm:prSet phldrT="[Text]"/>
      <dgm:spPr/>
      <dgm:t>
        <a:bodyPr/>
        <a:lstStyle/>
        <a:p>
          <a:r>
            <a:rPr lang="en-US" dirty="0"/>
            <a:t>Make an appointment online: </a:t>
          </a:r>
          <a:r>
            <a:rPr kumimoji="0" lang="en-US" b="0" i="0" u="none" strike="noStrike" cap="none" spc="0" normalizeH="0" baseline="0" noProof="0" dirty="0">
              <a:ln>
                <a:noFill/>
              </a:ln>
              <a:solidFill>
                <a:srgbClr val="184521"/>
              </a:solidFill>
              <a:effectLst/>
              <a:uLnTx/>
              <a:uFillTx/>
              <a:latin typeface="Calibri"/>
              <a:ea typeface="ＭＳ Ｐゴシック" panose="020B0600070205080204" pitchFamily="34" charset="-128"/>
              <a:cs typeface="+mn-cs"/>
              <a:hlinkClick xmlns:r="http://schemas.openxmlformats.org/officeDocument/2006/relationships" r:id="rId1" tooltip="www.zocdoc.com/vaccine"/>
            </a:rPr>
            <a:t>www.zocdoc.com/vaccine</a:t>
          </a:r>
          <a:endParaRPr lang="en-US" b="0" dirty="0"/>
        </a:p>
      </dgm:t>
    </dgm:pt>
    <dgm:pt modelId="{FC33AA37-47BE-4524-B0C1-6D357E1D4209}" type="parTrans" cxnId="{0898C865-40EA-4A37-A962-02FB23D7E117}">
      <dgm:prSet/>
      <dgm:spPr/>
      <dgm:t>
        <a:bodyPr/>
        <a:lstStyle/>
        <a:p>
          <a:endParaRPr lang="en-US"/>
        </a:p>
      </dgm:t>
    </dgm:pt>
    <dgm:pt modelId="{0E63D92B-0143-451F-9E19-A29D289ECF05}" type="sibTrans" cxnId="{0898C865-40EA-4A37-A962-02FB23D7E117}">
      <dgm:prSet/>
      <dgm:spPr/>
      <dgm:t>
        <a:bodyPr/>
        <a:lstStyle/>
        <a:p>
          <a:endParaRPr lang="en-US"/>
        </a:p>
      </dgm:t>
    </dgm:pt>
    <dgm:pt modelId="{95871C65-860E-4CE7-948E-1967EDA5CDC5}">
      <dgm:prSet phldrT="[Text]"/>
      <dgm:spPr/>
      <dgm:t>
        <a:bodyPr/>
        <a:lstStyle/>
        <a:p>
          <a:r>
            <a:rPr lang="en-US" dirty="0"/>
            <a:t>Find a Vaccine: </a:t>
          </a:r>
          <a:r>
            <a:rPr kumimoji="0" lang="en-US" b="0" i="0" u="none" strike="noStrike" cap="none" spc="0" normalizeH="0" baseline="0" noProof="0" dirty="0">
              <a:ln>
                <a:noFill/>
              </a:ln>
              <a:solidFill>
                <a:srgbClr val="184521"/>
              </a:solidFill>
              <a:effectLst/>
              <a:uLnTx/>
              <a:uFillTx/>
              <a:latin typeface="Calibri"/>
              <a:ea typeface="ＭＳ Ｐゴシック" panose="020B0600070205080204" pitchFamily="34" charset="-128"/>
              <a:cs typeface="+mn-cs"/>
              <a:hlinkClick xmlns:r="http://schemas.openxmlformats.org/officeDocument/2006/relationships" r:id="rId2"/>
            </a:rPr>
            <a:t>https://www.chicago.gov/city/en/sites/covid19-vaccine/home/vaccine-finder.html</a:t>
          </a:r>
          <a:r>
            <a:rPr kumimoji="0" lang="en-US" b="0" i="0" u="none" strike="noStrike" cap="none" spc="0" normalizeH="0" baseline="0" noProof="0" dirty="0">
              <a:ln>
                <a:noFill/>
              </a:ln>
              <a:solidFill>
                <a:srgbClr val="184521"/>
              </a:solidFill>
              <a:effectLst/>
              <a:uLnTx/>
              <a:uFillTx/>
              <a:latin typeface="Calibri"/>
              <a:ea typeface="ＭＳ Ｐゴシック" panose="020B0600070205080204" pitchFamily="34" charset="-128"/>
              <a:cs typeface="+mn-cs"/>
            </a:rPr>
            <a:t>  </a:t>
          </a:r>
          <a:endParaRPr lang="en-US" dirty="0"/>
        </a:p>
      </dgm:t>
    </dgm:pt>
    <dgm:pt modelId="{469E4D9F-5C75-4B77-9366-F34E7E3AEF8B}" type="parTrans" cxnId="{D6595AFE-FFE1-4A40-BDF5-A2A917A8A689}">
      <dgm:prSet/>
      <dgm:spPr/>
      <dgm:t>
        <a:bodyPr/>
        <a:lstStyle/>
        <a:p>
          <a:endParaRPr lang="en-US"/>
        </a:p>
      </dgm:t>
    </dgm:pt>
    <dgm:pt modelId="{D07347BB-A14F-4519-9818-DC2539DC36CE}" type="sibTrans" cxnId="{D6595AFE-FFE1-4A40-BDF5-A2A917A8A689}">
      <dgm:prSet/>
      <dgm:spPr/>
      <dgm:t>
        <a:bodyPr/>
        <a:lstStyle/>
        <a:p>
          <a:endParaRPr lang="en-US"/>
        </a:p>
      </dgm:t>
    </dgm:pt>
    <dgm:pt modelId="{25D6C77B-F5BD-4212-8DA7-44BBA1160925}">
      <dgm:prSet phldrT="[Text]"/>
      <dgm:spPr/>
      <dgm:t>
        <a:bodyPr/>
        <a:lstStyle/>
        <a:p>
          <a:r>
            <a:rPr kumimoji="0" lang="en-US" b="0" i="0" u="sng" strike="noStrike" cap="none" spc="0" normalizeH="0" baseline="0" noProof="0" dirty="0">
              <a:ln>
                <a:noFill/>
              </a:ln>
              <a:solidFill>
                <a:srgbClr val="45B3CA"/>
              </a:solidFill>
              <a:effectLst/>
              <a:uLnTx/>
              <a:uFillTx/>
              <a:latin typeface="Georgia" panose="02040502050405020303" pitchFamily="18" charset="0"/>
              <a:ea typeface="Times New Roman" panose="02020603050405020304" pitchFamily="18" charset="0"/>
              <a:cs typeface="+mn-cs"/>
              <a:hlinkClick xmlns:r="http://schemas.openxmlformats.org/officeDocument/2006/relationships" r:id="rId3"/>
            </a:rPr>
            <a:t>Find a vaccination location</a:t>
          </a:r>
          <a:r>
            <a:rPr kumimoji="0" lang="en-US" b="0" i="0" u="none" strike="noStrike" cap="none" spc="0" normalizeH="0" baseline="0" noProof="0" dirty="0">
              <a:ln>
                <a:noFill/>
              </a:ln>
              <a:solidFill>
                <a:srgbClr val="45B3CA"/>
              </a:solidFill>
              <a:effectLst/>
              <a:uLnTx/>
              <a:uFillTx/>
              <a:latin typeface="Georgia" panose="02040502050405020303" pitchFamily="18" charset="0"/>
              <a:ea typeface="Times New Roman" panose="02020603050405020304" pitchFamily="18" charset="0"/>
              <a:cs typeface="Arial" panose="020B0604020202020204" pitchFamily="34" charset="0"/>
            </a:rPr>
            <a:t> </a:t>
          </a:r>
          <a:endParaRPr lang="en-US" dirty="0"/>
        </a:p>
      </dgm:t>
    </dgm:pt>
    <dgm:pt modelId="{EF29833C-F6EB-4964-9717-EB8113C3B0ED}" type="parTrans" cxnId="{F17CC72E-33D4-41AD-98CB-3B0D5E93EE21}">
      <dgm:prSet/>
      <dgm:spPr/>
      <dgm:t>
        <a:bodyPr/>
        <a:lstStyle/>
        <a:p>
          <a:endParaRPr lang="en-US"/>
        </a:p>
      </dgm:t>
    </dgm:pt>
    <dgm:pt modelId="{AA8AA6AF-60D5-4907-8108-C7AB626B7244}" type="sibTrans" cxnId="{F17CC72E-33D4-41AD-98CB-3B0D5E93EE21}">
      <dgm:prSet/>
      <dgm:spPr/>
      <dgm:t>
        <a:bodyPr/>
        <a:lstStyle/>
        <a:p>
          <a:endParaRPr lang="en-US"/>
        </a:p>
      </dgm:t>
    </dgm:pt>
    <dgm:pt modelId="{E01CEC39-D1E7-4868-AC3F-7EC95723B378}">
      <dgm:prSet phldrT="[Text]"/>
      <dgm:spPr/>
      <dgm:t>
        <a:bodyPr/>
        <a:lstStyle/>
        <a:p>
          <a:r>
            <a:rPr kumimoji="0" lang="en-US" b="0" i="0" u="sng" strike="noStrike" cap="none" spc="0" normalizeH="0" baseline="0" noProof="0" dirty="0">
              <a:ln>
                <a:noFill/>
              </a:ln>
              <a:solidFill>
                <a:srgbClr val="45B3CA"/>
              </a:solidFill>
              <a:effectLst/>
              <a:uLnTx/>
              <a:uFillTx/>
              <a:latin typeface="Georgia" panose="02040502050405020303" pitchFamily="18" charset="0"/>
              <a:ea typeface="Times New Roman" panose="02020603050405020304" pitchFamily="18" charset="0"/>
              <a:cs typeface="+mn-cs"/>
              <a:hlinkClick xmlns:r="http://schemas.openxmlformats.org/officeDocument/2006/relationships" r:id="rId4"/>
            </a:rPr>
            <a:t>Make a vaccination appointment</a:t>
          </a:r>
          <a:r>
            <a:rPr kumimoji="0" lang="en-US" b="0" i="0" u="none" strike="noStrike" cap="none" spc="0" normalizeH="0" baseline="0" noProof="0" dirty="0">
              <a:ln>
                <a:noFill/>
              </a:ln>
              <a:solidFill>
                <a:srgbClr val="45B3CA"/>
              </a:solidFill>
              <a:effectLst/>
              <a:uLnTx/>
              <a:uFillTx/>
              <a:latin typeface="Georgia" panose="02040502050405020303" pitchFamily="18" charset="0"/>
              <a:ea typeface="Times New Roman" panose="02020603050405020304" pitchFamily="18" charset="0"/>
              <a:cs typeface="Arial" panose="020B0604020202020204" pitchFamily="34" charset="0"/>
            </a:rPr>
            <a:t> </a:t>
          </a:r>
          <a:endParaRPr lang="en-US" dirty="0"/>
        </a:p>
      </dgm:t>
    </dgm:pt>
    <dgm:pt modelId="{0DE8C956-46AF-4CEB-9C11-CA5349EF89B1}" type="parTrans" cxnId="{9BF20396-B811-4DF7-BA14-452A3026F420}">
      <dgm:prSet/>
      <dgm:spPr/>
      <dgm:t>
        <a:bodyPr/>
        <a:lstStyle/>
        <a:p>
          <a:endParaRPr lang="en-US"/>
        </a:p>
      </dgm:t>
    </dgm:pt>
    <dgm:pt modelId="{DDF30C80-682E-431A-950C-8004BFF2F77A}" type="sibTrans" cxnId="{9BF20396-B811-4DF7-BA14-452A3026F420}">
      <dgm:prSet/>
      <dgm:spPr/>
      <dgm:t>
        <a:bodyPr/>
        <a:lstStyle/>
        <a:p>
          <a:endParaRPr lang="en-US"/>
        </a:p>
      </dgm:t>
    </dgm:pt>
    <dgm:pt modelId="{96C740C5-FF75-4CDA-8B62-B52724804743}">
      <dgm:prSet phldrT="[Text]"/>
      <dgm:spPr/>
      <dgm:t>
        <a:bodyPr/>
        <a:lstStyle/>
        <a:p>
          <a:r>
            <a:rPr kumimoji="0" lang="en-US" b="0" i="0" u="sng" strike="noStrike" cap="none" spc="0" normalizeH="0" baseline="0" noProof="0" dirty="0">
              <a:ln>
                <a:noFill/>
              </a:ln>
              <a:solidFill>
                <a:srgbClr val="45B3CA"/>
              </a:solidFill>
              <a:effectLst/>
              <a:uLnTx/>
              <a:uFillTx/>
              <a:latin typeface="Georgia" panose="02040502050405020303" pitchFamily="18" charset="0"/>
              <a:ea typeface="Times New Roman" panose="02020603050405020304" pitchFamily="18" charset="0"/>
              <a:cs typeface="+mn-cs"/>
              <a:hlinkClick xmlns:r="http://schemas.openxmlformats.org/officeDocument/2006/relationships" r:id="rId5"/>
            </a:rPr>
            <a:t>Request in-home vaccination</a:t>
          </a:r>
          <a:r>
            <a:rPr kumimoji="0" lang="en-US" b="0" i="0" u="none" strike="noStrike"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endParaRPr lang="en-US" dirty="0"/>
        </a:p>
      </dgm:t>
    </dgm:pt>
    <dgm:pt modelId="{85D3BAA5-6CA5-451D-B465-EF2830478538}" type="parTrans" cxnId="{3D10E34E-9367-4A37-879C-30DF61A976A4}">
      <dgm:prSet/>
      <dgm:spPr/>
      <dgm:t>
        <a:bodyPr/>
        <a:lstStyle/>
        <a:p>
          <a:endParaRPr lang="en-US"/>
        </a:p>
      </dgm:t>
    </dgm:pt>
    <dgm:pt modelId="{5024C255-AB87-4EE8-8B25-FCE215205DC8}" type="sibTrans" cxnId="{3D10E34E-9367-4A37-879C-30DF61A976A4}">
      <dgm:prSet/>
      <dgm:spPr/>
      <dgm:t>
        <a:bodyPr/>
        <a:lstStyle/>
        <a:p>
          <a:endParaRPr lang="en-US"/>
        </a:p>
      </dgm:t>
    </dgm:pt>
    <dgm:pt modelId="{AA972EB5-B1BB-4E00-95CF-78DA459CA8DC}">
      <dgm:prSet phldrT="[Text]"/>
      <dgm:spPr/>
      <dgm:t>
        <a:bodyPr/>
        <a:lstStyle/>
        <a:p>
          <a:pPr>
            <a:buClrTx/>
            <a:buSzTx/>
            <a:buFont typeface="Arial" panose="020B0604020202020204" pitchFamily="34" charset="0"/>
            <a:buChar char="•"/>
          </a:pPr>
          <a:r>
            <a:rPr kumimoji="0" lang="en-US" b="0" i="0" u="sng" strike="noStrike" cap="none" spc="0" normalizeH="0" baseline="0" noProof="0" dirty="0">
              <a:ln>
                <a:noFill/>
              </a:ln>
              <a:solidFill>
                <a:srgbClr val="45B3CA"/>
              </a:solidFill>
              <a:effectLst/>
              <a:uLnTx/>
              <a:uFillTx/>
              <a:latin typeface="Georgia" panose="02040502050405020303" pitchFamily="18" charset="0"/>
              <a:ea typeface="Times New Roman" panose="02020603050405020304" pitchFamily="18" charset="0"/>
              <a:cs typeface="+mn-cs"/>
              <a:hlinkClick xmlns:r="http://schemas.openxmlformats.org/officeDocument/2006/relationships" r:id="rId6"/>
            </a:rPr>
            <a:t>Request a vaccine team for an event or workplace</a:t>
          </a:r>
          <a:r>
            <a:rPr kumimoji="0" lang="en-US" b="0" i="0" u="none" strike="noStrike" cap="none" spc="0" normalizeH="0" baseline="0" noProof="0" dirty="0">
              <a:ln>
                <a:noFill/>
              </a:ln>
              <a:solidFill>
                <a:srgbClr val="45B3CA"/>
              </a:solidFill>
              <a:effectLst/>
              <a:uLnTx/>
              <a:uFillTx/>
              <a:latin typeface="Georgia" panose="02040502050405020303" pitchFamily="18" charset="0"/>
              <a:ea typeface="Times New Roman" panose="02020603050405020304" pitchFamily="18" charset="0"/>
              <a:cs typeface="Arial" panose="020B0604020202020204" pitchFamily="34" charset="0"/>
            </a:rPr>
            <a:t> </a:t>
          </a:r>
          <a:endParaRPr lang="en-US" dirty="0"/>
        </a:p>
      </dgm:t>
    </dgm:pt>
    <dgm:pt modelId="{D789FC50-1133-4C68-BB48-405E484516E8}" type="parTrans" cxnId="{8D20B3A8-4283-4BD6-9E71-D42A1524DF06}">
      <dgm:prSet/>
      <dgm:spPr/>
      <dgm:t>
        <a:bodyPr/>
        <a:lstStyle/>
        <a:p>
          <a:endParaRPr lang="en-US"/>
        </a:p>
      </dgm:t>
    </dgm:pt>
    <dgm:pt modelId="{5CA2EC06-A7A2-4F07-AE36-1C22501968D7}" type="sibTrans" cxnId="{8D20B3A8-4283-4BD6-9E71-D42A1524DF06}">
      <dgm:prSet/>
      <dgm:spPr/>
      <dgm:t>
        <a:bodyPr/>
        <a:lstStyle/>
        <a:p>
          <a:endParaRPr lang="en-US"/>
        </a:p>
      </dgm:t>
    </dgm:pt>
    <dgm:pt modelId="{102B4E64-EBC8-4898-851D-FAA13601EE55}" type="pres">
      <dgm:prSet presAssocID="{08C655CA-0085-4885-8C47-2200803F7127}" presName="linear" presStyleCnt="0">
        <dgm:presLayoutVars>
          <dgm:animLvl val="lvl"/>
          <dgm:resizeHandles val="exact"/>
        </dgm:presLayoutVars>
      </dgm:prSet>
      <dgm:spPr/>
    </dgm:pt>
    <dgm:pt modelId="{B640CF82-11F3-4EF4-819A-FD2EA97A7CF8}" type="pres">
      <dgm:prSet presAssocID="{EC9FBC2C-73B8-4B10-B297-686F1257AD8C}" presName="parentText" presStyleLbl="node1" presStyleIdx="0" presStyleCnt="2">
        <dgm:presLayoutVars>
          <dgm:chMax val="0"/>
          <dgm:bulletEnabled val="1"/>
        </dgm:presLayoutVars>
      </dgm:prSet>
      <dgm:spPr/>
    </dgm:pt>
    <dgm:pt modelId="{8B2F5EBC-AD5A-44D1-8768-E7981107ABA7}" type="pres">
      <dgm:prSet presAssocID="{EC9FBC2C-73B8-4B10-B297-686F1257AD8C}" presName="childText" presStyleLbl="revTx" presStyleIdx="0" presStyleCnt="2">
        <dgm:presLayoutVars>
          <dgm:bulletEnabled val="1"/>
        </dgm:presLayoutVars>
      </dgm:prSet>
      <dgm:spPr/>
    </dgm:pt>
    <dgm:pt modelId="{00B741D7-1FE0-4FD0-9591-349C96778A4F}" type="pres">
      <dgm:prSet presAssocID="{406D74D9-B042-4D22-A712-21DB66D3661E}" presName="parentText" presStyleLbl="node1" presStyleIdx="1" presStyleCnt="2">
        <dgm:presLayoutVars>
          <dgm:chMax val="0"/>
          <dgm:bulletEnabled val="1"/>
        </dgm:presLayoutVars>
      </dgm:prSet>
      <dgm:spPr/>
    </dgm:pt>
    <dgm:pt modelId="{E8407B10-FF70-451A-BABA-592D67CFB1A6}" type="pres">
      <dgm:prSet presAssocID="{406D74D9-B042-4D22-A712-21DB66D3661E}" presName="childText" presStyleLbl="revTx" presStyleIdx="1" presStyleCnt="2">
        <dgm:presLayoutVars>
          <dgm:bulletEnabled val="1"/>
        </dgm:presLayoutVars>
      </dgm:prSet>
      <dgm:spPr/>
    </dgm:pt>
  </dgm:ptLst>
  <dgm:cxnLst>
    <dgm:cxn modelId="{B65F3601-522D-489C-A1CA-F11AFC38B074}" srcId="{406D74D9-B042-4D22-A712-21DB66D3661E}" destId="{A1CC63B0-225B-4C8C-AB28-0C5458A03CAF}" srcOrd="0" destOrd="0" parTransId="{5ACBE469-5960-42B2-AE23-9934F325DB9A}" sibTransId="{4C44A3BD-2A2C-415B-A861-669C12AE1843}"/>
    <dgm:cxn modelId="{2402BE0F-8DE0-4DB2-BFFC-2533FA357B21}" type="presOf" srcId="{E01CEC39-D1E7-4868-AC3F-7EC95723B378}" destId="{E8407B10-FF70-451A-BABA-592D67CFB1A6}" srcOrd="0" destOrd="1" presId="urn:microsoft.com/office/officeart/2005/8/layout/vList2"/>
    <dgm:cxn modelId="{3F872C18-7E6F-4E6F-954D-3A9E0DB36FB9}" srcId="{08C655CA-0085-4885-8C47-2200803F7127}" destId="{406D74D9-B042-4D22-A712-21DB66D3661E}" srcOrd="1" destOrd="0" parTransId="{EDE3F33A-1AD9-4D6E-822E-4F231EEE584A}" sibTransId="{5FB5D52D-80FB-489C-B418-198EB3623372}"/>
    <dgm:cxn modelId="{F17CC72E-33D4-41AD-98CB-3B0D5E93EE21}" srcId="{406D74D9-B042-4D22-A712-21DB66D3661E}" destId="{25D6C77B-F5BD-4212-8DA7-44BBA1160925}" srcOrd="2" destOrd="0" parTransId="{EF29833C-F6EB-4964-9717-EB8113C3B0ED}" sibTransId="{AA8AA6AF-60D5-4907-8108-C7AB626B7244}"/>
    <dgm:cxn modelId="{019E8131-171E-4450-A407-B88192264780}" srcId="{08C655CA-0085-4885-8C47-2200803F7127}" destId="{EC9FBC2C-73B8-4B10-B297-686F1257AD8C}" srcOrd="0" destOrd="0" parTransId="{4F17D488-8A95-4028-B266-4232D636502D}" sibTransId="{9DD25D37-5600-43A2-B74B-E604DAC0DBDE}"/>
    <dgm:cxn modelId="{24F1765C-2B56-466E-A481-CB1011AF8377}" type="presOf" srcId="{95871C65-860E-4CE7-948E-1967EDA5CDC5}" destId="{8B2F5EBC-AD5A-44D1-8768-E7981107ABA7}" srcOrd="0" destOrd="2" presId="urn:microsoft.com/office/officeart/2005/8/layout/vList2"/>
    <dgm:cxn modelId="{0898C865-40EA-4A37-A962-02FB23D7E117}" srcId="{EC9FBC2C-73B8-4B10-B297-686F1257AD8C}" destId="{2454DF5A-78D7-4A58-B8F0-222C2B5C5798}" srcOrd="1" destOrd="0" parTransId="{FC33AA37-47BE-4524-B0C1-6D357E1D4209}" sibTransId="{0E63D92B-0143-451F-9E19-A29D289ECF05}"/>
    <dgm:cxn modelId="{15201647-EE0A-4EFA-B6BA-A67199D7A8AD}" type="presOf" srcId="{A1CC63B0-225B-4C8C-AB28-0C5458A03CAF}" destId="{E8407B10-FF70-451A-BABA-592D67CFB1A6}" srcOrd="0" destOrd="0" presId="urn:microsoft.com/office/officeart/2005/8/layout/vList2"/>
    <dgm:cxn modelId="{2B15E149-4A0F-43FC-B126-9D213E0CAB27}" type="presOf" srcId="{AA972EB5-B1BB-4E00-95CF-78DA459CA8DC}" destId="{E8407B10-FF70-451A-BABA-592D67CFB1A6}" srcOrd="0" destOrd="4" presId="urn:microsoft.com/office/officeart/2005/8/layout/vList2"/>
    <dgm:cxn modelId="{94FAF16A-034A-4526-9FE0-85AD16DDEC7E}" type="presOf" srcId="{591CCAF2-E02F-4259-BCD6-13E9C51D98D2}" destId="{8B2F5EBC-AD5A-44D1-8768-E7981107ABA7}" srcOrd="0" destOrd="0" presId="urn:microsoft.com/office/officeart/2005/8/layout/vList2"/>
    <dgm:cxn modelId="{15AA894D-0C6D-45D1-936F-2FF3D067A8A9}" type="presOf" srcId="{25D6C77B-F5BD-4212-8DA7-44BBA1160925}" destId="{E8407B10-FF70-451A-BABA-592D67CFB1A6}" srcOrd="0" destOrd="2" presId="urn:microsoft.com/office/officeart/2005/8/layout/vList2"/>
    <dgm:cxn modelId="{3D10E34E-9367-4A37-879C-30DF61A976A4}" srcId="{406D74D9-B042-4D22-A712-21DB66D3661E}" destId="{96C740C5-FF75-4CDA-8B62-B52724804743}" srcOrd="3" destOrd="0" parTransId="{85D3BAA5-6CA5-451D-B465-EF2830478538}" sibTransId="{5024C255-AB87-4EE8-8B25-FCE215205DC8}"/>
    <dgm:cxn modelId="{DA75DC70-BE00-4729-B0F0-C53499A551F9}" type="presOf" srcId="{EC9FBC2C-73B8-4B10-B297-686F1257AD8C}" destId="{B640CF82-11F3-4EF4-819A-FD2EA97A7CF8}" srcOrd="0" destOrd="0" presId="urn:microsoft.com/office/officeart/2005/8/layout/vList2"/>
    <dgm:cxn modelId="{6B81CA76-6AAF-47B3-84E6-74AF34A4350F}" type="presOf" srcId="{406D74D9-B042-4D22-A712-21DB66D3661E}" destId="{00B741D7-1FE0-4FD0-9591-349C96778A4F}" srcOrd="0" destOrd="0" presId="urn:microsoft.com/office/officeart/2005/8/layout/vList2"/>
    <dgm:cxn modelId="{2A6DC78B-D591-4EBE-8FC4-7D741AC53670}" type="presOf" srcId="{08C655CA-0085-4885-8C47-2200803F7127}" destId="{102B4E64-EBC8-4898-851D-FAA13601EE55}" srcOrd="0" destOrd="0" presId="urn:microsoft.com/office/officeart/2005/8/layout/vList2"/>
    <dgm:cxn modelId="{9BF20396-B811-4DF7-BA14-452A3026F420}" srcId="{406D74D9-B042-4D22-A712-21DB66D3661E}" destId="{E01CEC39-D1E7-4868-AC3F-7EC95723B378}" srcOrd="1" destOrd="0" parTransId="{0DE8C956-46AF-4CEB-9C11-CA5349EF89B1}" sibTransId="{DDF30C80-682E-431A-950C-8004BFF2F77A}"/>
    <dgm:cxn modelId="{8D20B3A8-4283-4BD6-9E71-D42A1524DF06}" srcId="{406D74D9-B042-4D22-A712-21DB66D3661E}" destId="{AA972EB5-B1BB-4E00-95CF-78DA459CA8DC}" srcOrd="4" destOrd="0" parTransId="{D789FC50-1133-4C68-BB48-405E484516E8}" sibTransId="{5CA2EC06-A7A2-4F07-AE36-1C22501968D7}"/>
    <dgm:cxn modelId="{DD921ABD-E85E-4125-A6BB-6D73E89272F1}" type="presOf" srcId="{96C740C5-FF75-4CDA-8B62-B52724804743}" destId="{E8407B10-FF70-451A-BABA-592D67CFB1A6}" srcOrd="0" destOrd="3" presId="urn:microsoft.com/office/officeart/2005/8/layout/vList2"/>
    <dgm:cxn modelId="{1BE122C0-5A65-44C8-8BF5-900062807C88}" type="presOf" srcId="{2454DF5A-78D7-4A58-B8F0-222C2B5C5798}" destId="{8B2F5EBC-AD5A-44D1-8768-E7981107ABA7}" srcOrd="0" destOrd="1" presId="urn:microsoft.com/office/officeart/2005/8/layout/vList2"/>
    <dgm:cxn modelId="{8B64A0DE-597C-4085-BD9B-2977EBBA5727}" srcId="{EC9FBC2C-73B8-4B10-B297-686F1257AD8C}" destId="{591CCAF2-E02F-4259-BCD6-13E9C51D98D2}" srcOrd="0" destOrd="0" parTransId="{7D51C4D6-FC63-44E0-9173-C4F3BCB1DBD3}" sibTransId="{23BED21A-9E74-4DA9-97C8-AACA6C8530F6}"/>
    <dgm:cxn modelId="{D6595AFE-FFE1-4A40-BDF5-A2A917A8A689}" srcId="{EC9FBC2C-73B8-4B10-B297-686F1257AD8C}" destId="{95871C65-860E-4CE7-948E-1967EDA5CDC5}" srcOrd="2" destOrd="0" parTransId="{469E4D9F-5C75-4B77-9366-F34E7E3AEF8B}" sibTransId="{D07347BB-A14F-4519-9818-DC2539DC36CE}"/>
    <dgm:cxn modelId="{7FE35FB3-3EA1-40ED-B5DD-D22C1D9E6C10}" type="presParOf" srcId="{102B4E64-EBC8-4898-851D-FAA13601EE55}" destId="{B640CF82-11F3-4EF4-819A-FD2EA97A7CF8}" srcOrd="0" destOrd="0" presId="urn:microsoft.com/office/officeart/2005/8/layout/vList2"/>
    <dgm:cxn modelId="{A9CE7D19-7E87-469B-9F5E-F322C566298B}" type="presParOf" srcId="{102B4E64-EBC8-4898-851D-FAA13601EE55}" destId="{8B2F5EBC-AD5A-44D1-8768-E7981107ABA7}" srcOrd="1" destOrd="0" presId="urn:microsoft.com/office/officeart/2005/8/layout/vList2"/>
    <dgm:cxn modelId="{26633411-5B4C-4D7D-8B00-FA7EF8710783}" type="presParOf" srcId="{102B4E64-EBC8-4898-851D-FAA13601EE55}" destId="{00B741D7-1FE0-4FD0-9591-349C96778A4F}" srcOrd="2" destOrd="0" presId="urn:microsoft.com/office/officeart/2005/8/layout/vList2"/>
    <dgm:cxn modelId="{978EC991-3BAD-41E8-9452-5659A808015B}" type="presParOf" srcId="{102B4E64-EBC8-4898-851D-FAA13601EE55}" destId="{E8407B10-FF70-451A-BABA-592D67CFB1A6}"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40CF82-11F3-4EF4-819A-FD2EA97A7CF8}">
      <dsp:nvSpPr>
        <dsp:cNvPr id="0" name=""/>
        <dsp:cNvSpPr/>
      </dsp:nvSpPr>
      <dsp:spPr>
        <a:xfrm>
          <a:off x="0" y="89355"/>
          <a:ext cx="6053447" cy="40774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Chicago</a:t>
          </a:r>
        </a:p>
      </dsp:txBody>
      <dsp:txXfrm>
        <a:off x="19904" y="109259"/>
        <a:ext cx="6013639" cy="367937"/>
      </dsp:txXfrm>
    </dsp:sp>
    <dsp:sp modelId="{8B2F5EBC-AD5A-44D1-8768-E7981107ABA7}">
      <dsp:nvSpPr>
        <dsp:cNvPr id="0" name=""/>
        <dsp:cNvSpPr/>
      </dsp:nvSpPr>
      <dsp:spPr>
        <a:xfrm>
          <a:off x="0" y="497100"/>
          <a:ext cx="6053447" cy="8621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2197" tIns="21590" rIns="120904" bIns="21590" numCol="1" spcCol="1270" anchor="t" anchorCtr="0">
          <a:noAutofit/>
        </a:bodyPr>
        <a:lstStyle/>
        <a:p>
          <a:pPr marL="114300" lvl="1" indent="-114300" algn="l" defTabSz="577850">
            <a:lnSpc>
              <a:spcPct val="90000"/>
            </a:lnSpc>
            <a:spcBef>
              <a:spcPct val="0"/>
            </a:spcBef>
            <a:spcAft>
              <a:spcPct val="20000"/>
            </a:spcAft>
            <a:buChar char="•"/>
          </a:pPr>
          <a:r>
            <a:rPr lang="en-US" sz="1300" kern="1200" dirty="0"/>
            <a:t>Make an appointment by phone (in home or at a site): </a:t>
          </a:r>
          <a:r>
            <a:rPr kumimoji="0" lang="en-US" sz="1300" b="1"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312.746.4835</a:t>
          </a:r>
          <a:r>
            <a:rPr kumimoji="0" lang="en-US" sz="13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 </a:t>
          </a:r>
          <a:endParaRPr lang="en-US" sz="1300" kern="1200" dirty="0"/>
        </a:p>
        <a:p>
          <a:pPr marL="114300" lvl="1" indent="-114300" algn="l" defTabSz="577850">
            <a:lnSpc>
              <a:spcPct val="90000"/>
            </a:lnSpc>
            <a:spcBef>
              <a:spcPct val="0"/>
            </a:spcBef>
            <a:spcAft>
              <a:spcPct val="20000"/>
            </a:spcAft>
            <a:buChar char="•"/>
          </a:pPr>
          <a:r>
            <a:rPr lang="en-US" sz="1300" kern="1200" dirty="0"/>
            <a:t>Make an appointment online: </a:t>
          </a:r>
          <a:r>
            <a:rPr kumimoji="0" lang="en-US" sz="1300" b="0" i="0" u="none" strike="noStrike" kern="1200" cap="none" spc="0" normalizeH="0" baseline="0" noProof="0" dirty="0">
              <a:ln>
                <a:noFill/>
              </a:ln>
              <a:solidFill>
                <a:srgbClr val="184521"/>
              </a:solidFill>
              <a:effectLst/>
              <a:uLnTx/>
              <a:uFillTx/>
              <a:latin typeface="Calibri"/>
              <a:ea typeface="ＭＳ Ｐゴシック" panose="020B0600070205080204" pitchFamily="34" charset="-128"/>
              <a:cs typeface="+mn-cs"/>
              <a:hlinkClick xmlns:r="http://schemas.openxmlformats.org/officeDocument/2006/relationships" r:id="rId1" tooltip="www.zocdoc.com/vaccine"/>
            </a:rPr>
            <a:t>www.zocdoc.com/vaccine</a:t>
          </a:r>
          <a:endParaRPr lang="en-US" sz="1300" b="0" kern="1200" dirty="0"/>
        </a:p>
        <a:p>
          <a:pPr marL="114300" lvl="1" indent="-114300" algn="l" defTabSz="577850">
            <a:lnSpc>
              <a:spcPct val="90000"/>
            </a:lnSpc>
            <a:spcBef>
              <a:spcPct val="0"/>
            </a:spcBef>
            <a:spcAft>
              <a:spcPct val="20000"/>
            </a:spcAft>
            <a:buChar char="•"/>
          </a:pPr>
          <a:r>
            <a:rPr lang="en-US" sz="1300" kern="1200" dirty="0"/>
            <a:t>Find a Vaccine: </a:t>
          </a:r>
          <a:r>
            <a:rPr kumimoji="0" lang="en-US" sz="1300" b="0" i="0" u="none" strike="noStrike" kern="1200" cap="none" spc="0" normalizeH="0" baseline="0" noProof="0" dirty="0">
              <a:ln>
                <a:noFill/>
              </a:ln>
              <a:solidFill>
                <a:srgbClr val="184521"/>
              </a:solidFill>
              <a:effectLst/>
              <a:uLnTx/>
              <a:uFillTx/>
              <a:latin typeface="Calibri"/>
              <a:ea typeface="ＭＳ Ｐゴシック" panose="020B0600070205080204" pitchFamily="34" charset="-128"/>
              <a:cs typeface="+mn-cs"/>
              <a:hlinkClick xmlns:r="http://schemas.openxmlformats.org/officeDocument/2006/relationships" r:id="rId2"/>
            </a:rPr>
            <a:t>https://www.chicago.gov/city/en/sites/covid19-vaccine/home/vaccine-finder.html</a:t>
          </a:r>
          <a:r>
            <a:rPr kumimoji="0" lang="en-US" sz="1300" b="0" i="0" u="none" strike="noStrike" kern="1200" cap="none" spc="0" normalizeH="0" baseline="0" noProof="0" dirty="0">
              <a:ln>
                <a:noFill/>
              </a:ln>
              <a:solidFill>
                <a:srgbClr val="184521"/>
              </a:solidFill>
              <a:effectLst/>
              <a:uLnTx/>
              <a:uFillTx/>
              <a:latin typeface="Calibri"/>
              <a:ea typeface="ＭＳ Ｐゴシック" panose="020B0600070205080204" pitchFamily="34" charset="-128"/>
              <a:cs typeface="+mn-cs"/>
            </a:rPr>
            <a:t>  </a:t>
          </a:r>
          <a:endParaRPr lang="en-US" sz="1300" kern="1200" dirty="0"/>
        </a:p>
      </dsp:txBody>
      <dsp:txXfrm>
        <a:off x="0" y="497100"/>
        <a:ext cx="6053447" cy="862155"/>
      </dsp:txXfrm>
    </dsp:sp>
    <dsp:sp modelId="{00B741D7-1FE0-4FD0-9591-349C96778A4F}">
      <dsp:nvSpPr>
        <dsp:cNvPr id="0" name=""/>
        <dsp:cNvSpPr/>
      </dsp:nvSpPr>
      <dsp:spPr>
        <a:xfrm>
          <a:off x="0" y="1359255"/>
          <a:ext cx="6053447" cy="40774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Suburban Cook County</a:t>
          </a:r>
        </a:p>
      </dsp:txBody>
      <dsp:txXfrm>
        <a:off x="19904" y="1379159"/>
        <a:ext cx="6013639" cy="367937"/>
      </dsp:txXfrm>
    </dsp:sp>
    <dsp:sp modelId="{E8407B10-FF70-451A-BABA-592D67CFB1A6}">
      <dsp:nvSpPr>
        <dsp:cNvPr id="0" name=""/>
        <dsp:cNvSpPr/>
      </dsp:nvSpPr>
      <dsp:spPr>
        <a:xfrm>
          <a:off x="0" y="1767000"/>
          <a:ext cx="6053447" cy="1126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2197" tIns="21590" rIns="120904" bIns="21590" numCol="1" spcCol="1270" anchor="t" anchorCtr="0">
          <a:noAutofit/>
        </a:bodyPr>
        <a:lstStyle/>
        <a:p>
          <a:pPr marL="114300" lvl="1" indent="-114300" algn="l" defTabSz="577850">
            <a:lnSpc>
              <a:spcPct val="90000"/>
            </a:lnSpc>
            <a:spcBef>
              <a:spcPct val="0"/>
            </a:spcBef>
            <a:spcAft>
              <a:spcPct val="20000"/>
            </a:spcAft>
            <a:buChar char="•"/>
          </a:pPr>
          <a:r>
            <a:rPr lang="en-US" sz="1300" kern="1200" dirty="0"/>
            <a:t>Make an appointment by phone: </a:t>
          </a:r>
          <a:r>
            <a:rPr kumimoji="0" lang="en-US" sz="1300" b="1" i="0" u="none" strike="noStrike" kern="1200" cap="none" spc="0" normalizeH="0" baseline="0" noProof="0" dirty="0">
              <a:ln>
                <a:noFill/>
              </a:ln>
              <a:effectLst/>
              <a:uLnTx/>
              <a:uFillTx/>
              <a:latin typeface="Calibri"/>
              <a:ea typeface="ＭＳ Ｐゴシック" panose="020B0600070205080204" pitchFamily="34" charset="-128"/>
              <a:cs typeface="+mn-cs"/>
            </a:rPr>
            <a:t>833-308-1988</a:t>
          </a:r>
          <a:endParaRPr lang="en-US" sz="1300" kern="1200" dirty="0"/>
        </a:p>
        <a:p>
          <a:pPr marL="114300" lvl="1" indent="-114300" algn="l" defTabSz="577850">
            <a:lnSpc>
              <a:spcPct val="90000"/>
            </a:lnSpc>
            <a:spcBef>
              <a:spcPct val="0"/>
            </a:spcBef>
            <a:spcAft>
              <a:spcPct val="20000"/>
            </a:spcAft>
            <a:buChar char="•"/>
          </a:pPr>
          <a:r>
            <a:rPr kumimoji="0" lang="en-US" sz="1300" b="0" i="0" u="sng" strike="noStrike" kern="1200" cap="none" spc="0" normalizeH="0" baseline="0" noProof="0" dirty="0">
              <a:ln>
                <a:noFill/>
              </a:ln>
              <a:solidFill>
                <a:srgbClr val="45B3CA"/>
              </a:solidFill>
              <a:effectLst/>
              <a:uLnTx/>
              <a:uFillTx/>
              <a:latin typeface="Georgia" panose="02040502050405020303" pitchFamily="18" charset="0"/>
              <a:ea typeface="Times New Roman" panose="02020603050405020304" pitchFamily="18" charset="0"/>
              <a:cs typeface="+mn-cs"/>
              <a:hlinkClick xmlns:r="http://schemas.openxmlformats.org/officeDocument/2006/relationships" r:id="rId3"/>
            </a:rPr>
            <a:t>Make a vaccination appointment</a:t>
          </a:r>
          <a:r>
            <a:rPr kumimoji="0" lang="en-US" sz="1300" b="0" i="0" u="none" strike="noStrike" kern="1200" cap="none" spc="0" normalizeH="0" baseline="0" noProof="0" dirty="0">
              <a:ln>
                <a:noFill/>
              </a:ln>
              <a:solidFill>
                <a:srgbClr val="45B3CA"/>
              </a:solidFill>
              <a:effectLst/>
              <a:uLnTx/>
              <a:uFillTx/>
              <a:latin typeface="Georgia" panose="02040502050405020303" pitchFamily="18" charset="0"/>
              <a:ea typeface="Times New Roman" panose="02020603050405020304" pitchFamily="18" charset="0"/>
              <a:cs typeface="Arial" panose="020B0604020202020204" pitchFamily="34" charset="0"/>
            </a:rPr>
            <a:t> </a:t>
          </a:r>
          <a:endParaRPr lang="en-US" sz="1300" kern="1200" dirty="0"/>
        </a:p>
        <a:p>
          <a:pPr marL="114300" lvl="1" indent="-114300" algn="l" defTabSz="577850">
            <a:lnSpc>
              <a:spcPct val="90000"/>
            </a:lnSpc>
            <a:spcBef>
              <a:spcPct val="0"/>
            </a:spcBef>
            <a:spcAft>
              <a:spcPct val="20000"/>
            </a:spcAft>
            <a:buChar char="•"/>
          </a:pPr>
          <a:r>
            <a:rPr kumimoji="0" lang="en-US" sz="1300" b="0" i="0" u="sng" strike="noStrike" kern="1200" cap="none" spc="0" normalizeH="0" baseline="0" noProof="0" dirty="0">
              <a:ln>
                <a:noFill/>
              </a:ln>
              <a:solidFill>
                <a:srgbClr val="45B3CA"/>
              </a:solidFill>
              <a:effectLst/>
              <a:uLnTx/>
              <a:uFillTx/>
              <a:latin typeface="Georgia" panose="02040502050405020303" pitchFamily="18" charset="0"/>
              <a:ea typeface="Times New Roman" panose="02020603050405020304" pitchFamily="18" charset="0"/>
              <a:cs typeface="+mn-cs"/>
              <a:hlinkClick xmlns:r="http://schemas.openxmlformats.org/officeDocument/2006/relationships" r:id="rId4"/>
            </a:rPr>
            <a:t>Find a vaccination location</a:t>
          </a:r>
          <a:r>
            <a:rPr kumimoji="0" lang="en-US" sz="1300" b="0" i="0" u="none" strike="noStrike" kern="1200" cap="none" spc="0" normalizeH="0" baseline="0" noProof="0" dirty="0">
              <a:ln>
                <a:noFill/>
              </a:ln>
              <a:solidFill>
                <a:srgbClr val="45B3CA"/>
              </a:solidFill>
              <a:effectLst/>
              <a:uLnTx/>
              <a:uFillTx/>
              <a:latin typeface="Georgia" panose="02040502050405020303" pitchFamily="18" charset="0"/>
              <a:ea typeface="Times New Roman" panose="02020603050405020304" pitchFamily="18" charset="0"/>
              <a:cs typeface="Arial" panose="020B0604020202020204" pitchFamily="34" charset="0"/>
            </a:rPr>
            <a:t> </a:t>
          </a:r>
          <a:endParaRPr lang="en-US" sz="1300" kern="1200" dirty="0"/>
        </a:p>
        <a:p>
          <a:pPr marL="114300" lvl="1" indent="-114300" algn="l" defTabSz="577850">
            <a:lnSpc>
              <a:spcPct val="90000"/>
            </a:lnSpc>
            <a:spcBef>
              <a:spcPct val="0"/>
            </a:spcBef>
            <a:spcAft>
              <a:spcPct val="20000"/>
            </a:spcAft>
            <a:buChar char="•"/>
          </a:pPr>
          <a:r>
            <a:rPr kumimoji="0" lang="en-US" sz="1300" b="0" i="0" u="sng" strike="noStrike" kern="1200" cap="none" spc="0" normalizeH="0" baseline="0" noProof="0" dirty="0">
              <a:ln>
                <a:noFill/>
              </a:ln>
              <a:solidFill>
                <a:srgbClr val="45B3CA"/>
              </a:solidFill>
              <a:effectLst/>
              <a:uLnTx/>
              <a:uFillTx/>
              <a:latin typeface="Georgia" panose="02040502050405020303" pitchFamily="18" charset="0"/>
              <a:ea typeface="Times New Roman" panose="02020603050405020304" pitchFamily="18" charset="0"/>
              <a:cs typeface="+mn-cs"/>
              <a:hlinkClick xmlns:r="http://schemas.openxmlformats.org/officeDocument/2006/relationships" r:id="rId5"/>
            </a:rPr>
            <a:t>Request in-home vaccination</a:t>
          </a:r>
          <a:r>
            <a:rPr kumimoji="0" lang="en-US" sz="13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endParaRPr lang="en-US" sz="1300" kern="1200" dirty="0"/>
        </a:p>
        <a:p>
          <a:pPr marL="114300" lvl="1" indent="-114300" algn="l" defTabSz="577850">
            <a:lnSpc>
              <a:spcPct val="90000"/>
            </a:lnSpc>
            <a:spcBef>
              <a:spcPct val="0"/>
            </a:spcBef>
            <a:spcAft>
              <a:spcPct val="20000"/>
            </a:spcAft>
            <a:buClrTx/>
            <a:buSzTx/>
            <a:buFont typeface="Arial" panose="020B0604020202020204" pitchFamily="34" charset="0"/>
            <a:buChar char="•"/>
          </a:pPr>
          <a:r>
            <a:rPr kumimoji="0" lang="en-US" sz="1300" b="0" i="0" u="sng" strike="noStrike" kern="1200" cap="none" spc="0" normalizeH="0" baseline="0" noProof="0" dirty="0">
              <a:ln>
                <a:noFill/>
              </a:ln>
              <a:solidFill>
                <a:srgbClr val="45B3CA"/>
              </a:solidFill>
              <a:effectLst/>
              <a:uLnTx/>
              <a:uFillTx/>
              <a:latin typeface="Georgia" panose="02040502050405020303" pitchFamily="18" charset="0"/>
              <a:ea typeface="Times New Roman" panose="02020603050405020304" pitchFamily="18" charset="0"/>
              <a:cs typeface="+mn-cs"/>
              <a:hlinkClick xmlns:r="http://schemas.openxmlformats.org/officeDocument/2006/relationships" r:id="rId6"/>
            </a:rPr>
            <a:t>Request a vaccine team for an event or workplace</a:t>
          </a:r>
          <a:r>
            <a:rPr kumimoji="0" lang="en-US" sz="1300" b="0" i="0" u="none" strike="noStrike" kern="1200" cap="none" spc="0" normalizeH="0" baseline="0" noProof="0" dirty="0">
              <a:ln>
                <a:noFill/>
              </a:ln>
              <a:solidFill>
                <a:srgbClr val="45B3CA"/>
              </a:solidFill>
              <a:effectLst/>
              <a:uLnTx/>
              <a:uFillTx/>
              <a:latin typeface="Georgia" panose="02040502050405020303" pitchFamily="18" charset="0"/>
              <a:ea typeface="Times New Roman" panose="02020603050405020304" pitchFamily="18" charset="0"/>
              <a:cs typeface="Arial" panose="020B0604020202020204" pitchFamily="34" charset="0"/>
            </a:rPr>
            <a:t> </a:t>
          </a:r>
          <a:endParaRPr lang="en-US" sz="1300" kern="1200" dirty="0"/>
        </a:p>
      </dsp:txBody>
      <dsp:txXfrm>
        <a:off x="0" y="1767000"/>
        <a:ext cx="6053447" cy="112608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DA5BA139-BECF-4A27-BCDA-4BD8B419556C}" type="datetimeFigureOut">
              <a:rPr lang="en-US" smtClean="0"/>
              <a:t>1/20/2023</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5C02B5D7-DA5E-4A9F-8E04-9A00CA967921}" type="slidenum">
              <a:rPr lang="en-US" smtClean="0"/>
              <a:t>‹#›</a:t>
            </a:fld>
            <a:endParaRPr lang="en-US"/>
          </a:p>
        </p:txBody>
      </p:sp>
    </p:spTree>
    <p:extLst>
      <p:ext uri="{BB962C8B-B14F-4D97-AF65-F5344CB8AC3E}">
        <p14:creationId xmlns:p14="http://schemas.microsoft.com/office/powerpoint/2010/main" val="40749070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3177" tIns="46589" rIns="93177" bIns="46589" rtlCol="0"/>
          <a:lstStyle>
            <a:lvl1pPr algn="l">
              <a:defRPr sz="1200" dirty="0"/>
            </a:lvl1pPr>
          </a:lstStyle>
          <a:p>
            <a:pPr>
              <a:defRPr/>
            </a:pPr>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3177" tIns="46589" rIns="93177" bIns="46589" rtlCol="0"/>
          <a:lstStyle>
            <a:lvl1pPr algn="r">
              <a:defRPr sz="1200" smtClean="0"/>
            </a:lvl1pPr>
          </a:lstStyle>
          <a:p>
            <a:pPr>
              <a:defRPr/>
            </a:pPr>
            <a:fld id="{40C391DE-BCAD-473D-9067-8CF941F27D7C}" type="datetimeFigureOut">
              <a:rPr lang="en-US"/>
              <a:pPr>
                <a:defRPr/>
              </a:pPr>
              <a:t>1/20/2023</a:t>
            </a:fld>
            <a:endParaRPr lang="en-US" dirty="0"/>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pPr lvl="0"/>
            <a:endParaRPr lang="en-US" noProof="0" dirty="0"/>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3177" tIns="46589" rIns="93177" bIns="46589"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3177" tIns="46589" rIns="93177" bIns="46589" rtlCol="0" anchor="b"/>
          <a:lstStyle>
            <a:lvl1pPr algn="l">
              <a:defRPr sz="1200" dirty="0"/>
            </a:lvl1pPr>
          </a:lstStyle>
          <a:p>
            <a:pPr>
              <a:defRPr/>
            </a:pPr>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3177" tIns="46589" rIns="93177" bIns="46589" rtlCol="0" anchor="b"/>
          <a:lstStyle>
            <a:lvl1pPr algn="r">
              <a:defRPr sz="1200" smtClean="0"/>
            </a:lvl1pPr>
          </a:lstStyle>
          <a:p>
            <a:pPr>
              <a:defRPr/>
            </a:pPr>
            <a:fld id="{5A2F884F-B59C-497C-AB64-FDF5A2DFBAFB}" type="slidenum">
              <a:rPr lang="en-US"/>
              <a:pPr>
                <a:defRPr/>
              </a:pPr>
              <a:t>‹#›</a:t>
            </a:fld>
            <a:endParaRPr lang="en-US" dirty="0"/>
          </a:p>
        </p:txBody>
      </p:sp>
    </p:spTree>
    <p:extLst>
      <p:ext uri="{BB962C8B-B14F-4D97-AF65-F5344CB8AC3E}">
        <p14:creationId xmlns:p14="http://schemas.microsoft.com/office/powerpoint/2010/main" val="157502860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A2F884F-B59C-497C-AB64-FDF5A2DFBAFB}" type="slidenum">
              <a:rPr lang="en-US" smtClean="0"/>
              <a:pPr>
                <a:defRPr/>
              </a:pPr>
              <a:t>8</a:t>
            </a:fld>
            <a:endParaRPr lang="en-US" dirty="0"/>
          </a:p>
        </p:txBody>
      </p:sp>
    </p:spTree>
    <p:extLst>
      <p:ext uri="{BB962C8B-B14F-4D97-AF65-F5344CB8AC3E}">
        <p14:creationId xmlns:p14="http://schemas.microsoft.com/office/powerpoint/2010/main" val="31890379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A2F884F-B59C-497C-AB64-FDF5A2DFBAFB}" type="slidenum">
              <a:rPr lang="en-US" smtClean="0"/>
              <a:pPr>
                <a:defRPr/>
              </a:pPr>
              <a:t>78</a:t>
            </a:fld>
            <a:endParaRPr lang="en-US" dirty="0"/>
          </a:p>
        </p:txBody>
      </p:sp>
    </p:spTree>
    <p:extLst>
      <p:ext uri="{BB962C8B-B14F-4D97-AF65-F5344CB8AC3E}">
        <p14:creationId xmlns:p14="http://schemas.microsoft.com/office/powerpoint/2010/main" val="437014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A2F884F-B59C-497C-AB64-FDF5A2DFBAFB}" type="slidenum">
              <a:rPr lang="en-US" smtClean="0"/>
              <a:pPr>
                <a:defRPr/>
              </a:pPr>
              <a:t>79</a:t>
            </a:fld>
            <a:endParaRPr lang="en-US" dirty="0"/>
          </a:p>
        </p:txBody>
      </p:sp>
    </p:spTree>
    <p:extLst>
      <p:ext uri="{BB962C8B-B14F-4D97-AF65-F5344CB8AC3E}">
        <p14:creationId xmlns:p14="http://schemas.microsoft.com/office/powerpoint/2010/main" val="10424819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A2F884F-B59C-497C-AB64-FDF5A2DFBAFB}" type="slidenum">
              <a:rPr lang="en-US" smtClean="0"/>
              <a:pPr>
                <a:defRPr/>
              </a:pPr>
              <a:t>9</a:t>
            </a:fld>
            <a:endParaRPr lang="en-US" dirty="0"/>
          </a:p>
        </p:txBody>
      </p:sp>
    </p:spTree>
    <p:extLst>
      <p:ext uri="{BB962C8B-B14F-4D97-AF65-F5344CB8AC3E}">
        <p14:creationId xmlns:p14="http://schemas.microsoft.com/office/powerpoint/2010/main" val="12876616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A2F884F-B59C-497C-AB64-FDF5A2DFBAFB}" type="slidenum">
              <a:rPr lang="en-US" smtClean="0"/>
              <a:pPr>
                <a:defRPr/>
              </a:pPr>
              <a:t>11</a:t>
            </a:fld>
            <a:endParaRPr lang="en-US" dirty="0"/>
          </a:p>
        </p:txBody>
      </p:sp>
    </p:spTree>
    <p:extLst>
      <p:ext uri="{BB962C8B-B14F-4D97-AF65-F5344CB8AC3E}">
        <p14:creationId xmlns:p14="http://schemas.microsoft.com/office/powerpoint/2010/main" val="32350867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A2F884F-B59C-497C-AB64-FDF5A2DFBAFB}" type="slidenum">
              <a:rPr lang="en-US" smtClean="0"/>
              <a:pPr>
                <a:defRPr/>
              </a:pPr>
              <a:t>19</a:t>
            </a:fld>
            <a:endParaRPr lang="en-US" dirty="0"/>
          </a:p>
        </p:txBody>
      </p:sp>
    </p:spTree>
    <p:extLst>
      <p:ext uri="{BB962C8B-B14F-4D97-AF65-F5344CB8AC3E}">
        <p14:creationId xmlns:p14="http://schemas.microsoft.com/office/powerpoint/2010/main" val="31218632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A2F884F-B59C-497C-AB64-FDF5A2DFBAFB}" type="slidenum">
              <a:rPr lang="en-US" smtClean="0"/>
              <a:pPr>
                <a:defRPr/>
              </a:pPr>
              <a:t>31</a:t>
            </a:fld>
            <a:endParaRPr lang="en-US" dirty="0"/>
          </a:p>
        </p:txBody>
      </p:sp>
    </p:spTree>
    <p:extLst>
      <p:ext uri="{BB962C8B-B14F-4D97-AF65-F5344CB8AC3E}">
        <p14:creationId xmlns:p14="http://schemas.microsoft.com/office/powerpoint/2010/main" val="17147589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Hetal</a:t>
            </a:r>
          </a:p>
        </p:txBody>
      </p:sp>
      <p:sp>
        <p:nvSpPr>
          <p:cNvPr id="4" name="Slide Number Placeholder 3"/>
          <p:cNvSpPr>
            <a:spLocks noGrp="1"/>
          </p:cNvSpPr>
          <p:nvPr>
            <p:ph type="sldNum" sz="quarter" idx="5"/>
          </p:nvPr>
        </p:nvSpPr>
        <p:spPr/>
        <p:txBody>
          <a:bodyPr/>
          <a:lstStyle/>
          <a:p>
            <a:fld id="{BDC21855-DAFE-4E2B-917F-0907919C3483}" type="slidenum">
              <a:rPr lang="en-US" smtClean="0"/>
              <a:pPr/>
              <a:t>59</a:t>
            </a:fld>
            <a:endParaRPr lang="en-US" dirty="0"/>
          </a:p>
        </p:txBody>
      </p:sp>
    </p:spTree>
    <p:extLst>
      <p:ext uri="{BB962C8B-B14F-4D97-AF65-F5344CB8AC3E}">
        <p14:creationId xmlns:p14="http://schemas.microsoft.com/office/powerpoint/2010/main" val="40652032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the </a:t>
            </a:r>
            <a:r>
              <a:rPr lang="en-US" dirty="0" err="1"/>
              <a:t>Workfllow</a:t>
            </a:r>
            <a:r>
              <a:rPr lang="en-US" dirty="0"/>
              <a:t> with the Gathered team </a:t>
            </a:r>
          </a:p>
        </p:txBody>
      </p:sp>
      <p:sp>
        <p:nvSpPr>
          <p:cNvPr id="4" name="Slide Number Placeholder 3"/>
          <p:cNvSpPr>
            <a:spLocks noGrp="1"/>
          </p:cNvSpPr>
          <p:nvPr>
            <p:ph type="sldNum" sz="quarter" idx="5"/>
          </p:nvPr>
        </p:nvSpPr>
        <p:spPr/>
        <p:txBody>
          <a:bodyPr/>
          <a:lstStyle/>
          <a:p>
            <a:fld id="{E9D9A3E5-355E-4A31-8DE4-A051E17A8C27}" type="slidenum">
              <a:rPr lang="en-US" smtClean="0"/>
              <a:t>65</a:t>
            </a:fld>
            <a:endParaRPr lang="en-US" dirty="0"/>
          </a:p>
        </p:txBody>
      </p:sp>
    </p:spTree>
    <p:extLst>
      <p:ext uri="{BB962C8B-B14F-4D97-AF65-F5344CB8AC3E}">
        <p14:creationId xmlns:p14="http://schemas.microsoft.com/office/powerpoint/2010/main" val="5954481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 to Project Screen that hosts the Form, walk through the full form with dummy data.</a:t>
            </a:r>
            <a:br>
              <a:rPr lang="en-US" dirty="0"/>
            </a:br>
            <a:br>
              <a:rPr lang="en-US" dirty="0"/>
            </a:br>
            <a:r>
              <a:rPr lang="en-US" dirty="0"/>
              <a:t>Attach the form to a pre-drafted email, that meets criteria for submission. </a:t>
            </a:r>
          </a:p>
        </p:txBody>
      </p:sp>
      <p:sp>
        <p:nvSpPr>
          <p:cNvPr id="4" name="Slide Number Placeholder 3"/>
          <p:cNvSpPr>
            <a:spLocks noGrp="1"/>
          </p:cNvSpPr>
          <p:nvPr>
            <p:ph type="sldNum" sz="quarter" idx="5"/>
          </p:nvPr>
        </p:nvSpPr>
        <p:spPr/>
        <p:txBody>
          <a:bodyPr/>
          <a:lstStyle/>
          <a:p>
            <a:fld id="{E9D9A3E5-355E-4A31-8DE4-A051E17A8C27}" type="slidenum">
              <a:rPr lang="en-US" smtClean="0"/>
              <a:t>67</a:t>
            </a:fld>
            <a:endParaRPr lang="en-US" dirty="0"/>
          </a:p>
        </p:txBody>
      </p:sp>
    </p:spTree>
    <p:extLst>
      <p:ext uri="{BB962C8B-B14F-4D97-AF65-F5344CB8AC3E}">
        <p14:creationId xmlns:p14="http://schemas.microsoft.com/office/powerpoint/2010/main" val="41573839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Sharing of form via email post-meeting</a:t>
            </a:r>
          </a:p>
          <a:p>
            <a:r>
              <a:rPr lang="en-US" dirty="0"/>
              <a:t>Sharing of written instructions post-meeting</a:t>
            </a:r>
          </a:p>
          <a:p>
            <a:r>
              <a:rPr lang="en-US" dirty="0"/>
              <a:t>AG availability to answer questions moving forward</a:t>
            </a:r>
          </a:p>
        </p:txBody>
      </p:sp>
      <p:sp>
        <p:nvSpPr>
          <p:cNvPr id="4" name="Slide Number Placeholder 3"/>
          <p:cNvSpPr>
            <a:spLocks noGrp="1"/>
          </p:cNvSpPr>
          <p:nvPr>
            <p:ph type="sldNum" sz="quarter" idx="5"/>
          </p:nvPr>
        </p:nvSpPr>
        <p:spPr/>
        <p:txBody>
          <a:bodyPr/>
          <a:lstStyle/>
          <a:p>
            <a:fld id="{E9D9A3E5-355E-4A31-8DE4-A051E17A8C27}" type="slidenum">
              <a:rPr lang="en-US" smtClean="0"/>
              <a:t>68</a:t>
            </a:fld>
            <a:endParaRPr lang="en-US" dirty="0"/>
          </a:p>
        </p:txBody>
      </p:sp>
    </p:spTree>
    <p:extLst>
      <p:ext uri="{BB962C8B-B14F-4D97-AF65-F5344CB8AC3E}">
        <p14:creationId xmlns:p14="http://schemas.microsoft.com/office/powerpoint/2010/main" val="40659638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10.emf"/></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Master" Target="../slideMasters/slideMaster1.xml"/><Relationship Id="rId4" Type="http://schemas.openxmlformats.org/officeDocument/2006/relationships/image" Target="../media/image10.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descr="CCHHS_New_Logo_Color"/>
          <p:cNvPicPr>
            <a:picLocks noChangeAspect="1" noChangeArrowheads="1"/>
          </p:cNvPicPr>
          <p:nvPr userDrawn="1"/>
        </p:nvPicPr>
        <p:blipFill>
          <a:blip r:embed="rId2">
            <a:extLst>
              <a:ext uri="{28A0092B-C50C-407E-A947-70E740481C1C}">
                <a14:useLocalDpi xmlns:a14="http://schemas.microsoft.com/office/drawing/2010/main" val="0"/>
              </a:ext>
            </a:extLst>
          </a:blip>
          <a:srcRect l="24199" t="41003" r="24606" b="41914"/>
          <a:stretch>
            <a:fillRect/>
          </a:stretch>
        </p:blipFill>
        <p:spPr bwMode="auto">
          <a:xfrm>
            <a:off x="2476500" y="4679950"/>
            <a:ext cx="4171950" cy="180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a:spLocks noGrp="1"/>
          </p:cNvSpPr>
          <p:nvPr>
            <p:ph type="ctrTitle"/>
          </p:nvPr>
        </p:nvSpPr>
        <p:spPr>
          <a:xfrm>
            <a:off x="685800" y="699667"/>
            <a:ext cx="7772400" cy="2517665"/>
          </a:xfrm>
        </p:spPr>
        <p:txBody>
          <a:bodyPr/>
          <a:lstStyle/>
          <a:p>
            <a:endParaRPr lang="en-US" dirty="0"/>
          </a:p>
        </p:txBody>
      </p:sp>
      <p:sp>
        <p:nvSpPr>
          <p:cNvPr id="11" name="Subtitle 2"/>
          <p:cNvSpPr>
            <a:spLocks noGrp="1"/>
          </p:cNvSpPr>
          <p:nvPr>
            <p:ph type="subTitle" idx="1"/>
          </p:nvPr>
        </p:nvSpPr>
        <p:spPr>
          <a:xfrm>
            <a:off x="685800" y="3217332"/>
            <a:ext cx="7772400" cy="990709"/>
          </a:xfrm>
        </p:spPr>
        <p:txBody>
          <a:bodyPr/>
          <a:lstStyle>
            <a:lvl1pPr marL="0" indent="0" algn="ctr">
              <a:buNone/>
              <a:defRPr/>
            </a:lvl1pPr>
          </a:lstStyle>
          <a:p>
            <a:endParaRPr lang="en-US" dirty="0"/>
          </a:p>
        </p:txBody>
      </p:sp>
    </p:spTree>
    <p:extLst>
      <p:ext uri="{BB962C8B-B14F-4D97-AF65-F5344CB8AC3E}">
        <p14:creationId xmlns:p14="http://schemas.microsoft.com/office/powerpoint/2010/main" val="24592960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6808" y="274639"/>
            <a:ext cx="7843603" cy="529921"/>
          </a:xfrm>
          <a:custGeom>
            <a:avLst/>
            <a:gdLst>
              <a:gd name="connsiteX0" fmla="*/ 0 w 8671168"/>
              <a:gd name="connsiteY0" fmla="*/ 0 h 521454"/>
              <a:gd name="connsiteX1" fmla="*/ 8671168 w 8671168"/>
              <a:gd name="connsiteY1" fmla="*/ 0 h 521454"/>
              <a:gd name="connsiteX2" fmla="*/ 8671168 w 8671168"/>
              <a:gd name="connsiteY2" fmla="*/ 521454 h 521454"/>
              <a:gd name="connsiteX3" fmla="*/ 0 w 8671168"/>
              <a:gd name="connsiteY3" fmla="*/ 521454 h 521454"/>
              <a:gd name="connsiteX4" fmla="*/ 0 w 8671168"/>
              <a:gd name="connsiteY4" fmla="*/ 0 h 521454"/>
              <a:gd name="connsiteX0" fmla="*/ 76200 w 8671168"/>
              <a:gd name="connsiteY0" fmla="*/ 0 h 521454"/>
              <a:gd name="connsiteX1" fmla="*/ 8671168 w 8671168"/>
              <a:gd name="connsiteY1" fmla="*/ 0 h 521454"/>
              <a:gd name="connsiteX2" fmla="*/ 8671168 w 8671168"/>
              <a:gd name="connsiteY2" fmla="*/ 521454 h 521454"/>
              <a:gd name="connsiteX3" fmla="*/ 0 w 8671168"/>
              <a:gd name="connsiteY3" fmla="*/ 521454 h 521454"/>
              <a:gd name="connsiteX4" fmla="*/ 76200 w 8671168"/>
              <a:gd name="connsiteY4" fmla="*/ 0 h 521454"/>
              <a:gd name="connsiteX0" fmla="*/ 76200 w 8671168"/>
              <a:gd name="connsiteY0" fmla="*/ 0 h 529921"/>
              <a:gd name="connsiteX1" fmla="*/ 8671168 w 8671168"/>
              <a:gd name="connsiteY1" fmla="*/ 0 h 529921"/>
              <a:gd name="connsiteX2" fmla="*/ 8578035 w 8671168"/>
              <a:gd name="connsiteY2" fmla="*/ 529921 h 529921"/>
              <a:gd name="connsiteX3" fmla="*/ 0 w 8671168"/>
              <a:gd name="connsiteY3" fmla="*/ 521454 h 529921"/>
              <a:gd name="connsiteX4" fmla="*/ 76200 w 8671168"/>
              <a:gd name="connsiteY4" fmla="*/ 0 h 5299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71168" h="529921">
                <a:moveTo>
                  <a:pt x="76200" y="0"/>
                </a:moveTo>
                <a:lnTo>
                  <a:pt x="8671168" y="0"/>
                </a:lnTo>
                <a:lnTo>
                  <a:pt x="8578035" y="529921"/>
                </a:lnTo>
                <a:lnTo>
                  <a:pt x="0" y="521454"/>
                </a:lnTo>
                <a:lnTo>
                  <a:pt x="76200" y="0"/>
                </a:lnTo>
                <a:close/>
              </a:path>
            </a:pathLst>
          </a:custGeom>
          <a:solidFill>
            <a:schemeClr val="bg1"/>
          </a:solidFill>
        </p:spPr>
        <p:txBody>
          <a:bodyPr vert="horz" lIns="182880" tIns="0" bIns="0" anchor="ctr" anchorCtr="0"/>
          <a:lstStyle>
            <a:lvl1pPr algn="l">
              <a:defRPr sz="2800" b="0" i="1" baseline="0">
                <a:solidFill>
                  <a:srgbClr val="1A9AD7"/>
                </a:solidFill>
              </a:defRPr>
            </a:lvl1pPr>
          </a:lstStyle>
          <a:p>
            <a:r>
              <a:rPr lang="en-US"/>
              <a:t>Title</a:t>
            </a:r>
          </a:p>
        </p:txBody>
      </p:sp>
      <p:sp>
        <p:nvSpPr>
          <p:cNvPr id="4" name="Text Placeholder 3"/>
          <p:cNvSpPr>
            <a:spLocks noGrp="1"/>
          </p:cNvSpPr>
          <p:nvPr>
            <p:ph type="body" sz="quarter" idx="10" hasCustomPrompt="1"/>
          </p:nvPr>
        </p:nvSpPr>
        <p:spPr>
          <a:xfrm>
            <a:off x="1130254" y="836868"/>
            <a:ext cx="7270447" cy="350837"/>
          </a:xfrm>
          <a:custGeom>
            <a:avLst/>
            <a:gdLst>
              <a:gd name="connsiteX0" fmla="*/ 0 w 7205133"/>
              <a:gd name="connsiteY0" fmla="*/ 0 h 350837"/>
              <a:gd name="connsiteX1" fmla="*/ 7205133 w 7205133"/>
              <a:gd name="connsiteY1" fmla="*/ 0 h 350837"/>
              <a:gd name="connsiteX2" fmla="*/ 7205133 w 7205133"/>
              <a:gd name="connsiteY2" fmla="*/ 350837 h 350837"/>
              <a:gd name="connsiteX3" fmla="*/ 0 w 7205133"/>
              <a:gd name="connsiteY3" fmla="*/ 350837 h 350837"/>
              <a:gd name="connsiteX4" fmla="*/ 0 w 7205133"/>
              <a:gd name="connsiteY4" fmla="*/ 0 h 350837"/>
              <a:gd name="connsiteX0" fmla="*/ 65314 w 7270447"/>
              <a:gd name="connsiteY0" fmla="*/ 0 h 350837"/>
              <a:gd name="connsiteX1" fmla="*/ 7270447 w 7270447"/>
              <a:gd name="connsiteY1" fmla="*/ 0 h 350837"/>
              <a:gd name="connsiteX2" fmla="*/ 7270447 w 7270447"/>
              <a:gd name="connsiteY2" fmla="*/ 350837 h 350837"/>
              <a:gd name="connsiteX3" fmla="*/ 0 w 7270447"/>
              <a:gd name="connsiteY3" fmla="*/ 350837 h 350837"/>
              <a:gd name="connsiteX4" fmla="*/ 65314 w 7270447"/>
              <a:gd name="connsiteY4" fmla="*/ 0 h 350837"/>
              <a:gd name="connsiteX0" fmla="*/ 65314 w 7270447"/>
              <a:gd name="connsiteY0" fmla="*/ 0 h 350837"/>
              <a:gd name="connsiteX1" fmla="*/ 7270447 w 7270447"/>
              <a:gd name="connsiteY1" fmla="*/ 0 h 350837"/>
              <a:gd name="connsiteX2" fmla="*/ 7185538 w 7270447"/>
              <a:gd name="connsiteY2" fmla="*/ 350837 h 350837"/>
              <a:gd name="connsiteX3" fmla="*/ 0 w 7270447"/>
              <a:gd name="connsiteY3" fmla="*/ 350837 h 350837"/>
              <a:gd name="connsiteX4" fmla="*/ 65314 w 7270447"/>
              <a:gd name="connsiteY4" fmla="*/ 0 h 350837"/>
              <a:gd name="connsiteX0" fmla="*/ 65314 w 7270447"/>
              <a:gd name="connsiteY0" fmla="*/ 0 h 350837"/>
              <a:gd name="connsiteX1" fmla="*/ 7270447 w 7270447"/>
              <a:gd name="connsiteY1" fmla="*/ 0 h 350837"/>
              <a:gd name="connsiteX2" fmla="*/ 7192069 w 7270447"/>
              <a:gd name="connsiteY2" fmla="*/ 350837 h 350837"/>
              <a:gd name="connsiteX3" fmla="*/ 0 w 7270447"/>
              <a:gd name="connsiteY3" fmla="*/ 350837 h 350837"/>
              <a:gd name="connsiteX4" fmla="*/ 65314 w 7270447"/>
              <a:gd name="connsiteY4" fmla="*/ 0 h 350837"/>
              <a:gd name="connsiteX0" fmla="*/ 65314 w 7270447"/>
              <a:gd name="connsiteY0" fmla="*/ 0 h 350837"/>
              <a:gd name="connsiteX1" fmla="*/ 7270447 w 7270447"/>
              <a:gd name="connsiteY1" fmla="*/ 0 h 350837"/>
              <a:gd name="connsiteX2" fmla="*/ 7218195 w 7270447"/>
              <a:gd name="connsiteY2" fmla="*/ 350837 h 350837"/>
              <a:gd name="connsiteX3" fmla="*/ 0 w 7270447"/>
              <a:gd name="connsiteY3" fmla="*/ 350837 h 350837"/>
              <a:gd name="connsiteX4" fmla="*/ 65314 w 7270447"/>
              <a:gd name="connsiteY4" fmla="*/ 0 h 3508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0447" h="350837">
                <a:moveTo>
                  <a:pt x="65314" y="0"/>
                </a:moveTo>
                <a:lnTo>
                  <a:pt x="7270447" y="0"/>
                </a:lnTo>
                <a:lnTo>
                  <a:pt x="7218195" y="350837"/>
                </a:lnTo>
                <a:lnTo>
                  <a:pt x="0" y="350837"/>
                </a:lnTo>
                <a:lnTo>
                  <a:pt x="65314" y="0"/>
                </a:lnTo>
                <a:close/>
              </a:path>
            </a:pathLst>
          </a:custGeom>
          <a:solidFill>
            <a:srgbClr val="1A9AD7"/>
          </a:solidFill>
        </p:spPr>
        <p:txBody>
          <a:bodyPr vert="horz" lIns="182880" tIns="0" rIns="182880" bIns="0" anchor="ctr" anchorCtr="0"/>
          <a:lstStyle>
            <a:lvl1pPr marL="0" indent="0" algn="l">
              <a:buNone/>
              <a:defRPr sz="1800" i="1">
                <a:solidFill>
                  <a:schemeClr val="bg1"/>
                </a:solidFill>
              </a:defRPr>
            </a:lvl1pPr>
          </a:lstStyle>
          <a:p>
            <a:pPr lvl="0"/>
            <a:r>
              <a:rPr lang="en-US"/>
              <a:t> </a:t>
            </a:r>
          </a:p>
        </p:txBody>
      </p:sp>
      <p:sp>
        <p:nvSpPr>
          <p:cNvPr id="28" name="Content Placeholder 27"/>
          <p:cNvSpPr>
            <a:spLocks noGrp="1"/>
          </p:cNvSpPr>
          <p:nvPr>
            <p:ph sz="quarter" idx="12"/>
          </p:nvPr>
        </p:nvSpPr>
        <p:spPr>
          <a:xfrm>
            <a:off x="539496" y="1600199"/>
            <a:ext cx="8065008" cy="4583723"/>
          </a:xfrm>
          <a:prstGeom prst="rect">
            <a:avLst/>
          </a:prstGeom>
        </p:spPr>
        <p:txBody>
          <a:bodyPr/>
          <a:lstStyle>
            <a:lvl1pPr marL="228600" indent="-228600" algn="l">
              <a:spcBef>
                <a:spcPts val="1800"/>
              </a:spcBef>
              <a:buClr>
                <a:srgbClr val="1A9AD7"/>
              </a:buClr>
              <a:buFont typeface="Arial"/>
              <a:buChar char="•"/>
              <a:defRPr sz="2200" b="0" i="0" baseline="0">
                <a:solidFill>
                  <a:srgbClr val="1F1243"/>
                </a:solidFill>
              </a:defRPr>
            </a:lvl1pPr>
            <a:lvl2pPr marL="457200" indent="-228600" algn="l">
              <a:spcBef>
                <a:spcPts val="300"/>
              </a:spcBef>
              <a:buClr>
                <a:srgbClr val="1A9AD7"/>
              </a:buClr>
              <a:buSzPct val="85000"/>
              <a:buFont typeface="ArialUnicodeMS" charset="0"/>
              <a:buChar char="○"/>
              <a:defRPr sz="1800" baseline="0">
                <a:solidFill>
                  <a:srgbClr val="143256"/>
                </a:solidFill>
              </a:defRPr>
            </a:lvl2pPr>
            <a:lvl3pPr marL="685800" indent="-228600" algn="l">
              <a:spcBef>
                <a:spcPts val="400"/>
              </a:spcBef>
              <a:buClr>
                <a:srgbClr val="1A9AD7"/>
              </a:buClr>
              <a:buFont typeface="Wingdings" charset="2"/>
              <a:buChar char="§"/>
              <a:defRPr sz="1600" baseline="0">
                <a:solidFill>
                  <a:srgbClr val="143256"/>
                </a:solidFill>
              </a:defRPr>
            </a:lvl3pPr>
            <a:lvl4pPr marL="914400" indent="-228600" algn="l">
              <a:spcBef>
                <a:spcPts val="500"/>
              </a:spcBef>
              <a:buClr>
                <a:srgbClr val="1A9AD7"/>
              </a:buClr>
              <a:buFont typeface="ArialUnicodeMS" charset="0"/>
              <a:buChar char="□"/>
              <a:defRPr sz="1400" baseline="0">
                <a:solidFill>
                  <a:srgbClr val="143256"/>
                </a:solidFill>
              </a:defRPr>
            </a:lvl4pPr>
            <a:lvl5pPr marL="1143000" indent="-228600" algn="l">
              <a:spcBef>
                <a:spcPts val="600"/>
              </a:spcBef>
              <a:buClr>
                <a:srgbClr val="1A9AD7"/>
              </a:buClr>
              <a:buFont typeface="LucidaGrande" charset="0"/>
              <a:buChar char="▸"/>
              <a:defRPr sz="1200" baseline="0">
                <a:solidFill>
                  <a:srgbClr val="14325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3"/>
          </p:nvPr>
        </p:nvSpPr>
        <p:spPr>
          <a:xfrm>
            <a:off x="256520" y="6325702"/>
            <a:ext cx="482346" cy="219075"/>
          </a:xfrm>
        </p:spPr>
        <p:txBody>
          <a:bodyPr/>
          <a:lstStyle>
            <a:lvl1pPr>
              <a:defRPr sz="1000" b="1">
                <a:solidFill>
                  <a:srgbClr val="143256"/>
                </a:solidFill>
              </a:defRPr>
            </a:lvl1pPr>
          </a:lstStyle>
          <a:p>
            <a:fld id="{BF0F8F98-1840-B241-83EC-C6DD8A9F7C27}" type="slidenum">
              <a:rPr lang="en-US" smtClean="0"/>
              <a:pPr/>
              <a:t>‹#›</a:t>
            </a:fld>
            <a:endParaRPr lang="en-US"/>
          </a:p>
        </p:txBody>
      </p:sp>
    </p:spTree>
    <p:extLst>
      <p:ext uri="{BB962C8B-B14F-4D97-AF65-F5344CB8AC3E}">
        <p14:creationId xmlns:p14="http://schemas.microsoft.com/office/powerpoint/2010/main" val="2853310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bg/>
                                          </p:spTgt>
                                        </p:tgtEl>
                                        <p:attrNameLst>
                                          <p:attrName>style.visibility</p:attrName>
                                        </p:attrNameLst>
                                      </p:cBhvr>
                                      <p:to>
                                        <p:strVal val="visible"/>
                                      </p:to>
                                    </p:set>
                                    <p:animEffect transition="in" filter="fade">
                                      <p:cBhvr>
                                        <p:cTn id="11" dur="500"/>
                                        <p:tgtEl>
                                          <p:spTgt spid="4">
                                            <p:bg/>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fade">
                                      <p:cBhvr>
                                        <p:cTn id="16"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build="p" animBg="1">
        <p:tmplLst>
          <p:tmpl lvl="1">
            <p:tnLst>
              <p:par>
                <p:cTn presetID="10"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973044B-0795-E04A-804C-9575CD02621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 y="0"/>
            <a:ext cx="9143999" cy="6858000"/>
          </a:xfrm>
          <a:prstGeom prst="rect">
            <a:avLst/>
          </a:prstGeom>
        </p:spPr>
      </p:pic>
      <p:sp>
        <p:nvSpPr>
          <p:cNvPr id="2" name="Title 1">
            <a:extLst>
              <a:ext uri="{FF2B5EF4-FFF2-40B4-BE49-F238E27FC236}">
                <a16:creationId xmlns:a16="http://schemas.microsoft.com/office/drawing/2014/main" id="{DEAE6268-A9E1-9D4E-93C5-2E59F1780D2A}"/>
              </a:ext>
            </a:extLst>
          </p:cNvPr>
          <p:cNvSpPr>
            <a:spLocks noGrp="1"/>
          </p:cNvSpPr>
          <p:nvPr>
            <p:ph type="ctrTitle" hasCustomPrompt="1"/>
          </p:nvPr>
        </p:nvSpPr>
        <p:spPr>
          <a:xfrm>
            <a:off x="524233" y="2096230"/>
            <a:ext cx="4877938" cy="1154162"/>
          </a:xfrm>
          <a:blipFill dpi="0" rotWithShape="1">
            <a:blip r:embed="rId3"/>
            <a:srcRect/>
            <a:tile tx="0" ty="0" sx="100000" sy="100000" flip="none" algn="tr"/>
          </a:blipFill>
        </p:spPr>
        <p:txBody>
          <a:bodyPr wrap="none" tIns="457200" rIns="640080" bIns="0" anchor="b" anchorCtr="0">
            <a:spAutoFit/>
          </a:bodyPr>
          <a:lstStyle>
            <a:lvl1pPr algn="l">
              <a:defRPr sz="4500" b="0" i="0">
                <a:solidFill>
                  <a:schemeClr val="bg1"/>
                </a:solidFill>
                <a:latin typeface="brandon_grotesquebold" panose="02000803000000000000" pitchFamily="2" charset="0"/>
              </a:defRPr>
            </a:lvl1pPr>
          </a:lstStyle>
          <a:p>
            <a:r>
              <a:rPr lang="en-US" dirty="0"/>
              <a:t>Presentation Title</a:t>
            </a:r>
          </a:p>
        </p:txBody>
      </p:sp>
      <p:pic>
        <p:nvPicPr>
          <p:cNvPr id="10" name="Picture 9">
            <a:extLst>
              <a:ext uri="{FF2B5EF4-FFF2-40B4-BE49-F238E27FC236}">
                <a16:creationId xmlns:a16="http://schemas.microsoft.com/office/drawing/2014/main" id="{7A5256D1-DF72-B642-A507-B419C0FE7A1B}"/>
              </a:ext>
            </a:extLst>
          </p:cNvPr>
          <p:cNvPicPr>
            <a:picLocks noChangeAspect="1"/>
          </p:cNvPicPr>
          <p:nvPr/>
        </p:nvPicPr>
        <p:blipFill>
          <a:blip r:embed="rId4"/>
          <a:stretch>
            <a:fillRect/>
          </a:stretch>
        </p:blipFill>
        <p:spPr>
          <a:xfrm>
            <a:off x="6336983" y="5817483"/>
            <a:ext cx="2492381" cy="722429"/>
          </a:xfrm>
          <a:prstGeom prst="rect">
            <a:avLst/>
          </a:prstGeom>
        </p:spPr>
      </p:pic>
      <p:sp>
        <p:nvSpPr>
          <p:cNvPr id="6" name="Text Placeholder 5">
            <a:extLst>
              <a:ext uri="{FF2B5EF4-FFF2-40B4-BE49-F238E27FC236}">
                <a16:creationId xmlns:a16="http://schemas.microsoft.com/office/drawing/2014/main" id="{C2F2843E-AE3D-40BB-9396-CF91AE8F6227}"/>
              </a:ext>
            </a:extLst>
          </p:cNvPr>
          <p:cNvSpPr>
            <a:spLocks noGrp="1"/>
          </p:cNvSpPr>
          <p:nvPr>
            <p:ph type="body" sz="quarter" idx="10" hasCustomPrompt="1"/>
          </p:nvPr>
        </p:nvSpPr>
        <p:spPr>
          <a:xfrm>
            <a:off x="523878" y="3339288"/>
            <a:ext cx="2645724" cy="438582"/>
          </a:xfrm>
        </p:spPr>
        <p:txBody>
          <a:bodyPr wrap="none">
            <a:spAutoFit/>
          </a:bodyPr>
          <a:lstStyle>
            <a:lvl1pPr marL="0" indent="0">
              <a:buNone/>
              <a:defRPr sz="2250">
                <a:latin typeface="brandon_grotesquebold" panose="02000803000000000000" pitchFamily="2" charset="0"/>
              </a:defRPr>
            </a:lvl1pPr>
            <a:lvl2pPr marL="257175" indent="0">
              <a:buNone/>
              <a:defRPr sz="2250">
                <a:latin typeface="Brandon Grotesque Bold" panose="020B0803020203060202" pitchFamily="34" charset="0"/>
              </a:defRPr>
            </a:lvl2pPr>
            <a:lvl3pPr marL="514350" indent="0">
              <a:buNone/>
              <a:defRPr sz="2250">
                <a:latin typeface="Brandon Grotesque Bold" panose="020B0803020203060202" pitchFamily="34" charset="0"/>
              </a:defRPr>
            </a:lvl3pPr>
            <a:lvl4pPr marL="771525" indent="0">
              <a:buNone/>
              <a:defRPr sz="2250">
                <a:latin typeface="Brandon Grotesque Bold" panose="020B0803020203060202" pitchFamily="34" charset="0"/>
              </a:defRPr>
            </a:lvl4pPr>
            <a:lvl5pPr marL="1028700" indent="0">
              <a:buNone/>
              <a:defRPr sz="2250">
                <a:latin typeface="Brandon Grotesque Bold" panose="020B0803020203060202" pitchFamily="34" charset="0"/>
              </a:defRPr>
            </a:lvl5pPr>
          </a:lstStyle>
          <a:p>
            <a:pPr lvl="0"/>
            <a:r>
              <a:rPr lang="en-US" dirty="0"/>
              <a:t>Presentation Subtitle</a:t>
            </a:r>
          </a:p>
        </p:txBody>
      </p:sp>
      <p:sp>
        <p:nvSpPr>
          <p:cNvPr id="12" name="Text Placeholder 11">
            <a:extLst>
              <a:ext uri="{FF2B5EF4-FFF2-40B4-BE49-F238E27FC236}">
                <a16:creationId xmlns:a16="http://schemas.microsoft.com/office/drawing/2014/main" id="{3FC9F6FF-724C-4A23-95BF-E6CACDAE1656}"/>
              </a:ext>
            </a:extLst>
          </p:cNvPr>
          <p:cNvSpPr>
            <a:spLocks noGrp="1"/>
          </p:cNvSpPr>
          <p:nvPr>
            <p:ph type="body" sz="quarter" idx="11" hasCustomPrompt="1"/>
          </p:nvPr>
        </p:nvSpPr>
        <p:spPr>
          <a:xfrm>
            <a:off x="529405" y="4077323"/>
            <a:ext cx="1923091" cy="300082"/>
          </a:xfrm>
        </p:spPr>
        <p:txBody>
          <a:bodyPr wrap="none">
            <a:spAutoFit/>
          </a:bodyPr>
          <a:lstStyle>
            <a:lvl1pPr>
              <a:defRPr sz="1350">
                <a:solidFill>
                  <a:srgbClr val="F58573"/>
                </a:solidFill>
                <a:latin typeface="brandon_grotesquebold" panose="020B0604020202020204" charset="0"/>
              </a:defRPr>
            </a:lvl1pPr>
          </a:lstStyle>
          <a:p>
            <a:pPr lvl="0"/>
            <a:fld id="{E71C67EA-9613-1D40-AF5C-7EE487C47B65}" type="datetime4">
              <a:rPr lang="en-US" smtClean="0"/>
              <a:t>November 20, 2018</a:t>
            </a:fld>
            <a:endParaRPr lang="en-US" dirty="0"/>
          </a:p>
        </p:txBody>
      </p:sp>
    </p:spTree>
    <p:extLst>
      <p:ext uri="{BB962C8B-B14F-4D97-AF65-F5344CB8AC3E}">
        <p14:creationId xmlns:p14="http://schemas.microsoft.com/office/powerpoint/2010/main" val="4193951313"/>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ADD8DFC-644F-E24B-8112-31B1D7F00454}"/>
              </a:ext>
            </a:extLst>
          </p:cNvPr>
          <p:cNvPicPr>
            <a:picLocks noChangeAspect="1"/>
          </p:cNvPicPr>
          <p:nvPr userDrawn="1"/>
        </p:nvPicPr>
        <p:blipFill>
          <a:blip r:embed="rId2"/>
          <a:stretch>
            <a:fillRect/>
          </a:stretch>
        </p:blipFill>
        <p:spPr>
          <a:xfrm>
            <a:off x="8128747" y="3952018"/>
            <a:ext cx="1967705" cy="2623607"/>
          </a:xfrm>
          <a:prstGeom prst="rect">
            <a:avLst/>
          </a:prstGeom>
        </p:spPr>
      </p:pic>
      <p:sp>
        <p:nvSpPr>
          <p:cNvPr id="2" name="Title 1">
            <a:extLst>
              <a:ext uri="{FF2B5EF4-FFF2-40B4-BE49-F238E27FC236}">
                <a16:creationId xmlns:a16="http://schemas.microsoft.com/office/drawing/2014/main" id="{ECCD7860-2806-B348-BB7F-B3CA3E38FB95}"/>
              </a:ext>
            </a:extLst>
          </p:cNvPr>
          <p:cNvSpPr>
            <a:spLocks noGrp="1"/>
          </p:cNvSpPr>
          <p:nvPr>
            <p:ph type="title" hasCustomPrompt="1"/>
          </p:nvPr>
        </p:nvSpPr>
        <p:spPr>
          <a:xfrm>
            <a:off x="99419" y="598261"/>
            <a:ext cx="2497800" cy="769441"/>
          </a:xfrm>
        </p:spPr>
        <p:txBody>
          <a:bodyPr wrap="none" anchor="ctr">
            <a:spAutoFit/>
          </a:bodyPr>
          <a:lstStyle/>
          <a:p>
            <a:r>
              <a:rPr lang="en-US" dirty="0"/>
              <a:t>Main Title</a:t>
            </a:r>
          </a:p>
        </p:txBody>
      </p:sp>
      <p:sp>
        <p:nvSpPr>
          <p:cNvPr id="3" name="Content Placeholder 2">
            <a:extLst>
              <a:ext uri="{FF2B5EF4-FFF2-40B4-BE49-F238E27FC236}">
                <a16:creationId xmlns:a16="http://schemas.microsoft.com/office/drawing/2014/main" id="{F5169437-195E-1744-9477-3899703A60BD}"/>
              </a:ext>
            </a:extLst>
          </p:cNvPr>
          <p:cNvSpPr>
            <a:spLocks noGrp="1"/>
          </p:cNvSpPr>
          <p:nvPr>
            <p:ph idx="1"/>
          </p:nvPr>
        </p:nvSpPr>
        <p:spPr>
          <a:xfrm>
            <a:off x="628649" y="1825628"/>
            <a:ext cx="7886700" cy="627351"/>
          </a:xfrm>
        </p:spPr>
        <p:txBody>
          <a:bodyPr/>
          <a:lstStyle/>
          <a:p>
            <a:pPr lvl="0"/>
            <a:r>
              <a:rPr lang="en-US" dirty="0"/>
              <a:t>Edit Master text styles</a:t>
            </a:r>
          </a:p>
          <a:p>
            <a:pPr lvl="1"/>
            <a:r>
              <a:rPr lang="en-US" dirty="0"/>
              <a:t>Second level</a:t>
            </a:r>
          </a:p>
        </p:txBody>
      </p:sp>
      <p:sp>
        <p:nvSpPr>
          <p:cNvPr id="11" name="Text Placeholder 10">
            <a:extLst>
              <a:ext uri="{FF2B5EF4-FFF2-40B4-BE49-F238E27FC236}">
                <a16:creationId xmlns:a16="http://schemas.microsoft.com/office/drawing/2014/main" id="{A25333A3-BC58-B94C-ABDC-565E4D8807E5}"/>
              </a:ext>
            </a:extLst>
          </p:cNvPr>
          <p:cNvSpPr>
            <a:spLocks noGrp="1"/>
          </p:cNvSpPr>
          <p:nvPr>
            <p:ph type="body" sz="quarter" idx="11" hasCustomPrompt="1"/>
          </p:nvPr>
        </p:nvSpPr>
        <p:spPr>
          <a:xfrm>
            <a:off x="630937" y="1307593"/>
            <a:ext cx="731290" cy="321948"/>
          </a:xfrm>
        </p:spPr>
        <p:txBody>
          <a:bodyPr wrap="none">
            <a:spAutoFit/>
          </a:bodyPr>
          <a:lstStyle>
            <a:lvl1pPr marL="0" indent="0">
              <a:lnSpc>
                <a:spcPct val="114000"/>
              </a:lnSpc>
              <a:buNone/>
              <a:defRPr sz="1350">
                <a:solidFill>
                  <a:srgbClr val="21B6C1"/>
                </a:solidFill>
                <a:latin typeface="Cook County Health Brandon" pitchFamily="2" charset="-128"/>
                <a:ea typeface="Cook County Health Brandon" pitchFamily="2" charset="-128"/>
                <a:cs typeface="Cook County Health Brandon" pitchFamily="2" charset="-128"/>
              </a:defRPr>
            </a:lvl1pPr>
            <a:lvl2pPr marL="257175" indent="0">
              <a:buNone/>
              <a:defRPr/>
            </a:lvl2pPr>
            <a:lvl3pPr marL="514350" indent="0">
              <a:buNone/>
              <a:defRPr/>
            </a:lvl3pPr>
            <a:lvl4pPr marL="771525" indent="0">
              <a:buNone/>
              <a:defRPr/>
            </a:lvl4pPr>
            <a:lvl5pPr marL="1028700" indent="0">
              <a:buNone/>
              <a:defRPr/>
            </a:lvl5pPr>
          </a:lstStyle>
          <a:p>
            <a:pPr lvl="0"/>
            <a:r>
              <a:rPr lang="en-US" dirty="0"/>
              <a:t>Subtitle</a:t>
            </a:r>
          </a:p>
        </p:txBody>
      </p:sp>
      <p:sp>
        <p:nvSpPr>
          <p:cNvPr id="13" name="Slide Number Placeholder 12">
            <a:extLst>
              <a:ext uri="{FF2B5EF4-FFF2-40B4-BE49-F238E27FC236}">
                <a16:creationId xmlns:a16="http://schemas.microsoft.com/office/drawing/2014/main" id="{3260EEC0-07D8-1A41-97EB-EEACE2BC9F5A}"/>
              </a:ext>
            </a:extLst>
          </p:cNvPr>
          <p:cNvSpPr>
            <a:spLocks noGrp="1"/>
          </p:cNvSpPr>
          <p:nvPr>
            <p:ph type="sldNum" sz="quarter" idx="12"/>
          </p:nvPr>
        </p:nvSpPr>
        <p:spPr/>
        <p:txBody>
          <a:bodyPr/>
          <a:lstStyle>
            <a:lvl1pPr>
              <a:defRPr/>
            </a:lvl1pPr>
          </a:lstStyle>
          <a:p>
            <a:fld id="{31A92386-584D-D94E-A5BD-CE57B594CE68}" type="slidenum">
              <a:rPr lang="en-US" smtClean="0"/>
              <a:pPr/>
              <a:t>‹#›</a:t>
            </a:fld>
            <a:endParaRPr lang="en-US" dirty="0"/>
          </a:p>
        </p:txBody>
      </p:sp>
    </p:spTree>
    <p:extLst>
      <p:ext uri="{BB962C8B-B14F-4D97-AF65-F5344CB8AC3E}">
        <p14:creationId xmlns:p14="http://schemas.microsoft.com/office/powerpoint/2010/main" val="42929874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secHead">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CA165-2B81-8E49-B732-46E24284915B}"/>
              </a:ext>
            </a:extLst>
          </p:cNvPr>
          <p:cNvSpPr>
            <a:spLocks noGrp="1"/>
          </p:cNvSpPr>
          <p:nvPr>
            <p:ph type="title" hasCustomPrompt="1"/>
          </p:nvPr>
        </p:nvSpPr>
        <p:spPr>
          <a:xfrm>
            <a:off x="422418" y="1333692"/>
            <a:ext cx="3625673" cy="1154162"/>
          </a:xfrm>
          <a:blipFill dpi="0" rotWithShape="1">
            <a:blip r:embed="rId3"/>
            <a:srcRect/>
            <a:tile tx="0" ty="0" sx="100000" sy="100000" flip="none" algn="tr"/>
          </a:blipFill>
        </p:spPr>
        <p:txBody>
          <a:bodyPr wrap="none" tIns="457200" rIns="640080" bIns="0" anchor="b">
            <a:spAutoFit/>
          </a:bodyPr>
          <a:lstStyle>
            <a:lvl1pPr>
              <a:defRPr sz="4500">
                <a:solidFill>
                  <a:schemeClr val="bg1"/>
                </a:solidFill>
              </a:defRPr>
            </a:lvl1pPr>
          </a:lstStyle>
          <a:p>
            <a:r>
              <a:rPr lang="en-US" dirty="0"/>
              <a:t>Section Title</a:t>
            </a:r>
          </a:p>
        </p:txBody>
      </p:sp>
      <p:sp>
        <p:nvSpPr>
          <p:cNvPr id="3" name="Text Placeholder 2">
            <a:extLst>
              <a:ext uri="{FF2B5EF4-FFF2-40B4-BE49-F238E27FC236}">
                <a16:creationId xmlns:a16="http://schemas.microsoft.com/office/drawing/2014/main" id="{E4E7821D-5D4E-6242-9D95-386BCDAAC2E7}"/>
              </a:ext>
            </a:extLst>
          </p:cNvPr>
          <p:cNvSpPr>
            <a:spLocks noGrp="1"/>
          </p:cNvSpPr>
          <p:nvPr>
            <p:ph type="body" idx="1" hasCustomPrompt="1"/>
          </p:nvPr>
        </p:nvSpPr>
        <p:spPr>
          <a:xfrm>
            <a:off x="514350" y="2514600"/>
            <a:ext cx="2023311" cy="472373"/>
          </a:xfrm>
        </p:spPr>
        <p:txBody>
          <a:bodyPr wrap="none">
            <a:spAutoFit/>
          </a:bodyPr>
          <a:lstStyle>
            <a:lvl1pPr marL="0" indent="0">
              <a:lnSpc>
                <a:spcPct val="113000"/>
              </a:lnSpc>
              <a:buNone/>
              <a:defRPr sz="2250">
                <a:solidFill>
                  <a:srgbClr val="21B6C1"/>
                </a:solidFill>
                <a:latin typeface="Cook County Health Brandon" pitchFamily="2" charset="-128"/>
                <a:ea typeface="Cook County Health Brandon" pitchFamily="2" charset="-128"/>
                <a:cs typeface="Cook County Health Brandon" pitchFamily="2" charset="-128"/>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dirty="0"/>
              <a:t>Section Subtitle</a:t>
            </a:r>
          </a:p>
        </p:txBody>
      </p:sp>
      <p:pic>
        <p:nvPicPr>
          <p:cNvPr id="7" name="Picture 6">
            <a:extLst>
              <a:ext uri="{FF2B5EF4-FFF2-40B4-BE49-F238E27FC236}">
                <a16:creationId xmlns:a16="http://schemas.microsoft.com/office/drawing/2014/main" id="{1446F7DE-6858-C34C-8B3D-0B08FA038189}"/>
              </a:ext>
            </a:extLst>
          </p:cNvPr>
          <p:cNvPicPr>
            <a:picLocks noChangeAspect="1"/>
          </p:cNvPicPr>
          <p:nvPr userDrawn="1"/>
        </p:nvPicPr>
        <p:blipFill>
          <a:blip r:embed="rId4"/>
          <a:stretch>
            <a:fillRect/>
          </a:stretch>
        </p:blipFill>
        <p:spPr>
          <a:xfrm>
            <a:off x="6336982" y="5817481"/>
            <a:ext cx="2492381" cy="722429"/>
          </a:xfrm>
          <a:prstGeom prst="rect">
            <a:avLst/>
          </a:prstGeom>
        </p:spPr>
      </p:pic>
    </p:spTree>
    <p:extLst>
      <p:ext uri="{BB962C8B-B14F-4D97-AF65-F5344CB8AC3E}">
        <p14:creationId xmlns:p14="http://schemas.microsoft.com/office/powerpoint/2010/main" val="4324228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4" name="Picture 11"/>
          <p:cNvPicPr>
            <a:picLocks noChangeAspect="1"/>
          </p:cNvPicPr>
          <p:nvPr userDrawn="1"/>
        </p:nvPicPr>
        <p:blipFill>
          <a:blip r:embed="rId2">
            <a:extLst>
              <a:ext uri="{28A0092B-C50C-407E-A947-70E740481C1C}">
                <a14:useLocalDpi xmlns:a14="http://schemas.microsoft.com/office/drawing/2010/main" val="0"/>
              </a:ext>
            </a:extLst>
          </a:blip>
          <a:srcRect l="23865" t="1366"/>
          <a:stretch>
            <a:fillRect/>
          </a:stretch>
        </p:blipFill>
        <p:spPr bwMode="auto">
          <a:xfrm>
            <a:off x="11114" y="100012"/>
            <a:ext cx="4219575" cy="648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CCHHS_New_Logo_Color"/>
          <p:cNvPicPr>
            <a:picLocks noChangeAspect="1" noChangeArrowheads="1"/>
          </p:cNvPicPr>
          <p:nvPr userDrawn="1"/>
        </p:nvPicPr>
        <p:blipFill>
          <a:blip r:embed="rId3">
            <a:extLst>
              <a:ext uri="{28A0092B-C50C-407E-A947-70E740481C1C}">
                <a14:useLocalDpi xmlns:a14="http://schemas.microsoft.com/office/drawing/2010/main" val="0"/>
              </a:ext>
            </a:extLst>
          </a:blip>
          <a:srcRect l="24199" t="41003" r="24606" b="41914"/>
          <a:stretch>
            <a:fillRect/>
          </a:stretch>
        </p:blipFill>
        <p:spPr bwMode="auto">
          <a:xfrm>
            <a:off x="7196140" y="5691188"/>
            <a:ext cx="1808162"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580586"/>
            <a:ext cx="8229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0"/>
          </p:nvPr>
        </p:nvSpPr>
        <p:spPr/>
        <p:txBody>
          <a:bodyPr/>
          <a:lstStyle>
            <a:lvl1pPr algn="ctr">
              <a:defRPr smtClean="0">
                <a:solidFill>
                  <a:schemeClr val="bg1"/>
                </a:solidFill>
              </a:defRPr>
            </a:lvl1pPr>
          </a:lstStyle>
          <a:p>
            <a:pPr>
              <a:defRPr/>
            </a:pPr>
            <a:fld id="{97CBB0EC-3716-413D-85AA-6DC8F362D3E2}" type="slidenum">
              <a:rPr lang="en-US"/>
              <a:pPr>
                <a:defRPr/>
              </a:pPr>
              <a:t>‹#›</a:t>
            </a:fld>
            <a:endParaRPr lang="en-US" dirty="0"/>
          </a:p>
        </p:txBody>
      </p:sp>
      <p:sp>
        <p:nvSpPr>
          <p:cNvPr id="8" name="Text Placeholder 7">
            <a:extLst>
              <a:ext uri="{FF2B5EF4-FFF2-40B4-BE49-F238E27FC236}">
                <a16:creationId xmlns:a16="http://schemas.microsoft.com/office/drawing/2014/main" id="{F8AC0BE9-AF1D-4252-9A60-E367AA12C20D}"/>
              </a:ext>
            </a:extLst>
          </p:cNvPr>
          <p:cNvSpPr>
            <a:spLocks noGrp="1"/>
          </p:cNvSpPr>
          <p:nvPr>
            <p:ph type="body" sz="quarter" idx="11" hasCustomPrompt="1"/>
          </p:nvPr>
        </p:nvSpPr>
        <p:spPr>
          <a:xfrm>
            <a:off x="1108075" y="6180138"/>
            <a:ext cx="5772150" cy="292100"/>
          </a:xfrm>
        </p:spPr>
        <p:txBody>
          <a:bodyPr/>
          <a:lstStyle>
            <a:lvl1pPr marL="0" indent="0">
              <a:buNone/>
              <a:defRPr sz="750"/>
            </a:lvl1pPr>
            <a:lvl5pPr>
              <a:defRPr/>
            </a:lvl5pPr>
          </a:lstStyle>
          <a:p>
            <a:pPr lvl="0"/>
            <a:r>
              <a:rPr lang="en-US" dirty="0"/>
              <a:t>CountyCare All CME Mtg 7/24/2020 | For CountyCare Care Management Staff – Not for Distribution </a:t>
            </a:r>
          </a:p>
        </p:txBody>
      </p:sp>
    </p:spTree>
    <p:extLst>
      <p:ext uri="{BB962C8B-B14F-4D97-AF65-F5344CB8AC3E}">
        <p14:creationId xmlns:p14="http://schemas.microsoft.com/office/powerpoint/2010/main" val="17348130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11"/>
          <p:cNvPicPr>
            <a:picLocks noChangeAspect="1"/>
          </p:cNvPicPr>
          <p:nvPr userDrawn="1"/>
        </p:nvPicPr>
        <p:blipFill>
          <a:blip r:embed="rId2">
            <a:extLst>
              <a:ext uri="{28A0092B-C50C-407E-A947-70E740481C1C}">
                <a14:useLocalDpi xmlns:a14="http://schemas.microsoft.com/office/drawing/2010/main" val="0"/>
              </a:ext>
            </a:extLst>
          </a:blip>
          <a:srcRect l="23865" t="1366"/>
          <a:stretch>
            <a:fillRect/>
          </a:stretch>
        </p:blipFill>
        <p:spPr bwMode="auto">
          <a:xfrm>
            <a:off x="11113" y="42863"/>
            <a:ext cx="4219575" cy="648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CCHHS_New_Logo_Color"/>
          <p:cNvPicPr>
            <a:picLocks noChangeAspect="1" noChangeArrowheads="1"/>
          </p:cNvPicPr>
          <p:nvPr userDrawn="1"/>
        </p:nvPicPr>
        <p:blipFill>
          <a:blip r:embed="rId3">
            <a:extLst>
              <a:ext uri="{28A0092B-C50C-407E-A947-70E740481C1C}">
                <a14:useLocalDpi xmlns:a14="http://schemas.microsoft.com/office/drawing/2010/main" val="0"/>
              </a:ext>
            </a:extLst>
          </a:blip>
          <a:srcRect l="24199" t="41003" r="24606" b="41914"/>
          <a:stretch>
            <a:fillRect/>
          </a:stretch>
        </p:blipFill>
        <p:spPr bwMode="auto">
          <a:xfrm>
            <a:off x="7196138" y="5691188"/>
            <a:ext cx="1808162"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580582"/>
            <a:ext cx="8229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0"/>
          </p:nvPr>
        </p:nvSpPr>
        <p:spPr/>
        <p:txBody>
          <a:bodyPr/>
          <a:lstStyle>
            <a:lvl1pPr algn="ctr">
              <a:defRPr smtClean="0">
                <a:solidFill>
                  <a:schemeClr val="bg1"/>
                </a:solidFill>
              </a:defRPr>
            </a:lvl1pPr>
          </a:lstStyle>
          <a:p>
            <a:pPr>
              <a:defRPr/>
            </a:pPr>
            <a:fld id="{97CBB0EC-3716-413D-85AA-6DC8F362D3E2}" type="slidenum">
              <a:rPr lang="en-US"/>
              <a:pPr>
                <a:defRPr/>
              </a:pPr>
              <a:t>‹#›</a:t>
            </a:fld>
            <a:endParaRPr lang="en-US" dirty="0"/>
          </a:p>
        </p:txBody>
      </p:sp>
    </p:spTree>
    <p:extLst>
      <p:ext uri="{BB962C8B-B14F-4D97-AF65-F5344CB8AC3E}">
        <p14:creationId xmlns:p14="http://schemas.microsoft.com/office/powerpoint/2010/main" val="1450349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11"/>
          <p:cNvPicPr>
            <a:picLocks noChangeAspect="1"/>
          </p:cNvPicPr>
          <p:nvPr userDrawn="1"/>
        </p:nvPicPr>
        <p:blipFill>
          <a:blip r:embed="rId2">
            <a:extLst>
              <a:ext uri="{28A0092B-C50C-407E-A947-70E740481C1C}">
                <a14:useLocalDpi xmlns:a14="http://schemas.microsoft.com/office/drawing/2010/main" val="0"/>
              </a:ext>
            </a:extLst>
          </a:blip>
          <a:srcRect l="23865" t="1366"/>
          <a:stretch>
            <a:fillRect/>
          </a:stretch>
        </p:blipFill>
        <p:spPr bwMode="auto">
          <a:xfrm>
            <a:off x="11113" y="42863"/>
            <a:ext cx="4219575" cy="648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CCHHS_New_Logo_Color"/>
          <p:cNvPicPr>
            <a:picLocks noChangeAspect="1" noChangeArrowheads="1"/>
          </p:cNvPicPr>
          <p:nvPr userDrawn="1"/>
        </p:nvPicPr>
        <p:blipFill>
          <a:blip r:embed="rId3">
            <a:extLst>
              <a:ext uri="{28A0092B-C50C-407E-A947-70E740481C1C}">
                <a14:useLocalDpi xmlns:a14="http://schemas.microsoft.com/office/drawing/2010/main" val="0"/>
              </a:ext>
            </a:extLst>
          </a:blip>
          <a:srcRect l="24199" t="41003" r="24606" b="41914"/>
          <a:stretch>
            <a:fillRect/>
          </a:stretch>
        </p:blipFill>
        <p:spPr bwMode="auto">
          <a:xfrm>
            <a:off x="7196138" y="5691188"/>
            <a:ext cx="1808162"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p:txBody>
          <a:bodyPr/>
          <a:lstStyle>
            <a:lvl1pPr algn="ctr">
              <a:defRPr smtClean="0">
                <a:solidFill>
                  <a:schemeClr val="bg1"/>
                </a:solidFill>
              </a:defRPr>
            </a:lvl1pPr>
          </a:lstStyle>
          <a:p>
            <a:pPr>
              <a:defRPr/>
            </a:pPr>
            <a:fld id="{F93908C7-1420-4380-926B-0F1107607373}" type="slidenum">
              <a:rPr lang="en-US"/>
              <a:pPr>
                <a:defRPr/>
              </a:pPr>
              <a:t>‹#›</a:t>
            </a:fld>
            <a:endParaRPr lang="en-US" dirty="0"/>
          </a:p>
        </p:txBody>
      </p:sp>
    </p:spTree>
    <p:extLst>
      <p:ext uri="{BB962C8B-B14F-4D97-AF65-F5344CB8AC3E}">
        <p14:creationId xmlns:p14="http://schemas.microsoft.com/office/powerpoint/2010/main" val="19876171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11"/>
          <p:cNvPicPr>
            <a:picLocks noChangeAspect="1"/>
          </p:cNvPicPr>
          <p:nvPr userDrawn="1"/>
        </p:nvPicPr>
        <p:blipFill>
          <a:blip r:embed="rId2">
            <a:extLst>
              <a:ext uri="{28A0092B-C50C-407E-A947-70E740481C1C}">
                <a14:useLocalDpi xmlns:a14="http://schemas.microsoft.com/office/drawing/2010/main" val="0"/>
              </a:ext>
            </a:extLst>
          </a:blip>
          <a:srcRect l="23865" t="1366"/>
          <a:stretch>
            <a:fillRect/>
          </a:stretch>
        </p:blipFill>
        <p:spPr bwMode="auto">
          <a:xfrm>
            <a:off x="11113" y="42863"/>
            <a:ext cx="4219575" cy="648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descr="CCHHS_New_Logo_Color"/>
          <p:cNvPicPr>
            <a:picLocks noChangeAspect="1" noChangeArrowheads="1"/>
          </p:cNvPicPr>
          <p:nvPr userDrawn="1"/>
        </p:nvPicPr>
        <p:blipFill>
          <a:blip r:embed="rId3">
            <a:extLst>
              <a:ext uri="{28A0092B-C50C-407E-A947-70E740481C1C}">
                <a14:useLocalDpi xmlns:a14="http://schemas.microsoft.com/office/drawing/2010/main" val="0"/>
              </a:ext>
            </a:extLst>
          </a:blip>
          <a:srcRect l="24199" t="41003" r="24606" b="41914"/>
          <a:stretch>
            <a:fillRect/>
          </a:stretch>
        </p:blipFill>
        <p:spPr bwMode="auto">
          <a:xfrm>
            <a:off x="7196138" y="5691188"/>
            <a:ext cx="1808162"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p:cNvSpPr>
            <a:spLocks noGrp="1"/>
          </p:cNvSpPr>
          <p:nvPr>
            <p:ph type="sldNum" sz="quarter" idx="10"/>
          </p:nvPr>
        </p:nvSpPr>
        <p:spPr/>
        <p:txBody>
          <a:bodyPr/>
          <a:lstStyle>
            <a:lvl1pPr algn="ctr">
              <a:defRPr smtClean="0">
                <a:solidFill>
                  <a:schemeClr val="bg1"/>
                </a:solidFill>
              </a:defRPr>
            </a:lvl1pPr>
          </a:lstStyle>
          <a:p>
            <a:pPr>
              <a:defRPr/>
            </a:pPr>
            <a:fld id="{1213FC8E-CBCC-4154-8518-88E2615F7882}" type="slidenum">
              <a:rPr lang="en-US"/>
              <a:pPr>
                <a:defRPr/>
              </a:pPr>
              <a:t>‹#›</a:t>
            </a:fld>
            <a:endParaRPr lang="en-US" dirty="0"/>
          </a:p>
        </p:txBody>
      </p:sp>
    </p:spTree>
    <p:extLst>
      <p:ext uri="{BB962C8B-B14F-4D97-AF65-F5344CB8AC3E}">
        <p14:creationId xmlns:p14="http://schemas.microsoft.com/office/powerpoint/2010/main" val="40938955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11"/>
          <p:cNvPicPr>
            <a:picLocks noChangeAspect="1"/>
          </p:cNvPicPr>
          <p:nvPr userDrawn="1"/>
        </p:nvPicPr>
        <p:blipFill>
          <a:blip r:embed="rId2">
            <a:extLst>
              <a:ext uri="{28A0092B-C50C-407E-A947-70E740481C1C}">
                <a14:useLocalDpi xmlns:a14="http://schemas.microsoft.com/office/drawing/2010/main" val="0"/>
              </a:ext>
            </a:extLst>
          </a:blip>
          <a:srcRect l="23865" t="1366"/>
          <a:stretch>
            <a:fillRect/>
          </a:stretch>
        </p:blipFill>
        <p:spPr bwMode="auto">
          <a:xfrm>
            <a:off x="11113" y="42863"/>
            <a:ext cx="4219575" cy="648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CCHHS_New_Logo_Color"/>
          <p:cNvPicPr>
            <a:picLocks noChangeAspect="1" noChangeArrowheads="1"/>
          </p:cNvPicPr>
          <p:nvPr userDrawn="1"/>
        </p:nvPicPr>
        <p:blipFill>
          <a:blip r:embed="rId3">
            <a:extLst>
              <a:ext uri="{28A0092B-C50C-407E-A947-70E740481C1C}">
                <a14:useLocalDpi xmlns:a14="http://schemas.microsoft.com/office/drawing/2010/main" val="0"/>
              </a:ext>
            </a:extLst>
          </a:blip>
          <a:srcRect l="24199" t="41003" r="24606" b="41914"/>
          <a:stretch>
            <a:fillRect/>
          </a:stretch>
        </p:blipFill>
        <p:spPr bwMode="auto">
          <a:xfrm>
            <a:off x="7196138" y="5691188"/>
            <a:ext cx="1808162"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5" name="Slide Number Placeholder 5"/>
          <p:cNvSpPr>
            <a:spLocks noGrp="1"/>
          </p:cNvSpPr>
          <p:nvPr>
            <p:ph type="sldNum" sz="quarter" idx="10"/>
          </p:nvPr>
        </p:nvSpPr>
        <p:spPr/>
        <p:txBody>
          <a:bodyPr/>
          <a:lstStyle>
            <a:lvl1pPr algn="ctr">
              <a:defRPr smtClean="0">
                <a:solidFill>
                  <a:schemeClr val="bg1"/>
                </a:solidFill>
              </a:defRPr>
            </a:lvl1pPr>
          </a:lstStyle>
          <a:p>
            <a:pPr>
              <a:defRPr/>
            </a:pPr>
            <a:fld id="{B6BD7E0C-2D14-4ACD-B20A-8E0BE1BBAAE0}" type="slidenum">
              <a:rPr lang="en-US"/>
              <a:pPr>
                <a:defRPr/>
              </a:pPr>
              <a:t>‹#›</a:t>
            </a:fld>
            <a:endParaRPr lang="en-US" dirty="0"/>
          </a:p>
        </p:txBody>
      </p:sp>
    </p:spTree>
    <p:extLst>
      <p:ext uri="{BB962C8B-B14F-4D97-AF65-F5344CB8AC3E}">
        <p14:creationId xmlns:p14="http://schemas.microsoft.com/office/powerpoint/2010/main" val="6776472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3" descr="CCHHS_New_Logo_Color"/>
          <p:cNvPicPr>
            <a:picLocks noChangeAspect="1" noChangeArrowheads="1"/>
          </p:cNvPicPr>
          <p:nvPr userDrawn="1"/>
        </p:nvPicPr>
        <p:blipFill>
          <a:blip r:embed="rId2">
            <a:extLst>
              <a:ext uri="{28A0092B-C50C-407E-A947-70E740481C1C}">
                <a14:useLocalDpi xmlns:a14="http://schemas.microsoft.com/office/drawing/2010/main" val="0"/>
              </a:ext>
            </a:extLst>
          </a:blip>
          <a:srcRect l="24199" t="41003" r="24606" b="41914"/>
          <a:stretch>
            <a:fillRect/>
          </a:stretch>
        </p:blipFill>
        <p:spPr bwMode="auto">
          <a:xfrm>
            <a:off x="7196138" y="5691188"/>
            <a:ext cx="1808162"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4" name="Slide Number Placeholder 5"/>
          <p:cNvSpPr>
            <a:spLocks noGrp="1"/>
          </p:cNvSpPr>
          <p:nvPr>
            <p:ph type="sldNum" sz="quarter" idx="10"/>
          </p:nvPr>
        </p:nvSpPr>
        <p:spPr/>
        <p:txBody>
          <a:bodyPr/>
          <a:lstStyle>
            <a:lvl1pPr algn="ctr">
              <a:defRPr smtClean="0">
                <a:solidFill>
                  <a:schemeClr val="bg1"/>
                </a:solidFill>
              </a:defRPr>
            </a:lvl1pPr>
          </a:lstStyle>
          <a:p>
            <a:pPr>
              <a:defRPr/>
            </a:pPr>
            <a:fld id="{B59CAD19-37E8-4585-B7AB-0E1A0AFD3006}" type="slidenum">
              <a:rPr lang="en-US"/>
              <a:pPr>
                <a:defRPr/>
              </a:pPr>
              <a:t>‹#›</a:t>
            </a:fld>
            <a:endParaRPr lang="en-US" dirty="0"/>
          </a:p>
        </p:txBody>
      </p:sp>
    </p:spTree>
    <p:extLst>
      <p:ext uri="{BB962C8B-B14F-4D97-AF65-F5344CB8AC3E}">
        <p14:creationId xmlns:p14="http://schemas.microsoft.com/office/powerpoint/2010/main" val="15023693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11"/>
          <p:cNvPicPr>
            <a:picLocks noChangeAspect="1"/>
          </p:cNvPicPr>
          <p:nvPr userDrawn="1"/>
        </p:nvPicPr>
        <p:blipFill>
          <a:blip r:embed="rId2">
            <a:extLst>
              <a:ext uri="{28A0092B-C50C-407E-A947-70E740481C1C}">
                <a14:useLocalDpi xmlns:a14="http://schemas.microsoft.com/office/drawing/2010/main" val="0"/>
              </a:ext>
            </a:extLst>
          </a:blip>
          <a:srcRect l="23865" t="1366"/>
          <a:stretch>
            <a:fillRect/>
          </a:stretch>
        </p:blipFill>
        <p:spPr bwMode="auto">
          <a:xfrm>
            <a:off x="11113" y="42863"/>
            <a:ext cx="4219575" cy="648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descr="CCHHS_New_Logo_Color"/>
          <p:cNvPicPr>
            <a:picLocks noChangeAspect="1" noChangeArrowheads="1"/>
          </p:cNvPicPr>
          <p:nvPr userDrawn="1"/>
        </p:nvPicPr>
        <p:blipFill>
          <a:blip r:embed="rId3">
            <a:extLst>
              <a:ext uri="{28A0092B-C50C-407E-A947-70E740481C1C}">
                <a14:useLocalDpi xmlns:a14="http://schemas.microsoft.com/office/drawing/2010/main" val="0"/>
              </a:ext>
            </a:extLst>
          </a:blip>
          <a:srcRect l="24199" t="41003" r="24606" b="41914"/>
          <a:stretch>
            <a:fillRect/>
          </a:stretch>
        </p:blipFill>
        <p:spPr bwMode="auto">
          <a:xfrm>
            <a:off x="7196138" y="5691188"/>
            <a:ext cx="1808162"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5"/>
          <p:cNvSpPr>
            <a:spLocks noGrp="1"/>
          </p:cNvSpPr>
          <p:nvPr>
            <p:ph type="sldNum" sz="quarter" idx="10"/>
          </p:nvPr>
        </p:nvSpPr>
        <p:spPr/>
        <p:txBody>
          <a:bodyPr/>
          <a:lstStyle>
            <a:lvl1pPr algn="ctr">
              <a:defRPr smtClean="0">
                <a:solidFill>
                  <a:schemeClr val="bg1"/>
                </a:solidFill>
              </a:defRPr>
            </a:lvl1pPr>
          </a:lstStyle>
          <a:p>
            <a:pPr>
              <a:defRPr/>
            </a:pPr>
            <a:fld id="{1A6F5E18-0340-4958-B0E9-1F2DC15C41ED}" type="slidenum">
              <a:rPr lang="en-US"/>
              <a:pPr>
                <a:defRPr/>
              </a:pPr>
              <a:t>‹#›</a:t>
            </a:fld>
            <a:endParaRPr lang="en-US" dirty="0"/>
          </a:p>
        </p:txBody>
      </p:sp>
    </p:spTree>
    <p:extLst>
      <p:ext uri="{BB962C8B-B14F-4D97-AF65-F5344CB8AC3E}">
        <p14:creationId xmlns:p14="http://schemas.microsoft.com/office/powerpoint/2010/main" val="40158977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2" name="Picture 3" descr="CCHHS_New_Logo_Color"/>
          <p:cNvPicPr>
            <a:picLocks noChangeAspect="1" noChangeArrowheads="1"/>
          </p:cNvPicPr>
          <p:nvPr userDrawn="1"/>
        </p:nvPicPr>
        <p:blipFill>
          <a:blip r:embed="rId2">
            <a:extLst>
              <a:ext uri="{28A0092B-C50C-407E-A947-70E740481C1C}">
                <a14:useLocalDpi xmlns:a14="http://schemas.microsoft.com/office/drawing/2010/main" val="0"/>
              </a:ext>
            </a:extLst>
          </a:blip>
          <a:srcRect l="24199" t="41003" r="24606" b="41914"/>
          <a:stretch>
            <a:fillRect/>
          </a:stretch>
        </p:blipFill>
        <p:spPr bwMode="auto">
          <a:xfrm>
            <a:off x="7196138" y="5691188"/>
            <a:ext cx="1808162"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5"/>
          <p:cNvSpPr>
            <a:spLocks noGrp="1"/>
          </p:cNvSpPr>
          <p:nvPr>
            <p:ph type="sldNum" sz="quarter" idx="10"/>
          </p:nvPr>
        </p:nvSpPr>
        <p:spPr/>
        <p:txBody>
          <a:bodyPr/>
          <a:lstStyle>
            <a:lvl1pPr algn="ctr">
              <a:defRPr smtClean="0">
                <a:solidFill>
                  <a:schemeClr val="bg1"/>
                </a:solidFill>
              </a:defRPr>
            </a:lvl1pPr>
          </a:lstStyle>
          <a:p>
            <a:pPr>
              <a:defRPr/>
            </a:pPr>
            <a:fld id="{9DA8E154-DA95-45D4-B5DF-2D341CB03777}" type="slidenum">
              <a:rPr lang="en-US"/>
              <a:pPr>
                <a:defRPr/>
              </a:pPr>
              <a:t>‹#›</a:t>
            </a:fld>
            <a:endParaRPr lang="en-US" dirty="0"/>
          </a:p>
        </p:txBody>
      </p:sp>
    </p:spTree>
    <p:extLst>
      <p:ext uri="{BB962C8B-B14F-4D97-AF65-F5344CB8AC3E}">
        <p14:creationId xmlns:p14="http://schemas.microsoft.com/office/powerpoint/2010/main" val="20793778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3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7088" y="449620"/>
            <a:ext cx="4245827" cy="4684105"/>
          </a:xfrm>
          <a:prstGeom prst="rect">
            <a:avLst/>
          </a:prstGeom>
        </p:spPr>
      </p:pic>
      <p:sp>
        <p:nvSpPr>
          <p:cNvPr id="10" name="Title 8"/>
          <p:cNvSpPr>
            <a:spLocks noGrp="1"/>
          </p:cNvSpPr>
          <p:nvPr>
            <p:ph type="title"/>
          </p:nvPr>
        </p:nvSpPr>
        <p:spPr>
          <a:xfrm>
            <a:off x="4805337" y="1839675"/>
            <a:ext cx="4059936" cy="1126162"/>
          </a:xfrm>
          <a:prstGeom prst="rect">
            <a:avLst/>
          </a:prstGeom>
        </p:spPr>
        <p:txBody>
          <a:bodyPr/>
          <a:lstStyle>
            <a:lvl1pPr algn="l">
              <a:defRPr sz="2800"/>
            </a:lvl1pPr>
          </a:lstStyle>
          <a:p>
            <a:pPr algn="l"/>
            <a:endParaRPr lang="en-US" sz="2800"/>
          </a:p>
        </p:txBody>
      </p:sp>
      <p:sp>
        <p:nvSpPr>
          <p:cNvPr id="11" name="Text Placeholder 10"/>
          <p:cNvSpPr>
            <a:spLocks noGrp="1"/>
          </p:cNvSpPr>
          <p:nvPr>
            <p:ph type="body" sz="quarter" idx="10" hasCustomPrompt="1"/>
          </p:nvPr>
        </p:nvSpPr>
        <p:spPr>
          <a:xfrm>
            <a:off x="4806036" y="2965837"/>
            <a:ext cx="4059237" cy="700087"/>
          </a:xfrm>
          <a:prstGeom prst="rect">
            <a:avLst/>
          </a:prstGeom>
        </p:spPr>
        <p:txBody>
          <a:bodyPr/>
          <a:lstStyle>
            <a:lvl1pPr algn="l">
              <a:defRPr sz="2100"/>
            </a:lvl1pPr>
          </a:lstStyle>
          <a:p>
            <a:pPr lvl="0"/>
            <a:r>
              <a:rPr lang="en-US"/>
              <a:t>Click to add title</a:t>
            </a:r>
          </a:p>
        </p:txBody>
      </p: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47367" y="4933551"/>
            <a:ext cx="3111350" cy="1410478"/>
          </a:xfrm>
          <a:prstGeom prst="rect">
            <a:avLst/>
          </a:prstGeom>
        </p:spPr>
      </p:pic>
    </p:spTree>
    <p:extLst>
      <p:ext uri="{BB962C8B-B14F-4D97-AF65-F5344CB8AC3E}">
        <p14:creationId xmlns:p14="http://schemas.microsoft.com/office/powerpoint/2010/main" val="40923840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grpSp>
        <p:nvGrpSpPr>
          <p:cNvPr id="1028" name="Group 6"/>
          <p:cNvGrpSpPr>
            <a:grpSpLocks/>
          </p:cNvGrpSpPr>
          <p:nvPr userDrawn="1"/>
        </p:nvGrpSpPr>
        <p:grpSpPr bwMode="auto">
          <a:xfrm>
            <a:off x="0" y="6572250"/>
            <a:ext cx="9144000" cy="292100"/>
            <a:chOff x="0" y="6572250"/>
            <a:chExt cx="9144000" cy="292100"/>
          </a:xfrm>
        </p:grpSpPr>
        <p:pic>
          <p:nvPicPr>
            <p:cNvPr id="1030" name="Picture 7"/>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0" y="6572250"/>
              <a:ext cx="75438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8"/>
            <p:cNvPicPr>
              <a:picLocks noChangeAspect="1"/>
            </p:cNvPicPr>
            <p:nvPr/>
          </p:nvPicPr>
          <p:blipFill>
            <a:blip r:embed="rId17">
              <a:extLst>
                <a:ext uri="{28A0092B-C50C-407E-A947-70E740481C1C}">
                  <a14:useLocalDpi xmlns:a14="http://schemas.microsoft.com/office/drawing/2010/main" val="0"/>
                </a:ext>
              </a:extLst>
            </a:blip>
            <a:srcRect r="78789"/>
            <a:stretch>
              <a:fillRect/>
            </a:stretch>
          </p:blipFill>
          <p:spPr bwMode="auto">
            <a:xfrm>
              <a:off x="7543800" y="6572250"/>
              <a:ext cx="16002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Slide Number Placeholder 5"/>
          <p:cNvSpPr>
            <a:spLocks noGrp="1"/>
          </p:cNvSpPr>
          <p:nvPr>
            <p:ph type="sldNum" sz="quarter" idx="4"/>
          </p:nvPr>
        </p:nvSpPr>
        <p:spPr>
          <a:xfrm>
            <a:off x="457200" y="6526213"/>
            <a:ext cx="434975" cy="365125"/>
          </a:xfrm>
          <a:prstGeom prst="rect">
            <a:avLst/>
          </a:prstGeom>
        </p:spPr>
        <p:txBody>
          <a:bodyPr anchor="ctr"/>
          <a:lstStyle>
            <a:lvl1pPr algn="ctr">
              <a:defRPr sz="1000" b="1" smtClean="0">
                <a:solidFill>
                  <a:schemeClr val="bg1"/>
                </a:solidFill>
              </a:defRPr>
            </a:lvl1pPr>
          </a:lstStyle>
          <a:p>
            <a:pPr>
              <a:defRPr/>
            </a:pPr>
            <a:fld id="{97932DD0-7359-4CC3-B2C2-30B8D5C2D361}"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65" charset="-128"/>
          <a:cs typeface="ＭＳ Ｐゴシック" pitchFamily="-65" charset="-128"/>
        </a:defRPr>
      </a:lvl1pPr>
      <a:lvl2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2pPr>
      <a:lvl3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3pPr>
      <a:lvl4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4pPr>
      <a:lvl5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5pPr>
      <a:lvl6pPr marL="4572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6pPr>
      <a:lvl7pPr marL="9144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7pPr>
      <a:lvl8pPr marL="13716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8pPr>
      <a:lvl9pPr marL="18288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pitchFamily="-65" charset="-128"/>
          <a:cs typeface="ＭＳ Ｐゴシック" pitchFamily="-65"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itchFamily="-65"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65"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65"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hyperlink" Target="https://www.basingers.com/"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hyperlink" Target="mailto:DMEBASINGERS1@GMAIL.COM"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3" Type="http://schemas.openxmlformats.org/officeDocument/2006/relationships/hyperlink" Target="https://countycare.com/wp-content/uploads/CCR_PCPChangeRequestForm_English_110218.pdf" TargetMode="External"/><Relationship Id="rId2" Type="http://schemas.openxmlformats.org/officeDocument/2006/relationships/hyperlink" Target="https://countycare.valence.care/member/#findAProvider" TargetMode="External"/><Relationship Id="rId1" Type="http://schemas.openxmlformats.org/officeDocument/2006/relationships/slideLayout" Target="../slideLayouts/slideLayout10.xml"/><Relationship Id="rId5" Type="http://schemas.openxmlformats.org/officeDocument/2006/relationships/hyperlink" Target="mailto:CountyCare@cookcountyhhs.org" TargetMode="External"/><Relationship Id="rId4" Type="http://schemas.openxmlformats.org/officeDocument/2006/relationships/hyperlink" Target="mailto:PCPChangeRequest@cookcountyhhs.org"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hyperlink" Target="http://www.mybenefitscenter.com/" TargetMode="External"/><Relationship Id="rId2" Type="http://schemas.openxmlformats.org/officeDocument/2006/relationships/hyperlink" Target="https://www.otcnetwork.com/" TargetMode="Externa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hyperlink" Target="mailto:andrew.gillen@cookcountyhealth.org" TargetMode="External"/><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hyperlink" Target="https://www.cdc.gov/coronavirus/2019-ncov/vaccines/booster-shot.html" TargetMode="Externa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hyperlink" Target="tel:1-800-232-0233" TargetMode="External"/><Relationship Id="rId7" Type="http://schemas.openxmlformats.org/officeDocument/2006/relationships/hyperlink" Target="https://nam12.safelinks.protection.outlook.com/?url=https%3A%2F%2Fmyshotcookcounty.com%2F&amp;data=04%7C01%7Cmaeve.dixon%40cookcountyhhs.org%7C54b9bd34b308466f715e08d99fd9dc4d%7C3b922295e886417faaa84e4c4f069d82%7C0%7C0%7C637716580533139207%7CUnknown%7CTWFpbGZsb3d8eyJWIjoiMC4wLjAwMDAiLCJQIjoiV2luMzIiLCJBTiI6Ik1haWwiLCJXVCI6Mn0%3D%7C1000&amp;sdata=iZo15K7tTxn5%2FqqE7PFc%2FcalftgzN%2BioY%2BRrQkHguWg%3D&amp;reserved=0" TargetMode="External"/><Relationship Id="rId2" Type="http://schemas.openxmlformats.org/officeDocument/2006/relationships/hyperlink" Target="https://www.covidtests.gov/" TargetMode="External"/><Relationship Id="rId1" Type="http://schemas.openxmlformats.org/officeDocument/2006/relationships/slideLayout" Target="../slideLayouts/slideLayout14.xml"/><Relationship Id="rId6" Type="http://schemas.openxmlformats.org/officeDocument/2006/relationships/hyperlink" Target="https://nam12.safelinks.protection.outlook.com/?url=http%3A%2F%2Fvaccine.cookcountyil.gov%2F&amp;data=04%7C01%7Cmaeve.dixon%40cookcountyhhs.org%7C54b9bd34b308466f715e08d99fd9dc4d%7C3b922295e886417faaa84e4c4f069d82%7C0%7C0%7C637716580533129252%7CUnknown%7CTWFpbGZsb3d8eyJWIjoiMC4wLjAwMDAiLCJQIjoiV2luMzIiLCJBTiI6Ik1haWwiLCJXVCI6Mn0%3D%7C1000&amp;sdata=wzNOmmmGsq6aOqY4%2B%2FxkhMiTuqRj3FBMG6oBCuT3HH4%3D&amp;reserved=0" TargetMode="External"/><Relationship Id="rId5" Type="http://schemas.openxmlformats.org/officeDocument/2006/relationships/hyperlink" Target="https://www.chicago.gov/city/en/sites/covid19-vaccine/home/for-youth.html" TargetMode="External"/><Relationship Id="rId4" Type="http://schemas.openxmlformats.org/officeDocument/2006/relationships/hyperlink" Target="tel:1-888-720-7489" TargetMode="External"/><Relationship Id="rId9" Type="http://schemas.openxmlformats.org/officeDocument/2006/relationships/image" Target="../media/image41.svg"/></Relationships>
</file>

<file path=ppt/slides/_rels/slide74.xml.rels><?xml version="1.0" encoding="UTF-8" standalone="yes"?>
<Relationships xmlns="http://schemas.openxmlformats.org/package/2006/relationships"><Relationship Id="rId2" Type="http://schemas.openxmlformats.org/officeDocument/2006/relationships/hyperlink" Target="http://www.myotccard.com/" TargetMode="Externa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mailto:iva.Elliott@cookcountyhealth.org" TargetMode="External"/><Relationship Id="rId1" Type="http://schemas.openxmlformats.org/officeDocument/2006/relationships/slideLayout" Target="../slideLayouts/slideLayout2.xml"/><Relationship Id="rId4" Type="http://schemas.openxmlformats.org/officeDocument/2006/relationships/image" Target="../media/image44.svg"/></Relationships>
</file>

<file path=ppt/slides/_rels/slide77.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hyperlink" Target="https://redcap.link/23k1fzzb"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hyperlink" Target="http://www.countycare.com/carecoordination" TargetMode="Externa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p:txBody>
          <a:bodyPr/>
          <a:lstStyle/>
          <a:p>
            <a:fld id="{F224D482-7026-4A3B-B35B-E20AA4A0449E}" type="slidenum">
              <a:rPr lang="en-US" smtClean="0"/>
              <a:t>1</a:t>
            </a:fld>
            <a:endParaRPr lang="en-US"/>
          </a:p>
        </p:txBody>
      </p:sp>
      <p:sp>
        <p:nvSpPr>
          <p:cNvPr id="5" name="Title 4"/>
          <p:cNvSpPr>
            <a:spLocks noGrp="1"/>
          </p:cNvSpPr>
          <p:nvPr>
            <p:ph type="ctrTitle"/>
          </p:nvPr>
        </p:nvSpPr>
        <p:spPr/>
        <p:txBody>
          <a:bodyPr/>
          <a:lstStyle/>
          <a:p>
            <a:r>
              <a:rPr lang="en-US" dirty="0"/>
              <a:t>Care Coordinator </a:t>
            </a:r>
            <a:br>
              <a:rPr lang="en-US" dirty="0"/>
            </a:br>
            <a:r>
              <a:rPr lang="en-US" dirty="0"/>
              <a:t>Monthly Webinar </a:t>
            </a:r>
          </a:p>
        </p:txBody>
      </p:sp>
      <p:sp>
        <p:nvSpPr>
          <p:cNvPr id="6" name="Subtitle 5"/>
          <p:cNvSpPr>
            <a:spLocks noGrp="1"/>
          </p:cNvSpPr>
          <p:nvPr>
            <p:ph type="subTitle" idx="1"/>
          </p:nvPr>
        </p:nvSpPr>
        <p:spPr/>
        <p:txBody>
          <a:bodyPr/>
          <a:lstStyle/>
          <a:p>
            <a:r>
              <a:rPr lang="en-US" dirty="0"/>
              <a:t>January 18</a:t>
            </a:r>
            <a:r>
              <a:rPr lang="en-US" baseline="30000" dirty="0"/>
              <a:t>th </a:t>
            </a:r>
            <a:r>
              <a:rPr lang="en-US" dirty="0"/>
              <a:t> 2023</a:t>
            </a:r>
          </a:p>
        </p:txBody>
      </p:sp>
    </p:spTree>
    <p:extLst>
      <p:ext uri="{BB962C8B-B14F-4D97-AF65-F5344CB8AC3E}">
        <p14:creationId xmlns:p14="http://schemas.microsoft.com/office/powerpoint/2010/main" val="1442989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73E0C-69F1-9F47-AF57-E4001D6B84C5}"/>
              </a:ext>
            </a:extLst>
          </p:cNvPr>
          <p:cNvSpPr>
            <a:spLocks noGrp="1"/>
          </p:cNvSpPr>
          <p:nvPr>
            <p:ph type="title"/>
          </p:nvPr>
        </p:nvSpPr>
        <p:spPr>
          <a:xfrm>
            <a:off x="827484" y="1196788"/>
            <a:ext cx="6710642" cy="1050398"/>
          </a:xfrm>
        </p:spPr>
        <p:txBody>
          <a:bodyPr anchor="ctr">
            <a:normAutofit/>
          </a:bodyPr>
          <a:lstStyle/>
          <a:p>
            <a:r>
              <a:rPr lang="en-US" dirty="0">
                <a:solidFill>
                  <a:srgbClr val="00B050"/>
                </a:solidFill>
              </a:rPr>
              <a:t>What is Hospice Care</a:t>
            </a:r>
          </a:p>
        </p:txBody>
      </p:sp>
      <p:sp>
        <p:nvSpPr>
          <p:cNvPr id="3" name="Content Placeholder 2">
            <a:extLst>
              <a:ext uri="{FF2B5EF4-FFF2-40B4-BE49-F238E27FC236}">
                <a16:creationId xmlns:a16="http://schemas.microsoft.com/office/drawing/2014/main" id="{EC0DDF59-A3A1-0D45-BD58-41388E142B76}"/>
              </a:ext>
            </a:extLst>
          </p:cNvPr>
          <p:cNvSpPr>
            <a:spLocks noGrp="1"/>
          </p:cNvSpPr>
          <p:nvPr>
            <p:ph idx="1"/>
          </p:nvPr>
        </p:nvSpPr>
        <p:spPr>
          <a:xfrm>
            <a:off x="210164" y="2774028"/>
            <a:ext cx="8723671" cy="2033806"/>
          </a:xfrm>
        </p:spPr>
        <p:txBody>
          <a:bodyPr>
            <a:normAutofit/>
          </a:bodyPr>
          <a:lstStyle/>
          <a:p>
            <a:pPr>
              <a:buFont typeface="Arial" panose="020B0604020202020204" pitchFamily="34" charset="0"/>
              <a:buNone/>
            </a:pPr>
            <a:r>
              <a:rPr lang="en-US" altLang="en-US" sz="2100" dirty="0"/>
              <a:t>    </a:t>
            </a:r>
            <a:r>
              <a:rPr lang="en-US" altLang="en-US" sz="1800" dirty="0"/>
              <a:t>Hospice is a service provided for persons with a </a:t>
            </a:r>
            <a:r>
              <a:rPr lang="en-US" altLang="en-US" sz="1800" b="1" dirty="0"/>
              <a:t>life limiting illness</a:t>
            </a:r>
            <a:r>
              <a:rPr lang="en-US" altLang="en-US" sz="1800" dirty="0"/>
              <a:t> </a:t>
            </a:r>
          </a:p>
          <a:p>
            <a:pPr>
              <a:buFont typeface="Arial" panose="020B0604020202020204" pitchFamily="34" charset="0"/>
              <a:buNone/>
            </a:pPr>
            <a:r>
              <a:rPr lang="en-US" altLang="en-US" sz="1800" dirty="0"/>
              <a:t>     that, through the normal course of the disease, </a:t>
            </a:r>
            <a:r>
              <a:rPr lang="en-US" altLang="en-US" sz="1800" b="1" dirty="0"/>
              <a:t>have 6 months or less to live</a:t>
            </a:r>
            <a:r>
              <a:rPr lang="en-US" altLang="en-US" sz="1800" dirty="0"/>
              <a:t> as determined by a physician.</a:t>
            </a:r>
          </a:p>
          <a:p>
            <a:pPr>
              <a:buNone/>
            </a:pPr>
            <a:r>
              <a:rPr lang="en-US" altLang="en-US" sz="1800" dirty="0"/>
              <a:t>	</a:t>
            </a:r>
            <a:r>
              <a:rPr lang="en-US" sz="1800" dirty="0"/>
              <a:t>Hospice is generally appropriate for long-term nursing home patients who are declining.</a:t>
            </a:r>
          </a:p>
          <a:p>
            <a:pPr>
              <a:buFont typeface="Arial" panose="020B0604020202020204" pitchFamily="34" charset="0"/>
              <a:buNone/>
            </a:pPr>
            <a:endParaRPr lang="en-US" altLang="en-US" sz="1800" dirty="0"/>
          </a:p>
          <a:p>
            <a:pPr marL="0" indent="0">
              <a:buNone/>
            </a:pPr>
            <a:endParaRPr lang="en-US" altLang="en-US" sz="2100" dirty="0"/>
          </a:p>
        </p:txBody>
      </p:sp>
      <p:pic>
        <p:nvPicPr>
          <p:cNvPr id="5" name="Picture 4" descr="Icon&#10;&#10;Description automatically generated">
            <a:extLst>
              <a:ext uri="{FF2B5EF4-FFF2-40B4-BE49-F238E27FC236}">
                <a16:creationId xmlns:a16="http://schemas.microsoft.com/office/drawing/2014/main" id="{EB733654-45A2-6B4B-B345-AD2B892A375B}"/>
              </a:ext>
            </a:extLst>
          </p:cNvPr>
          <p:cNvPicPr>
            <a:picLocks noChangeAspect="1"/>
          </p:cNvPicPr>
          <p:nvPr/>
        </p:nvPicPr>
        <p:blipFill>
          <a:blip r:embed="rId2"/>
          <a:stretch>
            <a:fillRect/>
          </a:stretch>
        </p:blipFill>
        <p:spPr>
          <a:xfrm>
            <a:off x="6873838" y="1082010"/>
            <a:ext cx="2423393" cy="1382809"/>
          </a:xfrm>
          <a:prstGeom prst="rect">
            <a:avLst/>
          </a:prstGeom>
        </p:spPr>
      </p:pic>
      <p:pic>
        <p:nvPicPr>
          <p:cNvPr id="7" name="Picture 6" descr="Graphical user interface">
            <a:extLst>
              <a:ext uri="{FF2B5EF4-FFF2-40B4-BE49-F238E27FC236}">
                <a16:creationId xmlns:a16="http://schemas.microsoft.com/office/drawing/2014/main" id="{43A445F6-51EE-9B32-43D3-2E7A536B995B}"/>
              </a:ext>
            </a:extLst>
          </p:cNvPr>
          <p:cNvPicPr>
            <a:picLocks noChangeAspect="1"/>
          </p:cNvPicPr>
          <p:nvPr/>
        </p:nvPicPr>
        <p:blipFill>
          <a:blip r:embed="rId3"/>
          <a:stretch>
            <a:fillRect/>
          </a:stretch>
        </p:blipFill>
        <p:spPr>
          <a:xfrm>
            <a:off x="3880594" y="4539192"/>
            <a:ext cx="1382809" cy="1382809"/>
          </a:xfrm>
          <a:prstGeom prst="rect">
            <a:avLst/>
          </a:prstGeom>
        </p:spPr>
      </p:pic>
    </p:spTree>
    <p:extLst>
      <p:ext uri="{BB962C8B-B14F-4D97-AF65-F5344CB8AC3E}">
        <p14:creationId xmlns:p14="http://schemas.microsoft.com/office/powerpoint/2010/main" val="355763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73E0C-69F1-9F47-AF57-E4001D6B84C5}"/>
              </a:ext>
            </a:extLst>
          </p:cNvPr>
          <p:cNvSpPr>
            <a:spLocks noGrp="1"/>
          </p:cNvSpPr>
          <p:nvPr>
            <p:ph type="title"/>
          </p:nvPr>
        </p:nvSpPr>
        <p:spPr>
          <a:xfrm>
            <a:off x="827484" y="1196788"/>
            <a:ext cx="6710642" cy="1050398"/>
          </a:xfrm>
        </p:spPr>
        <p:txBody>
          <a:bodyPr anchor="ctr">
            <a:normAutofit/>
          </a:bodyPr>
          <a:lstStyle/>
          <a:p>
            <a:r>
              <a:rPr lang="en-US" dirty="0">
                <a:solidFill>
                  <a:srgbClr val="00B050"/>
                </a:solidFill>
              </a:rPr>
              <a:t>Hospice Care Focus</a:t>
            </a:r>
          </a:p>
        </p:txBody>
      </p:sp>
      <p:pic>
        <p:nvPicPr>
          <p:cNvPr id="5" name="Picture 4" descr="Icon&#10;&#10;Description automatically generated">
            <a:extLst>
              <a:ext uri="{FF2B5EF4-FFF2-40B4-BE49-F238E27FC236}">
                <a16:creationId xmlns:a16="http://schemas.microsoft.com/office/drawing/2014/main" id="{EB733654-45A2-6B4B-B345-AD2B892A375B}"/>
              </a:ext>
            </a:extLst>
          </p:cNvPr>
          <p:cNvPicPr>
            <a:picLocks noChangeAspect="1"/>
          </p:cNvPicPr>
          <p:nvPr/>
        </p:nvPicPr>
        <p:blipFill>
          <a:blip r:embed="rId3"/>
          <a:stretch>
            <a:fillRect/>
          </a:stretch>
        </p:blipFill>
        <p:spPr>
          <a:xfrm>
            <a:off x="6873838" y="1082010"/>
            <a:ext cx="2423393" cy="1382809"/>
          </a:xfrm>
          <a:prstGeom prst="rect">
            <a:avLst/>
          </a:prstGeom>
        </p:spPr>
      </p:pic>
      <p:sp>
        <p:nvSpPr>
          <p:cNvPr id="4" name="Content Placeholder 3">
            <a:extLst>
              <a:ext uri="{FF2B5EF4-FFF2-40B4-BE49-F238E27FC236}">
                <a16:creationId xmlns:a16="http://schemas.microsoft.com/office/drawing/2014/main" id="{A2409564-9A03-EE49-A1E7-14704BBCA04A}"/>
              </a:ext>
            </a:extLst>
          </p:cNvPr>
          <p:cNvSpPr>
            <a:spLocks noGrp="1"/>
          </p:cNvSpPr>
          <p:nvPr>
            <p:ph idx="1"/>
          </p:nvPr>
        </p:nvSpPr>
        <p:spPr>
          <a:xfrm>
            <a:off x="453981" y="2882579"/>
            <a:ext cx="8036417" cy="2760398"/>
          </a:xfrm>
        </p:spPr>
        <p:txBody>
          <a:bodyPr>
            <a:normAutofit/>
          </a:bodyPr>
          <a:lstStyle/>
          <a:p>
            <a:pPr>
              <a:lnSpc>
                <a:spcPct val="90000"/>
              </a:lnSpc>
            </a:pPr>
            <a:r>
              <a:rPr lang="en-US" sz="1800" b="1" dirty="0"/>
              <a:t>Physical Well-Being</a:t>
            </a:r>
            <a:r>
              <a:rPr lang="en-US" sz="1800" dirty="0"/>
              <a:t>:  pain relief, wound care, massage, PT and OT as needed to maintain function.</a:t>
            </a:r>
          </a:p>
          <a:p>
            <a:pPr>
              <a:lnSpc>
                <a:spcPct val="90000"/>
              </a:lnSpc>
            </a:pPr>
            <a:r>
              <a:rPr lang="en-US" sz="1800" b="1" dirty="0"/>
              <a:t>Emotional Well-Being</a:t>
            </a:r>
            <a:r>
              <a:rPr lang="en-US" sz="1800" dirty="0"/>
              <a:t>: social work counseling, how to cope w/ prognosis, medication for depression or anxiety.</a:t>
            </a:r>
          </a:p>
          <a:p>
            <a:pPr>
              <a:lnSpc>
                <a:spcPct val="90000"/>
              </a:lnSpc>
            </a:pPr>
            <a:r>
              <a:rPr lang="en-US" sz="1800" b="1" dirty="0"/>
              <a:t>Spiritual Well-Being</a:t>
            </a:r>
            <a:r>
              <a:rPr lang="en-US" sz="1800" dirty="0"/>
              <a:t>: chaplain is available for patient and family/friends.</a:t>
            </a:r>
          </a:p>
          <a:p>
            <a:pPr>
              <a:lnSpc>
                <a:spcPct val="90000"/>
              </a:lnSpc>
            </a:pPr>
            <a:r>
              <a:rPr lang="en-US" sz="1800" b="1" dirty="0"/>
              <a:t>Bereavement Services/Memorials</a:t>
            </a:r>
            <a:r>
              <a:rPr lang="en-US" sz="1800" dirty="0"/>
              <a:t>: when a loved one dies, staff assists family and friends w/ the grieving process, memorial services, and counseling.</a:t>
            </a:r>
          </a:p>
          <a:p>
            <a:endParaRPr lang="en-US" dirty="0"/>
          </a:p>
        </p:txBody>
      </p:sp>
      <p:pic>
        <p:nvPicPr>
          <p:cNvPr id="7" name="Picture 6" descr="Graphical user interface">
            <a:extLst>
              <a:ext uri="{FF2B5EF4-FFF2-40B4-BE49-F238E27FC236}">
                <a16:creationId xmlns:a16="http://schemas.microsoft.com/office/drawing/2014/main" id="{1EF4AFA6-EC8C-745F-CEF2-D207FC68F90C}"/>
              </a:ext>
            </a:extLst>
          </p:cNvPr>
          <p:cNvPicPr>
            <a:picLocks noChangeAspect="1"/>
          </p:cNvPicPr>
          <p:nvPr/>
        </p:nvPicPr>
        <p:blipFill>
          <a:blip r:embed="rId4"/>
          <a:stretch>
            <a:fillRect/>
          </a:stretch>
        </p:blipFill>
        <p:spPr>
          <a:xfrm>
            <a:off x="3780784" y="5015789"/>
            <a:ext cx="1382809" cy="1382809"/>
          </a:xfrm>
          <a:prstGeom prst="rect">
            <a:avLst/>
          </a:prstGeom>
        </p:spPr>
      </p:pic>
    </p:spTree>
    <p:extLst>
      <p:ext uri="{BB962C8B-B14F-4D97-AF65-F5344CB8AC3E}">
        <p14:creationId xmlns:p14="http://schemas.microsoft.com/office/powerpoint/2010/main" val="1113823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73E0C-69F1-9F47-AF57-E4001D6B84C5}"/>
              </a:ext>
            </a:extLst>
          </p:cNvPr>
          <p:cNvSpPr>
            <a:spLocks noGrp="1"/>
          </p:cNvSpPr>
          <p:nvPr>
            <p:ph type="title"/>
          </p:nvPr>
        </p:nvSpPr>
        <p:spPr>
          <a:xfrm>
            <a:off x="827484" y="1196788"/>
            <a:ext cx="6710642" cy="1050398"/>
          </a:xfrm>
        </p:spPr>
        <p:txBody>
          <a:bodyPr anchor="ctr">
            <a:normAutofit/>
          </a:bodyPr>
          <a:lstStyle/>
          <a:p>
            <a:r>
              <a:rPr lang="en-US" dirty="0">
                <a:solidFill>
                  <a:srgbClr val="00B050"/>
                </a:solidFill>
              </a:rPr>
              <a:t>Hospice Care Examples</a:t>
            </a:r>
          </a:p>
        </p:txBody>
      </p:sp>
      <p:pic>
        <p:nvPicPr>
          <p:cNvPr id="5" name="Picture 4" descr="Icon&#10;&#10;Description automatically generated">
            <a:extLst>
              <a:ext uri="{FF2B5EF4-FFF2-40B4-BE49-F238E27FC236}">
                <a16:creationId xmlns:a16="http://schemas.microsoft.com/office/drawing/2014/main" id="{EB733654-45A2-6B4B-B345-AD2B892A375B}"/>
              </a:ext>
            </a:extLst>
          </p:cNvPr>
          <p:cNvPicPr>
            <a:picLocks noChangeAspect="1"/>
          </p:cNvPicPr>
          <p:nvPr/>
        </p:nvPicPr>
        <p:blipFill>
          <a:blip r:embed="rId2"/>
          <a:stretch>
            <a:fillRect/>
          </a:stretch>
        </p:blipFill>
        <p:spPr>
          <a:xfrm>
            <a:off x="6873838" y="1082010"/>
            <a:ext cx="2423393" cy="1382809"/>
          </a:xfrm>
          <a:prstGeom prst="rect">
            <a:avLst/>
          </a:prstGeom>
        </p:spPr>
      </p:pic>
      <p:sp>
        <p:nvSpPr>
          <p:cNvPr id="4" name="Content Placeholder 3">
            <a:extLst>
              <a:ext uri="{FF2B5EF4-FFF2-40B4-BE49-F238E27FC236}">
                <a16:creationId xmlns:a16="http://schemas.microsoft.com/office/drawing/2014/main" id="{A2409564-9A03-EE49-A1E7-14704BBCA04A}"/>
              </a:ext>
            </a:extLst>
          </p:cNvPr>
          <p:cNvSpPr>
            <a:spLocks noGrp="1"/>
          </p:cNvSpPr>
          <p:nvPr>
            <p:ph idx="1"/>
          </p:nvPr>
        </p:nvSpPr>
        <p:spPr>
          <a:xfrm>
            <a:off x="453981" y="2952562"/>
            <a:ext cx="8036417" cy="2760398"/>
          </a:xfrm>
        </p:spPr>
        <p:txBody>
          <a:bodyPr>
            <a:normAutofit/>
          </a:bodyPr>
          <a:lstStyle/>
          <a:p>
            <a:pPr>
              <a:lnSpc>
                <a:spcPct val="90000"/>
              </a:lnSpc>
            </a:pPr>
            <a:r>
              <a:rPr lang="en-US" sz="1800" b="1" dirty="0"/>
              <a:t>Stage 4 Cancer </a:t>
            </a:r>
            <a:r>
              <a:rPr lang="en-US" sz="1800" dirty="0"/>
              <a:t>and patient refuses further life-prolonging therapy OR continues to decline despite definitive therapy</a:t>
            </a:r>
          </a:p>
          <a:p>
            <a:pPr>
              <a:lnSpc>
                <a:spcPct val="90000"/>
              </a:lnSpc>
            </a:pPr>
            <a:r>
              <a:rPr lang="en-US" sz="1800" b="1" dirty="0"/>
              <a:t>Renal Failure (ESRD) </a:t>
            </a:r>
            <a:r>
              <a:rPr lang="en-US" sz="1800" dirty="0"/>
              <a:t>Patient refuses dialysis or renal transplant or requests to discontinue dialysis. </a:t>
            </a:r>
          </a:p>
          <a:p>
            <a:pPr>
              <a:lnSpc>
                <a:spcPct val="90000"/>
              </a:lnSpc>
            </a:pPr>
            <a:r>
              <a:rPr lang="en-US" sz="1800" b="1" dirty="0"/>
              <a:t>Dementia </a:t>
            </a:r>
            <a:r>
              <a:rPr lang="en-US" sz="1800" dirty="0"/>
              <a:t>Stage 7C or beyond according to FAST Scale and other significant condition that suggests limited prognosis.</a:t>
            </a:r>
          </a:p>
          <a:p>
            <a:pPr>
              <a:lnSpc>
                <a:spcPct val="90000"/>
              </a:lnSpc>
            </a:pPr>
            <a:r>
              <a:rPr lang="en-US" sz="1800" b="1" dirty="0"/>
              <a:t>Liver Disease (ESLD) </a:t>
            </a:r>
            <a:r>
              <a:rPr lang="en-US" sz="1800" dirty="0"/>
              <a:t>Progressive malnutrition, muscle wasting with dec. strength, ongoing alcoholism.</a:t>
            </a:r>
          </a:p>
        </p:txBody>
      </p:sp>
      <p:pic>
        <p:nvPicPr>
          <p:cNvPr id="3" name="Picture 2" descr="Graphical user interface">
            <a:extLst>
              <a:ext uri="{FF2B5EF4-FFF2-40B4-BE49-F238E27FC236}">
                <a16:creationId xmlns:a16="http://schemas.microsoft.com/office/drawing/2014/main" id="{B6BCD0A4-AF6D-3972-203A-1D5170DA90EB}"/>
              </a:ext>
            </a:extLst>
          </p:cNvPr>
          <p:cNvPicPr>
            <a:picLocks noChangeAspect="1"/>
          </p:cNvPicPr>
          <p:nvPr/>
        </p:nvPicPr>
        <p:blipFill>
          <a:blip r:embed="rId3"/>
          <a:stretch>
            <a:fillRect/>
          </a:stretch>
        </p:blipFill>
        <p:spPr>
          <a:xfrm>
            <a:off x="3491400" y="5121084"/>
            <a:ext cx="1382809" cy="1382809"/>
          </a:xfrm>
          <a:prstGeom prst="rect">
            <a:avLst/>
          </a:prstGeom>
        </p:spPr>
      </p:pic>
    </p:spTree>
    <p:extLst>
      <p:ext uri="{BB962C8B-B14F-4D97-AF65-F5344CB8AC3E}">
        <p14:creationId xmlns:p14="http://schemas.microsoft.com/office/powerpoint/2010/main" val="3285296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73E0C-69F1-9F47-AF57-E4001D6B84C5}"/>
              </a:ext>
            </a:extLst>
          </p:cNvPr>
          <p:cNvSpPr>
            <a:spLocks noGrp="1"/>
          </p:cNvSpPr>
          <p:nvPr>
            <p:ph type="title"/>
          </p:nvPr>
        </p:nvSpPr>
        <p:spPr>
          <a:xfrm>
            <a:off x="827484" y="1196788"/>
            <a:ext cx="6710642" cy="1050398"/>
          </a:xfrm>
        </p:spPr>
        <p:txBody>
          <a:bodyPr anchor="ctr">
            <a:normAutofit fontScale="90000"/>
          </a:bodyPr>
          <a:lstStyle/>
          <a:p>
            <a:r>
              <a:rPr lang="en-US" dirty="0">
                <a:solidFill>
                  <a:srgbClr val="00B050"/>
                </a:solidFill>
              </a:rPr>
              <a:t>What is </a:t>
            </a:r>
            <a:r>
              <a:rPr lang="en-US" sz="3300" dirty="0">
                <a:solidFill>
                  <a:srgbClr val="00B050"/>
                </a:solidFill>
              </a:rPr>
              <a:t>Home Care Non-Skilled or Personal Care</a:t>
            </a:r>
            <a:br>
              <a:rPr lang="es-MX" sz="3300" dirty="0">
                <a:solidFill>
                  <a:srgbClr val="00B050"/>
                </a:solidFill>
              </a:rPr>
            </a:br>
            <a:endParaRPr lang="en-US" dirty="0">
              <a:solidFill>
                <a:srgbClr val="00B050"/>
              </a:solidFill>
            </a:endParaRPr>
          </a:p>
        </p:txBody>
      </p:sp>
      <p:sp>
        <p:nvSpPr>
          <p:cNvPr id="3" name="Content Placeholder 2">
            <a:extLst>
              <a:ext uri="{FF2B5EF4-FFF2-40B4-BE49-F238E27FC236}">
                <a16:creationId xmlns:a16="http://schemas.microsoft.com/office/drawing/2014/main" id="{EC0DDF59-A3A1-0D45-BD58-41388E142B76}"/>
              </a:ext>
            </a:extLst>
          </p:cNvPr>
          <p:cNvSpPr>
            <a:spLocks noGrp="1"/>
          </p:cNvSpPr>
          <p:nvPr>
            <p:ph idx="1"/>
          </p:nvPr>
        </p:nvSpPr>
        <p:spPr>
          <a:xfrm>
            <a:off x="149226" y="2590455"/>
            <a:ext cx="8723671" cy="2439789"/>
          </a:xfrm>
        </p:spPr>
        <p:txBody>
          <a:bodyPr>
            <a:normAutofit/>
          </a:bodyPr>
          <a:lstStyle/>
          <a:p>
            <a:pPr>
              <a:buFont typeface="Arial" panose="020B0604020202020204" pitchFamily="34" charset="0"/>
              <a:buNone/>
            </a:pPr>
            <a:r>
              <a:rPr lang="en-US" altLang="en-US" sz="2100" dirty="0"/>
              <a:t>    </a:t>
            </a:r>
            <a:r>
              <a:rPr lang="en-US" sz="2100" b="1" dirty="0"/>
              <a:t>Non-Skilled In-Home Care </a:t>
            </a:r>
            <a:r>
              <a:rPr lang="en-US" sz="2100" dirty="0">
                <a:solidFill>
                  <a:srgbClr val="3D3D3D"/>
                </a:solidFill>
              </a:rPr>
              <a:t>refers to supportive home care including social care, domiciliary care, and other non-medical services. The term “</a:t>
            </a:r>
            <a:r>
              <a:rPr lang="en-US" sz="2100" b="1" dirty="0">
                <a:solidFill>
                  <a:srgbClr val="3D3D3D"/>
                </a:solidFill>
              </a:rPr>
              <a:t>non-skilled</a:t>
            </a:r>
            <a:r>
              <a:rPr lang="en-US" sz="2100" dirty="0">
                <a:solidFill>
                  <a:srgbClr val="3D3D3D"/>
                </a:solidFill>
              </a:rPr>
              <a:t>” is used to differentiate care from home health care services that patients may receive from a nurse or nursing assistant.</a:t>
            </a:r>
          </a:p>
          <a:p>
            <a:pPr>
              <a:buFont typeface="Arial" panose="020B0604020202020204" pitchFamily="34" charset="0"/>
              <a:buNone/>
            </a:pPr>
            <a:r>
              <a:rPr lang="en-US" altLang="en-US" sz="2100" dirty="0">
                <a:solidFill>
                  <a:srgbClr val="3D3D3D"/>
                </a:solidFill>
              </a:rPr>
              <a:t>	</a:t>
            </a:r>
            <a:endParaRPr lang="en-US" altLang="en-US" sz="2100" dirty="0"/>
          </a:p>
        </p:txBody>
      </p:sp>
      <p:pic>
        <p:nvPicPr>
          <p:cNvPr id="5" name="Picture 4" descr="Icon&#10;&#10;Description automatically generated">
            <a:extLst>
              <a:ext uri="{FF2B5EF4-FFF2-40B4-BE49-F238E27FC236}">
                <a16:creationId xmlns:a16="http://schemas.microsoft.com/office/drawing/2014/main" id="{EB733654-45A2-6B4B-B345-AD2B892A375B}"/>
              </a:ext>
            </a:extLst>
          </p:cNvPr>
          <p:cNvPicPr>
            <a:picLocks noChangeAspect="1"/>
          </p:cNvPicPr>
          <p:nvPr/>
        </p:nvPicPr>
        <p:blipFill>
          <a:blip r:embed="rId2"/>
          <a:stretch>
            <a:fillRect/>
          </a:stretch>
        </p:blipFill>
        <p:spPr>
          <a:xfrm>
            <a:off x="6873838" y="1082010"/>
            <a:ext cx="2423393" cy="1382809"/>
          </a:xfrm>
          <a:prstGeom prst="rect">
            <a:avLst/>
          </a:prstGeom>
        </p:spPr>
      </p:pic>
      <p:pic>
        <p:nvPicPr>
          <p:cNvPr id="4" name="Picture 3" descr="A picture containing vector graphics">
            <a:extLst>
              <a:ext uri="{FF2B5EF4-FFF2-40B4-BE49-F238E27FC236}">
                <a16:creationId xmlns:a16="http://schemas.microsoft.com/office/drawing/2014/main" id="{E4406008-DCD3-3337-623C-1ECA47052A92}"/>
              </a:ext>
            </a:extLst>
          </p:cNvPr>
          <p:cNvPicPr>
            <a:picLocks noChangeAspect="1"/>
          </p:cNvPicPr>
          <p:nvPr/>
        </p:nvPicPr>
        <p:blipFill>
          <a:blip r:embed="rId3"/>
          <a:stretch>
            <a:fillRect/>
          </a:stretch>
        </p:blipFill>
        <p:spPr>
          <a:xfrm>
            <a:off x="3565065" y="4620749"/>
            <a:ext cx="1891994" cy="1321244"/>
          </a:xfrm>
          <a:prstGeom prst="rect">
            <a:avLst/>
          </a:prstGeom>
        </p:spPr>
      </p:pic>
    </p:spTree>
    <p:extLst>
      <p:ext uri="{BB962C8B-B14F-4D97-AF65-F5344CB8AC3E}">
        <p14:creationId xmlns:p14="http://schemas.microsoft.com/office/powerpoint/2010/main" val="39302833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73E0C-69F1-9F47-AF57-E4001D6B84C5}"/>
              </a:ext>
            </a:extLst>
          </p:cNvPr>
          <p:cNvSpPr>
            <a:spLocks noGrp="1"/>
          </p:cNvSpPr>
          <p:nvPr>
            <p:ph type="title"/>
          </p:nvPr>
        </p:nvSpPr>
        <p:spPr>
          <a:xfrm>
            <a:off x="122465" y="1196788"/>
            <a:ext cx="7415661" cy="1050398"/>
          </a:xfrm>
        </p:spPr>
        <p:txBody>
          <a:bodyPr anchor="ctr">
            <a:normAutofit fontScale="90000"/>
          </a:bodyPr>
          <a:lstStyle/>
          <a:p>
            <a:r>
              <a:rPr lang="en-US" sz="3600" dirty="0">
                <a:solidFill>
                  <a:srgbClr val="00B050"/>
                </a:solidFill>
              </a:rPr>
              <a:t>Home Health (Skilled) vs Home Care </a:t>
            </a:r>
            <a:br>
              <a:rPr lang="en-US" sz="3600" dirty="0">
                <a:solidFill>
                  <a:srgbClr val="00B050"/>
                </a:solidFill>
              </a:rPr>
            </a:br>
            <a:r>
              <a:rPr lang="en-US" sz="3600" dirty="0">
                <a:solidFill>
                  <a:srgbClr val="00B050"/>
                </a:solidFill>
              </a:rPr>
              <a:t>(Non-Skilled)</a:t>
            </a:r>
          </a:p>
        </p:txBody>
      </p:sp>
      <p:sp>
        <p:nvSpPr>
          <p:cNvPr id="3" name="Content Placeholder 2">
            <a:extLst>
              <a:ext uri="{FF2B5EF4-FFF2-40B4-BE49-F238E27FC236}">
                <a16:creationId xmlns:a16="http://schemas.microsoft.com/office/drawing/2014/main" id="{EC0DDF59-A3A1-0D45-BD58-41388E142B76}"/>
              </a:ext>
            </a:extLst>
          </p:cNvPr>
          <p:cNvSpPr>
            <a:spLocks noGrp="1"/>
          </p:cNvSpPr>
          <p:nvPr>
            <p:ph idx="1"/>
          </p:nvPr>
        </p:nvSpPr>
        <p:spPr>
          <a:xfrm>
            <a:off x="280220" y="2914650"/>
            <a:ext cx="8723671" cy="2861341"/>
          </a:xfrm>
        </p:spPr>
        <p:txBody>
          <a:bodyPr>
            <a:normAutofit/>
          </a:bodyPr>
          <a:lstStyle/>
          <a:p>
            <a:pPr>
              <a:buFont typeface="Arial" panose="020B0604020202020204" pitchFamily="34" charset="0"/>
              <a:buNone/>
            </a:pPr>
            <a:r>
              <a:rPr lang="en-US" sz="1800" dirty="0">
                <a:solidFill>
                  <a:srgbClr val="3D3D3D"/>
                </a:solidFill>
              </a:rPr>
              <a:t>	</a:t>
            </a:r>
            <a:r>
              <a:rPr lang="en-US" sz="2100" dirty="0">
                <a:solidFill>
                  <a:srgbClr val="3D3D3D"/>
                </a:solidFill>
              </a:rPr>
              <a:t>The difference between </a:t>
            </a:r>
            <a:r>
              <a:rPr lang="en-US" sz="2100" b="1" dirty="0"/>
              <a:t>skilled</a:t>
            </a:r>
            <a:r>
              <a:rPr lang="en-US" sz="2100" dirty="0">
                <a:solidFill>
                  <a:srgbClr val="3D3D3D"/>
                </a:solidFill>
              </a:rPr>
              <a:t> and </a:t>
            </a:r>
            <a:r>
              <a:rPr lang="en-US" sz="2100" b="1" dirty="0">
                <a:solidFill>
                  <a:srgbClr val="3D3D3D"/>
                </a:solidFill>
              </a:rPr>
              <a:t>non-skilled</a:t>
            </a:r>
            <a:r>
              <a:rPr lang="en-US" sz="2100" dirty="0">
                <a:solidFill>
                  <a:srgbClr val="3D3D3D"/>
                </a:solidFill>
              </a:rPr>
              <a:t> care comes down to one factor – </a:t>
            </a:r>
            <a:r>
              <a:rPr lang="en-US" sz="2100" b="1" dirty="0">
                <a:solidFill>
                  <a:srgbClr val="3D3D3D"/>
                </a:solidFill>
              </a:rPr>
              <a:t>medical need</a:t>
            </a:r>
            <a:r>
              <a:rPr lang="en-US" sz="2100" dirty="0">
                <a:solidFill>
                  <a:srgbClr val="3D3D3D"/>
                </a:solidFill>
              </a:rPr>
              <a:t>. Skilled nurses provide medical assistance with medication, wound care, and other recovery and medical needs. Non-skilled, or home care, providers assistance with the everyday care and needs of patients.</a:t>
            </a:r>
            <a:endParaRPr lang="en-US" altLang="en-US" sz="2100" dirty="0"/>
          </a:p>
          <a:p>
            <a:pPr marL="0" indent="0">
              <a:buNone/>
            </a:pPr>
            <a:endParaRPr lang="en-US" altLang="en-US" sz="2100" dirty="0"/>
          </a:p>
        </p:txBody>
      </p:sp>
      <p:pic>
        <p:nvPicPr>
          <p:cNvPr id="5" name="Picture 4" descr="Icon&#10;&#10;Description automatically generated">
            <a:extLst>
              <a:ext uri="{FF2B5EF4-FFF2-40B4-BE49-F238E27FC236}">
                <a16:creationId xmlns:a16="http://schemas.microsoft.com/office/drawing/2014/main" id="{EB733654-45A2-6B4B-B345-AD2B892A375B}"/>
              </a:ext>
            </a:extLst>
          </p:cNvPr>
          <p:cNvPicPr>
            <a:picLocks noChangeAspect="1"/>
          </p:cNvPicPr>
          <p:nvPr/>
        </p:nvPicPr>
        <p:blipFill>
          <a:blip r:embed="rId2"/>
          <a:stretch>
            <a:fillRect/>
          </a:stretch>
        </p:blipFill>
        <p:spPr>
          <a:xfrm>
            <a:off x="6873838" y="1082010"/>
            <a:ext cx="2423393" cy="1382809"/>
          </a:xfrm>
          <a:prstGeom prst="rect">
            <a:avLst/>
          </a:prstGeom>
        </p:spPr>
      </p:pic>
      <p:pic>
        <p:nvPicPr>
          <p:cNvPr id="4" name="Picture 3" descr="A picture containing vector graphics">
            <a:extLst>
              <a:ext uri="{FF2B5EF4-FFF2-40B4-BE49-F238E27FC236}">
                <a16:creationId xmlns:a16="http://schemas.microsoft.com/office/drawing/2014/main" id="{A42618A5-DF9F-87C6-118C-8466D448F6ED}"/>
              </a:ext>
            </a:extLst>
          </p:cNvPr>
          <p:cNvPicPr>
            <a:picLocks noChangeAspect="1"/>
          </p:cNvPicPr>
          <p:nvPr/>
        </p:nvPicPr>
        <p:blipFill>
          <a:blip r:embed="rId3"/>
          <a:stretch>
            <a:fillRect/>
          </a:stretch>
        </p:blipFill>
        <p:spPr>
          <a:xfrm>
            <a:off x="3696058" y="4607462"/>
            <a:ext cx="1891994" cy="1321244"/>
          </a:xfrm>
          <a:prstGeom prst="rect">
            <a:avLst/>
          </a:prstGeom>
        </p:spPr>
      </p:pic>
    </p:spTree>
    <p:extLst>
      <p:ext uri="{BB962C8B-B14F-4D97-AF65-F5344CB8AC3E}">
        <p14:creationId xmlns:p14="http://schemas.microsoft.com/office/powerpoint/2010/main" val="3957520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73E0C-69F1-9F47-AF57-E4001D6B84C5}"/>
              </a:ext>
            </a:extLst>
          </p:cNvPr>
          <p:cNvSpPr>
            <a:spLocks noGrp="1"/>
          </p:cNvSpPr>
          <p:nvPr>
            <p:ph type="title"/>
          </p:nvPr>
        </p:nvSpPr>
        <p:spPr>
          <a:xfrm>
            <a:off x="827484" y="1196788"/>
            <a:ext cx="6710642" cy="1050398"/>
          </a:xfrm>
        </p:spPr>
        <p:txBody>
          <a:bodyPr anchor="ctr">
            <a:normAutofit fontScale="90000"/>
          </a:bodyPr>
          <a:lstStyle/>
          <a:p>
            <a:r>
              <a:rPr lang="en-US" dirty="0">
                <a:solidFill>
                  <a:srgbClr val="00B050"/>
                </a:solidFill>
              </a:rPr>
              <a:t>Home Care Non-Skilled Focus</a:t>
            </a:r>
          </a:p>
        </p:txBody>
      </p:sp>
      <p:sp>
        <p:nvSpPr>
          <p:cNvPr id="3" name="Content Placeholder 2">
            <a:extLst>
              <a:ext uri="{FF2B5EF4-FFF2-40B4-BE49-F238E27FC236}">
                <a16:creationId xmlns:a16="http://schemas.microsoft.com/office/drawing/2014/main" id="{EC0DDF59-A3A1-0D45-BD58-41388E142B76}"/>
              </a:ext>
            </a:extLst>
          </p:cNvPr>
          <p:cNvSpPr>
            <a:spLocks noGrp="1"/>
          </p:cNvSpPr>
          <p:nvPr>
            <p:ph idx="1"/>
          </p:nvPr>
        </p:nvSpPr>
        <p:spPr>
          <a:xfrm>
            <a:off x="576436" y="2193218"/>
            <a:ext cx="8360953" cy="2861341"/>
          </a:xfrm>
        </p:spPr>
        <p:txBody>
          <a:bodyPr>
            <a:normAutofit/>
          </a:bodyPr>
          <a:lstStyle/>
          <a:p>
            <a:pPr marL="0" indent="0">
              <a:buNone/>
            </a:pPr>
            <a:r>
              <a:rPr lang="en-US" sz="1800" b="1" dirty="0"/>
              <a:t>Personal Care</a:t>
            </a:r>
            <a:endParaRPr lang="en-US" sz="1800" dirty="0"/>
          </a:p>
          <a:p>
            <a:r>
              <a:rPr lang="en-US" sz="1800" dirty="0"/>
              <a:t>Walking and wheelchair assistance</a:t>
            </a:r>
          </a:p>
          <a:p>
            <a:r>
              <a:rPr lang="en-US" sz="1800" dirty="0"/>
              <a:t>Bathing, grooming, and dressing assistance</a:t>
            </a:r>
          </a:p>
          <a:p>
            <a:r>
              <a:rPr lang="en-US" sz="1800" dirty="0"/>
              <a:t>Medication reminders</a:t>
            </a:r>
          </a:p>
          <a:p>
            <a:r>
              <a:rPr lang="en-US" sz="1800" dirty="0"/>
              <a:t>Incontinence and toilet assistance</a:t>
            </a:r>
          </a:p>
          <a:p>
            <a:r>
              <a:rPr lang="en-US" sz="1800" dirty="0"/>
              <a:t>Assistance with activities of daily living (ADL) </a:t>
            </a:r>
          </a:p>
          <a:p>
            <a:endParaRPr lang="en-US" sz="1800" dirty="0"/>
          </a:p>
          <a:p>
            <a:pPr marL="0" indent="0">
              <a:buNone/>
            </a:pPr>
            <a:endParaRPr lang="en-US" altLang="en-US" sz="2100" dirty="0"/>
          </a:p>
        </p:txBody>
      </p:sp>
      <p:pic>
        <p:nvPicPr>
          <p:cNvPr id="5" name="Picture 4" descr="Icon&#10;&#10;Description automatically generated">
            <a:extLst>
              <a:ext uri="{FF2B5EF4-FFF2-40B4-BE49-F238E27FC236}">
                <a16:creationId xmlns:a16="http://schemas.microsoft.com/office/drawing/2014/main" id="{EB733654-45A2-6B4B-B345-AD2B892A375B}"/>
              </a:ext>
            </a:extLst>
          </p:cNvPr>
          <p:cNvPicPr>
            <a:picLocks noChangeAspect="1"/>
          </p:cNvPicPr>
          <p:nvPr/>
        </p:nvPicPr>
        <p:blipFill>
          <a:blip r:embed="rId2"/>
          <a:stretch>
            <a:fillRect/>
          </a:stretch>
        </p:blipFill>
        <p:spPr>
          <a:xfrm>
            <a:off x="6873838" y="1082010"/>
            <a:ext cx="2423393" cy="1382809"/>
          </a:xfrm>
          <a:prstGeom prst="rect">
            <a:avLst/>
          </a:prstGeom>
        </p:spPr>
      </p:pic>
      <p:pic>
        <p:nvPicPr>
          <p:cNvPr id="4" name="Picture 3" descr="A picture containing vector graphics">
            <a:extLst>
              <a:ext uri="{FF2B5EF4-FFF2-40B4-BE49-F238E27FC236}">
                <a16:creationId xmlns:a16="http://schemas.microsoft.com/office/drawing/2014/main" id="{A9194F01-CF31-A6E0-59B7-5983D5772AF7}"/>
              </a:ext>
            </a:extLst>
          </p:cNvPr>
          <p:cNvPicPr>
            <a:picLocks noChangeAspect="1"/>
          </p:cNvPicPr>
          <p:nvPr/>
        </p:nvPicPr>
        <p:blipFill>
          <a:blip r:embed="rId3"/>
          <a:stretch>
            <a:fillRect/>
          </a:stretch>
        </p:blipFill>
        <p:spPr>
          <a:xfrm>
            <a:off x="3626003" y="4662539"/>
            <a:ext cx="1891994" cy="1321244"/>
          </a:xfrm>
          <a:prstGeom prst="rect">
            <a:avLst/>
          </a:prstGeom>
        </p:spPr>
      </p:pic>
    </p:spTree>
    <p:extLst>
      <p:ext uri="{BB962C8B-B14F-4D97-AF65-F5344CB8AC3E}">
        <p14:creationId xmlns:p14="http://schemas.microsoft.com/office/powerpoint/2010/main" val="3003562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73E0C-69F1-9F47-AF57-E4001D6B84C5}"/>
              </a:ext>
            </a:extLst>
          </p:cNvPr>
          <p:cNvSpPr>
            <a:spLocks noGrp="1"/>
          </p:cNvSpPr>
          <p:nvPr>
            <p:ph type="title"/>
          </p:nvPr>
        </p:nvSpPr>
        <p:spPr>
          <a:xfrm>
            <a:off x="827484" y="1196788"/>
            <a:ext cx="6710642" cy="1050398"/>
          </a:xfrm>
        </p:spPr>
        <p:txBody>
          <a:bodyPr anchor="ctr">
            <a:normAutofit fontScale="90000"/>
          </a:bodyPr>
          <a:lstStyle/>
          <a:p>
            <a:r>
              <a:rPr lang="en-US" dirty="0">
                <a:solidFill>
                  <a:srgbClr val="00B050"/>
                </a:solidFill>
              </a:rPr>
              <a:t>Home Care Non-Skilled Focus</a:t>
            </a:r>
          </a:p>
        </p:txBody>
      </p:sp>
      <p:sp>
        <p:nvSpPr>
          <p:cNvPr id="3" name="Content Placeholder 2">
            <a:extLst>
              <a:ext uri="{FF2B5EF4-FFF2-40B4-BE49-F238E27FC236}">
                <a16:creationId xmlns:a16="http://schemas.microsoft.com/office/drawing/2014/main" id="{EC0DDF59-A3A1-0D45-BD58-41388E142B76}"/>
              </a:ext>
            </a:extLst>
          </p:cNvPr>
          <p:cNvSpPr>
            <a:spLocks noGrp="1"/>
          </p:cNvSpPr>
          <p:nvPr>
            <p:ph idx="1"/>
          </p:nvPr>
        </p:nvSpPr>
        <p:spPr>
          <a:xfrm>
            <a:off x="642938" y="2409108"/>
            <a:ext cx="8360953" cy="3073250"/>
          </a:xfrm>
        </p:spPr>
        <p:txBody>
          <a:bodyPr>
            <a:normAutofit/>
          </a:bodyPr>
          <a:lstStyle/>
          <a:p>
            <a:pPr marL="0" indent="0">
              <a:buNone/>
            </a:pPr>
            <a:r>
              <a:rPr lang="en-US" sz="1800" b="1" dirty="0"/>
              <a:t>Support</a:t>
            </a:r>
            <a:endParaRPr lang="en-US" sz="1800" dirty="0"/>
          </a:p>
          <a:p>
            <a:r>
              <a:rPr lang="en-US" sz="1800" dirty="0"/>
              <a:t>Non-medical services </a:t>
            </a:r>
          </a:p>
          <a:p>
            <a:r>
              <a:rPr lang="en-US" sz="1800" dirty="0"/>
              <a:t>Housekeeping</a:t>
            </a:r>
          </a:p>
          <a:p>
            <a:r>
              <a:rPr lang="en-US" sz="1800" dirty="0"/>
              <a:t>Meal preparation</a:t>
            </a:r>
          </a:p>
          <a:p>
            <a:r>
              <a:rPr lang="en-US" sz="1800" dirty="0"/>
              <a:t>Laundry and bedding</a:t>
            </a:r>
          </a:p>
          <a:p>
            <a:r>
              <a:rPr lang="en-US" sz="1800" dirty="0"/>
              <a:t>Shopping</a:t>
            </a:r>
          </a:p>
          <a:p>
            <a:r>
              <a:rPr lang="en-US" sz="1800" dirty="0"/>
              <a:t>Assistance with transportation</a:t>
            </a:r>
          </a:p>
          <a:p>
            <a:r>
              <a:rPr lang="en-US" sz="1800" dirty="0"/>
              <a:t>Maintenance of household records </a:t>
            </a:r>
          </a:p>
          <a:p>
            <a:r>
              <a:rPr lang="en-US" sz="1800" dirty="0"/>
              <a:t>Companionship</a:t>
            </a:r>
          </a:p>
          <a:p>
            <a:pPr marL="0" indent="0">
              <a:buNone/>
            </a:pPr>
            <a:endParaRPr lang="en-US" altLang="en-US" sz="2100" dirty="0"/>
          </a:p>
        </p:txBody>
      </p:sp>
      <p:pic>
        <p:nvPicPr>
          <p:cNvPr id="5" name="Picture 4" descr="Icon&#10;&#10;Description automatically generated">
            <a:extLst>
              <a:ext uri="{FF2B5EF4-FFF2-40B4-BE49-F238E27FC236}">
                <a16:creationId xmlns:a16="http://schemas.microsoft.com/office/drawing/2014/main" id="{EB733654-45A2-6B4B-B345-AD2B892A375B}"/>
              </a:ext>
            </a:extLst>
          </p:cNvPr>
          <p:cNvPicPr>
            <a:picLocks noChangeAspect="1"/>
          </p:cNvPicPr>
          <p:nvPr/>
        </p:nvPicPr>
        <p:blipFill>
          <a:blip r:embed="rId2"/>
          <a:stretch>
            <a:fillRect/>
          </a:stretch>
        </p:blipFill>
        <p:spPr>
          <a:xfrm>
            <a:off x="6873838" y="1082010"/>
            <a:ext cx="2423393" cy="1382809"/>
          </a:xfrm>
          <a:prstGeom prst="rect">
            <a:avLst/>
          </a:prstGeom>
        </p:spPr>
      </p:pic>
      <p:pic>
        <p:nvPicPr>
          <p:cNvPr id="4" name="Picture 3" descr="A picture containing vector graphics">
            <a:extLst>
              <a:ext uri="{FF2B5EF4-FFF2-40B4-BE49-F238E27FC236}">
                <a16:creationId xmlns:a16="http://schemas.microsoft.com/office/drawing/2014/main" id="{2D44C4B7-5315-8A6B-2EE2-2D9AD28424A5}"/>
              </a:ext>
            </a:extLst>
          </p:cNvPr>
          <p:cNvPicPr>
            <a:picLocks noChangeAspect="1"/>
          </p:cNvPicPr>
          <p:nvPr/>
        </p:nvPicPr>
        <p:blipFill>
          <a:blip r:embed="rId3"/>
          <a:stretch>
            <a:fillRect/>
          </a:stretch>
        </p:blipFill>
        <p:spPr>
          <a:xfrm>
            <a:off x="4863483" y="2870581"/>
            <a:ext cx="3079192" cy="2150305"/>
          </a:xfrm>
          <a:prstGeom prst="rect">
            <a:avLst/>
          </a:prstGeom>
        </p:spPr>
      </p:pic>
    </p:spTree>
    <p:extLst>
      <p:ext uri="{BB962C8B-B14F-4D97-AF65-F5344CB8AC3E}">
        <p14:creationId xmlns:p14="http://schemas.microsoft.com/office/powerpoint/2010/main" val="1076703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73E0C-69F1-9F47-AF57-E4001D6B84C5}"/>
              </a:ext>
            </a:extLst>
          </p:cNvPr>
          <p:cNvSpPr>
            <a:spLocks noGrp="1"/>
          </p:cNvSpPr>
          <p:nvPr>
            <p:ph type="title"/>
          </p:nvPr>
        </p:nvSpPr>
        <p:spPr>
          <a:xfrm>
            <a:off x="827484" y="1196788"/>
            <a:ext cx="6710642" cy="1050398"/>
          </a:xfrm>
        </p:spPr>
        <p:txBody>
          <a:bodyPr anchor="ctr">
            <a:normAutofit/>
          </a:bodyPr>
          <a:lstStyle/>
          <a:p>
            <a:pPr algn="ctr"/>
            <a:r>
              <a:rPr lang="en-US" dirty="0">
                <a:solidFill>
                  <a:srgbClr val="00B050"/>
                </a:solidFill>
              </a:rPr>
              <a:t>Questions?</a:t>
            </a:r>
          </a:p>
        </p:txBody>
      </p:sp>
      <p:pic>
        <p:nvPicPr>
          <p:cNvPr id="5" name="Picture 4" descr="Icon&#10;&#10;Description automatically generated">
            <a:extLst>
              <a:ext uri="{FF2B5EF4-FFF2-40B4-BE49-F238E27FC236}">
                <a16:creationId xmlns:a16="http://schemas.microsoft.com/office/drawing/2014/main" id="{EB733654-45A2-6B4B-B345-AD2B892A375B}"/>
              </a:ext>
            </a:extLst>
          </p:cNvPr>
          <p:cNvPicPr>
            <a:picLocks noChangeAspect="1"/>
          </p:cNvPicPr>
          <p:nvPr/>
        </p:nvPicPr>
        <p:blipFill>
          <a:blip r:embed="rId2"/>
          <a:stretch>
            <a:fillRect/>
          </a:stretch>
        </p:blipFill>
        <p:spPr>
          <a:xfrm>
            <a:off x="6873838" y="1082010"/>
            <a:ext cx="2423393" cy="1382809"/>
          </a:xfrm>
          <a:prstGeom prst="rect">
            <a:avLst/>
          </a:prstGeom>
        </p:spPr>
      </p:pic>
      <p:pic>
        <p:nvPicPr>
          <p:cNvPr id="9" name="Content Placeholder 2">
            <a:extLst>
              <a:ext uri="{FF2B5EF4-FFF2-40B4-BE49-F238E27FC236}">
                <a16:creationId xmlns:a16="http://schemas.microsoft.com/office/drawing/2014/main" id="{41ED1DDF-06F6-4242-8907-B1748854ACF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57024" y="2586725"/>
            <a:ext cx="5681102" cy="3341825"/>
          </a:xfrm>
          <a:prstGeom prst="rect">
            <a:avLst/>
          </a:prstGeom>
        </p:spPr>
      </p:pic>
    </p:spTree>
    <p:extLst>
      <p:ext uri="{BB962C8B-B14F-4D97-AF65-F5344CB8AC3E}">
        <p14:creationId xmlns:p14="http://schemas.microsoft.com/office/powerpoint/2010/main" val="2206260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A738E-647C-AE4F-9A25-0DA158205E5D}"/>
              </a:ext>
            </a:extLst>
          </p:cNvPr>
          <p:cNvSpPr>
            <a:spLocks noGrp="1"/>
          </p:cNvSpPr>
          <p:nvPr>
            <p:ph type="ctrTitle"/>
          </p:nvPr>
        </p:nvSpPr>
        <p:spPr>
          <a:xfrm>
            <a:off x="4133972" y="2120818"/>
            <a:ext cx="4635917" cy="1645739"/>
          </a:xfrm>
        </p:spPr>
        <p:txBody>
          <a:bodyPr>
            <a:normAutofit/>
          </a:bodyPr>
          <a:lstStyle/>
          <a:p>
            <a:pPr algn="ctr">
              <a:lnSpc>
                <a:spcPct val="90000"/>
              </a:lnSpc>
            </a:pPr>
            <a:r>
              <a:rPr lang="en-US" sz="4950" b="1" dirty="0"/>
              <a:t>Thank You </a:t>
            </a:r>
          </a:p>
        </p:txBody>
      </p:sp>
      <p:pic>
        <p:nvPicPr>
          <p:cNvPr id="23" name="Picture 22">
            <a:extLst>
              <a:ext uri="{FF2B5EF4-FFF2-40B4-BE49-F238E27FC236}">
                <a16:creationId xmlns:a16="http://schemas.microsoft.com/office/drawing/2014/main" id="{BF125F53-C026-C347-BC93-4CB7BC7F0308}"/>
              </a:ext>
            </a:extLst>
          </p:cNvPr>
          <p:cNvPicPr>
            <a:picLocks noChangeAspect="1"/>
          </p:cNvPicPr>
          <p:nvPr/>
        </p:nvPicPr>
        <p:blipFill>
          <a:blip r:embed="rId2"/>
          <a:stretch>
            <a:fillRect/>
          </a:stretch>
        </p:blipFill>
        <p:spPr>
          <a:xfrm>
            <a:off x="454494" y="593034"/>
            <a:ext cx="3679478" cy="2594469"/>
          </a:xfrm>
          <a:prstGeom prst="rect">
            <a:avLst/>
          </a:prstGeom>
          <a:effectLst/>
        </p:spPr>
      </p:pic>
      <p:sp>
        <p:nvSpPr>
          <p:cNvPr id="4" name="TextBox 3">
            <a:extLst>
              <a:ext uri="{FF2B5EF4-FFF2-40B4-BE49-F238E27FC236}">
                <a16:creationId xmlns:a16="http://schemas.microsoft.com/office/drawing/2014/main" id="{0CF2A3BB-BC2E-C44C-B1EF-2FF5A958217A}"/>
              </a:ext>
            </a:extLst>
          </p:cNvPr>
          <p:cNvSpPr txBox="1"/>
          <p:nvPr/>
        </p:nvSpPr>
        <p:spPr>
          <a:xfrm>
            <a:off x="527553" y="3228772"/>
            <a:ext cx="3533361" cy="1408078"/>
          </a:xfrm>
          <a:prstGeom prst="rect">
            <a:avLst/>
          </a:prstGeom>
          <a:noFill/>
        </p:spPr>
        <p:txBody>
          <a:bodyPr wrap="square" rtlCol="0">
            <a:spAutoFit/>
          </a:bodyPr>
          <a:lstStyle/>
          <a:p>
            <a:pPr algn="ctr"/>
            <a:r>
              <a:rPr lang="en-US" dirty="0">
                <a:solidFill>
                  <a:srgbClr val="25773D"/>
                </a:solidFill>
              </a:rPr>
              <a:t>“Better Outcomes Start with Better Care”</a:t>
            </a:r>
          </a:p>
          <a:p>
            <a:pPr algn="ctr"/>
            <a:endParaRPr lang="en-US" dirty="0">
              <a:solidFill>
                <a:srgbClr val="25773D"/>
              </a:solidFill>
            </a:endParaRPr>
          </a:p>
          <a:p>
            <a:pPr algn="ctr"/>
            <a:r>
              <a:rPr lang="en-US" sz="1050" b="1" dirty="0">
                <a:solidFill>
                  <a:srgbClr val="25773D"/>
                </a:solidFill>
              </a:rPr>
              <a:t>2340 S. River Rd. Ste. 430 Des Plaines, IL 60018</a:t>
            </a:r>
          </a:p>
          <a:p>
            <a:pPr algn="ctr"/>
            <a:r>
              <a:rPr lang="en-US" sz="1050" b="1" dirty="0">
                <a:solidFill>
                  <a:srgbClr val="25773D"/>
                </a:solidFill>
              </a:rPr>
              <a:t>Office 800-518-8943</a:t>
            </a:r>
          </a:p>
          <a:p>
            <a:pPr algn="ctr"/>
            <a:r>
              <a:rPr lang="en-US" sz="1050" b="1" dirty="0">
                <a:solidFill>
                  <a:srgbClr val="25773D"/>
                </a:solidFill>
              </a:rPr>
              <a:t>Fax      800-518-8953</a:t>
            </a:r>
          </a:p>
        </p:txBody>
      </p:sp>
    </p:spTree>
    <p:extLst>
      <p:ext uri="{BB962C8B-B14F-4D97-AF65-F5344CB8AC3E}">
        <p14:creationId xmlns:p14="http://schemas.microsoft.com/office/powerpoint/2010/main" val="299051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p:txBody>
          <a:bodyPr/>
          <a:lstStyle/>
          <a:p>
            <a:fld id="{F224D482-7026-4A3B-B35B-E20AA4A0449E}" type="slidenum">
              <a:rPr lang="en-US" smtClean="0"/>
              <a:t>19</a:t>
            </a:fld>
            <a:endParaRPr lang="en-US"/>
          </a:p>
        </p:txBody>
      </p:sp>
      <p:pic>
        <p:nvPicPr>
          <p:cNvPr id="3" name="Content Placeholder 2" descr="A picture containing timeline&#10;&#10;Description automatically generated">
            <a:extLst>
              <a:ext uri="{FF2B5EF4-FFF2-40B4-BE49-F238E27FC236}">
                <a16:creationId xmlns:a16="http://schemas.microsoft.com/office/drawing/2014/main" id="{509AB807-A18D-40B5-874B-F06E3BE1E95F}"/>
              </a:ext>
            </a:extLst>
          </p:cNvPr>
          <p:cNvPicPr>
            <a:picLocks noGrp="1" noChangeAspect="1"/>
          </p:cNvPicPr>
          <p:nvPr>
            <p:ph idx="1"/>
          </p:nvPr>
        </p:nvPicPr>
        <p:blipFill>
          <a:blip r:embed="rId3"/>
          <a:stretch>
            <a:fillRect/>
          </a:stretch>
        </p:blipFill>
        <p:spPr>
          <a:xfrm>
            <a:off x="1362251" y="871797"/>
            <a:ext cx="6497083" cy="4525963"/>
          </a:xfrm>
        </p:spPr>
      </p:pic>
    </p:spTree>
    <p:extLst>
      <p:ext uri="{BB962C8B-B14F-4D97-AF65-F5344CB8AC3E}">
        <p14:creationId xmlns:p14="http://schemas.microsoft.com/office/powerpoint/2010/main" val="39099561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F531B-69DE-494C-A604-25D457AFA377}"/>
              </a:ext>
            </a:extLst>
          </p:cNvPr>
          <p:cNvSpPr>
            <a:spLocks noGrp="1"/>
          </p:cNvSpPr>
          <p:nvPr>
            <p:ph type="title"/>
          </p:nvPr>
        </p:nvSpPr>
        <p:spPr>
          <a:xfrm>
            <a:off x="457200" y="274638"/>
            <a:ext cx="8229600" cy="1143000"/>
          </a:xfrm>
        </p:spPr>
        <p:txBody>
          <a:bodyPr wrap="square" anchor="ctr">
            <a:normAutofit/>
          </a:bodyPr>
          <a:lstStyle/>
          <a:p>
            <a:r>
              <a:rPr lang="en-US" dirty="0"/>
              <a:t>Agenda</a:t>
            </a:r>
          </a:p>
        </p:txBody>
      </p:sp>
      <p:sp>
        <p:nvSpPr>
          <p:cNvPr id="10" name="Content Placeholder 2">
            <a:extLst>
              <a:ext uri="{FF2B5EF4-FFF2-40B4-BE49-F238E27FC236}">
                <a16:creationId xmlns:a16="http://schemas.microsoft.com/office/drawing/2014/main" id="{24C51EE9-9335-7AE2-A53D-BD437BEA1FA7}"/>
              </a:ext>
            </a:extLst>
          </p:cNvPr>
          <p:cNvSpPr>
            <a:spLocks noGrp="1"/>
          </p:cNvSpPr>
          <p:nvPr>
            <p:ph idx="1"/>
          </p:nvPr>
        </p:nvSpPr>
        <p:spPr>
          <a:xfrm>
            <a:off x="457200" y="1580582"/>
            <a:ext cx="8229600" cy="4525963"/>
          </a:xfrm>
        </p:spPr>
        <p:txBody>
          <a:bodyPr/>
          <a:lstStyle/>
          <a:p>
            <a:r>
              <a:rPr lang="en-US" sz="2000" dirty="0"/>
              <a:t>Introductions </a:t>
            </a:r>
          </a:p>
          <a:p>
            <a:r>
              <a:rPr lang="en-US" sz="2000" dirty="0"/>
              <a:t>Better Care Home Health (30 Mins)</a:t>
            </a:r>
          </a:p>
          <a:p>
            <a:pPr lvl="1"/>
            <a:r>
              <a:rPr lang="en-US" sz="2000" dirty="0"/>
              <a:t>Marvin Javellana – CEO</a:t>
            </a:r>
          </a:p>
          <a:p>
            <a:pPr lvl="1"/>
            <a:r>
              <a:rPr lang="en-US" sz="2000" dirty="0"/>
              <a:t>Sherry Jen, RN – Agency Manager</a:t>
            </a:r>
          </a:p>
          <a:p>
            <a:r>
              <a:rPr lang="en-US" sz="2000" dirty="0"/>
              <a:t>Basinger (10 Mins)</a:t>
            </a:r>
          </a:p>
          <a:p>
            <a:pPr lvl="1"/>
            <a:r>
              <a:rPr lang="en-US" sz="2000" dirty="0"/>
              <a:t>Sonia Kaur – Program Manager </a:t>
            </a:r>
          </a:p>
          <a:p>
            <a:r>
              <a:rPr lang="en-US" sz="2000" dirty="0"/>
              <a:t>Member Escalations &amp; Extra Benefits (8 Mins)</a:t>
            </a:r>
          </a:p>
          <a:p>
            <a:pPr lvl="1"/>
            <a:r>
              <a:rPr lang="en-US" sz="2000" dirty="0"/>
              <a:t>Heather Holberg – Director of Enrollment and Outreach</a:t>
            </a:r>
          </a:p>
          <a:p>
            <a:r>
              <a:rPr lang="en-US" sz="2000" dirty="0"/>
              <a:t>FoodCare – Emergency Meals (8 Mins)</a:t>
            </a:r>
          </a:p>
          <a:p>
            <a:pPr lvl="1"/>
            <a:r>
              <a:rPr lang="en-US" sz="2000" dirty="0"/>
              <a:t>Andrew Gillen - Project Manager</a:t>
            </a:r>
          </a:p>
          <a:p>
            <a:r>
              <a:rPr lang="en-US" sz="2000" dirty="0"/>
              <a:t>Wrap Up 4 (Mins)</a:t>
            </a:r>
          </a:p>
        </p:txBody>
      </p:sp>
      <p:sp>
        <p:nvSpPr>
          <p:cNvPr id="5" name="Slide Number Placeholder 4">
            <a:extLst>
              <a:ext uri="{FF2B5EF4-FFF2-40B4-BE49-F238E27FC236}">
                <a16:creationId xmlns:a16="http://schemas.microsoft.com/office/drawing/2014/main" id="{364CC9D8-E320-4D9F-B5D5-D5321A6B472E}"/>
              </a:ext>
            </a:extLst>
          </p:cNvPr>
          <p:cNvSpPr>
            <a:spLocks noGrp="1"/>
          </p:cNvSpPr>
          <p:nvPr>
            <p:ph type="sldNum" sz="quarter" idx="10"/>
          </p:nvPr>
        </p:nvSpPr>
        <p:spPr>
          <a:xfrm>
            <a:off x="457200" y="6526213"/>
            <a:ext cx="434975" cy="365125"/>
          </a:xfrm>
        </p:spPr>
        <p:txBody>
          <a:bodyPr anchor="ctr">
            <a:normAutofit/>
          </a:bodyPr>
          <a:lstStyle/>
          <a:p>
            <a:pPr>
              <a:spcAft>
                <a:spcPts val="600"/>
              </a:spcAft>
              <a:defRPr/>
            </a:pPr>
            <a:fld id="{F93908C7-1420-4380-926B-0F1107607373}" type="slidenum">
              <a:rPr lang="en-US" smtClean="0"/>
              <a:pPr>
                <a:spcAft>
                  <a:spcPts val="600"/>
                </a:spcAft>
                <a:defRPr/>
              </a:pPr>
              <a:t>2</a:t>
            </a:fld>
            <a:endParaRPr lang="en-US"/>
          </a:p>
        </p:txBody>
      </p:sp>
    </p:spTree>
    <p:extLst>
      <p:ext uri="{BB962C8B-B14F-4D97-AF65-F5344CB8AC3E}">
        <p14:creationId xmlns:p14="http://schemas.microsoft.com/office/powerpoint/2010/main" val="13639171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Table&#10;&#10;Description automatically generated">
            <a:extLst>
              <a:ext uri="{FF2B5EF4-FFF2-40B4-BE49-F238E27FC236}">
                <a16:creationId xmlns:a16="http://schemas.microsoft.com/office/drawing/2014/main" id="{5DEE1B86-574A-4EDF-BF90-DAECCFCA7143}"/>
              </a:ext>
            </a:extLst>
          </p:cNvPr>
          <p:cNvPicPr>
            <a:picLocks noGrp="1" noChangeAspect="1"/>
          </p:cNvPicPr>
          <p:nvPr>
            <p:ph idx="1"/>
          </p:nvPr>
        </p:nvPicPr>
        <p:blipFill>
          <a:blip r:embed="rId2"/>
          <a:stretch>
            <a:fillRect/>
          </a:stretch>
        </p:blipFill>
        <p:spPr>
          <a:xfrm>
            <a:off x="2033469" y="188421"/>
            <a:ext cx="5077062" cy="6337791"/>
          </a:xfrm>
        </p:spPr>
      </p:pic>
      <p:sp>
        <p:nvSpPr>
          <p:cNvPr id="4" name="Slide Number Placeholder 3">
            <a:extLst>
              <a:ext uri="{FF2B5EF4-FFF2-40B4-BE49-F238E27FC236}">
                <a16:creationId xmlns:a16="http://schemas.microsoft.com/office/drawing/2014/main" id="{161F04D2-4F9C-4D4C-A29D-E945F2572ED8}"/>
              </a:ext>
            </a:extLst>
          </p:cNvPr>
          <p:cNvSpPr>
            <a:spLocks noGrp="1"/>
          </p:cNvSpPr>
          <p:nvPr>
            <p:ph type="sldNum" sz="quarter" idx="10"/>
          </p:nvPr>
        </p:nvSpPr>
        <p:spPr/>
        <p:txBody>
          <a:bodyPr/>
          <a:lstStyle/>
          <a:p>
            <a:pPr>
              <a:defRPr/>
            </a:pPr>
            <a:fld id="{97CBB0EC-3716-413D-85AA-6DC8F362D3E2}" type="slidenum">
              <a:rPr lang="en-US" smtClean="0"/>
              <a:pPr>
                <a:defRPr/>
              </a:pPr>
              <a:t>20</a:t>
            </a:fld>
            <a:endParaRPr lang="en-US" dirty="0"/>
          </a:p>
        </p:txBody>
      </p:sp>
    </p:spTree>
    <p:extLst>
      <p:ext uri="{BB962C8B-B14F-4D97-AF65-F5344CB8AC3E}">
        <p14:creationId xmlns:p14="http://schemas.microsoft.com/office/powerpoint/2010/main" val="24551513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Table&#10;&#10;Description automatically generated">
            <a:extLst>
              <a:ext uri="{FF2B5EF4-FFF2-40B4-BE49-F238E27FC236}">
                <a16:creationId xmlns:a16="http://schemas.microsoft.com/office/drawing/2014/main" id="{04D3363E-697E-41D3-B552-0898B9613646}"/>
              </a:ext>
            </a:extLst>
          </p:cNvPr>
          <p:cNvPicPr>
            <a:picLocks noGrp="1" noChangeAspect="1"/>
          </p:cNvPicPr>
          <p:nvPr>
            <p:ph idx="1"/>
          </p:nvPr>
        </p:nvPicPr>
        <p:blipFill>
          <a:blip r:embed="rId2"/>
          <a:stretch>
            <a:fillRect/>
          </a:stretch>
        </p:blipFill>
        <p:spPr>
          <a:xfrm>
            <a:off x="716567" y="0"/>
            <a:ext cx="7615766" cy="5647142"/>
          </a:xfrm>
        </p:spPr>
      </p:pic>
      <p:sp>
        <p:nvSpPr>
          <p:cNvPr id="4" name="Slide Number Placeholder 3">
            <a:extLst>
              <a:ext uri="{FF2B5EF4-FFF2-40B4-BE49-F238E27FC236}">
                <a16:creationId xmlns:a16="http://schemas.microsoft.com/office/drawing/2014/main" id="{F0B3B6EC-8FF6-4859-AC7D-264E12F387D8}"/>
              </a:ext>
            </a:extLst>
          </p:cNvPr>
          <p:cNvSpPr>
            <a:spLocks noGrp="1"/>
          </p:cNvSpPr>
          <p:nvPr>
            <p:ph type="sldNum" sz="quarter" idx="10"/>
          </p:nvPr>
        </p:nvSpPr>
        <p:spPr/>
        <p:txBody>
          <a:bodyPr/>
          <a:lstStyle/>
          <a:p>
            <a:pPr>
              <a:defRPr/>
            </a:pPr>
            <a:fld id="{97CBB0EC-3716-413D-85AA-6DC8F362D3E2}" type="slidenum">
              <a:rPr lang="en-US" smtClean="0"/>
              <a:pPr>
                <a:defRPr/>
              </a:pPr>
              <a:t>21</a:t>
            </a:fld>
            <a:endParaRPr lang="en-US" dirty="0"/>
          </a:p>
        </p:txBody>
      </p:sp>
    </p:spTree>
    <p:extLst>
      <p:ext uri="{BB962C8B-B14F-4D97-AF65-F5344CB8AC3E}">
        <p14:creationId xmlns:p14="http://schemas.microsoft.com/office/powerpoint/2010/main" val="36223035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Table&#10;&#10;Description automatically generated">
            <a:extLst>
              <a:ext uri="{FF2B5EF4-FFF2-40B4-BE49-F238E27FC236}">
                <a16:creationId xmlns:a16="http://schemas.microsoft.com/office/drawing/2014/main" id="{0883A19F-4A2A-4FCB-B4DB-EAD6C6D61DF2}"/>
              </a:ext>
            </a:extLst>
          </p:cNvPr>
          <p:cNvPicPr>
            <a:picLocks noGrp="1" noChangeAspect="1"/>
          </p:cNvPicPr>
          <p:nvPr>
            <p:ph idx="1"/>
          </p:nvPr>
        </p:nvPicPr>
        <p:blipFill>
          <a:blip r:embed="rId2"/>
          <a:stretch>
            <a:fillRect/>
          </a:stretch>
        </p:blipFill>
        <p:spPr>
          <a:xfrm>
            <a:off x="1016339" y="506686"/>
            <a:ext cx="6836417" cy="5107206"/>
          </a:xfrm>
        </p:spPr>
      </p:pic>
      <p:sp>
        <p:nvSpPr>
          <p:cNvPr id="4" name="Slide Number Placeholder 3">
            <a:extLst>
              <a:ext uri="{FF2B5EF4-FFF2-40B4-BE49-F238E27FC236}">
                <a16:creationId xmlns:a16="http://schemas.microsoft.com/office/drawing/2014/main" id="{CA09578F-4F5B-445E-AC05-8CDCC2C2E9A6}"/>
              </a:ext>
            </a:extLst>
          </p:cNvPr>
          <p:cNvSpPr>
            <a:spLocks noGrp="1"/>
          </p:cNvSpPr>
          <p:nvPr>
            <p:ph type="sldNum" sz="quarter" idx="10"/>
          </p:nvPr>
        </p:nvSpPr>
        <p:spPr/>
        <p:txBody>
          <a:bodyPr/>
          <a:lstStyle/>
          <a:p>
            <a:pPr>
              <a:defRPr/>
            </a:pPr>
            <a:fld id="{97CBB0EC-3716-413D-85AA-6DC8F362D3E2}" type="slidenum">
              <a:rPr lang="en-US" smtClean="0"/>
              <a:pPr>
                <a:defRPr/>
              </a:pPr>
              <a:t>22</a:t>
            </a:fld>
            <a:endParaRPr lang="en-US" dirty="0"/>
          </a:p>
        </p:txBody>
      </p:sp>
    </p:spTree>
    <p:extLst>
      <p:ext uri="{BB962C8B-B14F-4D97-AF65-F5344CB8AC3E}">
        <p14:creationId xmlns:p14="http://schemas.microsoft.com/office/powerpoint/2010/main" val="5080705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Table&#10;&#10;Description automatically generated">
            <a:extLst>
              <a:ext uri="{FF2B5EF4-FFF2-40B4-BE49-F238E27FC236}">
                <a16:creationId xmlns:a16="http://schemas.microsoft.com/office/drawing/2014/main" id="{81EBB9A5-9AB1-4DC9-AF18-E7B721A125AC}"/>
              </a:ext>
            </a:extLst>
          </p:cNvPr>
          <p:cNvPicPr>
            <a:picLocks noGrp="1" noChangeAspect="1"/>
          </p:cNvPicPr>
          <p:nvPr>
            <p:ph idx="1"/>
          </p:nvPr>
        </p:nvPicPr>
        <p:blipFill>
          <a:blip r:embed="rId2"/>
          <a:stretch>
            <a:fillRect/>
          </a:stretch>
        </p:blipFill>
        <p:spPr>
          <a:xfrm>
            <a:off x="1078597" y="157436"/>
            <a:ext cx="7295089" cy="5522958"/>
          </a:xfrm>
        </p:spPr>
      </p:pic>
      <p:sp>
        <p:nvSpPr>
          <p:cNvPr id="4" name="Slide Number Placeholder 3"/>
          <p:cNvSpPr>
            <a:spLocks noGrp="1"/>
          </p:cNvSpPr>
          <p:nvPr>
            <p:ph type="sldNum" sz="quarter" idx="10"/>
          </p:nvPr>
        </p:nvSpPr>
        <p:spPr/>
        <p:txBody>
          <a:bodyPr/>
          <a:lstStyle/>
          <a:p>
            <a:fld id="{F224D482-7026-4A3B-B35B-E20AA4A0449E}" type="slidenum">
              <a:rPr lang="en-US" smtClean="0"/>
              <a:t>23</a:t>
            </a:fld>
            <a:endParaRPr lang="en-US" dirty="0"/>
          </a:p>
        </p:txBody>
      </p:sp>
    </p:spTree>
    <p:extLst>
      <p:ext uri="{BB962C8B-B14F-4D97-AF65-F5344CB8AC3E}">
        <p14:creationId xmlns:p14="http://schemas.microsoft.com/office/powerpoint/2010/main" val="13612710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45A890F-44F1-47AF-B257-D808C0D025B9}"/>
              </a:ext>
            </a:extLst>
          </p:cNvPr>
          <p:cNvSpPr>
            <a:spLocks noGrp="1"/>
          </p:cNvSpPr>
          <p:nvPr>
            <p:ph type="sldNum" sz="quarter" idx="10"/>
          </p:nvPr>
        </p:nvSpPr>
        <p:spPr/>
        <p:txBody>
          <a:bodyPr/>
          <a:lstStyle/>
          <a:p>
            <a:pPr>
              <a:defRPr/>
            </a:pPr>
            <a:fld id="{97CBB0EC-3716-413D-85AA-6DC8F362D3E2}" type="slidenum">
              <a:rPr lang="en-US" smtClean="0"/>
              <a:pPr>
                <a:defRPr/>
              </a:pPr>
              <a:t>24</a:t>
            </a:fld>
            <a:endParaRPr lang="en-US" dirty="0"/>
          </a:p>
        </p:txBody>
      </p:sp>
      <p:pic>
        <p:nvPicPr>
          <p:cNvPr id="9" name="Content Placeholder 8" descr="Graphical user interface&#10;&#10;Description automatically generated with medium confidence">
            <a:extLst>
              <a:ext uri="{FF2B5EF4-FFF2-40B4-BE49-F238E27FC236}">
                <a16:creationId xmlns:a16="http://schemas.microsoft.com/office/drawing/2014/main" id="{21D8BAD8-0016-49A9-A298-6AA294EA49A0}"/>
              </a:ext>
            </a:extLst>
          </p:cNvPr>
          <p:cNvPicPr>
            <a:picLocks noGrp="1" noChangeAspect="1"/>
          </p:cNvPicPr>
          <p:nvPr>
            <p:ph idx="1"/>
          </p:nvPr>
        </p:nvPicPr>
        <p:blipFill>
          <a:blip r:embed="rId2"/>
          <a:stretch>
            <a:fillRect/>
          </a:stretch>
        </p:blipFill>
        <p:spPr>
          <a:xfrm>
            <a:off x="1068887" y="478328"/>
            <a:ext cx="6602232" cy="4991447"/>
          </a:xfrm>
        </p:spPr>
      </p:pic>
    </p:spTree>
    <p:extLst>
      <p:ext uri="{BB962C8B-B14F-4D97-AF65-F5344CB8AC3E}">
        <p14:creationId xmlns:p14="http://schemas.microsoft.com/office/powerpoint/2010/main" val="16528909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Table&#10;&#10;Description automatically generated with medium confidence">
            <a:extLst>
              <a:ext uri="{FF2B5EF4-FFF2-40B4-BE49-F238E27FC236}">
                <a16:creationId xmlns:a16="http://schemas.microsoft.com/office/drawing/2014/main" id="{5EB396BC-7F70-4AE8-90D5-D97B8AB5E21A}"/>
              </a:ext>
            </a:extLst>
          </p:cNvPr>
          <p:cNvPicPr>
            <a:picLocks noGrp="1" noChangeAspect="1"/>
          </p:cNvPicPr>
          <p:nvPr>
            <p:ph idx="1"/>
          </p:nvPr>
        </p:nvPicPr>
        <p:blipFill>
          <a:blip r:embed="rId2"/>
          <a:stretch>
            <a:fillRect/>
          </a:stretch>
        </p:blipFill>
        <p:spPr>
          <a:xfrm>
            <a:off x="1103715" y="361951"/>
            <a:ext cx="6936570" cy="5069032"/>
          </a:xfrm>
        </p:spPr>
      </p:pic>
      <p:sp>
        <p:nvSpPr>
          <p:cNvPr id="4" name="Slide Number Placeholder 3">
            <a:extLst>
              <a:ext uri="{FF2B5EF4-FFF2-40B4-BE49-F238E27FC236}">
                <a16:creationId xmlns:a16="http://schemas.microsoft.com/office/drawing/2014/main" id="{C61989BB-5B7D-4091-8EB3-7CC94A58137E}"/>
              </a:ext>
            </a:extLst>
          </p:cNvPr>
          <p:cNvSpPr>
            <a:spLocks noGrp="1"/>
          </p:cNvSpPr>
          <p:nvPr>
            <p:ph type="sldNum" sz="quarter" idx="10"/>
          </p:nvPr>
        </p:nvSpPr>
        <p:spPr/>
        <p:txBody>
          <a:bodyPr/>
          <a:lstStyle/>
          <a:p>
            <a:pPr>
              <a:defRPr/>
            </a:pPr>
            <a:fld id="{97CBB0EC-3716-413D-85AA-6DC8F362D3E2}" type="slidenum">
              <a:rPr lang="en-US" smtClean="0"/>
              <a:pPr>
                <a:defRPr/>
              </a:pPr>
              <a:t>25</a:t>
            </a:fld>
            <a:endParaRPr lang="en-US" dirty="0"/>
          </a:p>
        </p:txBody>
      </p:sp>
    </p:spTree>
    <p:extLst>
      <p:ext uri="{BB962C8B-B14F-4D97-AF65-F5344CB8AC3E}">
        <p14:creationId xmlns:p14="http://schemas.microsoft.com/office/powerpoint/2010/main" val="20274096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3E1E2F4-A1E5-43F1-B1E6-0D65D281062F}"/>
              </a:ext>
            </a:extLst>
          </p:cNvPr>
          <p:cNvSpPr>
            <a:spLocks noGrp="1"/>
          </p:cNvSpPr>
          <p:nvPr>
            <p:ph type="sldNum" sz="quarter" idx="10"/>
          </p:nvPr>
        </p:nvSpPr>
        <p:spPr/>
        <p:txBody>
          <a:bodyPr/>
          <a:lstStyle/>
          <a:p>
            <a:pPr>
              <a:defRPr/>
            </a:pPr>
            <a:fld id="{97CBB0EC-3716-413D-85AA-6DC8F362D3E2}" type="slidenum">
              <a:rPr lang="en-US" smtClean="0"/>
              <a:pPr>
                <a:defRPr/>
              </a:pPr>
              <a:t>26</a:t>
            </a:fld>
            <a:endParaRPr lang="en-US" dirty="0"/>
          </a:p>
        </p:txBody>
      </p:sp>
      <p:pic>
        <p:nvPicPr>
          <p:cNvPr id="6" name="Picture 5" descr="Table&#10;&#10;Description automatically generated">
            <a:extLst>
              <a:ext uri="{FF2B5EF4-FFF2-40B4-BE49-F238E27FC236}">
                <a16:creationId xmlns:a16="http://schemas.microsoft.com/office/drawing/2014/main" id="{70BB5BA6-82A3-4478-9522-26584A17DE34}"/>
              </a:ext>
            </a:extLst>
          </p:cNvPr>
          <p:cNvPicPr>
            <a:picLocks noChangeAspect="1"/>
          </p:cNvPicPr>
          <p:nvPr/>
        </p:nvPicPr>
        <p:blipFill>
          <a:blip r:embed="rId2"/>
          <a:stretch>
            <a:fillRect/>
          </a:stretch>
        </p:blipFill>
        <p:spPr>
          <a:xfrm>
            <a:off x="968669" y="581891"/>
            <a:ext cx="6985187" cy="5089657"/>
          </a:xfrm>
          <a:prstGeom prst="rect">
            <a:avLst/>
          </a:prstGeom>
        </p:spPr>
      </p:pic>
    </p:spTree>
    <p:extLst>
      <p:ext uri="{BB962C8B-B14F-4D97-AF65-F5344CB8AC3E}">
        <p14:creationId xmlns:p14="http://schemas.microsoft.com/office/powerpoint/2010/main" val="6180026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Table&#10;&#10;Description automatically generated">
            <a:extLst>
              <a:ext uri="{FF2B5EF4-FFF2-40B4-BE49-F238E27FC236}">
                <a16:creationId xmlns:a16="http://schemas.microsoft.com/office/drawing/2014/main" id="{99B4EC09-7D75-4ADF-88BF-E4CFE244B824}"/>
              </a:ext>
            </a:extLst>
          </p:cNvPr>
          <p:cNvPicPr>
            <a:picLocks noGrp="1" noChangeAspect="1"/>
          </p:cNvPicPr>
          <p:nvPr>
            <p:ph idx="1"/>
          </p:nvPr>
        </p:nvPicPr>
        <p:blipFill>
          <a:blip r:embed="rId2"/>
          <a:stretch>
            <a:fillRect/>
          </a:stretch>
        </p:blipFill>
        <p:spPr>
          <a:xfrm>
            <a:off x="977359" y="349134"/>
            <a:ext cx="7189281" cy="5381135"/>
          </a:xfrm>
        </p:spPr>
      </p:pic>
      <p:sp>
        <p:nvSpPr>
          <p:cNvPr id="4" name="Slide Number Placeholder 3">
            <a:extLst>
              <a:ext uri="{FF2B5EF4-FFF2-40B4-BE49-F238E27FC236}">
                <a16:creationId xmlns:a16="http://schemas.microsoft.com/office/drawing/2014/main" id="{BC3812E8-14FB-419F-B1D8-1F865CC72FC5}"/>
              </a:ext>
            </a:extLst>
          </p:cNvPr>
          <p:cNvSpPr>
            <a:spLocks noGrp="1"/>
          </p:cNvSpPr>
          <p:nvPr>
            <p:ph type="sldNum" sz="quarter" idx="10"/>
          </p:nvPr>
        </p:nvSpPr>
        <p:spPr/>
        <p:txBody>
          <a:bodyPr/>
          <a:lstStyle/>
          <a:p>
            <a:pPr>
              <a:defRPr/>
            </a:pPr>
            <a:fld id="{97CBB0EC-3716-413D-85AA-6DC8F362D3E2}" type="slidenum">
              <a:rPr lang="en-US" smtClean="0"/>
              <a:pPr>
                <a:defRPr/>
              </a:pPr>
              <a:t>27</a:t>
            </a:fld>
            <a:endParaRPr lang="en-US" dirty="0"/>
          </a:p>
        </p:txBody>
      </p:sp>
    </p:spTree>
    <p:extLst>
      <p:ext uri="{BB962C8B-B14F-4D97-AF65-F5344CB8AC3E}">
        <p14:creationId xmlns:p14="http://schemas.microsoft.com/office/powerpoint/2010/main" val="7684976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Table&#10;&#10;Description automatically generated">
            <a:extLst>
              <a:ext uri="{FF2B5EF4-FFF2-40B4-BE49-F238E27FC236}">
                <a16:creationId xmlns:a16="http://schemas.microsoft.com/office/drawing/2014/main" id="{59076AB5-11B3-4461-9F6E-7466F70658F1}"/>
              </a:ext>
            </a:extLst>
          </p:cNvPr>
          <p:cNvPicPr>
            <a:picLocks noGrp="1" noChangeAspect="1"/>
          </p:cNvPicPr>
          <p:nvPr>
            <p:ph idx="1"/>
          </p:nvPr>
        </p:nvPicPr>
        <p:blipFill>
          <a:blip r:embed="rId2"/>
          <a:stretch>
            <a:fillRect/>
          </a:stretch>
        </p:blipFill>
        <p:spPr>
          <a:xfrm>
            <a:off x="1271451" y="411256"/>
            <a:ext cx="6852854" cy="5156773"/>
          </a:xfrm>
          <a:noFill/>
        </p:spPr>
      </p:pic>
      <p:sp>
        <p:nvSpPr>
          <p:cNvPr id="4" name="Slide Number Placeholder 3">
            <a:extLst>
              <a:ext uri="{FF2B5EF4-FFF2-40B4-BE49-F238E27FC236}">
                <a16:creationId xmlns:a16="http://schemas.microsoft.com/office/drawing/2014/main" id="{8539CB15-6D23-4BDD-A265-B46F9662514C}"/>
              </a:ext>
            </a:extLst>
          </p:cNvPr>
          <p:cNvSpPr>
            <a:spLocks noGrp="1"/>
          </p:cNvSpPr>
          <p:nvPr>
            <p:ph type="sldNum" sz="quarter" idx="10"/>
          </p:nvPr>
        </p:nvSpPr>
        <p:spPr>
          <a:xfrm>
            <a:off x="457200" y="6526213"/>
            <a:ext cx="434975" cy="365125"/>
          </a:xfrm>
        </p:spPr>
        <p:txBody>
          <a:bodyPr anchor="ctr">
            <a:normAutofit/>
          </a:bodyPr>
          <a:lstStyle/>
          <a:p>
            <a:pPr>
              <a:spcAft>
                <a:spcPts val="600"/>
              </a:spcAft>
              <a:defRPr/>
            </a:pPr>
            <a:fld id="{97CBB0EC-3716-413D-85AA-6DC8F362D3E2}" type="slidenum">
              <a:rPr lang="en-US" smtClean="0"/>
              <a:pPr>
                <a:spcAft>
                  <a:spcPts val="600"/>
                </a:spcAft>
                <a:defRPr/>
              </a:pPr>
              <a:t>28</a:t>
            </a:fld>
            <a:endParaRPr lang="en-US"/>
          </a:p>
        </p:txBody>
      </p:sp>
    </p:spTree>
    <p:extLst>
      <p:ext uri="{BB962C8B-B14F-4D97-AF65-F5344CB8AC3E}">
        <p14:creationId xmlns:p14="http://schemas.microsoft.com/office/powerpoint/2010/main" val="28068682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Table&#10;&#10;Description automatically generated">
            <a:extLst>
              <a:ext uri="{FF2B5EF4-FFF2-40B4-BE49-F238E27FC236}">
                <a16:creationId xmlns:a16="http://schemas.microsoft.com/office/drawing/2014/main" id="{389DBC52-FAF2-4EF7-969B-1EFDE2BF6BEA}"/>
              </a:ext>
            </a:extLst>
          </p:cNvPr>
          <p:cNvPicPr>
            <a:picLocks noGrp="1" noChangeAspect="1"/>
          </p:cNvPicPr>
          <p:nvPr>
            <p:ph idx="1"/>
          </p:nvPr>
        </p:nvPicPr>
        <p:blipFill>
          <a:blip r:embed="rId2"/>
          <a:stretch>
            <a:fillRect/>
          </a:stretch>
        </p:blipFill>
        <p:spPr>
          <a:xfrm>
            <a:off x="826891" y="443346"/>
            <a:ext cx="7235470" cy="5259215"/>
          </a:xfrm>
        </p:spPr>
      </p:pic>
      <p:sp>
        <p:nvSpPr>
          <p:cNvPr id="4" name="Slide Number Placeholder 3">
            <a:extLst>
              <a:ext uri="{FF2B5EF4-FFF2-40B4-BE49-F238E27FC236}">
                <a16:creationId xmlns:a16="http://schemas.microsoft.com/office/drawing/2014/main" id="{5621C962-0B77-410E-9E65-E5E90921B82D}"/>
              </a:ext>
            </a:extLst>
          </p:cNvPr>
          <p:cNvSpPr>
            <a:spLocks noGrp="1"/>
          </p:cNvSpPr>
          <p:nvPr>
            <p:ph type="sldNum" sz="quarter" idx="10"/>
          </p:nvPr>
        </p:nvSpPr>
        <p:spPr/>
        <p:txBody>
          <a:bodyPr/>
          <a:lstStyle/>
          <a:p>
            <a:pPr>
              <a:defRPr/>
            </a:pPr>
            <a:fld id="{97CBB0EC-3716-413D-85AA-6DC8F362D3E2}" type="slidenum">
              <a:rPr lang="en-US" smtClean="0"/>
              <a:pPr>
                <a:defRPr/>
              </a:pPr>
              <a:t>29</a:t>
            </a:fld>
            <a:endParaRPr lang="en-US" dirty="0"/>
          </a:p>
        </p:txBody>
      </p:sp>
    </p:spTree>
    <p:extLst>
      <p:ext uri="{BB962C8B-B14F-4D97-AF65-F5344CB8AC3E}">
        <p14:creationId xmlns:p14="http://schemas.microsoft.com/office/powerpoint/2010/main" val="4258830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A738E-647C-AE4F-9A25-0DA158205E5D}"/>
              </a:ext>
            </a:extLst>
          </p:cNvPr>
          <p:cNvSpPr>
            <a:spLocks noGrp="1"/>
          </p:cNvSpPr>
          <p:nvPr>
            <p:ph type="ctrTitle"/>
          </p:nvPr>
        </p:nvSpPr>
        <p:spPr>
          <a:xfrm>
            <a:off x="4089637" y="810132"/>
            <a:ext cx="4635917" cy="1645739"/>
          </a:xfrm>
        </p:spPr>
        <p:txBody>
          <a:bodyPr>
            <a:normAutofit/>
          </a:bodyPr>
          <a:lstStyle/>
          <a:p>
            <a:pPr algn="ctr">
              <a:lnSpc>
                <a:spcPct val="90000"/>
              </a:lnSpc>
            </a:pPr>
            <a:r>
              <a:rPr lang="en-US" sz="3825" dirty="0"/>
              <a:t>Home Based Care Community Care</a:t>
            </a:r>
          </a:p>
        </p:txBody>
      </p:sp>
      <p:pic>
        <p:nvPicPr>
          <p:cNvPr id="23" name="Picture 22">
            <a:extLst>
              <a:ext uri="{FF2B5EF4-FFF2-40B4-BE49-F238E27FC236}">
                <a16:creationId xmlns:a16="http://schemas.microsoft.com/office/drawing/2014/main" id="{BF125F53-C026-C347-BC93-4CB7BC7F0308}"/>
              </a:ext>
            </a:extLst>
          </p:cNvPr>
          <p:cNvPicPr>
            <a:picLocks noChangeAspect="1"/>
          </p:cNvPicPr>
          <p:nvPr/>
        </p:nvPicPr>
        <p:blipFill>
          <a:blip r:embed="rId2"/>
          <a:stretch>
            <a:fillRect/>
          </a:stretch>
        </p:blipFill>
        <p:spPr>
          <a:xfrm>
            <a:off x="316509" y="335768"/>
            <a:ext cx="3679478" cy="2594469"/>
          </a:xfrm>
          <a:prstGeom prst="rect">
            <a:avLst/>
          </a:prstGeom>
          <a:effectLst/>
        </p:spPr>
      </p:pic>
      <p:sp>
        <p:nvSpPr>
          <p:cNvPr id="4" name="TextBox 3">
            <a:extLst>
              <a:ext uri="{FF2B5EF4-FFF2-40B4-BE49-F238E27FC236}">
                <a16:creationId xmlns:a16="http://schemas.microsoft.com/office/drawing/2014/main" id="{0CF2A3BB-BC2E-C44C-B1EF-2FF5A958217A}"/>
              </a:ext>
            </a:extLst>
          </p:cNvPr>
          <p:cNvSpPr txBox="1"/>
          <p:nvPr/>
        </p:nvSpPr>
        <p:spPr>
          <a:xfrm>
            <a:off x="462626" y="2930237"/>
            <a:ext cx="3533361" cy="1408078"/>
          </a:xfrm>
          <a:prstGeom prst="rect">
            <a:avLst/>
          </a:prstGeom>
          <a:noFill/>
        </p:spPr>
        <p:txBody>
          <a:bodyPr wrap="square" rtlCol="0">
            <a:spAutoFit/>
          </a:bodyPr>
          <a:lstStyle/>
          <a:p>
            <a:pPr algn="ctr"/>
            <a:r>
              <a:rPr lang="en-US" dirty="0">
                <a:solidFill>
                  <a:srgbClr val="25773D"/>
                </a:solidFill>
              </a:rPr>
              <a:t>“Better Outcomes Start with Better Care”</a:t>
            </a:r>
          </a:p>
          <a:p>
            <a:pPr algn="ctr"/>
            <a:endParaRPr lang="en-US" dirty="0">
              <a:solidFill>
                <a:srgbClr val="25773D"/>
              </a:solidFill>
            </a:endParaRPr>
          </a:p>
          <a:p>
            <a:pPr algn="ctr"/>
            <a:r>
              <a:rPr lang="en-US" sz="1050" b="1" dirty="0">
                <a:solidFill>
                  <a:srgbClr val="25773D"/>
                </a:solidFill>
              </a:rPr>
              <a:t>2340 S. River Rd. Ste. 430 Des Plaines, IL 60018</a:t>
            </a:r>
          </a:p>
          <a:p>
            <a:pPr algn="ctr"/>
            <a:r>
              <a:rPr lang="en-US" sz="1050" b="1" dirty="0">
                <a:solidFill>
                  <a:srgbClr val="25773D"/>
                </a:solidFill>
              </a:rPr>
              <a:t>Office 800-518-8943</a:t>
            </a:r>
          </a:p>
          <a:p>
            <a:pPr algn="ctr"/>
            <a:r>
              <a:rPr lang="en-US" sz="1050" b="1" dirty="0">
                <a:solidFill>
                  <a:srgbClr val="25773D"/>
                </a:solidFill>
              </a:rPr>
              <a:t>Fax      800-518-8953</a:t>
            </a:r>
          </a:p>
        </p:txBody>
      </p:sp>
      <p:sp>
        <p:nvSpPr>
          <p:cNvPr id="3" name="TextBox 2">
            <a:extLst>
              <a:ext uri="{FF2B5EF4-FFF2-40B4-BE49-F238E27FC236}">
                <a16:creationId xmlns:a16="http://schemas.microsoft.com/office/drawing/2014/main" id="{3E653637-C9A3-9B68-0D95-199E22B3A0C0}"/>
              </a:ext>
            </a:extLst>
          </p:cNvPr>
          <p:cNvSpPr txBox="1"/>
          <p:nvPr/>
        </p:nvSpPr>
        <p:spPr>
          <a:xfrm>
            <a:off x="4572000" y="2930237"/>
            <a:ext cx="4635917" cy="1200329"/>
          </a:xfrm>
          <a:prstGeom prst="rect">
            <a:avLst/>
          </a:prstGeom>
          <a:noFill/>
        </p:spPr>
        <p:txBody>
          <a:bodyPr wrap="square" rtlCol="0">
            <a:spAutoFit/>
          </a:bodyPr>
          <a:lstStyle/>
          <a:p>
            <a:r>
              <a:rPr lang="en-US" dirty="0">
                <a:latin typeface="+mj-lt"/>
              </a:rPr>
              <a:t>Presented by:</a:t>
            </a:r>
          </a:p>
          <a:p>
            <a:r>
              <a:rPr lang="en-US" dirty="0">
                <a:latin typeface="+mj-lt"/>
              </a:rPr>
              <a:t>Marvin Javellana - CEO</a:t>
            </a:r>
          </a:p>
          <a:p>
            <a:r>
              <a:rPr lang="en-US" dirty="0">
                <a:latin typeface="+mj-lt"/>
              </a:rPr>
              <a:t>Sherry Jen, RN – Agency Manager</a:t>
            </a:r>
          </a:p>
          <a:p>
            <a:pPr algn="ctr"/>
            <a:endParaRPr lang="en-US" dirty="0">
              <a:latin typeface="+mj-lt"/>
            </a:endParaRPr>
          </a:p>
        </p:txBody>
      </p:sp>
    </p:spTree>
    <p:extLst>
      <p:ext uri="{BB962C8B-B14F-4D97-AF65-F5344CB8AC3E}">
        <p14:creationId xmlns:p14="http://schemas.microsoft.com/office/powerpoint/2010/main" val="13068818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Table&#10;&#10;Description automatically generated">
            <a:extLst>
              <a:ext uri="{FF2B5EF4-FFF2-40B4-BE49-F238E27FC236}">
                <a16:creationId xmlns:a16="http://schemas.microsoft.com/office/drawing/2014/main" id="{F446043E-54CC-4F67-AEC9-3D197FEA13A5}"/>
              </a:ext>
            </a:extLst>
          </p:cNvPr>
          <p:cNvPicPr>
            <a:picLocks noGrp="1" noChangeAspect="1"/>
          </p:cNvPicPr>
          <p:nvPr>
            <p:ph idx="1"/>
          </p:nvPr>
        </p:nvPicPr>
        <p:blipFill>
          <a:blip r:embed="rId2"/>
          <a:stretch>
            <a:fillRect/>
          </a:stretch>
        </p:blipFill>
        <p:spPr>
          <a:xfrm>
            <a:off x="1111005" y="400744"/>
            <a:ext cx="6921990" cy="5282847"/>
          </a:xfrm>
        </p:spPr>
      </p:pic>
      <p:sp>
        <p:nvSpPr>
          <p:cNvPr id="4" name="Slide Number Placeholder 3">
            <a:extLst>
              <a:ext uri="{FF2B5EF4-FFF2-40B4-BE49-F238E27FC236}">
                <a16:creationId xmlns:a16="http://schemas.microsoft.com/office/drawing/2014/main" id="{595CDF29-342D-4869-AC4F-2F07FC739AE0}"/>
              </a:ext>
            </a:extLst>
          </p:cNvPr>
          <p:cNvSpPr>
            <a:spLocks noGrp="1"/>
          </p:cNvSpPr>
          <p:nvPr>
            <p:ph type="sldNum" sz="quarter" idx="10"/>
          </p:nvPr>
        </p:nvSpPr>
        <p:spPr/>
        <p:txBody>
          <a:bodyPr/>
          <a:lstStyle/>
          <a:p>
            <a:pPr>
              <a:defRPr/>
            </a:pPr>
            <a:fld id="{97CBB0EC-3716-413D-85AA-6DC8F362D3E2}" type="slidenum">
              <a:rPr lang="en-US" smtClean="0"/>
              <a:pPr>
                <a:defRPr/>
              </a:pPr>
              <a:t>30</a:t>
            </a:fld>
            <a:endParaRPr lang="en-US" dirty="0"/>
          </a:p>
        </p:txBody>
      </p:sp>
    </p:spTree>
    <p:extLst>
      <p:ext uri="{BB962C8B-B14F-4D97-AF65-F5344CB8AC3E}">
        <p14:creationId xmlns:p14="http://schemas.microsoft.com/office/powerpoint/2010/main" val="23428951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Table&#10;&#10;Description automatically generated">
            <a:extLst>
              <a:ext uri="{FF2B5EF4-FFF2-40B4-BE49-F238E27FC236}">
                <a16:creationId xmlns:a16="http://schemas.microsoft.com/office/drawing/2014/main" id="{1D9C4465-49F0-474E-9D0B-BE95104E043B}"/>
              </a:ext>
            </a:extLst>
          </p:cNvPr>
          <p:cNvPicPr>
            <a:picLocks noGrp="1" noChangeAspect="1"/>
          </p:cNvPicPr>
          <p:nvPr>
            <p:ph idx="1"/>
          </p:nvPr>
        </p:nvPicPr>
        <p:blipFill>
          <a:blip r:embed="rId3"/>
          <a:stretch>
            <a:fillRect/>
          </a:stretch>
        </p:blipFill>
        <p:spPr>
          <a:xfrm>
            <a:off x="674687" y="182880"/>
            <a:ext cx="7554963" cy="5508597"/>
          </a:xfrm>
        </p:spPr>
      </p:pic>
      <p:sp>
        <p:nvSpPr>
          <p:cNvPr id="4" name="Slide Number Placeholder 3">
            <a:extLst>
              <a:ext uri="{FF2B5EF4-FFF2-40B4-BE49-F238E27FC236}">
                <a16:creationId xmlns:a16="http://schemas.microsoft.com/office/drawing/2014/main" id="{EDD76759-2A5A-413B-B5F0-95F957522D1E}"/>
              </a:ext>
            </a:extLst>
          </p:cNvPr>
          <p:cNvSpPr>
            <a:spLocks noGrp="1"/>
          </p:cNvSpPr>
          <p:nvPr>
            <p:ph type="sldNum" sz="quarter" idx="10"/>
          </p:nvPr>
        </p:nvSpPr>
        <p:spPr/>
        <p:txBody>
          <a:bodyPr/>
          <a:lstStyle/>
          <a:p>
            <a:pPr>
              <a:defRPr/>
            </a:pPr>
            <a:fld id="{97CBB0EC-3716-413D-85AA-6DC8F362D3E2}" type="slidenum">
              <a:rPr lang="en-US" smtClean="0"/>
              <a:pPr>
                <a:defRPr/>
              </a:pPr>
              <a:t>31</a:t>
            </a:fld>
            <a:endParaRPr lang="en-US" dirty="0"/>
          </a:p>
        </p:txBody>
      </p:sp>
    </p:spTree>
    <p:extLst>
      <p:ext uri="{BB962C8B-B14F-4D97-AF65-F5344CB8AC3E}">
        <p14:creationId xmlns:p14="http://schemas.microsoft.com/office/powerpoint/2010/main" val="28181854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Table&#10;&#10;Description automatically generated">
            <a:extLst>
              <a:ext uri="{FF2B5EF4-FFF2-40B4-BE49-F238E27FC236}">
                <a16:creationId xmlns:a16="http://schemas.microsoft.com/office/drawing/2014/main" id="{DBE0DED9-EC6E-40CC-977C-F02ABC64AA28}"/>
              </a:ext>
            </a:extLst>
          </p:cNvPr>
          <p:cNvPicPr>
            <a:picLocks noGrp="1" noChangeAspect="1"/>
          </p:cNvPicPr>
          <p:nvPr>
            <p:ph idx="1"/>
          </p:nvPr>
        </p:nvPicPr>
        <p:blipFill>
          <a:blip r:embed="rId2"/>
          <a:stretch>
            <a:fillRect/>
          </a:stretch>
        </p:blipFill>
        <p:spPr>
          <a:xfrm>
            <a:off x="892175" y="144089"/>
            <a:ext cx="7276179" cy="5397760"/>
          </a:xfrm>
        </p:spPr>
      </p:pic>
      <p:sp>
        <p:nvSpPr>
          <p:cNvPr id="4" name="Slide Number Placeholder 3">
            <a:extLst>
              <a:ext uri="{FF2B5EF4-FFF2-40B4-BE49-F238E27FC236}">
                <a16:creationId xmlns:a16="http://schemas.microsoft.com/office/drawing/2014/main" id="{CF1695AD-7763-4211-B036-197B741BFC09}"/>
              </a:ext>
            </a:extLst>
          </p:cNvPr>
          <p:cNvSpPr>
            <a:spLocks noGrp="1"/>
          </p:cNvSpPr>
          <p:nvPr>
            <p:ph type="sldNum" sz="quarter" idx="10"/>
          </p:nvPr>
        </p:nvSpPr>
        <p:spPr/>
        <p:txBody>
          <a:bodyPr/>
          <a:lstStyle/>
          <a:p>
            <a:pPr>
              <a:defRPr/>
            </a:pPr>
            <a:fld id="{97CBB0EC-3716-413D-85AA-6DC8F362D3E2}" type="slidenum">
              <a:rPr lang="en-US" smtClean="0"/>
              <a:pPr>
                <a:defRPr/>
              </a:pPr>
              <a:t>32</a:t>
            </a:fld>
            <a:endParaRPr lang="en-US" dirty="0"/>
          </a:p>
        </p:txBody>
      </p:sp>
    </p:spTree>
    <p:extLst>
      <p:ext uri="{BB962C8B-B14F-4D97-AF65-F5344CB8AC3E}">
        <p14:creationId xmlns:p14="http://schemas.microsoft.com/office/powerpoint/2010/main" val="1893498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Calendar&#10;&#10;Description automatically generated">
            <a:extLst>
              <a:ext uri="{FF2B5EF4-FFF2-40B4-BE49-F238E27FC236}">
                <a16:creationId xmlns:a16="http://schemas.microsoft.com/office/drawing/2014/main" id="{F914CCBA-CD80-4733-8E00-25C5C3A4AA60}"/>
              </a:ext>
            </a:extLst>
          </p:cNvPr>
          <p:cNvPicPr>
            <a:picLocks noGrp="1" noChangeAspect="1"/>
          </p:cNvPicPr>
          <p:nvPr>
            <p:ph sz="half" idx="1"/>
          </p:nvPr>
        </p:nvPicPr>
        <p:blipFill>
          <a:blip r:embed="rId2"/>
          <a:stretch>
            <a:fillRect/>
          </a:stretch>
        </p:blipFill>
        <p:spPr>
          <a:xfrm>
            <a:off x="368943" y="471055"/>
            <a:ext cx="4129522" cy="5272723"/>
          </a:xfrm>
        </p:spPr>
      </p:pic>
      <p:pic>
        <p:nvPicPr>
          <p:cNvPr id="9" name="Content Placeholder 8" descr="A picture containing text&#10;&#10;Description automatically generated">
            <a:extLst>
              <a:ext uri="{FF2B5EF4-FFF2-40B4-BE49-F238E27FC236}">
                <a16:creationId xmlns:a16="http://schemas.microsoft.com/office/drawing/2014/main" id="{1B6DAA1E-D623-47B4-846E-FF3C11C9E230}"/>
              </a:ext>
            </a:extLst>
          </p:cNvPr>
          <p:cNvPicPr>
            <a:picLocks noGrp="1" noChangeAspect="1"/>
          </p:cNvPicPr>
          <p:nvPr>
            <p:ph sz="half" idx="2"/>
          </p:nvPr>
        </p:nvPicPr>
        <p:blipFill>
          <a:blip r:embed="rId3"/>
          <a:stretch>
            <a:fillRect/>
          </a:stretch>
        </p:blipFill>
        <p:spPr>
          <a:xfrm>
            <a:off x="4837091" y="471055"/>
            <a:ext cx="3808265" cy="4995632"/>
          </a:xfrm>
        </p:spPr>
      </p:pic>
      <p:sp>
        <p:nvSpPr>
          <p:cNvPr id="5" name="Slide Number Placeholder 4">
            <a:extLst>
              <a:ext uri="{FF2B5EF4-FFF2-40B4-BE49-F238E27FC236}">
                <a16:creationId xmlns:a16="http://schemas.microsoft.com/office/drawing/2014/main" id="{D93C3B3B-E17B-4CB6-B63E-397CCA050C67}"/>
              </a:ext>
            </a:extLst>
          </p:cNvPr>
          <p:cNvSpPr>
            <a:spLocks noGrp="1"/>
          </p:cNvSpPr>
          <p:nvPr>
            <p:ph type="sldNum" sz="quarter" idx="10"/>
          </p:nvPr>
        </p:nvSpPr>
        <p:spPr/>
        <p:txBody>
          <a:bodyPr/>
          <a:lstStyle/>
          <a:p>
            <a:pPr>
              <a:defRPr/>
            </a:pPr>
            <a:fld id="{F93908C7-1420-4380-926B-0F1107607373}" type="slidenum">
              <a:rPr lang="en-US" smtClean="0"/>
              <a:pPr>
                <a:defRPr/>
              </a:pPr>
              <a:t>33</a:t>
            </a:fld>
            <a:endParaRPr lang="en-US" dirty="0"/>
          </a:p>
        </p:txBody>
      </p:sp>
    </p:spTree>
    <p:extLst>
      <p:ext uri="{BB962C8B-B14F-4D97-AF65-F5344CB8AC3E}">
        <p14:creationId xmlns:p14="http://schemas.microsoft.com/office/powerpoint/2010/main" val="29059686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BC11B-B2C6-4099-A8CA-2DB5E9FE26B5}"/>
              </a:ext>
            </a:extLst>
          </p:cNvPr>
          <p:cNvSpPr>
            <a:spLocks noGrp="1"/>
          </p:cNvSpPr>
          <p:nvPr>
            <p:ph type="title"/>
          </p:nvPr>
        </p:nvSpPr>
        <p:spPr>
          <a:xfrm>
            <a:off x="2941319" y="2360816"/>
            <a:ext cx="4203469" cy="1594976"/>
          </a:xfrm>
        </p:spPr>
        <p:txBody>
          <a:bodyPr/>
          <a:lstStyle/>
          <a:p>
            <a:r>
              <a:rPr lang="en-US" sz="7200" dirty="0"/>
              <a:t>Q &amp; A</a:t>
            </a:r>
          </a:p>
        </p:txBody>
      </p:sp>
      <p:sp>
        <p:nvSpPr>
          <p:cNvPr id="4" name="Slide Number Placeholder 3">
            <a:extLst>
              <a:ext uri="{FF2B5EF4-FFF2-40B4-BE49-F238E27FC236}">
                <a16:creationId xmlns:a16="http://schemas.microsoft.com/office/drawing/2014/main" id="{76EC61A4-48B5-45B1-B48B-BEDF48294273}"/>
              </a:ext>
            </a:extLst>
          </p:cNvPr>
          <p:cNvSpPr>
            <a:spLocks noGrp="1"/>
          </p:cNvSpPr>
          <p:nvPr>
            <p:ph type="sldNum" sz="quarter" idx="10"/>
          </p:nvPr>
        </p:nvSpPr>
        <p:spPr/>
        <p:txBody>
          <a:bodyPr/>
          <a:lstStyle/>
          <a:p>
            <a:pPr>
              <a:defRPr/>
            </a:pPr>
            <a:fld id="{97CBB0EC-3716-413D-85AA-6DC8F362D3E2}" type="slidenum">
              <a:rPr lang="en-US" smtClean="0"/>
              <a:pPr>
                <a:defRPr/>
              </a:pPr>
              <a:t>34</a:t>
            </a:fld>
            <a:endParaRPr lang="en-US" dirty="0"/>
          </a:p>
        </p:txBody>
      </p:sp>
    </p:spTree>
    <p:extLst>
      <p:ext uri="{BB962C8B-B14F-4D97-AF65-F5344CB8AC3E}">
        <p14:creationId xmlns:p14="http://schemas.microsoft.com/office/powerpoint/2010/main" val="8019335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511525" y="4143790"/>
            <a:ext cx="1184910" cy="286617"/>
          </a:xfrm>
          <a:prstGeom prst="rect">
            <a:avLst/>
          </a:prstGeom>
        </p:spPr>
        <p:txBody>
          <a:bodyPr vert="horz" wrap="square" lIns="0" tIns="9525" rIns="0" bIns="0" rtlCol="0">
            <a:spAutoFit/>
          </a:bodyPr>
          <a:lstStyle/>
          <a:p>
            <a:pPr marL="9525">
              <a:spcBef>
                <a:spcPts val="75"/>
              </a:spcBef>
            </a:pPr>
            <a:r>
              <a:rPr dirty="0">
                <a:latin typeface="Calibri"/>
                <a:cs typeface="Calibri"/>
              </a:rPr>
              <a:t>Prepared</a:t>
            </a:r>
            <a:r>
              <a:rPr spc="-56" dirty="0">
                <a:latin typeface="Calibri"/>
                <a:cs typeface="Calibri"/>
              </a:rPr>
              <a:t> </a:t>
            </a:r>
            <a:r>
              <a:rPr spc="-19" dirty="0">
                <a:latin typeface="Calibri"/>
                <a:cs typeface="Calibri"/>
              </a:rPr>
              <a:t>for</a:t>
            </a:r>
            <a:endParaRPr dirty="0">
              <a:latin typeface="Calibri"/>
              <a:cs typeface="Calibri"/>
            </a:endParaRPr>
          </a:p>
        </p:txBody>
      </p:sp>
      <p:pic>
        <p:nvPicPr>
          <p:cNvPr id="3" name="object 3"/>
          <p:cNvPicPr/>
          <p:nvPr/>
        </p:nvPicPr>
        <p:blipFill>
          <a:blip r:embed="rId2" cstate="print"/>
          <a:stretch>
            <a:fillRect/>
          </a:stretch>
        </p:blipFill>
        <p:spPr>
          <a:xfrm>
            <a:off x="3459961" y="4536141"/>
            <a:ext cx="2816057" cy="1216673"/>
          </a:xfrm>
          <a:prstGeom prst="rect">
            <a:avLst/>
          </a:prstGeom>
        </p:spPr>
      </p:pic>
      <p:sp>
        <p:nvSpPr>
          <p:cNvPr id="4" name="object 4"/>
          <p:cNvSpPr txBox="1">
            <a:spLocks noGrp="1"/>
          </p:cNvSpPr>
          <p:nvPr>
            <p:ph type="sldNum" sz="quarter" idx="7"/>
          </p:nvPr>
        </p:nvSpPr>
        <p:spPr>
          <a:xfrm>
            <a:off x="11067288" y="6463728"/>
            <a:ext cx="244475" cy="177800"/>
          </a:xfrm>
          <a:prstGeom prst="rect">
            <a:avLst/>
          </a:prstGeom>
        </p:spPr>
        <p:txBody>
          <a:bodyPr vert="horz" wrap="square" lIns="0" tIns="0" rIns="0" bIns="0" rtlCol="0">
            <a:spAutoFit/>
          </a:bodyPr>
          <a:lstStyle>
            <a:defPPr>
              <a:defRPr kern="0"/>
            </a:defPPr>
            <a:lvl1pPr>
              <a:defRPr sz="1200" b="0" i="0">
                <a:solidFill>
                  <a:srgbClr val="888888"/>
                </a:solidFill>
                <a:latin typeface="Calibri"/>
                <a:cs typeface="Calibri"/>
              </a:defRPr>
            </a:lvl1pPr>
          </a:lstStyle>
          <a:p>
            <a:pPr marL="28575">
              <a:lnSpc>
                <a:spcPts val="930"/>
              </a:lnSpc>
            </a:pPr>
            <a:fld id="{81D60167-4931-47E6-BA6A-407CBD079E47}" type="slidenum">
              <a:rPr lang="en-US" spc="-25" smtClean="0"/>
              <a:pPr marL="38100">
                <a:lnSpc>
                  <a:spcPts val="1240"/>
                </a:lnSpc>
              </a:pPr>
              <a:t>35</a:t>
            </a:fld>
            <a:endParaRPr spc="-19" dirty="0"/>
          </a:p>
        </p:txBody>
      </p:sp>
      <p:pic>
        <p:nvPicPr>
          <p:cNvPr id="6" name="Picture 5" descr="A picture containing text&#10;&#10;Description automatically generated">
            <a:extLst>
              <a:ext uri="{FF2B5EF4-FFF2-40B4-BE49-F238E27FC236}">
                <a16:creationId xmlns:a16="http://schemas.microsoft.com/office/drawing/2014/main" id="{9240D3BF-ED20-4555-94BF-F83E13743954}"/>
              </a:ext>
            </a:extLst>
          </p:cNvPr>
          <p:cNvPicPr>
            <a:picLocks noChangeAspect="1"/>
          </p:cNvPicPr>
          <p:nvPr/>
        </p:nvPicPr>
        <p:blipFill>
          <a:blip r:embed="rId3"/>
          <a:stretch>
            <a:fillRect/>
          </a:stretch>
        </p:blipFill>
        <p:spPr>
          <a:xfrm>
            <a:off x="863890" y="2138284"/>
            <a:ext cx="7172377" cy="1952639"/>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sldNum" sz="quarter" idx="7"/>
          </p:nvPr>
        </p:nvSpPr>
        <p:spPr>
          <a:xfrm>
            <a:off x="11067288" y="6463728"/>
            <a:ext cx="244475" cy="177800"/>
          </a:xfrm>
          <a:prstGeom prst="rect">
            <a:avLst/>
          </a:prstGeom>
        </p:spPr>
        <p:txBody>
          <a:bodyPr vert="horz" wrap="square" lIns="0" tIns="0" rIns="0" bIns="0" rtlCol="0">
            <a:spAutoFit/>
          </a:bodyPr>
          <a:lstStyle>
            <a:defPPr>
              <a:defRPr kern="0"/>
            </a:defPPr>
            <a:lvl1pPr>
              <a:defRPr sz="1200" b="0" i="0">
                <a:solidFill>
                  <a:srgbClr val="888888"/>
                </a:solidFill>
                <a:latin typeface="Calibri"/>
                <a:cs typeface="Calibri"/>
              </a:defRPr>
            </a:lvl1pPr>
          </a:lstStyle>
          <a:p>
            <a:pPr marL="38100">
              <a:lnSpc>
                <a:spcPts val="1240"/>
              </a:lnSpc>
            </a:pPr>
            <a:fld id="{81D60167-4931-47E6-BA6A-407CBD079E47}" type="slidenum">
              <a:rPr lang="en-US" spc="-25" smtClean="0"/>
              <a:pPr marL="38100">
                <a:lnSpc>
                  <a:spcPts val="1240"/>
                </a:lnSpc>
              </a:pPr>
              <a:t>36</a:t>
            </a:fld>
            <a:endParaRPr spc="-19" dirty="0"/>
          </a:p>
        </p:txBody>
      </p:sp>
      <p:sp>
        <p:nvSpPr>
          <p:cNvPr id="2" name="object 2"/>
          <p:cNvSpPr txBox="1">
            <a:spLocks noGrp="1"/>
          </p:cNvSpPr>
          <p:nvPr>
            <p:ph type="title"/>
          </p:nvPr>
        </p:nvSpPr>
        <p:spPr>
          <a:xfrm>
            <a:off x="1701800" y="932389"/>
            <a:ext cx="6172200" cy="915731"/>
          </a:xfrm>
          <a:prstGeom prst="rect">
            <a:avLst/>
          </a:prstGeom>
        </p:spPr>
        <p:txBody>
          <a:bodyPr vert="horz" wrap="square" lIns="0" tIns="236315" rIns="0" bIns="0" numCol="1" rtlCol="0" anchor="ctr" anchorCtr="0" compatLnSpc="1">
            <a:prstTxWarp prst="textNoShape">
              <a:avLst/>
            </a:prstTxWarp>
            <a:spAutoFit/>
          </a:bodyPr>
          <a:lstStyle/>
          <a:p>
            <a:pPr marL="9525">
              <a:spcBef>
                <a:spcPts val="79"/>
              </a:spcBef>
            </a:pPr>
            <a:r>
              <a:rPr dirty="0"/>
              <a:t>Background</a:t>
            </a:r>
            <a:r>
              <a:rPr spc="-64" dirty="0"/>
              <a:t> </a:t>
            </a:r>
            <a:r>
              <a:rPr dirty="0"/>
              <a:t>on</a:t>
            </a:r>
            <a:r>
              <a:rPr spc="-30" dirty="0"/>
              <a:t> </a:t>
            </a:r>
            <a:r>
              <a:rPr spc="-8" dirty="0"/>
              <a:t>Basinger</a:t>
            </a:r>
          </a:p>
        </p:txBody>
      </p:sp>
      <p:sp>
        <p:nvSpPr>
          <p:cNvPr id="3" name="object 3"/>
          <p:cNvSpPr txBox="1">
            <a:spLocks noGrp="1"/>
          </p:cNvSpPr>
          <p:nvPr>
            <p:ph type="body" idx="1"/>
          </p:nvPr>
        </p:nvSpPr>
        <p:spPr>
          <a:xfrm>
            <a:off x="342900" y="2042687"/>
            <a:ext cx="6172200" cy="3289073"/>
          </a:xfrm>
          <a:prstGeom prst="rect">
            <a:avLst/>
          </a:prstGeom>
        </p:spPr>
        <p:txBody>
          <a:bodyPr vert="horz" wrap="square" lIns="0" tIns="10001" rIns="0" bIns="0" numCol="1" rtlCol="0" anchor="t" anchorCtr="0" compatLnSpc="1">
            <a:prstTxWarp prst="textNoShape">
              <a:avLst/>
            </a:prstTxWarp>
            <a:spAutoFit/>
          </a:bodyPr>
          <a:lstStyle/>
          <a:p>
            <a:pPr marL="180975" indent="-171450">
              <a:spcBef>
                <a:spcPts val="79"/>
              </a:spcBef>
              <a:buFont typeface="Arial"/>
              <a:buChar char="•"/>
              <a:tabLst>
                <a:tab pos="180975" algn="l"/>
              </a:tabLst>
            </a:pPr>
            <a:r>
              <a:rPr sz="1950" dirty="0"/>
              <a:t>Serving</a:t>
            </a:r>
            <a:r>
              <a:rPr sz="1950" spc="-38" dirty="0"/>
              <a:t> </a:t>
            </a:r>
            <a:r>
              <a:rPr sz="1950" dirty="0"/>
              <a:t>the</a:t>
            </a:r>
            <a:r>
              <a:rPr sz="1950" spc="-30" dirty="0"/>
              <a:t> </a:t>
            </a:r>
            <a:r>
              <a:rPr sz="1950" dirty="0"/>
              <a:t>community</a:t>
            </a:r>
            <a:r>
              <a:rPr sz="1950" spc="-26" dirty="0"/>
              <a:t> </a:t>
            </a:r>
            <a:r>
              <a:rPr sz="1950" dirty="0"/>
              <a:t>for</a:t>
            </a:r>
            <a:r>
              <a:rPr sz="1950" spc="-19" dirty="0"/>
              <a:t> </a:t>
            </a:r>
            <a:r>
              <a:rPr sz="1950" dirty="0"/>
              <a:t>60</a:t>
            </a:r>
            <a:r>
              <a:rPr sz="1950" spc="-26" dirty="0"/>
              <a:t> </a:t>
            </a:r>
            <a:r>
              <a:rPr sz="1950" spc="-8" dirty="0"/>
              <a:t>years</a:t>
            </a:r>
            <a:endParaRPr sz="1950" dirty="0"/>
          </a:p>
          <a:p>
            <a:pPr marL="180975" marR="868204" indent="-171450">
              <a:lnSpc>
                <a:spcPct val="70000"/>
              </a:lnSpc>
              <a:spcBef>
                <a:spcPts val="746"/>
              </a:spcBef>
              <a:buFont typeface="Arial"/>
              <a:buChar char="•"/>
              <a:tabLst>
                <a:tab pos="180975" algn="l"/>
              </a:tabLst>
            </a:pPr>
            <a:r>
              <a:rPr sz="1950" spc="-8" dirty="0"/>
              <a:t>Minority-</a:t>
            </a:r>
            <a:r>
              <a:rPr sz="1950" dirty="0"/>
              <a:t>owned</a:t>
            </a:r>
            <a:r>
              <a:rPr sz="1950" spc="-26" dirty="0"/>
              <a:t> </a:t>
            </a:r>
            <a:r>
              <a:rPr sz="1950" dirty="0"/>
              <a:t>business</a:t>
            </a:r>
            <a:r>
              <a:rPr sz="1950" spc="-38" dirty="0"/>
              <a:t> </a:t>
            </a:r>
            <a:r>
              <a:rPr sz="1950" spc="-8" dirty="0"/>
              <a:t>registered</a:t>
            </a:r>
            <a:r>
              <a:rPr sz="1950" spc="-34" dirty="0"/>
              <a:t> </a:t>
            </a:r>
            <a:r>
              <a:rPr sz="1950" dirty="0"/>
              <a:t>under</a:t>
            </a:r>
            <a:r>
              <a:rPr sz="1950" spc="-19" dirty="0"/>
              <a:t> </a:t>
            </a:r>
            <a:r>
              <a:rPr sz="1950" dirty="0"/>
              <a:t>the</a:t>
            </a:r>
            <a:r>
              <a:rPr sz="1950" spc="-23" dirty="0"/>
              <a:t> </a:t>
            </a:r>
            <a:r>
              <a:rPr sz="1950" dirty="0"/>
              <a:t>Business</a:t>
            </a:r>
            <a:r>
              <a:rPr sz="1950" spc="-30" dirty="0"/>
              <a:t> </a:t>
            </a:r>
            <a:r>
              <a:rPr sz="1950" spc="-8" dirty="0"/>
              <a:t>Enterprise </a:t>
            </a:r>
            <a:r>
              <a:rPr sz="1950" dirty="0"/>
              <a:t>Program</a:t>
            </a:r>
            <a:r>
              <a:rPr sz="1950" spc="-49" dirty="0"/>
              <a:t> </a:t>
            </a:r>
            <a:r>
              <a:rPr sz="1950" dirty="0"/>
              <a:t>in</a:t>
            </a:r>
            <a:r>
              <a:rPr sz="1950" spc="-41" dirty="0"/>
              <a:t> </a:t>
            </a:r>
            <a:r>
              <a:rPr sz="1950" dirty="0"/>
              <a:t>the</a:t>
            </a:r>
            <a:r>
              <a:rPr sz="1950" spc="-45" dirty="0"/>
              <a:t> </a:t>
            </a:r>
            <a:r>
              <a:rPr sz="1950" dirty="0"/>
              <a:t>state</a:t>
            </a:r>
            <a:r>
              <a:rPr sz="1950" spc="-49" dirty="0"/>
              <a:t> </a:t>
            </a:r>
            <a:r>
              <a:rPr sz="1950" dirty="0"/>
              <a:t>of</a:t>
            </a:r>
            <a:r>
              <a:rPr sz="1950" spc="-38" dirty="0"/>
              <a:t> </a:t>
            </a:r>
            <a:r>
              <a:rPr sz="1950" spc="-8" dirty="0"/>
              <a:t>Illinois</a:t>
            </a:r>
            <a:endParaRPr sz="1950" dirty="0"/>
          </a:p>
          <a:p>
            <a:pPr marL="180975" indent="-171450">
              <a:spcBef>
                <a:spcPts val="45"/>
              </a:spcBef>
              <a:buFont typeface="Arial"/>
              <a:buChar char="•"/>
              <a:tabLst>
                <a:tab pos="180975" algn="l"/>
              </a:tabLst>
            </a:pPr>
            <a:r>
              <a:rPr sz="1950" dirty="0"/>
              <a:t>Owned</a:t>
            </a:r>
            <a:r>
              <a:rPr sz="1950" spc="-41" dirty="0"/>
              <a:t> </a:t>
            </a:r>
            <a:r>
              <a:rPr sz="1950" dirty="0"/>
              <a:t>by</a:t>
            </a:r>
            <a:r>
              <a:rPr sz="1950" spc="-19" dirty="0"/>
              <a:t> </a:t>
            </a:r>
            <a:r>
              <a:rPr sz="1950" dirty="0"/>
              <a:t>Harish</a:t>
            </a:r>
            <a:r>
              <a:rPr sz="1950" spc="-26" dirty="0"/>
              <a:t> </a:t>
            </a:r>
            <a:r>
              <a:rPr sz="1950" dirty="0"/>
              <a:t>Bhatt</a:t>
            </a:r>
            <a:r>
              <a:rPr sz="1950" spc="-23" dirty="0"/>
              <a:t> </a:t>
            </a:r>
            <a:r>
              <a:rPr sz="1950" dirty="0"/>
              <a:t>who</a:t>
            </a:r>
            <a:r>
              <a:rPr sz="1950" spc="-8" dirty="0"/>
              <a:t> </a:t>
            </a:r>
            <a:r>
              <a:rPr sz="1950" dirty="0"/>
              <a:t>is</a:t>
            </a:r>
            <a:r>
              <a:rPr sz="1950" spc="-26" dirty="0"/>
              <a:t> </a:t>
            </a:r>
            <a:r>
              <a:rPr sz="1950" dirty="0"/>
              <a:t>credentialed</a:t>
            </a:r>
            <a:r>
              <a:rPr sz="1950" spc="-53" dirty="0"/>
              <a:t> </a:t>
            </a:r>
            <a:r>
              <a:rPr sz="1950" dirty="0"/>
              <a:t>as</a:t>
            </a:r>
            <a:r>
              <a:rPr sz="1950" spc="-15" dirty="0"/>
              <a:t> </a:t>
            </a:r>
            <a:r>
              <a:rPr sz="1950" dirty="0"/>
              <a:t>a</a:t>
            </a:r>
            <a:r>
              <a:rPr sz="1950" spc="-11" dirty="0"/>
              <a:t> </a:t>
            </a:r>
            <a:r>
              <a:rPr sz="1950" spc="-8" dirty="0"/>
              <a:t>pharmacist</a:t>
            </a:r>
            <a:endParaRPr sz="1950" dirty="0"/>
          </a:p>
          <a:p>
            <a:pPr marL="180975" indent="-171450">
              <a:spcBef>
                <a:spcPts val="53"/>
              </a:spcBef>
              <a:buFont typeface="Arial"/>
              <a:buChar char="•"/>
              <a:tabLst>
                <a:tab pos="180975" algn="l"/>
              </a:tabLst>
            </a:pPr>
            <a:r>
              <a:rPr sz="1950" dirty="0"/>
              <a:t>5</a:t>
            </a:r>
            <a:r>
              <a:rPr sz="1950" spc="-34" dirty="0"/>
              <a:t> </a:t>
            </a:r>
            <a:r>
              <a:rPr sz="1950" spc="-8" dirty="0"/>
              <a:t>convenient</a:t>
            </a:r>
            <a:r>
              <a:rPr sz="1950" spc="-41" dirty="0"/>
              <a:t> </a:t>
            </a:r>
            <a:r>
              <a:rPr sz="1950" dirty="0"/>
              <a:t>locations</a:t>
            </a:r>
            <a:r>
              <a:rPr sz="1950" spc="-23" dirty="0"/>
              <a:t> </a:t>
            </a:r>
            <a:r>
              <a:rPr sz="1950" dirty="0"/>
              <a:t>in</a:t>
            </a:r>
            <a:r>
              <a:rPr sz="1950" spc="-23" dirty="0"/>
              <a:t> </a:t>
            </a:r>
            <a:r>
              <a:rPr sz="1950" dirty="0"/>
              <a:t>Joliet,</a:t>
            </a:r>
            <a:r>
              <a:rPr sz="1950" spc="-30" dirty="0"/>
              <a:t> </a:t>
            </a:r>
            <a:r>
              <a:rPr sz="1950" spc="-19" dirty="0"/>
              <a:t>IL</a:t>
            </a:r>
            <a:endParaRPr sz="1950" dirty="0"/>
          </a:p>
          <a:p>
            <a:pPr marL="180975" indent="-171450">
              <a:spcBef>
                <a:spcPts val="45"/>
              </a:spcBef>
              <a:buFont typeface="Arial"/>
              <a:buChar char="•"/>
              <a:tabLst>
                <a:tab pos="180975" algn="l"/>
              </a:tabLst>
            </a:pPr>
            <a:r>
              <a:rPr sz="1950" dirty="0"/>
              <a:t>Accredited</a:t>
            </a:r>
            <a:r>
              <a:rPr sz="1950" spc="-64" dirty="0"/>
              <a:t> </a:t>
            </a:r>
            <a:r>
              <a:rPr sz="1950" dirty="0"/>
              <a:t>by</a:t>
            </a:r>
            <a:r>
              <a:rPr sz="1950" spc="-34" dirty="0"/>
              <a:t> </a:t>
            </a:r>
            <a:r>
              <a:rPr sz="1950" dirty="0"/>
              <a:t>the</a:t>
            </a:r>
            <a:r>
              <a:rPr sz="1950" spc="-38" dirty="0"/>
              <a:t> </a:t>
            </a:r>
            <a:r>
              <a:rPr sz="1950" dirty="0"/>
              <a:t>Joint</a:t>
            </a:r>
            <a:r>
              <a:rPr sz="1950" spc="-23" dirty="0"/>
              <a:t> </a:t>
            </a:r>
            <a:r>
              <a:rPr sz="1950" spc="-8" dirty="0"/>
              <a:t>Commission</a:t>
            </a:r>
            <a:endParaRPr sz="1950" dirty="0"/>
          </a:p>
          <a:p>
            <a:pPr marL="180975" marR="299561" indent="-171450">
              <a:lnSpc>
                <a:spcPct val="70000"/>
              </a:lnSpc>
              <a:spcBef>
                <a:spcPts val="746"/>
              </a:spcBef>
              <a:buFont typeface="Arial"/>
              <a:buChar char="•"/>
              <a:tabLst>
                <a:tab pos="180975" algn="l"/>
              </a:tabLst>
            </a:pPr>
            <a:r>
              <a:rPr sz="1950" dirty="0"/>
              <a:t>Member</a:t>
            </a:r>
            <a:r>
              <a:rPr sz="1950" spc="-53" dirty="0"/>
              <a:t> </a:t>
            </a:r>
            <a:r>
              <a:rPr sz="1950" dirty="0"/>
              <a:t>of</a:t>
            </a:r>
            <a:r>
              <a:rPr sz="1950" spc="-11" dirty="0"/>
              <a:t> </a:t>
            </a:r>
            <a:r>
              <a:rPr sz="1950" dirty="0"/>
              <a:t>the</a:t>
            </a:r>
            <a:r>
              <a:rPr sz="1950" spc="-38" dirty="0"/>
              <a:t> </a:t>
            </a:r>
            <a:r>
              <a:rPr sz="1950" dirty="0"/>
              <a:t>Joliet</a:t>
            </a:r>
            <a:r>
              <a:rPr sz="1950" spc="-15" dirty="0"/>
              <a:t> </a:t>
            </a:r>
            <a:r>
              <a:rPr sz="1950" dirty="0"/>
              <a:t>Chamber</a:t>
            </a:r>
            <a:r>
              <a:rPr sz="1950" spc="-30" dirty="0"/>
              <a:t> </a:t>
            </a:r>
            <a:r>
              <a:rPr sz="1950" dirty="0"/>
              <a:t>of</a:t>
            </a:r>
            <a:r>
              <a:rPr sz="1950" spc="-23" dirty="0"/>
              <a:t> </a:t>
            </a:r>
            <a:r>
              <a:rPr sz="1950" dirty="0"/>
              <a:t>Commerce,</a:t>
            </a:r>
            <a:r>
              <a:rPr sz="1950" spc="-34" dirty="0"/>
              <a:t> </a:t>
            </a:r>
            <a:r>
              <a:rPr sz="1950" dirty="0"/>
              <a:t>Continuity</a:t>
            </a:r>
            <a:r>
              <a:rPr sz="1950" spc="-30" dirty="0"/>
              <a:t> </a:t>
            </a:r>
            <a:r>
              <a:rPr sz="1950" dirty="0"/>
              <a:t>of</a:t>
            </a:r>
            <a:r>
              <a:rPr sz="1950" spc="-19" dirty="0"/>
              <a:t> </a:t>
            </a:r>
            <a:r>
              <a:rPr sz="1950" dirty="0"/>
              <a:t>Care,</a:t>
            </a:r>
            <a:r>
              <a:rPr sz="1950" spc="-26" dirty="0"/>
              <a:t> </a:t>
            </a:r>
            <a:r>
              <a:rPr sz="1950" spc="-8" dirty="0"/>
              <a:t>AIPHA, </a:t>
            </a:r>
            <a:r>
              <a:rPr sz="1950" dirty="0"/>
              <a:t>and</a:t>
            </a:r>
            <a:r>
              <a:rPr sz="1950" spc="-15" dirty="0"/>
              <a:t> IPHA</a:t>
            </a:r>
            <a:endParaRPr sz="1950" dirty="0"/>
          </a:p>
          <a:p>
            <a:pPr marL="180975" marR="511493" indent="-171450">
              <a:lnSpc>
                <a:spcPct val="70000"/>
              </a:lnSpc>
              <a:spcBef>
                <a:spcPts val="758"/>
              </a:spcBef>
              <a:buFont typeface="Arial"/>
              <a:buChar char="•"/>
              <a:tabLst>
                <a:tab pos="180975" algn="l"/>
              </a:tabLst>
            </a:pPr>
            <a:r>
              <a:rPr sz="1950" dirty="0"/>
              <a:t>Contracted</a:t>
            </a:r>
            <a:r>
              <a:rPr sz="1950" spc="-49" dirty="0"/>
              <a:t> </a:t>
            </a:r>
            <a:r>
              <a:rPr sz="1950" dirty="0"/>
              <a:t>with</a:t>
            </a:r>
            <a:r>
              <a:rPr sz="1950" spc="-19" dirty="0"/>
              <a:t> </a:t>
            </a:r>
            <a:r>
              <a:rPr sz="1950" spc="-8" dirty="0"/>
              <a:t>Cornerstone</a:t>
            </a:r>
            <a:r>
              <a:rPr sz="1950" spc="-38" dirty="0"/>
              <a:t> </a:t>
            </a:r>
            <a:r>
              <a:rPr sz="1950" dirty="0"/>
              <a:t>Services</a:t>
            </a:r>
            <a:r>
              <a:rPr sz="1950" spc="-41" dirty="0"/>
              <a:t> </a:t>
            </a:r>
            <a:r>
              <a:rPr sz="1950" dirty="0"/>
              <a:t>and</a:t>
            </a:r>
            <a:r>
              <a:rPr sz="1950" spc="-30" dirty="0"/>
              <a:t> </a:t>
            </a:r>
            <a:r>
              <a:rPr sz="1950" dirty="0"/>
              <a:t>many</a:t>
            </a:r>
            <a:r>
              <a:rPr sz="1950" spc="-19" dirty="0"/>
              <a:t> </a:t>
            </a:r>
            <a:r>
              <a:rPr sz="1950" dirty="0"/>
              <a:t>other</a:t>
            </a:r>
            <a:r>
              <a:rPr sz="1950" spc="-26" dirty="0"/>
              <a:t> </a:t>
            </a:r>
            <a:r>
              <a:rPr sz="1950" dirty="0"/>
              <a:t>similar</a:t>
            </a:r>
            <a:r>
              <a:rPr sz="1950" spc="-15" dirty="0"/>
              <a:t> </a:t>
            </a:r>
            <a:r>
              <a:rPr sz="1950" spc="-8" dirty="0"/>
              <a:t>services </a:t>
            </a:r>
            <a:r>
              <a:rPr sz="1950" dirty="0"/>
              <a:t>across</a:t>
            </a:r>
            <a:r>
              <a:rPr sz="1950" spc="-41" dirty="0"/>
              <a:t> </a:t>
            </a:r>
            <a:r>
              <a:rPr sz="1950" dirty="0"/>
              <a:t>the</a:t>
            </a:r>
            <a:r>
              <a:rPr sz="1950" spc="-45" dirty="0"/>
              <a:t> </a:t>
            </a:r>
            <a:r>
              <a:rPr sz="1950" dirty="0"/>
              <a:t>Chicagoland</a:t>
            </a:r>
            <a:r>
              <a:rPr sz="1950" spc="-38" dirty="0"/>
              <a:t> </a:t>
            </a:r>
            <a:r>
              <a:rPr sz="1950" spc="-15" dirty="0"/>
              <a:t>area</a:t>
            </a:r>
            <a:endParaRPr sz="1950" dirty="0"/>
          </a:p>
          <a:p>
            <a:pPr marL="180975" marR="3810" indent="-171450">
              <a:lnSpc>
                <a:spcPct val="70000"/>
              </a:lnSpc>
              <a:spcBef>
                <a:spcPts val="746"/>
              </a:spcBef>
              <a:buFont typeface="Arial"/>
              <a:buChar char="•"/>
              <a:tabLst>
                <a:tab pos="180975" algn="l"/>
              </a:tabLst>
            </a:pPr>
            <a:r>
              <a:rPr sz="1950" dirty="0"/>
              <a:t>We</a:t>
            </a:r>
            <a:r>
              <a:rPr sz="1950" spc="-41" dirty="0"/>
              <a:t> </a:t>
            </a:r>
            <a:r>
              <a:rPr sz="1950" dirty="0"/>
              <a:t>are</a:t>
            </a:r>
            <a:r>
              <a:rPr sz="1950" spc="-34" dirty="0"/>
              <a:t> </a:t>
            </a:r>
            <a:r>
              <a:rPr sz="1950" dirty="0"/>
              <a:t>proud</a:t>
            </a:r>
            <a:r>
              <a:rPr sz="1950" spc="-45" dirty="0"/>
              <a:t> </a:t>
            </a:r>
            <a:r>
              <a:rPr sz="1950" dirty="0"/>
              <a:t>to</a:t>
            </a:r>
            <a:r>
              <a:rPr sz="1950" spc="-30" dirty="0"/>
              <a:t> </a:t>
            </a:r>
            <a:r>
              <a:rPr sz="1950" dirty="0"/>
              <a:t>have</a:t>
            </a:r>
            <a:r>
              <a:rPr sz="1950" spc="-38" dirty="0"/>
              <a:t> </a:t>
            </a:r>
            <a:r>
              <a:rPr sz="1950" dirty="0"/>
              <a:t>provided</a:t>
            </a:r>
            <a:r>
              <a:rPr sz="1950" spc="-49" dirty="0"/>
              <a:t> </a:t>
            </a:r>
            <a:r>
              <a:rPr sz="1950" spc="-8" dirty="0"/>
              <a:t>exceptional</a:t>
            </a:r>
            <a:r>
              <a:rPr sz="1950" spc="-56" dirty="0"/>
              <a:t> </a:t>
            </a:r>
            <a:r>
              <a:rPr sz="1950" dirty="0"/>
              <a:t>service</a:t>
            </a:r>
            <a:r>
              <a:rPr sz="1950" spc="-49" dirty="0"/>
              <a:t> </a:t>
            </a:r>
            <a:r>
              <a:rPr sz="1950" dirty="0"/>
              <a:t>to</a:t>
            </a:r>
            <a:r>
              <a:rPr sz="1950" spc="-34" dirty="0"/>
              <a:t> </a:t>
            </a:r>
            <a:r>
              <a:rPr sz="1950" spc="-8" dirty="0"/>
              <a:t>Cornerstone</a:t>
            </a:r>
            <a:r>
              <a:rPr sz="1950" spc="-45" dirty="0"/>
              <a:t> </a:t>
            </a:r>
            <a:r>
              <a:rPr sz="1950" spc="-8" dirty="0"/>
              <a:t>Services </a:t>
            </a:r>
            <a:r>
              <a:rPr sz="1950" dirty="0"/>
              <a:t>for</a:t>
            </a:r>
            <a:r>
              <a:rPr sz="1950" spc="-23" dirty="0"/>
              <a:t> </a:t>
            </a:r>
            <a:r>
              <a:rPr sz="1950" dirty="0"/>
              <a:t>over</a:t>
            </a:r>
            <a:r>
              <a:rPr sz="1950" spc="-38" dirty="0"/>
              <a:t> </a:t>
            </a:r>
            <a:r>
              <a:rPr sz="1950" dirty="0"/>
              <a:t>25</a:t>
            </a:r>
            <a:r>
              <a:rPr sz="1950" spc="-38" dirty="0"/>
              <a:t> </a:t>
            </a:r>
            <a:r>
              <a:rPr sz="1950" spc="-15" dirty="0"/>
              <a:t>years</a:t>
            </a:r>
            <a:endParaRPr sz="1950"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sldNum" sz="quarter" idx="7"/>
          </p:nvPr>
        </p:nvSpPr>
        <p:spPr>
          <a:xfrm>
            <a:off x="11067288" y="6463728"/>
            <a:ext cx="244475" cy="177800"/>
          </a:xfrm>
          <a:prstGeom prst="rect">
            <a:avLst/>
          </a:prstGeom>
        </p:spPr>
        <p:txBody>
          <a:bodyPr vert="horz" wrap="square" lIns="0" tIns="0" rIns="0" bIns="0" rtlCol="0">
            <a:spAutoFit/>
          </a:bodyPr>
          <a:lstStyle>
            <a:defPPr>
              <a:defRPr kern="0"/>
            </a:defPPr>
            <a:lvl1pPr>
              <a:defRPr sz="1200" b="0" i="0">
                <a:solidFill>
                  <a:srgbClr val="888888"/>
                </a:solidFill>
                <a:latin typeface="Calibri"/>
                <a:cs typeface="Calibri"/>
              </a:defRPr>
            </a:lvl1pPr>
          </a:lstStyle>
          <a:p>
            <a:pPr marL="38100">
              <a:lnSpc>
                <a:spcPts val="1240"/>
              </a:lnSpc>
            </a:pPr>
            <a:fld id="{81D60167-4931-47E6-BA6A-407CBD079E47}" type="slidenum">
              <a:rPr lang="en-US" spc="-25" smtClean="0"/>
              <a:pPr marL="38100">
                <a:lnSpc>
                  <a:spcPts val="1240"/>
                </a:lnSpc>
              </a:pPr>
              <a:t>37</a:t>
            </a:fld>
            <a:endParaRPr spc="-19" dirty="0"/>
          </a:p>
        </p:txBody>
      </p:sp>
      <p:sp>
        <p:nvSpPr>
          <p:cNvPr id="2" name="object 2"/>
          <p:cNvSpPr txBox="1">
            <a:spLocks noGrp="1"/>
          </p:cNvSpPr>
          <p:nvPr>
            <p:ph type="title"/>
          </p:nvPr>
        </p:nvSpPr>
        <p:spPr>
          <a:xfrm>
            <a:off x="1924050" y="703789"/>
            <a:ext cx="6172200" cy="915731"/>
          </a:xfrm>
          <a:prstGeom prst="rect">
            <a:avLst/>
          </a:prstGeom>
        </p:spPr>
        <p:txBody>
          <a:bodyPr vert="horz" wrap="square" lIns="0" tIns="236315" rIns="0" bIns="0" numCol="1" rtlCol="0" anchor="ctr" anchorCtr="0" compatLnSpc="1">
            <a:prstTxWarp prst="textNoShape">
              <a:avLst/>
            </a:prstTxWarp>
            <a:spAutoFit/>
          </a:bodyPr>
          <a:lstStyle/>
          <a:p>
            <a:pPr marL="9525">
              <a:spcBef>
                <a:spcPts val="79"/>
              </a:spcBef>
            </a:pPr>
            <a:r>
              <a:rPr spc="-8" dirty="0"/>
              <a:t>Overview</a:t>
            </a:r>
          </a:p>
        </p:txBody>
      </p:sp>
      <p:sp>
        <p:nvSpPr>
          <p:cNvPr id="3" name="object 3"/>
          <p:cNvSpPr txBox="1">
            <a:spLocks noGrp="1"/>
          </p:cNvSpPr>
          <p:nvPr>
            <p:ph type="body" idx="1"/>
          </p:nvPr>
        </p:nvSpPr>
        <p:spPr>
          <a:xfrm>
            <a:off x="342900" y="2042687"/>
            <a:ext cx="6172200" cy="4306724"/>
          </a:xfrm>
          <a:prstGeom prst="rect">
            <a:avLst/>
          </a:prstGeom>
        </p:spPr>
        <p:txBody>
          <a:bodyPr vert="horz" wrap="square" lIns="0" tIns="72866" rIns="0" bIns="0" numCol="1" rtlCol="0" anchor="t" anchorCtr="0" compatLnSpc="1">
            <a:prstTxWarp prst="textNoShape">
              <a:avLst/>
            </a:prstTxWarp>
            <a:spAutoFit/>
          </a:bodyPr>
          <a:lstStyle/>
          <a:p>
            <a:pPr marL="180975" marR="3810" indent="-171450">
              <a:lnSpc>
                <a:spcPct val="80000"/>
              </a:lnSpc>
              <a:spcBef>
                <a:spcPts val="574"/>
              </a:spcBef>
              <a:buFont typeface="Arial"/>
              <a:buChar char="•"/>
              <a:tabLst>
                <a:tab pos="180975" algn="l"/>
              </a:tabLst>
            </a:pPr>
            <a:r>
              <a:rPr sz="2400" dirty="0"/>
              <a:t>Free</a:t>
            </a:r>
            <a:r>
              <a:rPr sz="2400" spc="-60" dirty="0"/>
              <a:t> </a:t>
            </a:r>
            <a:r>
              <a:rPr sz="2400" dirty="0"/>
              <a:t>delivery</a:t>
            </a:r>
            <a:r>
              <a:rPr sz="2400" spc="-53" dirty="0"/>
              <a:t> </a:t>
            </a:r>
            <a:r>
              <a:rPr sz="2400" spc="-8" dirty="0"/>
              <a:t>anywhere</a:t>
            </a:r>
            <a:r>
              <a:rPr sz="2400" spc="-60" dirty="0"/>
              <a:t> </a:t>
            </a:r>
            <a:r>
              <a:rPr sz="2400" dirty="0"/>
              <a:t>in</a:t>
            </a:r>
            <a:r>
              <a:rPr sz="2400" spc="-56" dirty="0"/>
              <a:t> </a:t>
            </a:r>
            <a:r>
              <a:rPr sz="2400" dirty="0"/>
              <a:t>the</a:t>
            </a:r>
            <a:r>
              <a:rPr sz="2400" spc="-49" dirty="0"/>
              <a:t> </a:t>
            </a:r>
            <a:r>
              <a:rPr sz="2400" spc="-8" dirty="0"/>
              <a:t>Chicagoland</a:t>
            </a:r>
            <a:r>
              <a:rPr sz="2400" spc="-45" dirty="0"/>
              <a:t> </a:t>
            </a:r>
            <a:r>
              <a:rPr sz="2400" dirty="0"/>
              <a:t>area</a:t>
            </a:r>
            <a:r>
              <a:rPr sz="2400" spc="-64" dirty="0"/>
              <a:t> </a:t>
            </a:r>
            <a:r>
              <a:rPr sz="2400" dirty="0"/>
              <a:t>as</a:t>
            </a:r>
            <a:r>
              <a:rPr sz="2400" spc="-60" dirty="0"/>
              <a:t> </a:t>
            </a:r>
            <a:r>
              <a:rPr sz="2400" dirty="0"/>
              <a:t>well</a:t>
            </a:r>
            <a:r>
              <a:rPr sz="2400" spc="-64" dirty="0"/>
              <a:t> </a:t>
            </a:r>
            <a:r>
              <a:rPr sz="2400" dirty="0"/>
              <a:t>as</a:t>
            </a:r>
            <a:r>
              <a:rPr sz="2400" spc="-60" dirty="0"/>
              <a:t> </a:t>
            </a:r>
            <a:r>
              <a:rPr sz="2400" dirty="0"/>
              <a:t>Indiana</a:t>
            </a:r>
            <a:r>
              <a:rPr sz="2400" spc="-49" dirty="0"/>
              <a:t> </a:t>
            </a:r>
            <a:r>
              <a:rPr sz="2400" spc="-19" dirty="0"/>
              <a:t>and </a:t>
            </a:r>
            <a:r>
              <a:rPr sz="2400" spc="-8" dirty="0"/>
              <a:t>Michigan</a:t>
            </a:r>
          </a:p>
          <a:p>
            <a:pPr marL="180499" marR="226219" indent="-171450">
              <a:lnSpc>
                <a:spcPct val="80000"/>
              </a:lnSpc>
              <a:spcBef>
                <a:spcPts val="750"/>
              </a:spcBef>
              <a:buFont typeface="Arial"/>
              <a:buChar char="•"/>
              <a:tabLst>
                <a:tab pos="180975" algn="l"/>
              </a:tabLst>
            </a:pPr>
            <a:r>
              <a:rPr sz="2400" dirty="0"/>
              <a:t>One</a:t>
            </a:r>
            <a:r>
              <a:rPr sz="2400" spc="-68" dirty="0"/>
              <a:t> </a:t>
            </a:r>
            <a:r>
              <a:rPr sz="2400" dirty="0"/>
              <a:t>stop</a:t>
            </a:r>
            <a:r>
              <a:rPr sz="2400" spc="-64" dirty="0"/>
              <a:t> </a:t>
            </a:r>
            <a:r>
              <a:rPr sz="2400" dirty="0"/>
              <a:t>shop</a:t>
            </a:r>
            <a:r>
              <a:rPr sz="2400" spc="-64" dirty="0"/>
              <a:t> </a:t>
            </a:r>
            <a:r>
              <a:rPr sz="2400" dirty="0"/>
              <a:t>for</a:t>
            </a:r>
            <a:r>
              <a:rPr sz="2400" spc="-79" dirty="0"/>
              <a:t> </a:t>
            </a:r>
            <a:r>
              <a:rPr sz="2400" b="1" spc="-15" dirty="0">
                <a:latin typeface="Calibri"/>
                <a:cs typeface="Calibri"/>
              </a:rPr>
              <a:t>pharmacy,</a:t>
            </a:r>
            <a:r>
              <a:rPr sz="2400" b="1" spc="-60" dirty="0">
                <a:latin typeface="Calibri"/>
                <a:cs typeface="Calibri"/>
              </a:rPr>
              <a:t> </a:t>
            </a:r>
            <a:r>
              <a:rPr sz="2400" b="1" dirty="0">
                <a:latin typeface="Calibri"/>
                <a:cs typeface="Calibri"/>
              </a:rPr>
              <a:t>durable</a:t>
            </a:r>
            <a:r>
              <a:rPr sz="2400" b="1" spc="-64" dirty="0">
                <a:latin typeface="Calibri"/>
                <a:cs typeface="Calibri"/>
              </a:rPr>
              <a:t> </a:t>
            </a:r>
            <a:r>
              <a:rPr sz="2400" b="1" dirty="0">
                <a:latin typeface="Calibri"/>
                <a:cs typeface="Calibri"/>
              </a:rPr>
              <a:t>medical</a:t>
            </a:r>
            <a:r>
              <a:rPr sz="2400" b="1" spc="-68" dirty="0">
                <a:latin typeface="Calibri"/>
                <a:cs typeface="Calibri"/>
              </a:rPr>
              <a:t> </a:t>
            </a:r>
            <a:r>
              <a:rPr sz="2400" b="1" spc="-8" dirty="0">
                <a:latin typeface="Calibri"/>
                <a:cs typeface="Calibri"/>
              </a:rPr>
              <a:t>equipment,</a:t>
            </a:r>
            <a:r>
              <a:rPr sz="2400" b="1" spc="-64" dirty="0">
                <a:latin typeface="Calibri"/>
                <a:cs typeface="Calibri"/>
              </a:rPr>
              <a:t> </a:t>
            </a:r>
            <a:r>
              <a:rPr sz="2400" b="1" dirty="0">
                <a:latin typeface="Calibri"/>
                <a:cs typeface="Calibri"/>
              </a:rPr>
              <a:t>over</a:t>
            </a:r>
            <a:r>
              <a:rPr sz="2400" b="1" spc="-60" dirty="0">
                <a:latin typeface="Calibri"/>
                <a:cs typeface="Calibri"/>
              </a:rPr>
              <a:t> </a:t>
            </a:r>
            <a:r>
              <a:rPr sz="2400" b="1" spc="-19" dirty="0">
                <a:latin typeface="Calibri"/>
                <a:cs typeface="Calibri"/>
              </a:rPr>
              <a:t>the </a:t>
            </a:r>
            <a:r>
              <a:rPr sz="2400" b="1" spc="-8" dirty="0">
                <a:latin typeface="Calibri"/>
                <a:cs typeface="Calibri"/>
              </a:rPr>
              <a:t>counter</a:t>
            </a:r>
            <a:r>
              <a:rPr sz="2400" b="1" spc="-53" dirty="0">
                <a:latin typeface="Calibri"/>
                <a:cs typeface="Calibri"/>
              </a:rPr>
              <a:t> </a:t>
            </a:r>
            <a:r>
              <a:rPr sz="2400" b="1" spc="-8" dirty="0">
                <a:latin typeface="Calibri"/>
                <a:cs typeface="Calibri"/>
              </a:rPr>
              <a:t>medications</a:t>
            </a:r>
            <a:r>
              <a:rPr sz="2400" b="1" spc="-49" dirty="0">
                <a:latin typeface="Calibri"/>
                <a:cs typeface="Calibri"/>
              </a:rPr>
              <a:t> </a:t>
            </a:r>
            <a:r>
              <a:rPr sz="2400" b="1" dirty="0">
                <a:latin typeface="Calibri"/>
                <a:cs typeface="Calibri"/>
              </a:rPr>
              <a:t>and</a:t>
            </a:r>
            <a:r>
              <a:rPr sz="2400" b="1" spc="-53" dirty="0">
                <a:latin typeface="Calibri"/>
                <a:cs typeface="Calibri"/>
              </a:rPr>
              <a:t> </a:t>
            </a:r>
            <a:r>
              <a:rPr sz="2400" b="1" dirty="0">
                <a:latin typeface="Calibri"/>
                <a:cs typeface="Calibri"/>
              </a:rPr>
              <a:t>braces,</a:t>
            </a:r>
            <a:r>
              <a:rPr sz="2400" b="1" spc="-45" dirty="0">
                <a:latin typeface="Calibri"/>
                <a:cs typeface="Calibri"/>
              </a:rPr>
              <a:t> </a:t>
            </a:r>
            <a:r>
              <a:rPr sz="2400" b="1" dirty="0">
                <a:latin typeface="Calibri"/>
                <a:cs typeface="Calibri"/>
              </a:rPr>
              <a:t>and</a:t>
            </a:r>
            <a:r>
              <a:rPr sz="2400" b="1" spc="-60" dirty="0">
                <a:latin typeface="Calibri"/>
                <a:cs typeface="Calibri"/>
              </a:rPr>
              <a:t> </a:t>
            </a:r>
            <a:r>
              <a:rPr sz="2400" b="1" dirty="0">
                <a:latin typeface="Calibri"/>
                <a:cs typeface="Calibri"/>
              </a:rPr>
              <a:t>full</a:t>
            </a:r>
            <a:r>
              <a:rPr sz="2400" b="1" spc="-53" dirty="0">
                <a:latin typeface="Calibri"/>
                <a:cs typeface="Calibri"/>
              </a:rPr>
              <a:t> </a:t>
            </a:r>
            <a:r>
              <a:rPr sz="2400" b="1" dirty="0">
                <a:latin typeface="Calibri"/>
                <a:cs typeface="Calibri"/>
              </a:rPr>
              <a:t>line</a:t>
            </a:r>
            <a:r>
              <a:rPr sz="2400" b="1" spc="-53" dirty="0">
                <a:latin typeface="Calibri"/>
                <a:cs typeface="Calibri"/>
              </a:rPr>
              <a:t> </a:t>
            </a:r>
            <a:r>
              <a:rPr sz="2400" b="1" dirty="0">
                <a:latin typeface="Calibri"/>
                <a:cs typeface="Calibri"/>
              </a:rPr>
              <a:t>bill</a:t>
            </a:r>
            <a:r>
              <a:rPr sz="2400" b="1" spc="-56" dirty="0">
                <a:latin typeface="Calibri"/>
                <a:cs typeface="Calibri"/>
              </a:rPr>
              <a:t> </a:t>
            </a:r>
            <a:r>
              <a:rPr sz="2400" b="1" spc="-8" dirty="0">
                <a:latin typeface="Calibri"/>
                <a:cs typeface="Calibri"/>
              </a:rPr>
              <a:t>payment</a:t>
            </a:r>
            <a:r>
              <a:rPr sz="2400" b="1" spc="-41" dirty="0">
                <a:latin typeface="Calibri"/>
                <a:cs typeface="Calibri"/>
              </a:rPr>
              <a:t> </a:t>
            </a:r>
            <a:r>
              <a:rPr sz="2400" b="1" spc="-8" dirty="0">
                <a:latin typeface="Calibri"/>
                <a:cs typeface="Calibri"/>
              </a:rPr>
              <a:t>center</a:t>
            </a:r>
          </a:p>
          <a:p>
            <a:pPr marL="180975" marR="320516" indent="-171926">
              <a:lnSpc>
                <a:spcPct val="80000"/>
              </a:lnSpc>
              <a:spcBef>
                <a:spcPts val="758"/>
              </a:spcBef>
              <a:buFont typeface="Arial"/>
              <a:buChar char="•"/>
              <a:tabLst>
                <a:tab pos="180975" algn="l"/>
              </a:tabLst>
            </a:pPr>
            <a:r>
              <a:rPr sz="2400" dirty="0"/>
              <a:t>Our</a:t>
            </a:r>
            <a:r>
              <a:rPr sz="2400" spc="-53" dirty="0"/>
              <a:t> </a:t>
            </a:r>
            <a:r>
              <a:rPr sz="2400" dirty="0"/>
              <a:t>primary</a:t>
            </a:r>
            <a:r>
              <a:rPr sz="2400" spc="-45" dirty="0"/>
              <a:t> </a:t>
            </a:r>
            <a:r>
              <a:rPr sz="2400" dirty="0"/>
              <a:t>location</a:t>
            </a:r>
            <a:r>
              <a:rPr sz="2400" spc="-53" dirty="0"/>
              <a:t> </a:t>
            </a:r>
            <a:r>
              <a:rPr sz="2400" dirty="0"/>
              <a:t>is</a:t>
            </a:r>
            <a:r>
              <a:rPr sz="2400" spc="-53" dirty="0"/>
              <a:t> </a:t>
            </a:r>
            <a:r>
              <a:rPr sz="2400" dirty="0"/>
              <a:t>open</a:t>
            </a:r>
            <a:r>
              <a:rPr sz="2400" spc="-49" dirty="0"/>
              <a:t> </a:t>
            </a:r>
            <a:r>
              <a:rPr sz="2400" b="1" dirty="0">
                <a:latin typeface="Calibri"/>
                <a:cs typeface="Calibri"/>
              </a:rPr>
              <a:t>daily</a:t>
            </a:r>
            <a:r>
              <a:rPr sz="2400" b="1" spc="-45" dirty="0">
                <a:latin typeface="Calibri"/>
                <a:cs typeface="Calibri"/>
              </a:rPr>
              <a:t> </a:t>
            </a:r>
            <a:r>
              <a:rPr sz="2400" dirty="0"/>
              <a:t>from</a:t>
            </a:r>
            <a:r>
              <a:rPr sz="2400" spc="-53" dirty="0"/>
              <a:t> </a:t>
            </a:r>
            <a:r>
              <a:rPr sz="2400" spc="-19" dirty="0"/>
              <a:t>8:30am-</a:t>
            </a:r>
            <a:r>
              <a:rPr sz="2400" dirty="0"/>
              <a:t>9pm,</a:t>
            </a:r>
            <a:r>
              <a:rPr sz="2400" spc="-19" dirty="0"/>
              <a:t> </a:t>
            </a:r>
            <a:r>
              <a:rPr sz="2400" dirty="0"/>
              <a:t>365</a:t>
            </a:r>
            <a:r>
              <a:rPr sz="2400" spc="-41" dirty="0"/>
              <a:t> </a:t>
            </a:r>
            <a:r>
              <a:rPr sz="2400" dirty="0"/>
              <a:t>days</a:t>
            </a:r>
            <a:r>
              <a:rPr sz="2400" spc="-49" dirty="0"/>
              <a:t> </a:t>
            </a:r>
            <a:r>
              <a:rPr sz="2400" spc="-19" dirty="0"/>
              <a:t>per </a:t>
            </a:r>
            <a:r>
              <a:rPr sz="2400" spc="-15" dirty="0"/>
              <a:t>year</a:t>
            </a:r>
          </a:p>
          <a:p>
            <a:pPr marL="180975" marR="135731" indent="-171450">
              <a:lnSpc>
                <a:spcPct val="80000"/>
              </a:lnSpc>
              <a:spcBef>
                <a:spcPts val="746"/>
              </a:spcBef>
              <a:buFont typeface="Arial"/>
              <a:buChar char="•"/>
              <a:tabLst>
                <a:tab pos="180975" algn="l"/>
              </a:tabLst>
            </a:pPr>
            <a:r>
              <a:rPr sz="2400" dirty="0"/>
              <a:t>Our</a:t>
            </a:r>
            <a:r>
              <a:rPr sz="2400" spc="-56" dirty="0"/>
              <a:t> </a:t>
            </a:r>
            <a:r>
              <a:rPr sz="2400" dirty="0"/>
              <a:t>caring</a:t>
            </a:r>
            <a:r>
              <a:rPr sz="2400" spc="-53" dirty="0"/>
              <a:t> </a:t>
            </a:r>
            <a:r>
              <a:rPr sz="2400" spc="-8" dirty="0"/>
              <a:t>staff</a:t>
            </a:r>
            <a:r>
              <a:rPr sz="2400" spc="-64" dirty="0"/>
              <a:t> </a:t>
            </a:r>
            <a:r>
              <a:rPr sz="2400" dirty="0"/>
              <a:t>of</a:t>
            </a:r>
            <a:r>
              <a:rPr sz="2400" spc="-64" dirty="0"/>
              <a:t> </a:t>
            </a:r>
            <a:r>
              <a:rPr sz="2400" dirty="0"/>
              <a:t>50</a:t>
            </a:r>
            <a:r>
              <a:rPr sz="2400" spc="-53" dirty="0"/>
              <a:t> </a:t>
            </a:r>
            <a:r>
              <a:rPr sz="2400" spc="-8" dirty="0"/>
              <a:t>receives</a:t>
            </a:r>
            <a:r>
              <a:rPr sz="2400" spc="-64" dirty="0"/>
              <a:t> </a:t>
            </a:r>
            <a:r>
              <a:rPr sz="2400" dirty="0"/>
              <a:t>ongoing</a:t>
            </a:r>
            <a:r>
              <a:rPr sz="2400" spc="-53" dirty="0"/>
              <a:t> </a:t>
            </a:r>
            <a:r>
              <a:rPr sz="2400" dirty="0"/>
              <a:t>training</a:t>
            </a:r>
            <a:r>
              <a:rPr sz="2400" spc="-41" dirty="0"/>
              <a:t> </a:t>
            </a:r>
            <a:r>
              <a:rPr sz="2400" dirty="0"/>
              <a:t>in</a:t>
            </a:r>
            <a:r>
              <a:rPr sz="2400" spc="-56" dirty="0"/>
              <a:t> </a:t>
            </a:r>
            <a:r>
              <a:rPr sz="2400" dirty="0"/>
              <a:t>order</a:t>
            </a:r>
            <a:r>
              <a:rPr sz="2400" spc="-56" dirty="0"/>
              <a:t> </a:t>
            </a:r>
            <a:r>
              <a:rPr sz="2400" dirty="0"/>
              <a:t>to</a:t>
            </a:r>
            <a:r>
              <a:rPr sz="2400" spc="-64" dirty="0"/>
              <a:t> </a:t>
            </a:r>
            <a:r>
              <a:rPr sz="2400" dirty="0"/>
              <a:t>help</a:t>
            </a:r>
            <a:r>
              <a:rPr sz="2400" spc="-56" dirty="0"/>
              <a:t> </a:t>
            </a:r>
            <a:r>
              <a:rPr sz="2400" spc="-15" dirty="0"/>
              <a:t>meet </a:t>
            </a:r>
            <a:r>
              <a:rPr sz="2400" dirty="0"/>
              <a:t>our</a:t>
            </a:r>
            <a:r>
              <a:rPr sz="2400" spc="-75" dirty="0"/>
              <a:t> </a:t>
            </a:r>
            <a:r>
              <a:rPr sz="2400" spc="-8" dirty="0"/>
              <a:t>patient’s</a:t>
            </a:r>
            <a:r>
              <a:rPr sz="2400" spc="-60" dirty="0"/>
              <a:t> </a:t>
            </a:r>
            <a:r>
              <a:rPr sz="2400" dirty="0"/>
              <a:t>and</a:t>
            </a:r>
            <a:r>
              <a:rPr sz="2400" spc="-64" dirty="0"/>
              <a:t> </a:t>
            </a:r>
            <a:r>
              <a:rPr sz="2400" dirty="0"/>
              <a:t>your</a:t>
            </a:r>
            <a:r>
              <a:rPr sz="2400" spc="-71" dirty="0"/>
              <a:t> </a:t>
            </a:r>
            <a:r>
              <a:rPr sz="2400" dirty="0"/>
              <a:t>member’s</a:t>
            </a:r>
            <a:r>
              <a:rPr sz="2400" spc="-56" dirty="0"/>
              <a:t> </a:t>
            </a:r>
            <a:r>
              <a:rPr sz="2400" spc="-8" dirty="0"/>
              <a:t>needs</a:t>
            </a:r>
          </a:p>
          <a:p>
            <a:pPr marL="180975" marR="614839" indent="-171450">
              <a:lnSpc>
                <a:spcPct val="80000"/>
              </a:lnSpc>
              <a:spcBef>
                <a:spcPts val="746"/>
              </a:spcBef>
              <a:buFont typeface="Arial"/>
              <a:buChar char="•"/>
              <a:tabLst>
                <a:tab pos="180975" algn="l"/>
              </a:tabLst>
            </a:pPr>
            <a:r>
              <a:rPr sz="2400" spc="-15" dirty="0"/>
              <a:t>Preferred</a:t>
            </a:r>
            <a:r>
              <a:rPr sz="2400" spc="-79" dirty="0"/>
              <a:t> </a:t>
            </a:r>
            <a:r>
              <a:rPr sz="2400" spc="-8" dirty="0"/>
              <a:t>providers</a:t>
            </a:r>
            <a:r>
              <a:rPr sz="2400" spc="-53" dirty="0"/>
              <a:t> </a:t>
            </a:r>
            <a:r>
              <a:rPr sz="2400" dirty="0"/>
              <a:t>for</a:t>
            </a:r>
            <a:r>
              <a:rPr sz="2400" spc="-83" dirty="0"/>
              <a:t> </a:t>
            </a:r>
            <a:r>
              <a:rPr sz="2400" spc="-8" dirty="0"/>
              <a:t>Medicare,</a:t>
            </a:r>
            <a:r>
              <a:rPr sz="2400" spc="-75" dirty="0"/>
              <a:t> </a:t>
            </a:r>
            <a:r>
              <a:rPr sz="2400" dirty="0"/>
              <a:t>Medicaid,</a:t>
            </a:r>
            <a:r>
              <a:rPr sz="2400" spc="-60" dirty="0"/>
              <a:t> </a:t>
            </a:r>
            <a:r>
              <a:rPr sz="2400" dirty="0"/>
              <a:t>and</a:t>
            </a:r>
            <a:r>
              <a:rPr sz="2400" spc="-75" dirty="0"/>
              <a:t> </a:t>
            </a:r>
            <a:r>
              <a:rPr sz="2400" dirty="0"/>
              <a:t>Blue</a:t>
            </a:r>
            <a:r>
              <a:rPr sz="2400" spc="-71" dirty="0"/>
              <a:t> </a:t>
            </a:r>
            <a:r>
              <a:rPr sz="2400" dirty="0"/>
              <a:t>Cross</a:t>
            </a:r>
            <a:r>
              <a:rPr sz="2400" spc="-68" dirty="0"/>
              <a:t> </a:t>
            </a:r>
            <a:r>
              <a:rPr sz="2400" spc="-15" dirty="0"/>
              <a:t>Blue </a:t>
            </a:r>
            <a:r>
              <a:rPr sz="2400" dirty="0"/>
              <a:t>Shield</a:t>
            </a:r>
            <a:r>
              <a:rPr sz="2400" spc="-49" dirty="0"/>
              <a:t> </a:t>
            </a:r>
            <a:r>
              <a:rPr sz="2400" dirty="0"/>
              <a:t>(PPOs</a:t>
            </a:r>
            <a:r>
              <a:rPr sz="2400" spc="-38" dirty="0"/>
              <a:t> </a:t>
            </a:r>
            <a:r>
              <a:rPr sz="2400" dirty="0"/>
              <a:t>and</a:t>
            </a:r>
            <a:r>
              <a:rPr sz="2400" spc="-60" dirty="0"/>
              <a:t> </a:t>
            </a:r>
            <a:r>
              <a:rPr sz="2400" dirty="0"/>
              <a:t>HMOs),</a:t>
            </a:r>
            <a:r>
              <a:rPr sz="2400" spc="-38" dirty="0"/>
              <a:t> </a:t>
            </a:r>
            <a:r>
              <a:rPr sz="2400" dirty="0"/>
              <a:t>Humana,</a:t>
            </a:r>
            <a:r>
              <a:rPr sz="2400" spc="-45" dirty="0"/>
              <a:t> </a:t>
            </a:r>
            <a:r>
              <a:rPr sz="2400" dirty="0"/>
              <a:t>and</a:t>
            </a:r>
            <a:r>
              <a:rPr sz="2400" spc="-49" dirty="0"/>
              <a:t> </a:t>
            </a:r>
            <a:r>
              <a:rPr sz="2400" spc="-8" dirty="0"/>
              <a:t>Meridian</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sldNum" sz="quarter" idx="7"/>
          </p:nvPr>
        </p:nvSpPr>
        <p:spPr>
          <a:xfrm>
            <a:off x="11067288" y="6463728"/>
            <a:ext cx="244475" cy="177800"/>
          </a:xfrm>
          <a:prstGeom prst="rect">
            <a:avLst/>
          </a:prstGeom>
        </p:spPr>
        <p:txBody>
          <a:bodyPr vert="horz" wrap="square" lIns="0" tIns="0" rIns="0" bIns="0" rtlCol="0">
            <a:spAutoFit/>
          </a:bodyPr>
          <a:lstStyle>
            <a:defPPr>
              <a:defRPr kern="0"/>
            </a:defPPr>
            <a:lvl1pPr>
              <a:defRPr sz="1200" b="0" i="0">
                <a:solidFill>
                  <a:srgbClr val="888888"/>
                </a:solidFill>
                <a:latin typeface="Calibri"/>
                <a:cs typeface="Calibri"/>
              </a:defRPr>
            </a:lvl1pPr>
          </a:lstStyle>
          <a:p>
            <a:pPr marL="38100">
              <a:lnSpc>
                <a:spcPts val="1240"/>
              </a:lnSpc>
            </a:pPr>
            <a:fld id="{81D60167-4931-47E6-BA6A-407CBD079E47}" type="slidenum">
              <a:rPr lang="en-US" spc="-25" smtClean="0"/>
              <a:pPr marL="38100">
                <a:lnSpc>
                  <a:spcPts val="1240"/>
                </a:lnSpc>
              </a:pPr>
              <a:t>38</a:t>
            </a:fld>
            <a:endParaRPr spc="-19" dirty="0"/>
          </a:p>
        </p:txBody>
      </p:sp>
      <p:sp>
        <p:nvSpPr>
          <p:cNvPr id="2" name="object 2"/>
          <p:cNvSpPr txBox="1">
            <a:spLocks noGrp="1"/>
          </p:cNvSpPr>
          <p:nvPr>
            <p:ph type="title"/>
          </p:nvPr>
        </p:nvSpPr>
        <p:spPr>
          <a:xfrm>
            <a:off x="1139190" y="113819"/>
            <a:ext cx="6865620" cy="915731"/>
          </a:xfrm>
          <a:prstGeom prst="rect">
            <a:avLst/>
          </a:prstGeom>
        </p:spPr>
        <p:txBody>
          <a:bodyPr vert="horz" wrap="square" lIns="0" tIns="236315" rIns="0" bIns="0" numCol="1" rtlCol="0" anchor="ctr" anchorCtr="0" compatLnSpc="1">
            <a:prstTxWarp prst="textNoShape">
              <a:avLst/>
            </a:prstTxWarp>
            <a:spAutoFit/>
          </a:bodyPr>
          <a:lstStyle/>
          <a:p>
            <a:pPr marL="9525">
              <a:spcBef>
                <a:spcPts val="79"/>
              </a:spcBef>
            </a:pPr>
            <a:r>
              <a:rPr dirty="0"/>
              <a:t>Why</a:t>
            </a:r>
            <a:r>
              <a:rPr spc="-64" dirty="0"/>
              <a:t> </a:t>
            </a:r>
            <a:r>
              <a:rPr dirty="0"/>
              <a:t>Choose</a:t>
            </a:r>
            <a:r>
              <a:rPr spc="-38" dirty="0"/>
              <a:t> </a:t>
            </a:r>
            <a:r>
              <a:rPr spc="-8" dirty="0"/>
              <a:t>Basinger?</a:t>
            </a:r>
          </a:p>
        </p:txBody>
      </p:sp>
      <p:sp>
        <p:nvSpPr>
          <p:cNvPr id="3" name="object 3"/>
          <p:cNvSpPr txBox="1"/>
          <p:nvPr/>
        </p:nvSpPr>
        <p:spPr>
          <a:xfrm>
            <a:off x="514350" y="1308950"/>
            <a:ext cx="7761923" cy="4601099"/>
          </a:xfrm>
          <a:prstGeom prst="rect">
            <a:avLst/>
          </a:prstGeom>
        </p:spPr>
        <p:txBody>
          <a:bodyPr vert="horz" wrap="square" lIns="0" tIns="10001" rIns="0" bIns="0" rtlCol="0">
            <a:spAutoFit/>
          </a:bodyPr>
          <a:lstStyle/>
          <a:p>
            <a:pPr marL="180975" indent="-171450">
              <a:spcBef>
                <a:spcPts val="79"/>
              </a:spcBef>
              <a:buFont typeface="Arial"/>
              <a:buChar char="•"/>
              <a:tabLst>
                <a:tab pos="180975" algn="l"/>
              </a:tabLst>
            </a:pPr>
            <a:r>
              <a:rPr sz="2000" spc="-8" dirty="0">
                <a:latin typeface="Calibri"/>
                <a:cs typeface="Calibri"/>
              </a:rPr>
              <a:t>Personalized</a:t>
            </a:r>
            <a:r>
              <a:rPr sz="2000" spc="-64" dirty="0">
                <a:latin typeface="Calibri"/>
                <a:cs typeface="Calibri"/>
              </a:rPr>
              <a:t> </a:t>
            </a:r>
            <a:r>
              <a:rPr sz="2000" dirty="0">
                <a:latin typeface="Calibri"/>
                <a:cs typeface="Calibri"/>
              </a:rPr>
              <a:t>support</a:t>
            </a:r>
            <a:r>
              <a:rPr sz="2000" spc="-41" dirty="0">
                <a:latin typeface="Calibri"/>
                <a:cs typeface="Calibri"/>
              </a:rPr>
              <a:t> </a:t>
            </a:r>
            <a:r>
              <a:rPr sz="2000" dirty="0">
                <a:latin typeface="Calibri"/>
                <a:cs typeface="Calibri"/>
              </a:rPr>
              <a:t>from</a:t>
            </a:r>
            <a:r>
              <a:rPr sz="2000" spc="-30" dirty="0">
                <a:latin typeface="Calibri"/>
                <a:cs typeface="Calibri"/>
              </a:rPr>
              <a:t> </a:t>
            </a:r>
            <a:r>
              <a:rPr sz="2000" dirty="0">
                <a:latin typeface="Calibri"/>
                <a:cs typeface="Calibri"/>
              </a:rPr>
              <a:t>our</a:t>
            </a:r>
            <a:r>
              <a:rPr sz="2000" spc="-23" dirty="0">
                <a:latin typeface="Calibri"/>
                <a:cs typeface="Calibri"/>
              </a:rPr>
              <a:t> </a:t>
            </a:r>
            <a:r>
              <a:rPr sz="2000" dirty="0">
                <a:latin typeface="Calibri"/>
                <a:cs typeface="Calibri"/>
              </a:rPr>
              <a:t>caring</a:t>
            </a:r>
            <a:r>
              <a:rPr sz="2000" spc="-30" dirty="0">
                <a:latin typeface="Calibri"/>
                <a:cs typeface="Calibri"/>
              </a:rPr>
              <a:t> </a:t>
            </a:r>
            <a:r>
              <a:rPr sz="2000" dirty="0">
                <a:latin typeface="Calibri"/>
                <a:cs typeface="Calibri"/>
              </a:rPr>
              <a:t>and</a:t>
            </a:r>
            <a:r>
              <a:rPr sz="2000" spc="-38" dirty="0">
                <a:latin typeface="Calibri"/>
                <a:cs typeface="Calibri"/>
              </a:rPr>
              <a:t> </a:t>
            </a:r>
            <a:r>
              <a:rPr sz="2000" dirty="0">
                <a:latin typeface="Calibri"/>
                <a:cs typeface="Calibri"/>
              </a:rPr>
              <a:t>experience</a:t>
            </a:r>
            <a:r>
              <a:rPr sz="2000" spc="-60" dirty="0">
                <a:latin typeface="Calibri"/>
                <a:cs typeface="Calibri"/>
              </a:rPr>
              <a:t> </a:t>
            </a:r>
            <a:r>
              <a:rPr sz="2000" spc="-15" dirty="0">
                <a:latin typeface="Calibri"/>
                <a:cs typeface="Calibri"/>
              </a:rPr>
              <a:t>team</a:t>
            </a:r>
            <a:endParaRPr sz="2000" dirty="0">
              <a:latin typeface="Calibri"/>
              <a:cs typeface="Calibri"/>
            </a:endParaRPr>
          </a:p>
          <a:p>
            <a:pPr marL="180975" marR="195263" indent="-171450">
              <a:lnSpc>
                <a:spcPct val="70000"/>
              </a:lnSpc>
              <a:spcBef>
                <a:spcPts val="746"/>
              </a:spcBef>
              <a:buFont typeface="Arial"/>
              <a:buChar char="•"/>
              <a:tabLst>
                <a:tab pos="180975" algn="l"/>
              </a:tabLst>
            </a:pPr>
            <a:r>
              <a:rPr sz="2000" dirty="0">
                <a:latin typeface="Calibri"/>
                <a:cs typeface="Calibri"/>
              </a:rPr>
              <a:t>We</a:t>
            </a:r>
            <a:r>
              <a:rPr sz="2000" spc="-53" dirty="0">
                <a:latin typeface="Calibri"/>
                <a:cs typeface="Calibri"/>
              </a:rPr>
              <a:t> </a:t>
            </a:r>
            <a:r>
              <a:rPr sz="2000" dirty="0">
                <a:latin typeface="Calibri"/>
                <a:cs typeface="Calibri"/>
              </a:rPr>
              <a:t>will</a:t>
            </a:r>
            <a:r>
              <a:rPr sz="2000" spc="-45" dirty="0">
                <a:latin typeface="Calibri"/>
                <a:cs typeface="Calibri"/>
              </a:rPr>
              <a:t> </a:t>
            </a:r>
            <a:r>
              <a:rPr sz="2000" dirty="0">
                <a:latin typeface="Calibri"/>
                <a:cs typeface="Calibri"/>
              </a:rPr>
              <a:t>work</a:t>
            </a:r>
            <a:r>
              <a:rPr sz="2000" spc="-30" dirty="0">
                <a:latin typeface="Calibri"/>
                <a:cs typeface="Calibri"/>
              </a:rPr>
              <a:t> </a:t>
            </a:r>
            <a:r>
              <a:rPr sz="2000" dirty="0">
                <a:latin typeface="Calibri"/>
                <a:cs typeface="Calibri"/>
              </a:rPr>
              <a:t>with</a:t>
            </a:r>
            <a:r>
              <a:rPr sz="2000" spc="-45" dirty="0">
                <a:latin typeface="Calibri"/>
                <a:cs typeface="Calibri"/>
              </a:rPr>
              <a:t> </a:t>
            </a:r>
            <a:r>
              <a:rPr sz="2000" dirty="0">
                <a:latin typeface="Calibri"/>
                <a:cs typeface="Calibri"/>
              </a:rPr>
              <a:t>your</a:t>
            </a:r>
            <a:r>
              <a:rPr sz="2000" spc="-41" dirty="0">
                <a:latin typeface="Calibri"/>
                <a:cs typeface="Calibri"/>
              </a:rPr>
              <a:t> </a:t>
            </a:r>
            <a:r>
              <a:rPr sz="2000" spc="-19" dirty="0">
                <a:latin typeface="Calibri"/>
                <a:cs typeface="Calibri"/>
              </a:rPr>
              <a:t>member,</a:t>
            </a:r>
            <a:r>
              <a:rPr sz="2000" spc="-53" dirty="0">
                <a:latin typeface="Calibri"/>
                <a:cs typeface="Calibri"/>
              </a:rPr>
              <a:t> </a:t>
            </a:r>
            <a:r>
              <a:rPr sz="2000" dirty="0">
                <a:latin typeface="Calibri"/>
                <a:cs typeface="Calibri"/>
              </a:rPr>
              <a:t>family</a:t>
            </a:r>
            <a:r>
              <a:rPr sz="2000" spc="-53" dirty="0">
                <a:latin typeface="Calibri"/>
                <a:cs typeface="Calibri"/>
              </a:rPr>
              <a:t> </a:t>
            </a:r>
            <a:r>
              <a:rPr sz="2000" spc="-19" dirty="0">
                <a:latin typeface="Calibri"/>
                <a:cs typeface="Calibri"/>
              </a:rPr>
              <a:t>caregiver,</a:t>
            </a:r>
            <a:r>
              <a:rPr sz="2000" spc="-53" dirty="0">
                <a:latin typeface="Calibri"/>
                <a:cs typeface="Calibri"/>
              </a:rPr>
              <a:t> </a:t>
            </a:r>
            <a:r>
              <a:rPr sz="2000" dirty="0">
                <a:latin typeface="Calibri"/>
                <a:cs typeface="Calibri"/>
              </a:rPr>
              <a:t>and</a:t>
            </a:r>
            <a:r>
              <a:rPr sz="2000" spc="-53" dirty="0">
                <a:latin typeface="Calibri"/>
                <a:cs typeface="Calibri"/>
              </a:rPr>
              <a:t> </a:t>
            </a:r>
            <a:r>
              <a:rPr sz="2000" dirty="0">
                <a:latin typeface="Calibri"/>
                <a:cs typeface="Calibri"/>
              </a:rPr>
              <a:t>care</a:t>
            </a:r>
            <a:r>
              <a:rPr sz="2000" spc="-41" dirty="0">
                <a:latin typeface="Calibri"/>
                <a:cs typeface="Calibri"/>
              </a:rPr>
              <a:t> </a:t>
            </a:r>
            <a:r>
              <a:rPr sz="2000" dirty="0">
                <a:latin typeface="Calibri"/>
                <a:cs typeface="Calibri"/>
              </a:rPr>
              <a:t>coordinator</a:t>
            </a:r>
            <a:r>
              <a:rPr sz="2000" spc="-30" dirty="0">
                <a:latin typeface="Calibri"/>
                <a:cs typeface="Calibri"/>
              </a:rPr>
              <a:t> </a:t>
            </a:r>
            <a:r>
              <a:rPr sz="2000" spc="-19" dirty="0">
                <a:latin typeface="Calibri"/>
                <a:cs typeface="Calibri"/>
              </a:rPr>
              <a:t>to </a:t>
            </a:r>
            <a:r>
              <a:rPr sz="2000" dirty="0">
                <a:latin typeface="Calibri"/>
                <a:cs typeface="Calibri"/>
              </a:rPr>
              <a:t>ensure</a:t>
            </a:r>
            <a:r>
              <a:rPr sz="2000" spc="-53" dirty="0">
                <a:latin typeface="Calibri"/>
                <a:cs typeface="Calibri"/>
              </a:rPr>
              <a:t> </a:t>
            </a:r>
            <a:r>
              <a:rPr sz="2000" dirty="0">
                <a:latin typeface="Calibri"/>
                <a:cs typeface="Calibri"/>
              </a:rPr>
              <a:t>equipment</a:t>
            </a:r>
            <a:r>
              <a:rPr sz="2000" spc="-45" dirty="0">
                <a:latin typeface="Calibri"/>
                <a:cs typeface="Calibri"/>
              </a:rPr>
              <a:t> </a:t>
            </a:r>
            <a:r>
              <a:rPr sz="2000" dirty="0">
                <a:latin typeface="Calibri"/>
                <a:cs typeface="Calibri"/>
              </a:rPr>
              <a:t>is</a:t>
            </a:r>
            <a:r>
              <a:rPr sz="2000" spc="-30" dirty="0">
                <a:latin typeface="Calibri"/>
                <a:cs typeface="Calibri"/>
              </a:rPr>
              <a:t> </a:t>
            </a:r>
            <a:r>
              <a:rPr sz="2000" dirty="0">
                <a:latin typeface="Calibri"/>
                <a:cs typeface="Calibri"/>
              </a:rPr>
              <a:t>delivered</a:t>
            </a:r>
            <a:r>
              <a:rPr sz="2000" spc="-49" dirty="0">
                <a:latin typeface="Calibri"/>
                <a:cs typeface="Calibri"/>
              </a:rPr>
              <a:t> </a:t>
            </a:r>
            <a:r>
              <a:rPr sz="2000" dirty="0">
                <a:latin typeface="Calibri"/>
                <a:cs typeface="Calibri"/>
              </a:rPr>
              <a:t>and</a:t>
            </a:r>
            <a:r>
              <a:rPr sz="2000" spc="-30" dirty="0">
                <a:latin typeface="Calibri"/>
                <a:cs typeface="Calibri"/>
              </a:rPr>
              <a:t> </a:t>
            </a:r>
            <a:r>
              <a:rPr sz="2000" dirty="0">
                <a:latin typeface="Calibri"/>
                <a:cs typeface="Calibri"/>
              </a:rPr>
              <a:t>received</a:t>
            </a:r>
            <a:r>
              <a:rPr sz="2000" spc="-49" dirty="0">
                <a:latin typeface="Calibri"/>
                <a:cs typeface="Calibri"/>
              </a:rPr>
              <a:t> </a:t>
            </a:r>
            <a:r>
              <a:rPr sz="2000" dirty="0">
                <a:latin typeface="Calibri"/>
                <a:cs typeface="Calibri"/>
              </a:rPr>
              <a:t>via</a:t>
            </a:r>
            <a:r>
              <a:rPr sz="2000" spc="-19" dirty="0">
                <a:latin typeface="Calibri"/>
                <a:cs typeface="Calibri"/>
              </a:rPr>
              <a:t> </a:t>
            </a:r>
            <a:r>
              <a:rPr sz="2000" dirty="0">
                <a:latin typeface="Calibri"/>
                <a:cs typeface="Calibri"/>
              </a:rPr>
              <a:t>a</a:t>
            </a:r>
            <a:r>
              <a:rPr sz="2000" spc="-19" dirty="0">
                <a:latin typeface="Calibri"/>
                <a:cs typeface="Calibri"/>
              </a:rPr>
              <a:t> </a:t>
            </a:r>
            <a:r>
              <a:rPr sz="2000" spc="-11" dirty="0">
                <a:latin typeface="Calibri"/>
                <a:cs typeface="Calibri"/>
              </a:rPr>
              <a:t>follow-</a:t>
            </a:r>
            <a:r>
              <a:rPr sz="2000" dirty="0">
                <a:latin typeface="Calibri"/>
                <a:cs typeface="Calibri"/>
              </a:rPr>
              <a:t>up</a:t>
            </a:r>
            <a:r>
              <a:rPr sz="2000" spc="-4" dirty="0">
                <a:latin typeface="Calibri"/>
                <a:cs typeface="Calibri"/>
              </a:rPr>
              <a:t> </a:t>
            </a:r>
            <a:r>
              <a:rPr sz="2000" spc="-15" dirty="0">
                <a:latin typeface="Calibri"/>
                <a:cs typeface="Calibri"/>
              </a:rPr>
              <a:t>call</a:t>
            </a:r>
            <a:endParaRPr sz="2000" dirty="0">
              <a:latin typeface="Calibri"/>
              <a:cs typeface="Calibri"/>
            </a:endParaRPr>
          </a:p>
          <a:p>
            <a:pPr marL="180499" marR="658177" indent="-171450">
              <a:lnSpc>
                <a:spcPct val="70000"/>
              </a:lnSpc>
              <a:spcBef>
                <a:spcPts val="746"/>
              </a:spcBef>
              <a:buFont typeface="Arial"/>
              <a:buChar char="•"/>
              <a:tabLst>
                <a:tab pos="180975" algn="l"/>
              </a:tabLst>
            </a:pPr>
            <a:r>
              <a:rPr sz="2000" dirty="0">
                <a:latin typeface="Calibri"/>
                <a:cs typeface="Calibri"/>
              </a:rPr>
              <a:t>One</a:t>
            </a:r>
            <a:r>
              <a:rPr sz="2000" spc="-38" dirty="0">
                <a:latin typeface="Calibri"/>
                <a:cs typeface="Calibri"/>
              </a:rPr>
              <a:t> </a:t>
            </a:r>
            <a:r>
              <a:rPr sz="2000" dirty="0">
                <a:latin typeface="Calibri"/>
                <a:cs typeface="Calibri"/>
              </a:rPr>
              <a:t>stop</a:t>
            </a:r>
            <a:r>
              <a:rPr sz="2000" spc="-41" dirty="0">
                <a:latin typeface="Calibri"/>
                <a:cs typeface="Calibri"/>
              </a:rPr>
              <a:t> </a:t>
            </a:r>
            <a:r>
              <a:rPr sz="2000" dirty="0">
                <a:latin typeface="Calibri"/>
                <a:cs typeface="Calibri"/>
              </a:rPr>
              <a:t>shop</a:t>
            </a:r>
            <a:r>
              <a:rPr sz="2000" spc="-34" dirty="0">
                <a:latin typeface="Calibri"/>
                <a:cs typeface="Calibri"/>
              </a:rPr>
              <a:t> </a:t>
            </a:r>
            <a:r>
              <a:rPr sz="2000" dirty="0">
                <a:latin typeface="Calibri"/>
                <a:cs typeface="Calibri"/>
              </a:rPr>
              <a:t>for</a:t>
            </a:r>
            <a:r>
              <a:rPr sz="2000" spc="-11" dirty="0">
                <a:latin typeface="Calibri"/>
                <a:cs typeface="Calibri"/>
              </a:rPr>
              <a:t> </a:t>
            </a:r>
            <a:r>
              <a:rPr sz="2000" dirty="0">
                <a:latin typeface="Calibri"/>
                <a:cs typeface="Calibri"/>
              </a:rPr>
              <a:t>pharmacy</a:t>
            </a:r>
            <a:r>
              <a:rPr sz="2000" spc="-38" dirty="0">
                <a:latin typeface="Calibri"/>
                <a:cs typeface="Calibri"/>
              </a:rPr>
              <a:t> </a:t>
            </a:r>
            <a:r>
              <a:rPr sz="2000" dirty="0">
                <a:latin typeface="Calibri"/>
                <a:cs typeface="Calibri"/>
              </a:rPr>
              <a:t>and</a:t>
            </a:r>
            <a:r>
              <a:rPr sz="2000" spc="-34" dirty="0">
                <a:latin typeface="Calibri"/>
                <a:cs typeface="Calibri"/>
              </a:rPr>
              <a:t> </a:t>
            </a:r>
            <a:r>
              <a:rPr sz="2000" dirty="0">
                <a:latin typeface="Calibri"/>
                <a:cs typeface="Calibri"/>
              </a:rPr>
              <a:t>medical</a:t>
            </a:r>
            <a:r>
              <a:rPr sz="2000" spc="-30" dirty="0">
                <a:latin typeface="Calibri"/>
                <a:cs typeface="Calibri"/>
              </a:rPr>
              <a:t> </a:t>
            </a:r>
            <a:r>
              <a:rPr sz="2000" spc="-8" dirty="0">
                <a:latin typeface="Calibri"/>
                <a:cs typeface="Calibri"/>
              </a:rPr>
              <a:t>equipment-</a:t>
            </a:r>
            <a:r>
              <a:rPr sz="2000" dirty="0">
                <a:latin typeface="Calibri"/>
                <a:cs typeface="Calibri"/>
              </a:rPr>
              <a:t>you</a:t>
            </a:r>
            <a:r>
              <a:rPr sz="2000" spc="-41" dirty="0">
                <a:latin typeface="Calibri"/>
                <a:cs typeface="Calibri"/>
              </a:rPr>
              <a:t> </a:t>
            </a:r>
            <a:r>
              <a:rPr sz="2000" dirty="0">
                <a:latin typeface="Calibri"/>
                <a:cs typeface="Calibri"/>
              </a:rPr>
              <a:t>can</a:t>
            </a:r>
            <a:r>
              <a:rPr sz="2000" spc="-34" dirty="0">
                <a:latin typeface="Calibri"/>
                <a:cs typeface="Calibri"/>
              </a:rPr>
              <a:t> </a:t>
            </a:r>
            <a:r>
              <a:rPr sz="2000" dirty="0">
                <a:latin typeface="Calibri"/>
                <a:cs typeface="Calibri"/>
              </a:rPr>
              <a:t>make</a:t>
            </a:r>
            <a:r>
              <a:rPr sz="2000" spc="-34" dirty="0">
                <a:latin typeface="Calibri"/>
                <a:cs typeface="Calibri"/>
              </a:rPr>
              <a:t> </a:t>
            </a:r>
            <a:r>
              <a:rPr sz="2000" spc="-38" dirty="0">
                <a:latin typeface="Calibri"/>
                <a:cs typeface="Calibri"/>
              </a:rPr>
              <a:t>1 </a:t>
            </a:r>
            <a:r>
              <a:rPr sz="2000" dirty="0">
                <a:latin typeface="Calibri"/>
                <a:cs typeface="Calibri"/>
              </a:rPr>
              <a:t>phone</a:t>
            </a:r>
            <a:r>
              <a:rPr sz="2000" spc="-41" dirty="0">
                <a:latin typeface="Calibri"/>
                <a:cs typeface="Calibri"/>
              </a:rPr>
              <a:t> </a:t>
            </a:r>
            <a:r>
              <a:rPr sz="2000" dirty="0">
                <a:latin typeface="Calibri"/>
                <a:cs typeface="Calibri"/>
              </a:rPr>
              <a:t>call</a:t>
            </a:r>
            <a:r>
              <a:rPr sz="2000" spc="-23" dirty="0">
                <a:latin typeface="Calibri"/>
                <a:cs typeface="Calibri"/>
              </a:rPr>
              <a:t> </a:t>
            </a:r>
            <a:r>
              <a:rPr sz="2000" dirty="0">
                <a:latin typeface="Calibri"/>
                <a:cs typeface="Calibri"/>
              </a:rPr>
              <a:t>to</a:t>
            </a:r>
            <a:r>
              <a:rPr sz="2000" spc="-19" dirty="0">
                <a:latin typeface="Calibri"/>
                <a:cs typeface="Calibri"/>
              </a:rPr>
              <a:t> </a:t>
            </a:r>
            <a:r>
              <a:rPr sz="2000" dirty="0">
                <a:latin typeface="Calibri"/>
                <a:cs typeface="Calibri"/>
              </a:rPr>
              <a:t>resolve</a:t>
            </a:r>
            <a:r>
              <a:rPr sz="2000" spc="-41" dirty="0">
                <a:latin typeface="Calibri"/>
                <a:cs typeface="Calibri"/>
              </a:rPr>
              <a:t> </a:t>
            </a:r>
            <a:r>
              <a:rPr sz="2000" dirty="0">
                <a:latin typeface="Calibri"/>
                <a:cs typeface="Calibri"/>
              </a:rPr>
              <a:t>all</a:t>
            </a:r>
            <a:r>
              <a:rPr sz="2000" spc="-23" dirty="0">
                <a:latin typeface="Calibri"/>
                <a:cs typeface="Calibri"/>
              </a:rPr>
              <a:t> </a:t>
            </a:r>
            <a:r>
              <a:rPr sz="2000" dirty="0">
                <a:latin typeface="Calibri"/>
                <a:cs typeface="Calibri"/>
              </a:rPr>
              <a:t>of</a:t>
            </a:r>
            <a:r>
              <a:rPr sz="2000" spc="-19" dirty="0">
                <a:latin typeface="Calibri"/>
                <a:cs typeface="Calibri"/>
              </a:rPr>
              <a:t> </a:t>
            </a:r>
            <a:r>
              <a:rPr sz="2000" dirty="0">
                <a:latin typeface="Calibri"/>
                <a:cs typeface="Calibri"/>
              </a:rPr>
              <a:t>your</a:t>
            </a:r>
            <a:r>
              <a:rPr sz="2000" spc="-23" dirty="0">
                <a:latin typeface="Calibri"/>
                <a:cs typeface="Calibri"/>
              </a:rPr>
              <a:t> </a:t>
            </a:r>
            <a:r>
              <a:rPr sz="2000" spc="-8" dirty="0">
                <a:latin typeface="Calibri"/>
                <a:cs typeface="Calibri"/>
              </a:rPr>
              <a:t>concerns</a:t>
            </a:r>
            <a:endParaRPr sz="2000" dirty="0">
              <a:latin typeface="Calibri"/>
              <a:cs typeface="Calibri"/>
            </a:endParaRPr>
          </a:p>
          <a:p>
            <a:pPr marL="180975" marR="3810" indent="-171450">
              <a:lnSpc>
                <a:spcPct val="70000"/>
              </a:lnSpc>
              <a:spcBef>
                <a:spcPts val="754"/>
              </a:spcBef>
              <a:buFont typeface="Arial"/>
              <a:buChar char="•"/>
              <a:tabLst>
                <a:tab pos="180975" algn="l"/>
              </a:tabLst>
            </a:pPr>
            <a:r>
              <a:rPr sz="2000" dirty="0">
                <a:latin typeface="Calibri"/>
                <a:cs typeface="Calibri"/>
              </a:rPr>
              <a:t>We</a:t>
            </a:r>
            <a:r>
              <a:rPr sz="2000" spc="-41" dirty="0">
                <a:latin typeface="Calibri"/>
                <a:cs typeface="Calibri"/>
              </a:rPr>
              <a:t> </a:t>
            </a:r>
            <a:r>
              <a:rPr sz="2000" dirty="0">
                <a:latin typeface="Calibri"/>
                <a:cs typeface="Calibri"/>
              </a:rPr>
              <a:t>have</a:t>
            </a:r>
            <a:r>
              <a:rPr sz="2000" spc="-38" dirty="0">
                <a:latin typeface="Calibri"/>
                <a:cs typeface="Calibri"/>
              </a:rPr>
              <a:t> </a:t>
            </a:r>
            <a:r>
              <a:rPr sz="2000" dirty="0">
                <a:latin typeface="Calibri"/>
                <a:cs typeface="Calibri"/>
              </a:rPr>
              <a:t>a</a:t>
            </a:r>
            <a:r>
              <a:rPr sz="2000" spc="-26" dirty="0">
                <a:latin typeface="Calibri"/>
                <a:cs typeface="Calibri"/>
              </a:rPr>
              <a:t> </a:t>
            </a:r>
            <a:r>
              <a:rPr sz="2000" dirty="0">
                <a:latin typeface="Calibri"/>
                <a:cs typeface="Calibri"/>
              </a:rPr>
              <a:t>loyal</a:t>
            </a:r>
            <a:r>
              <a:rPr sz="2000" spc="-23" dirty="0">
                <a:latin typeface="Calibri"/>
                <a:cs typeface="Calibri"/>
              </a:rPr>
              <a:t> </a:t>
            </a:r>
            <a:r>
              <a:rPr sz="2000" dirty="0">
                <a:latin typeface="Calibri"/>
                <a:cs typeface="Calibri"/>
              </a:rPr>
              <a:t>and</a:t>
            </a:r>
            <a:r>
              <a:rPr sz="2000" spc="-38" dirty="0">
                <a:latin typeface="Calibri"/>
                <a:cs typeface="Calibri"/>
              </a:rPr>
              <a:t> </a:t>
            </a:r>
            <a:r>
              <a:rPr sz="2000" dirty="0">
                <a:latin typeface="Calibri"/>
                <a:cs typeface="Calibri"/>
              </a:rPr>
              <a:t>passionate</a:t>
            </a:r>
            <a:r>
              <a:rPr sz="2000" spc="-53" dirty="0">
                <a:latin typeface="Calibri"/>
                <a:cs typeface="Calibri"/>
              </a:rPr>
              <a:t> </a:t>
            </a:r>
            <a:r>
              <a:rPr sz="2000" dirty="0">
                <a:latin typeface="Calibri"/>
                <a:cs typeface="Calibri"/>
              </a:rPr>
              <a:t>team</a:t>
            </a:r>
            <a:r>
              <a:rPr sz="2000" spc="-41" dirty="0">
                <a:latin typeface="Calibri"/>
                <a:cs typeface="Calibri"/>
              </a:rPr>
              <a:t> </a:t>
            </a:r>
            <a:r>
              <a:rPr sz="2000" dirty="0">
                <a:latin typeface="Calibri"/>
                <a:cs typeface="Calibri"/>
              </a:rPr>
              <a:t>that</a:t>
            </a:r>
            <a:r>
              <a:rPr sz="2000" spc="-30" dirty="0">
                <a:latin typeface="Calibri"/>
                <a:cs typeface="Calibri"/>
              </a:rPr>
              <a:t> </a:t>
            </a:r>
            <a:r>
              <a:rPr sz="2000" dirty="0">
                <a:latin typeface="Calibri"/>
                <a:cs typeface="Calibri"/>
              </a:rPr>
              <a:t>has</a:t>
            </a:r>
            <a:r>
              <a:rPr sz="2000" spc="-38" dirty="0">
                <a:latin typeface="Calibri"/>
                <a:cs typeface="Calibri"/>
              </a:rPr>
              <a:t> </a:t>
            </a:r>
            <a:r>
              <a:rPr sz="2000" dirty="0">
                <a:latin typeface="Calibri"/>
                <a:cs typeface="Calibri"/>
              </a:rPr>
              <a:t>been</a:t>
            </a:r>
            <a:r>
              <a:rPr sz="2000" spc="-56" dirty="0">
                <a:latin typeface="Calibri"/>
                <a:cs typeface="Calibri"/>
              </a:rPr>
              <a:t> </a:t>
            </a:r>
            <a:r>
              <a:rPr sz="2000" dirty="0">
                <a:latin typeface="Calibri"/>
                <a:cs typeface="Calibri"/>
              </a:rPr>
              <a:t>working</a:t>
            </a:r>
            <a:r>
              <a:rPr sz="2000" spc="-19" dirty="0">
                <a:latin typeface="Calibri"/>
                <a:cs typeface="Calibri"/>
              </a:rPr>
              <a:t> </a:t>
            </a:r>
            <a:r>
              <a:rPr sz="2000" dirty="0">
                <a:latin typeface="Calibri"/>
                <a:cs typeface="Calibri"/>
              </a:rPr>
              <a:t>with</a:t>
            </a:r>
            <a:r>
              <a:rPr sz="2000" spc="-41" dirty="0">
                <a:latin typeface="Calibri"/>
                <a:cs typeface="Calibri"/>
              </a:rPr>
              <a:t> </a:t>
            </a:r>
            <a:r>
              <a:rPr sz="2000" dirty="0">
                <a:latin typeface="Calibri"/>
                <a:cs typeface="Calibri"/>
              </a:rPr>
              <a:t>us</a:t>
            </a:r>
            <a:r>
              <a:rPr sz="2000" spc="-38" dirty="0">
                <a:latin typeface="Calibri"/>
                <a:cs typeface="Calibri"/>
              </a:rPr>
              <a:t> </a:t>
            </a:r>
            <a:r>
              <a:rPr sz="2000" dirty="0">
                <a:latin typeface="Calibri"/>
                <a:cs typeface="Calibri"/>
              </a:rPr>
              <a:t>for</a:t>
            </a:r>
            <a:r>
              <a:rPr sz="2000" spc="-15" dirty="0">
                <a:latin typeface="Calibri"/>
                <a:cs typeface="Calibri"/>
              </a:rPr>
              <a:t> </a:t>
            </a:r>
            <a:r>
              <a:rPr sz="2000" spc="-19" dirty="0">
                <a:latin typeface="Calibri"/>
                <a:cs typeface="Calibri"/>
              </a:rPr>
              <a:t>10+ </a:t>
            </a:r>
            <a:r>
              <a:rPr sz="2000" spc="-8" dirty="0">
                <a:latin typeface="Calibri"/>
                <a:cs typeface="Calibri"/>
              </a:rPr>
              <a:t>years</a:t>
            </a:r>
            <a:endParaRPr sz="2000" dirty="0">
              <a:latin typeface="Calibri"/>
              <a:cs typeface="Calibri"/>
            </a:endParaRPr>
          </a:p>
          <a:p>
            <a:pPr marL="180975" marR="283369" indent="-171450">
              <a:lnSpc>
                <a:spcPct val="70000"/>
              </a:lnSpc>
              <a:spcBef>
                <a:spcPts val="746"/>
              </a:spcBef>
              <a:buFont typeface="Arial"/>
              <a:buChar char="•"/>
              <a:tabLst>
                <a:tab pos="180975" algn="l"/>
              </a:tabLst>
            </a:pPr>
            <a:r>
              <a:rPr sz="2000" dirty="0">
                <a:latin typeface="Calibri"/>
                <a:cs typeface="Calibri"/>
              </a:rPr>
              <a:t>We</a:t>
            </a:r>
            <a:r>
              <a:rPr sz="2000" spc="-49" dirty="0">
                <a:latin typeface="Calibri"/>
                <a:cs typeface="Calibri"/>
              </a:rPr>
              <a:t> </a:t>
            </a:r>
            <a:r>
              <a:rPr sz="2000" dirty="0">
                <a:latin typeface="Calibri"/>
                <a:cs typeface="Calibri"/>
              </a:rPr>
              <a:t>are</a:t>
            </a:r>
            <a:r>
              <a:rPr sz="2000" spc="-34" dirty="0">
                <a:latin typeface="Calibri"/>
                <a:cs typeface="Calibri"/>
              </a:rPr>
              <a:t> </a:t>
            </a:r>
            <a:r>
              <a:rPr sz="2000" dirty="0">
                <a:latin typeface="Calibri"/>
                <a:cs typeface="Calibri"/>
              </a:rPr>
              <a:t>a</a:t>
            </a:r>
            <a:r>
              <a:rPr sz="2000" spc="-34" dirty="0">
                <a:latin typeface="Calibri"/>
                <a:cs typeface="Calibri"/>
              </a:rPr>
              <a:t> </a:t>
            </a:r>
            <a:r>
              <a:rPr sz="2000" spc="-8" dirty="0">
                <a:latin typeface="Calibri"/>
                <a:cs typeface="Calibri"/>
              </a:rPr>
              <a:t>preferred</a:t>
            </a:r>
            <a:r>
              <a:rPr sz="2000" spc="-68" dirty="0">
                <a:latin typeface="Calibri"/>
                <a:cs typeface="Calibri"/>
              </a:rPr>
              <a:t> </a:t>
            </a:r>
            <a:r>
              <a:rPr sz="2000" dirty="0">
                <a:latin typeface="Calibri"/>
                <a:cs typeface="Calibri"/>
              </a:rPr>
              <a:t>provider</a:t>
            </a:r>
            <a:r>
              <a:rPr sz="2000" spc="-45" dirty="0">
                <a:latin typeface="Calibri"/>
                <a:cs typeface="Calibri"/>
              </a:rPr>
              <a:t> </a:t>
            </a:r>
            <a:r>
              <a:rPr sz="2000" dirty="0">
                <a:latin typeface="Calibri"/>
                <a:cs typeface="Calibri"/>
              </a:rPr>
              <a:t>for</a:t>
            </a:r>
            <a:r>
              <a:rPr sz="2000" spc="-23" dirty="0">
                <a:latin typeface="Calibri"/>
                <a:cs typeface="Calibri"/>
              </a:rPr>
              <a:t> </a:t>
            </a:r>
            <a:r>
              <a:rPr sz="2000" dirty="0">
                <a:latin typeface="Calibri"/>
                <a:cs typeface="Calibri"/>
              </a:rPr>
              <a:t>Medicare,</a:t>
            </a:r>
            <a:r>
              <a:rPr sz="2000" spc="-64" dirty="0">
                <a:latin typeface="Calibri"/>
                <a:cs typeface="Calibri"/>
              </a:rPr>
              <a:t> </a:t>
            </a:r>
            <a:r>
              <a:rPr sz="2000" dirty="0">
                <a:latin typeface="Calibri"/>
                <a:cs typeface="Calibri"/>
              </a:rPr>
              <a:t>Medicaid,</a:t>
            </a:r>
            <a:r>
              <a:rPr sz="2000" spc="-53" dirty="0">
                <a:latin typeface="Calibri"/>
                <a:cs typeface="Calibri"/>
              </a:rPr>
              <a:t> </a:t>
            </a:r>
            <a:r>
              <a:rPr sz="2000" dirty="0">
                <a:latin typeface="Calibri"/>
                <a:cs typeface="Calibri"/>
              </a:rPr>
              <a:t>and</a:t>
            </a:r>
            <a:r>
              <a:rPr sz="2000" spc="-41" dirty="0">
                <a:latin typeface="Calibri"/>
                <a:cs typeface="Calibri"/>
              </a:rPr>
              <a:t> </a:t>
            </a:r>
            <a:r>
              <a:rPr sz="2000" dirty="0">
                <a:latin typeface="Calibri"/>
                <a:cs typeface="Calibri"/>
              </a:rPr>
              <a:t>Blue</a:t>
            </a:r>
            <a:r>
              <a:rPr sz="2000" spc="-49" dirty="0">
                <a:latin typeface="Calibri"/>
                <a:cs typeface="Calibri"/>
              </a:rPr>
              <a:t> </a:t>
            </a:r>
            <a:r>
              <a:rPr sz="2000" dirty="0">
                <a:latin typeface="Calibri"/>
                <a:cs typeface="Calibri"/>
              </a:rPr>
              <a:t>Cross</a:t>
            </a:r>
            <a:r>
              <a:rPr sz="2000" spc="-45" dirty="0">
                <a:latin typeface="Calibri"/>
                <a:cs typeface="Calibri"/>
              </a:rPr>
              <a:t> </a:t>
            </a:r>
            <a:r>
              <a:rPr sz="2000" spc="-15" dirty="0">
                <a:latin typeface="Calibri"/>
                <a:cs typeface="Calibri"/>
              </a:rPr>
              <a:t>Blue </a:t>
            </a:r>
            <a:r>
              <a:rPr sz="2000" spc="-8" dirty="0">
                <a:latin typeface="Calibri"/>
                <a:cs typeface="Calibri"/>
              </a:rPr>
              <a:t>Shield</a:t>
            </a:r>
            <a:r>
              <a:rPr lang="en-US" sz="2000" spc="-8" dirty="0">
                <a:latin typeface="Calibri"/>
                <a:cs typeface="Calibri"/>
              </a:rPr>
              <a:t>, Meridian, Humana, Molina</a:t>
            </a:r>
          </a:p>
          <a:p>
            <a:pPr marL="180975" marR="283369" indent="-171450">
              <a:lnSpc>
                <a:spcPct val="70000"/>
              </a:lnSpc>
              <a:spcBef>
                <a:spcPts val="746"/>
              </a:spcBef>
              <a:buFont typeface="Arial"/>
              <a:buChar char="•"/>
              <a:tabLst>
                <a:tab pos="180975" algn="l"/>
              </a:tabLst>
            </a:pPr>
            <a:r>
              <a:rPr lang="en-US" sz="2000" spc="-8" dirty="0">
                <a:latin typeface="Calibri"/>
                <a:cs typeface="Calibri"/>
              </a:rPr>
              <a:t>We accept all insurances for DME and Pharmacy services </a:t>
            </a:r>
          </a:p>
          <a:p>
            <a:pPr marL="180975" marR="283369" indent="-171450">
              <a:lnSpc>
                <a:spcPct val="70000"/>
              </a:lnSpc>
              <a:spcBef>
                <a:spcPts val="746"/>
              </a:spcBef>
              <a:buFont typeface="Arial"/>
              <a:buChar char="•"/>
              <a:tabLst>
                <a:tab pos="180975" algn="l"/>
              </a:tabLst>
            </a:pPr>
            <a:r>
              <a:rPr lang="en-US" sz="2000" spc="-8" dirty="0">
                <a:latin typeface="Calibri"/>
                <a:cs typeface="Calibri"/>
              </a:rPr>
              <a:t>We work with a utilization manger, Care coordinator, Transition of care coordinator, occupational therapist, and physical therapist. </a:t>
            </a:r>
          </a:p>
          <a:p>
            <a:pPr marL="180975" marR="283369" indent="-171450">
              <a:lnSpc>
                <a:spcPct val="70000"/>
              </a:lnSpc>
              <a:spcBef>
                <a:spcPts val="746"/>
              </a:spcBef>
              <a:buFont typeface="Arial"/>
              <a:buChar char="•"/>
              <a:tabLst>
                <a:tab pos="180975" algn="l"/>
              </a:tabLst>
            </a:pPr>
            <a:r>
              <a:rPr lang="en-US" sz="2000" spc="-8" dirty="0">
                <a:latin typeface="Calibri"/>
                <a:cs typeface="Calibri"/>
              </a:rPr>
              <a:t>once the order for DME supplies is delivered then we call within 24 hours and we follow up with the patient in 10 days. </a:t>
            </a:r>
            <a:endParaRPr sz="2000" dirty="0">
              <a:latin typeface="Calibri"/>
              <a:cs typeface="Calibri"/>
            </a:endParaRPr>
          </a:p>
          <a:p>
            <a:pPr marL="180975" marR="182403" indent="-171450">
              <a:lnSpc>
                <a:spcPct val="70000"/>
              </a:lnSpc>
              <a:spcBef>
                <a:spcPts val="746"/>
              </a:spcBef>
              <a:buFont typeface="Arial"/>
              <a:buChar char="•"/>
              <a:tabLst>
                <a:tab pos="180975" algn="l"/>
              </a:tabLst>
            </a:pPr>
            <a:r>
              <a:rPr sz="2000" dirty="0">
                <a:latin typeface="Calibri"/>
                <a:cs typeface="Calibri"/>
              </a:rPr>
              <a:t>We</a:t>
            </a:r>
            <a:r>
              <a:rPr sz="2000" spc="-60" dirty="0">
                <a:latin typeface="Calibri"/>
                <a:cs typeface="Calibri"/>
              </a:rPr>
              <a:t> </a:t>
            </a:r>
            <a:r>
              <a:rPr sz="2000" dirty="0">
                <a:latin typeface="Calibri"/>
                <a:cs typeface="Calibri"/>
              </a:rPr>
              <a:t>will</a:t>
            </a:r>
            <a:r>
              <a:rPr sz="2000" spc="-41" dirty="0">
                <a:latin typeface="Calibri"/>
                <a:cs typeface="Calibri"/>
              </a:rPr>
              <a:t> </a:t>
            </a:r>
            <a:r>
              <a:rPr sz="2000" dirty="0">
                <a:latin typeface="Calibri"/>
                <a:cs typeface="Calibri"/>
              </a:rPr>
              <a:t>accommodate</a:t>
            </a:r>
            <a:r>
              <a:rPr sz="2000" spc="-53" dirty="0">
                <a:latin typeface="Calibri"/>
                <a:cs typeface="Calibri"/>
              </a:rPr>
              <a:t> </a:t>
            </a:r>
            <a:r>
              <a:rPr sz="2000" dirty="0">
                <a:latin typeface="Calibri"/>
                <a:cs typeface="Calibri"/>
              </a:rPr>
              <a:t>vacation</a:t>
            </a:r>
            <a:r>
              <a:rPr sz="2000" spc="-41" dirty="0">
                <a:latin typeface="Calibri"/>
                <a:cs typeface="Calibri"/>
              </a:rPr>
              <a:t> </a:t>
            </a:r>
            <a:r>
              <a:rPr sz="2000" dirty="0">
                <a:latin typeface="Calibri"/>
                <a:cs typeface="Calibri"/>
              </a:rPr>
              <a:t>supplies,</a:t>
            </a:r>
            <a:r>
              <a:rPr sz="2000" spc="-68" dirty="0">
                <a:latin typeface="Calibri"/>
                <a:cs typeface="Calibri"/>
              </a:rPr>
              <a:t> </a:t>
            </a:r>
            <a:r>
              <a:rPr sz="2000" dirty="0">
                <a:latin typeface="Calibri"/>
                <a:cs typeface="Calibri"/>
              </a:rPr>
              <a:t>emergency</a:t>
            </a:r>
            <a:r>
              <a:rPr sz="2000" spc="-71" dirty="0">
                <a:latin typeface="Calibri"/>
                <a:cs typeface="Calibri"/>
              </a:rPr>
              <a:t> </a:t>
            </a:r>
            <a:r>
              <a:rPr sz="2000" dirty="0">
                <a:latin typeface="Calibri"/>
                <a:cs typeface="Calibri"/>
              </a:rPr>
              <a:t>supplies,</a:t>
            </a:r>
            <a:r>
              <a:rPr sz="2000" spc="-68" dirty="0">
                <a:latin typeface="Calibri"/>
                <a:cs typeface="Calibri"/>
              </a:rPr>
              <a:t> </a:t>
            </a:r>
            <a:r>
              <a:rPr sz="2000" dirty="0">
                <a:latin typeface="Calibri"/>
                <a:cs typeface="Calibri"/>
              </a:rPr>
              <a:t>early</a:t>
            </a:r>
            <a:r>
              <a:rPr sz="2000" spc="-41" dirty="0">
                <a:latin typeface="Calibri"/>
                <a:cs typeface="Calibri"/>
              </a:rPr>
              <a:t> </a:t>
            </a:r>
            <a:r>
              <a:rPr sz="2000" spc="-8" dirty="0">
                <a:latin typeface="Calibri"/>
                <a:cs typeface="Calibri"/>
              </a:rPr>
              <a:t>refills, </a:t>
            </a:r>
            <a:r>
              <a:rPr sz="2000" dirty="0">
                <a:latin typeface="Calibri"/>
                <a:cs typeface="Calibri"/>
              </a:rPr>
              <a:t>and</a:t>
            </a:r>
            <a:r>
              <a:rPr sz="2000" spc="-41" dirty="0">
                <a:latin typeface="Calibri"/>
                <a:cs typeface="Calibri"/>
              </a:rPr>
              <a:t> </a:t>
            </a:r>
            <a:r>
              <a:rPr sz="2000" dirty="0">
                <a:latin typeface="Calibri"/>
                <a:cs typeface="Calibri"/>
              </a:rPr>
              <a:t>replacement</a:t>
            </a:r>
            <a:r>
              <a:rPr sz="2000" spc="-49" dirty="0">
                <a:latin typeface="Calibri"/>
                <a:cs typeface="Calibri"/>
              </a:rPr>
              <a:t> </a:t>
            </a:r>
            <a:r>
              <a:rPr sz="2000" dirty="0">
                <a:latin typeface="Calibri"/>
                <a:cs typeface="Calibri"/>
              </a:rPr>
              <a:t>of</a:t>
            </a:r>
            <a:r>
              <a:rPr sz="2000" spc="-26" dirty="0">
                <a:latin typeface="Calibri"/>
                <a:cs typeface="Calibri"/>
              </a:rPr>
              <a:t> </a:t>
            </a:r>
            <a:r>
              <a:rPr sz="2000" dirty="0">
                <a:latin typeface="Calibri"/>
                <a:cs typeface="Calibri"/>
              </a:rPr>
              <a:t>lost</a:t>
            </a:r>
            <a:r>
              <a:rPr sz="2000" spc="-23" dirty="0">
                <a:latin typeface="Calibri"/>
                <a:cs typeface="Calibri"/>
              </a:rPr>
              <a:t> </a:t>
            </a:r>
            <a:r>
              <a:rPr sz="2000" spc="-8" dirty="0">
                <a:latin typeface="Calibri"/>
                <a:cs typeface="Calibri"/>
              </a:rPr>
              <a:t>medication</a:t>
            </a:r>
            <a:endParaRPr sz="2000" dirty="0">
              <a:latin typeface="Calibri"/>
              <a:cs typeface="Calibri"/>
            </a:endParaRPr>
          </a:p>
          <a:p>
            <a:pPr marL="180975" indent="-171450">
              <a:spcBef>
                <a:spcPts val="56"/>
              </a:spcBef>
              <a:buFont typeface="Arial"/>
              <a:buChar char="•"/>
              <a:tabLst>
                <a:tab pos="180975" algn="l"/>
              </a:tabLst>
            </a:pPr>
            <a:r>
              <a:rPr sz="2000" dirty="0">
                <a:latin typeface="Calibri"/>
                <a:cs typeface="Calibri"/>
              </a:rPr>
              <a:t>We</a:t>
            </a:r>
            <a:r>
              <a:rPr sz="2000" spc="-38" dirty="0">
                <a:latin typeface="Calibri"/>
                <a:cs typeface="Calibri"/>
              </a:rPr>
              <a:t> </a:t>
            </a:r>
            <a:r>
              <a:rPr sz="2000" dirty="0">
                <a:latin typeface="Calibri"/>
                <a:cs typeface="Calibri"/>
              </a:rPr>
              <a:t>are</a:t>
            </a:r>
            <a:r>
              <a:rPr sz="2000" spc="-15" dirty="0">
                <a:latin typeface="Calibri"/>
                <a:cs typeface="Calibri"/>
              </a:rPr>
              <a:t> </a:t>
            </a:r>
            <a:r>
              <a:rPr sz="2000" spc="-8" dirty="0">
                <a:latin typeface="Calibri"/>
                <a:cs typeface="Calibri"/>
              </a:rPr>
              <a:t>Minority-</a:t>
            </a:r>
            <a:r>
              <a:rPr sz="2000" dirty="0">
                <a:latin typeface="Calibri"/>
                <a:cs typeface="Calibri"/>
              </a:rPr>
              <a:t>owned</a:t>
            </a:r>
            <a:r>
              <a:rPr sz="2000" spc="-26" dirty="0">
                <a:latin typeface="Calibri"/>
                <a:cs typeface="Calibri"/>
              </a:rPr>
              <a:t> </a:t>
            </a:r>
            <a:r>
              <a:rPr sz="2000" dirty="0">
                <a:latin typeface="Calibri"/>
                <a:cs typeface="Calibri"/>
              </a:rPr>
              <a:t>business</a:t>
            </a:r>
            <a:r>
              <a:rPr sz="2000" spc="-56" dirty="0">
                <a:latin typeface="Calibri"/>
                <a:cs typeface="Calibri"/>
              </a:rPr>
              <a:t> </a:t>
            </a:r>
            <a:r>
              <a:rPr sz="2000" dirty="0">
                <a:latin typeface="Calibri"/>
                <a:cs typeface="Calibri"/>
              </a:rPr>
              <a:t>certified</a:t>
            </a:r>
            <a:r>
              <a:rPr sz="2000" spc="-45" dirty="0">
                <a:latin typeface="Calibri"/>
                <a:cs typeface="Calibri"/>
              </a:rPr>
              <a:t> </a:t>
            </a:r>
            <a:r>
              <a:rPr sz="2000" dirty="0">
                <a:latin typeface="Calibri"/>
                <a:cs typeface="Calibri"/>
              </a:rPr>
              <a:t>through</a:t>
            </a:r>
            <a:r>
              <a:rPr sz="2000" spc="-26" dirty="0">
                <a:latin typeface="Calibri"/>
                <a:cs typeface="Calibri"/>
              </a:rPr>
              <a:t> </a:t>
            </a:r>
            <a:r>
              <a:rPr sz="2000" dirty="0">
                <a:latin typeface="Calibri"/>
                <a:cs typeface="Calibri"/>
              </a:rPr>
              <a:t>IL</a:t>
            </a:r>
            <a:r>
              <a:rPr sz="2000" spc="-30" dirty="0">
                <a:latin typeface="Calibri"/>
                <a:cs typeface="Calibri"/>
              </a:rPr>
              <a:t> </a:t>
            </a:r>
            <a:r>
              <a:rPr sz="2000" dirty="0">
                <a:latin typeface="Calibri"/>
                <a:cs typeface="Calibri"/>
              </a:rPr>
              <a:t>CMS</a:t>
            </a:r>
            <a:r>
              <a:rPr sz="2000" spc="-23" dirty="0">
                <a:latin typeface="Calibri"/>
                <a:cs typeface="Calibri"/>
              </a:rPr>
              <a:t> </a:t>
            </a:r>
            <a:r>
              <a:rPr sz="2000" spc="-19" dirty="0">
                <a:latin typeface="Calibri"/>
                <a:cs typeface="Calibri"/>
              </a:rPr>
              <a:t>BEP</a:t>
            </a:r>
            <a:endParaRPr sz="2000" dirty="0">
              <a:latin typeface="Calibri"/>
              <a:cs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ABBEC-8F07-4AFB-7AB2-672839109828}"/>
              </a:ext>
            </a:extLst>
          </p:cNvPr>
          <p:cNvSpPr>
            <a:spLocks noGrp="1"/>
          </p:cNvSpPr>
          <p:nvPr>
            <p:ph type="title"/>
          </p:nvPr>
        </p:nvSpPr>
        <p:spPr>
          <a:xfrm>
            <a:off x="-158750" y="419101"/>
            <a:ext cx="9201150" cy="971549"/>
          </a:xfrm>
        </p:spPr>
        <p:txBody>
          <a:bodyPr/>
          <a:lstStyle/>
          <a:p>
            <a:r>
              <a:rPr lang="en-US" sz="3200" dirty="0"/>
              <a:t>About Our DME </a:t>
            </a:r>
            <a:br>
              <a:rPr lang="en-US" sz="3200" dirty="0"/>
            </a:br>
            <a:r>
              <a:rPr lang="en-US" sz="3200" dirty="0"/>
              <a:t>(DURABLE MEDICAL EQUIPMENT)</a:t>
            </a:r>
          </a:p>
        </p:txBody>
      </p:sp>
      <p:sp>
        <p:nvSpPr>
          <p:cNvPr id="3" name="Text Placeholder 2">
            <a:extLst>
              <a:ext uri="{FF2B5EF4-FFF2-40B4-BE49-F238E27FC236}">
                <a16:creationId xmlns:a16="http://schemas.microsoft.com/office/drawing/2014/main" id="{C8DCF1A6-BC93-77CD-4C14-7CA5C39297F2}"/>
              </a:ext>
            </a:extLst>
          </p:cNvPr>
          <p:cNvSpPr>
            <a:spLocks noGrp="1"/>
          </p:cNvSpPr>
          <p:nvPr>
            <p:ph type="body" idx="1"/>
          </p:nvPr>
        </p:nvSpPr>
        <p:spPr>
          <a:xfrm>
            <a:off x="260350" y="1568451"/>
            <a:ext cx="8623300" cy="4324349"/>
          </a:xfrm>
        </p:spPr>
        <p:txBody>
          <a:bodyPr/>
          <a:lstStyle/>
          <a:p>
            <a:r>
              <a:rPr lang="en-US" sz="1800" dirty="0"/>
              <a:t>At Basinger’s Pharmacy, we understand that living with certain medical conditions and disorders or recovering from injuries and surgeries can be difficult to cope with, and that shopping for specialty products can be frustrating. It is this understanding that leaves us confident that our trained and experienced consultants will help you find the right solution for managing your condition and regaining your independence. We provide quality care and products in a comfortable and professional setting and offer educational information designed to help you come to a better understanding of your condition and its methods of treatment.</a:t>
            </a:r>
          </a:p>
          <a:p>
            <a:endParaRPr lang="en-US" sz="1800" dirty="0"/>
          </a:p>
          <a:p>
            <a:r>
              <a:rPr lang="en-US" sz="1800" dirty="0"/>
              <a:t>When you’re recovering from surgery or learning to live with a chronic condition, it’s important to keep your energy focused on your health. You shouldn’t have to worry about your medical supplies or whether you have the right equipment to help ease your transition home. At Mars Medical, we’ll do all of that for you and more. We provide you with the latest and best in home health care equipment to make your life more enjoyable. Stop by and see us—help us help you.</a:t>
            </a:r>
          </a:p>
        </p:txBody>
      </p:sp>
    </p:spTree>
    <p:extLst>
      <p:ext uri="{BB962C8B-B14F-4D97-AF65-F5344CB8AC3E}">
        <p14:creationId xmlns:p14="http://schemas.microsoft.com/office/powerpoint/2010/main" val="25121148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73E0C-69F1-9F47-AF57-E4001D6B84C5}"/>
              </a:ext>
            </a:extLst>
          </p:cNvPr>
          <p:cNvSpPr>
            <a:spLocks noGrp="1"/>
          </p:cNvSpPr>
          <p:nvPr>
            <p:ph type="title"/>
          </p:nvPr>
        </p:nvSpPr>
        <p:spPr>
          <a:xfrm>
            <a:off x="827484" y="1196788"/>
            <a:ext cx="6710642" cy="1050398"/>
          </a:xfrm>
        </p:spPr>
        <p:txBody>
          <a:bodyPr anchor="ctr">
            <a:normAutofit/>
          </a:bodyPr>
          <a:lstStyle/>
          <a:p>
            <a:r>
              <a:rPr lang="en-US" dirty="0">
                <a:solidFill>
                  <a:srgbClr val="00B050"/>
                </a:solidFill>
              </a:rPr>
              <a:t>Objectives and Goals</a:t>
            </a:r>
          </a:p>
        </p:txBody>
      </p:sp>
      <p:sp>
        <p:nvSpPr>
          <p:cNvPr id="3" name="Content Placeholder 2">
            <a:extLst>
              <a:ext uri="{FF2B5EF4-FFF2-40B4-BE49-F238E27FC236}">
                <a16:creationId xmlns:a16="http://schemas.microsoft.com/office/drawing/2014/main" id="{EC0DDF59-A3A1-0D45-BD58-41388E142B76}"/>
              </a:ext>
            </a:extLst>
          </p:cNvPr>
          <p:cNvSpPr>
            <a:spLocks noGrp="1"/>
          </p:cNvSpPr>
          <p:nvPr>
            <p:ph idx="1"/>
          </p:nvPr>
        </p:nvSpPr>
        <p:spPr>
          <a:xfrm>
            <a:off x="280220" y="2988883"/>
            <a:ext cx="8723671" cy="2613659"/>
          </a:xfrm>
        </p:spPr>
        <p:txBody>
          <a:bodyPr>
            <a:normAutofit/>
          </a:bodyPr>
          <a:lstStyle/>
          <a:p>
            <a:r>
              <a:rPr lang="en-US" sz="2100" dirty="0"/>
              <a:t>Understand the difference between home-based care programs.</a:t>
            </a:r>
          </a:p>
          <a:p>
            <a:r>
              <a:rPr lang="en-US" sz="2100" dirty="0"/>
              <a:t>Have the knowledge of the challenges facing the home- based care industry.</a:t>
            </a:r>
          </a:p>
          <a:p>
            <a:r>
              <a:rPr lang="en-US" sz="2100" dirty="0"/>
              <a:t>Be able to refer patients to the proper programs.</a:t>
            </a:r>
          </a:p>
        </p:txBody>
      </p:sp>
      <p:pic>
        <p:nvPicPr>
          <p:cNvPr id="5" name="Picture 4" descr="Icon&#10;&#10;Description automatically generated">
            <a:extLst>
              <a:ext uri="{FF2B5EF4-FFF2-40B4-BE49-F238E27FC236}">
                <a16:creationId xmlns:a16="http://schemas.microsoft.com/office/drawing/2014/main" id="{EB733654-45A2-6B4B-B345-AD2B892A375B}"/>
              </a:ext>
            </a:extLst>
          </p:cNvPr>
          <p:cNvPicPr>
            <a:picLocks noChangeAspect="1"/>
          </p:cNvPicPr>
          <p:nvPr/>
        </p:nvPicPr>
        <p:blipFill>
          <a:blip r:embed="rId2"/>
          <a:stretch>
            <a:fillRect/>
          </a:stretch>
        </p:blipFill>
        <p:spPr>
          <a:xfrm>
            <a:off x="6873838" y="1082010"/>
            <a:ext cx="2423393" cy="1382809"/>
          </a:xfrm>
          <a:prstGeom prst="rect">
            <a:avLst/>
          </a:prstGeom>
        </p:spPr>
      </p:pic>
    </p:spTree>
    <p:extLst>
      <p:ext uri="{BB962C8B-B14F-4D97-AF65-F5344CB8AC3E}">
        <p14:creationId xmlns:p14="http://schemas.microsoft.com/office/powerpoint/2010/main" val="3425277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sldNum" sz="quarter" idx="7"/>
          </p:nvPr>
        </p:nvSpPr>
        <p:spPr>
          <a:xfrm>
            <a:off x="11067288" y="6463728"/>
            <a:ext cx="244475" cy="177800"/>
          </a:xfrm>
          <a:prstGeom prst="rect">
            <a:avLst/>
          </a:prstGeom>
        </p:spPr>
        <p:txBody>
          <a:bodyPr vert="horz" wrap="square" lIns="0" tIns="0" rIns="0" bIns="0" rtlCol="0">
            <a:spAutoFit/>
          </a:bodyPr>
          <a:lstStyle>
            <a:defPPr>
              <a:defRPr kern="0"/>
            </a:defPPr>
            <a:lvl1pPr>
              <a:defRPr sz="1200" b="0" i="0">
                <a:solidFill>
                  <a:srgbClr val="888888"/>
                </a:solidFill>
                <a:latin typeface="Calibri"/>
                <a:cs typeface="Calibri"/>
              </a:defRPr>
            </a:lvl1pPr>
          </a:lstStyle>
          <a:p>
            <a:pPr marL="38100">
              <a:lnSpc>
                <a:spcPts val="1240"/>
              </a:lnSpc>
            </a:pPr>
            <a:fld id="{81D60167-4931-47E6-BA6A-407CBD079E47}" type="slidenum">
              <a:rPr lang="en-US" spc="-25" smtClean="0"/>
              <a:pPr marL="38100">
                <a:lnSpc>
                  <a:spcPts val="1240"/>
                </a:lnSpc>
              </a:pPr>
              <a:t>40</a:t>
            </a:fld>
            <a:endParaRPr spc="-19" dirty="0"/>
          </a:p>
        </p:txBody>
      </p:sp>
      <p:sp>
        <p:nvSpPr>
          <p:cNvPr id="2" name="object 2"/>
          <p:cNvSpPr txBox="1">
            <a:spLocks noGrp="1"/>
          </p:cNvSpPr>
          <p:nvPr>
            <p:ph type="title"/>
          </p:nvPr>
        </p:nvSpPr>
        <p:spPr>
          <a:xfrm>
            <a:off x="2600642" y="2545733"/>
            <a:ext cx="2882741" cy="1394613"/>
          </a:xfrm>
          <a:prstGeom prst="rect">
            <a:avLst/>
          </a:prstGeom>
        </p:spPr>
        <p:txBody>
          <a:bodyPr vert="horz" wrap="square" lIns="0" tIns="9525" rIns="0" bIns="0" numCol="1" rtlCol="0" anchor="ctr" anchorCtr="0" compatLnSpc="1">
            <a:prstTxWarp prst="textNoShape">
              <a:avLst/>
            </a:prstTxWarp>
            <a:spAutoFit/>
          </a:bodyPr>
          <a:lstStyle/>
          <a:p>
            <a:pPr marL="9525">
              <a:spcBef>
                <a:spcPts val="75"/>
              </a:spcBef>
            </a:pPr>
            <a:r>
              <a:rPr sz="4500" dirty="0"/>
              <a:t>Our</a:t>
            </a:r>
            <a:r>
              <a:rPr sz="4500" spc="-8" dirty="0"/>
              <a:t> Services</a:t>
            </a:r>
            <a:endParaRPr sz="4500"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sldNum" sz="quarter" idx="7"/>
          </p:nvPr>
        </p:nvSpPr>
        <p:spPr>
          <a:xfrm>
            <a:off x="11067288" y="6463728"/>
            <a:ext cx="244475" cy="177800"/>
          </a:xfrm>
          <a:prstGeom prst="rect">
            <a:avLst/>
          </a:prstGeom>
        </p:spPr>
        <p:txBody>
          <a:bodyPr vert="horz" wrap="square" lIns="0" tIns="0" rIns="0" bIns="0" rtlCol="0">
            <a:spAutoFit/>
          </a:bodyPr>
          <a:lstStyle>
            <a:defPPr>
              <a:defRPr kern="0"/>
            </a:defPPr>
            <a:lvl1pPr>
              <a:defRPr sz="1200" b="0" i="0">
                <a:solidFill>
                  <a:srgbClr val="888888"/>
                </a:solidFill>
                <a:latin typeface="Calibri"/>
                <a:cs typeface="Calibri"/>
              </a:defRPr>
            </a:lvl1pPr>
          </a:lstStyle>
          <a:p>
            <a:pPr marL="38100">
              <a:lnSpc>
                <a:spcPts val="1240"/>
              </a:lnSpc>
            </a:pPr>
            <a:fld id="{81D60167-4931-47E6-BA6A-407CBD079E47}" type="slidenum">
              <a:rPr lang="en-US" spc="-25" smtClean="0"/>
              <a:pPr marL="38100">
                <a:lnSpc>
                  <a:spcPts val="1240"/>
                </a:lnSpc>
              </a:pPr>
              <a:t>41</a:t>
            </a:fld>
            <a:endParaRPr spc="-19" dirty="0"/>
          </a:p>
        </p:txBody>
      </p:sp>
      <p:sp>
        <p:nvSpPr>
          <p:cNvPr id="2" name="object 2"/>
          <p:cNvSpPr txBox="1">
            <a:spLocks noGrp="1"/>
          </p:cNvSpPr>
          <p:nvPr>
            <p:ph type="title"/>
          </p:nvPr>
        </p:nvSpPr>
        <p:spPr>
          <a:xfrm>
            <a:off x="1485900" y="386772"/>
            <a:ext cx="6172200" cy="997132"/>
          </a:xfrm>
          <a:prstGeom prst="rect">
            <a:avLst/>
          </a:prstGeom>
        </p:spPr>
        <p:txBody>
          <a:bodyPr vert="horz" wrap="square" lIns="0" tIns="66675" rIns="0" bIns="0" numCol="1" rtlCol="0" anchor="ctr" anchorCtr="0" compatLnSpc="1">
            <a:prstTxWarp prst="textNoShape">
              <a:avLst/>
            </a:prstTxWarp>
            <a:spAutoFit/>
          </a:bodyPr>
          <a:lstStyle/>
          <a:p>
            <a:pPr marL="9525" marR="3810">
              <a:lnSpc>
                <a:spcPts val="3563"/>
              </a:lnSpc>
              <a:spcBef>
                <a:spcPts val="525"/>
              </a:spcBef>
            </a:pPr>
            <a:r>
              <a:rPr sz="3600" dirty="0"/>
              <a:t>Durable</a:t>
            </a:r>
            <a:r>
              <a:rPr sz="3600" spc="-71" dirty="0"/>
              <a:t> </a:t>
            </a:r>
            <a:r>
              <a:rPr sz="3600" dirty="0"/>
              <a:t>Medical</a:t>
            </a:r>
            <a:r>
              <a:rPr sz="3600" spc="-49" dirty="0"/>
              <a:t> </a:t>
            </a:r>
            <a:r>
              <a:rPr sz="3600" dirty="0"/>
              <a:t>Equipment</a:t>
            </a:r>
            <a:r>
              <a:rPr sz="3600" spc="-56" dirty="0"/>
              <a:t> </a:t>
            </a:r>
            <a:r>
              <a:rPr sz="3600" dirty="0"/>
              <a:t>and</a:t>
            </a:r>
            <a:r>
              <a:rPr sz="3600" spc="-45" dirty="0"/>
              <a:t> </a:t>
            </a:r>
            <a:r>
              <a:rPr sz="3600" spc="-8" dirty="0"/>
              <a:t>Medical Supplies</a:t>
            </a:r>
          </a:p>
        </p:txBody>
      </p:sp>
      <p:sp>
        <p:nvSpPr>
          <p:cNvPr id="3" name="object 3"/>
          <p:cNvSpPr txBox="1"/>
          <p:nvPr/>
        </p:nvSpPr>
        <p:spPr>
          <a:xfrm>
            <a:off x="574833" y="1615770"/>
            <a:ext cx="7994333" cy="4287552"/>
          </a:xfrm>
          <a:prstGeom prst="rect">
            <a:avLst/>
          </a:prstGeom>
        </p:spPr>
        <p:txBody>
          <a:bodyPr vert="horz" wrap="square" lIns="0" tIns="42386" rIns="0" bIns="0" rtlCol="0">
            <a:spAutoFit/>
          </a:bodyPr>
          <a:lstStyle/>
          <a:p>
            <a:pPr marL="481489" indent="-171926">
              <a:spcBef>
                <a:spcPts val="334"/>
              </a:spcBef>
              <a:buFont typeface="Arial"/>
              <a:buChar char="•"/>
              <a:tabLst>
                <a:tab pos="481489" algn="l"/>
                <a:tab pos="481965" algn="l"/>
              </a:tabLst>
            </a:pPr>
            <a:r>
              <a:rPr sz="1600" dirty="0">
                <a:latin typeface="Calibri"/>
                <a:cs typeface="Calibri"/>
              </a:rPr>
              <a:t>Part</a:t>
            </a:r>
            <a:r>
              <a:rPr sz="1600" spc="-30" dirty="0">
                <a:latin typeface="Calibri"/>
                <a:cs typeface="Calibri"/>
              </a:rPr>
              <a:t> </a:t>
            </a:r>
            <a:r>
              <a:rPr sz="1600" dirty="0">
                <a:latin typeface="Calibri"/>
                <a:cs typeface="Calibri"/>
              </a:rPr>
              <a:t>B</a:t>
            </a:r>
            <a:r>
              <a:rPr sz="1600" spc="-11" dirty="0">
                <a:latin typeface="Calibri"/>
                <a:cs typeface="Calibri"/>
              </a:rPr>
              <a:t> </a:t>
            </a:r>
            <a:r>
              <a:rPr sz="1600" dirty="0">
                <a:latin typeface="Calibri"/>
                <a:cs typeface="Calibri"/>
              </a:rPr>
              <a:t>billing for</a:t>
            </a:r>
            <a:r>
              <a:rPr sz="1600" spc="-19" dirty="0">
                <a:latin typeface="Calibri"/>
                <a:cs typeface="Calibri"/>
              </a:rPr>
              <a:t> </a:t>
            </a:r>
            <a:r>
              <a:rPr sz="1600" dirty="0">
                <a:latin typeface="Calibri"/>
                <a:cs typeface="Calibri"/>
              </a:rPr>
              <a:t>diabetic</a:t>
            </a:r>
            <a:r>
              <a:rPr sz="1600" spc="-4" dirty="0">
                <a:latin typeface="Calibri"/>
                <a:cs typeface="Calibri"/>
              </a:rPr>
              <a:t> </a:t>
            </a:r>
            <a:r>
              <a:rPr sz="1600" dirty="0">
                <a:latin typeface="Calibri"/>
                <a:cs typeface="Calibri"/>
              </a:rPr>
              <a:t>supplies</a:t>
            </a:r>
            <a:r>
              <a:rPr sz="1600" spc="-8" dirty="0">
                <a:latin typeface="Calibri"/>
                <a:cs typeface="Calibri"/>
              </a:rPr>
              <a:t> </a:t>
            </a:r>
            <a:r>
              <a:rPr sz="1600" dirty="0">
                <a:latin typeface="Calibri"/>
                <a:cs typeface="Calibri"/>
              </a:rPr>
              <a:t>and</a:t>
            </a:r>
            <a:r>
              <a:rPr sz="1600" spc="-15" dirty="0">
                <a:latin typeface="Calibri"/>
                <a:cs typeface="Calibri"/>
              </a:rPr>
              <a:t> </a:t>
            </a:r>
            <a:r>
              <a:rPr sz="1600" dirty="0">
                <a:latin typeface="Calibri"/>
                <a:cs typeface="Calibri"/>
              </a:rPr>
              <a:t>shoes</a:t>
            </a:r>
            <a:r>
              <a:rPr sz="1600" spc="-15" dirty="0">
                <a:latin typeface="Calibri"/>
                <a:cs typeface="Calibri"/>
              </a:rPr>
              <a:t> </a:t>
            </a:r>
            <a:r>
              <a:rPr sz="1600" dirty="0">
                <a:latin typeface="Calibri"/>
                <a:cs typeface="Calibri"/>
              </a:rPr>
              <a:t>and</a:t>
            </a:r>
            <a:r>
              <a:rPr sz="1600" spc="-15" dirty="0">
                <a:latin typeface="Calibri"/>
                <a:cs typeface="Calibri"/>
              </a:rPr>
              <a:t> </a:t>
            </a:r>
            <a:r>
              <a:rPr sz="1600" dirty="0">
                <a:latin typeface="Calibri"/>
                <a:cs typeface="Calibri"/>
              </a:rPr>
              <a:t>nebulizer </a:t>
            </a:r>
            <a:r>
              <a:rPr sz="1600" spc="-8" dirty="0">
                <a:latin typeface="Calibri"/>
                <a:cs typeface="Calibri"/>
              </a:rPr>
              <a:t>solutions</a:t>
            </a:r>
            <a:r>
              <a:rPr lang="en-US" sz="1600" spc="-8" dirty="0">
                <a:latin typeface="Calibri"/>
                <a:cs typeface="Calibri"/>
              </a:rPr>
              <a:t> (no prior auth required)</a:t>
            </a:r>
            <a:endParaRPr sz="1600" dirty="0">
              <a:latin typeface="Calibri"/>
              <a:cs typeface="Calibri"/>
            </a:endParaRPr>
          </a:p>
          <a:p>
            <a:pPr marL="481489" indent="-171926">
              <a:spcBef>
                <a:spcPts val="263"/>
              </a:spcBef>
              <a:buFont typeface="Arial"/>
              <a:buChar char="•"/>
              <a:tabLst>
                <a:tab pos="481489" algn="l"/>
                <a:tab pos="481965" algn="l"/>
              </a:tabLst>
            </a:pPr>
            <a:r>
              <a:rPr sz="1600" spc="-8" dirty="0">
                <a:latin typeface="Calibri"/>
                <a:cs typeface="Calibri"/>
              </a:rPr>
              <a:t>Respiratory:</a:t>
            </a:r>
            <a:r>
              <a:rPr sz="1600" spc="-56" dirty="0">
                <a:latin typeface="Calibri"/>
                <a:cs typeface="Calibri"/>
              </a:rPr>
              <a:t> </a:t>
            </a:r>
            <a:r>
              <a:rPr sz="1600" spc="-41" dirty="0">
                <a:latin typeface="Calibri"/>
                <a:cs typeface="Calibri"/>
              </a:rPr>
              <a:t>BiPAP,</a:t>
            </a:r>
            <a:r>
              <a:rPr sz="1600" spc="-38" dirty="0">
                <a:latin typeface="Calibri"/>
                <a:cs typeface="Calibri"/>
              </a:rPr>
              <a:t> </a:t>
            </a:r>
            <a:r>
              <a:rPr sz="1600" spc="-53" dirty="0">
                <a:latin typeface="Calibri"/>
                <a:cs typeface="Calibri"/>
              </a:rPr>
              <a:t>CPAP,</a:t>
            </a:r>
            <a:r>
              <a:rPr sz="1600" spc="-23" dirty="0">
                <a:latin typeface="Calibri"/>
                <a:cs typeface="Calibri"/>
              </a:rPr>
              <a:t> </a:t>
            </a:r>
            <a:r>
              <a:rPr sz="1600" dirty="0">
                <a:latin typeface="Calibri"/>
                <a:cs typeface="Calibri"/>
              </a:rPr>
              <a:t>nebulizers,</a:t>
            </a:r>
            <a:r>
              <a:rPr sz="1600" spc="-26" dirty="0">
                <a:latin typeface="Calibri"/>
                <a:cs typeface="Calibri"/>
              </a:rPr>
              <a:t> </a:t>
            </a:r>
            <a:r>
              <a:rPr sz="1600" dirty="0">
                <a:latin typeface="Calibri"/>
                <a:cs typeface="Calibri"/>
              </a:rPr>
              <a:t>oxygen</a:t>
            </a:r>
            <a:r>
              <a:rPr sz="1600" spc="-41" dirty="0">
                <a:latin typeface="Calibri"/>
                <a:cs typeface="Calibri"/>
              </a:rPr>
              <a:t> </a:t>
            </a:r>
            <a:r>
              <a:rPr sz="1600" spc="-8" dirty="0">
                <a:latin typeface="Calibri"/>
                <a:cs typeface="Calibri"/>
              </a:rPr>
              <a:t>concentrators,</a:t>
            </a:r>
            <a:r>
              <a:rPr sz="1600" spc="-45" dirty="0">
                <a:latin typeface="Calibri"/>
                <a:cs typeface="Calibri"/>
              </a:rPr>
              <a:t> </a:t>
            </a:r>
            <a:r>
              <a:rPr sz="1600" dirty="0">
                <a:latin typeface="Calibri"/>
                <a:cs typeface="Calibri"/>
              </a:rPr>
              <a:t>oxygen</a:t>
            </a:r>
            <a:r>
              <a:rPr sz="1600" spc="-41" dirty="0">
                <a:latin typeface="Calibri"/>
                <a:cs typeface="Calibri"/>
              </a:rPr>
              <a:t> </a:t>
            </a:r>
            <a:r>
              <a:rPr sz="1600" dirty="0">
                <a:latin typeface="Calibri"/>
                <a:cs typeface="Calibri"/>
              </a:rPr>
              <a:t>conservors,</a:t>
            </a:r>
            <a:r>
              <a:rPr sz="1600" spc="-38" dirty="0">
                <a:latin typeface="Calibri"/>
                <a:cs typeface="Calibri"/>
              </a:rPr>
              <a:t> </a:t>
            </a:r>
            <a:r>
              <a:rPr sz="1600" dirty="0">
                <a:latin typeface="Calibri"/>
                <a:cs typeface="Calibri"/>
              </a:rPr>
              <a:t>portable</a:t>
            </a:r>
            <a:r>
              <a:rPr sz="1600" spc="-30" dirty="0">
                <a:latin typeface="Calibri"/>
                <a:cs typeface="Calibri"/>
              </a:rPr>
              <a:t> </a:t>
            </a:r>
            <a:r>
              <a:rPr sz="1600" dirty="0">
                <a:latin typeface="Calibri"/>
                <a:cs typeface="Calibri"/>
              </a:rPr>
              <a:t>oxygen</a:t>
            </a:r>
            <a:r>
              <a:rPr sz="1600" spc="-38" dirty="0">
                <a:latin typeface="Calibri"/>
                <a:cs typeface="Calibri"/>
              </a:rPr>
              <a:t> </a:t>
            </a:r>
            <a:r>
              <a:rPr sz="1600" spc="-8" dirty="0">
                <a:latin typeface="Calibri"/>
                <a:cs typeface="Calibri"/>
              </a:rPr>
              <a:t>tanks</a:t>
            </a:r>
            <a:r>
              <a:rPr lang="en-US" sz="1600" spc="-8" dirty="0">
                <a:latin typeface="Calibri"/>
                <a:cs typeface="Calibri"/>
              </a:rPr>
              <a:t> (no prior auth required)</a:t>
            </a:r>
            <a:endParaRPr sz="1600" dirty="0">
              <a:latin typeface="Calibri"/>
              <a:cs typeface="Calibri"/>
            </a:endParaRPr>
          </a:p>
          <a:p>
            <a:pPr marL="481489" indent="-171926">
              <a:spcBef>
                <a:spcPts val="259"/>
              </a:spcBef>
              <a:buFont typeface="Arial"/>
              <a:buChar char="•"/>
              <a:tabLst>
                <a:tab pos="481489" algn="l"/>
                <a:tab pos="481965" algn="l"/>
              </a:tabLst>
            </a:pPr>
            <a:r>
              <a:rPr sz="1600" dirty="0">
                <a:latin typeface="Calibri"/>
                <a:cs typeface="Calibri"/>
              </a:rPr>
              <a:t>Wheelchairs:</a:t>
            </a:r>
            <a:r>
              <a:rPr sz="1600" spc="-19" dirty="0">
                <a:latin typeface="Calibri"/>
                <a:cs typeface="Calibri"/>
              </a:rPr>
              <a:t> </a:t>
            </a:r>
            <a:r>
              <a:rPr sz="1600" dirty="0">
                <a:latin typeface="Calibri"/>
                <a:cs typeface="Calibri"/>
              </a:rPr>
              <a:t>lift</a:t>
            </a:r>
            <a:r>
              <a:rPr sz="1600" spc="-26" dirty="0">
                <a:latin typeface="Calibri"/>
                <a:cs typeface="Calibri"/>
              </a:rPr>
              <a:t> </a:t>
            </a:r>
            <a:r>
              <a:rPr sz="1600" dirty="0">
                <a:latin typeface="Calibri"/>
                <a:cs typeface="Calibri"/>
              </a:rPr>
              <a:t>chairs,</a:t>
            </a:r>
            <a:r>
              <a:rPr sz="1600" spc="-26" dirty="0">
                <a:latin typeface="Calibri"/>
                <a:cs typeface="Calibri"/>
              </a:rPr>
              <a:t> </a:t>
            </a:r>
            <a:r>
              <a:rPr sz="1600" dirty="0">
                <a:latin typeface="Calibri"/>
                <a:cs typeface="Calibri"/>
              </a:rPr>
              <a:t>manual</a:t>
            </a:r>
            <a:r>
              <a:rPr sz="1600" spc="-30" dirty="0">
                <a:latin typeface="Calibri"/>
                <a:cs typeface="Calibri"/>
              </a:rPr>
              <a:t> </a:t>
            </a:r>
            <a:r>
              <a:rPr sz="1600" dirty="0">
                <a:latin typeface="Calibri"/>
                <a:cs typeface="Calibri"/>
              </a:rPr>
              <a:t>wheelchairs</a:t>
            </a:r>
            <a:r>
              <a:rPr lang="en-US" sz="1600" dirty="0">
                <a:latin typeface="Calibri"/>
                <a:cs typeface="Calibri"/>
              </a:rPr>
              <a:t> </a:t>
            </a:r>
            <a:r>
              <a:rPr sz="1600" spc="-19" dirty="0">
                <a:latin typeface="Calibri"/>
                <a:cs typeface="Calibri"/>
              </a:rPr>
              <a:t> </a:t>
            </a:r>
            <a:r>
              <a:rPr lang="en-US" sz="1600" spc="-8" dirty="0">
                <a:latin typeface="Calibri"/>
                <a:cs typeface="Calibri"/>
              </a:rPr>
              <a:t>(no prior auth required)</a:t>
            </a:r>
            <a:endParaRPr lang="en-US" sz="1600" dirty="0">
              <a:latin typeface="Calibri"/>
              <a:cs typeface="Calibri"/>
            </a:endParaRPr>
          </a:p>
          <a:p>
            <a:pPr marL="481489" indent="-171926">
              <a:spcBef>
                <a:spcPts val="259"/>
              </a:spcBef>
              <a:buFont typeface="Arial"/>
              <a:buChar char="•"/>
              <a:tabLst>
                <a:tab pos="481489" algn="l"/>
                <a:tab pos="481965" algn="l"/>
              </a:tabLst>
            </a:pPr>
            <a:r>
              <a:rPr sz="1600" dirty="0">
                <a:latin typeface="Calibri"/>
                <a:cs typeface="Calibri"/>
              </a:rPr>
              <a:t>mobility</a:t>
            </a:r>
            <a:r>
              <a:rPr sz="1600" spc="-15" dirty="0">
                <a:latin typeface="Calibri"/>
                <a:cs typeface="Calibri"/>
              </a:rPr>
              <a:t> </a:t>
            </a:r>
            <a:r>
              <a:rPr sz="1600" dirty="0">
                <a:latin typeface="Calibri"/>
                <a:cs typeface="Calibri"/>
              </a:rPr>
              <a:t>scooters,</a:t>
            </a:r>
            <a:r>
              <a:rPr sz="1600" spc="-26" dirty="0">
                <a:latin typeface="Calibri"/>
                <a:cs typeface="Calibri"/>
              </a:rPr>
              <a:t> </a:t>
            </a:r>
            <a:r>
              <a:rPr sz="1600" dirty="0">
                <a:latin typeface="Calibri"/>
                <a:cs typeface="Calibri"/>
              </a:rPr>
              <a:t>and</a:t>
            </a:r>
            <a:r>
              <a:rPr sz="1600" spc="-30" dirty="0">
                <a:latin typeface="Calibri"/>
                <a:cs typeface="Calibri"/>
              </a:rPr>
              <a:t> </a:t>
            </a:r>
            <a:r>
              <a:rPr sz="1600" dirty="0">
                <a:latin typeface="Calibri"/>
                <a:cs typeface="Calibri"/>
              </a:rPr>
              <a:t>powered</a:t>
            </a:r>
            <a:r>
              <a:rPr sz="1600" spc="-15" dirty="0">
                <a:latin typeface="Calibri"/>
                <a:cs typeface="Calibri"/>
              </a:rPr>
              <a:t> </a:t>
            </a:r>
            <a:r>
              <a:rPr sz="1600" dirty="0">
                <a:latin typeface="Calibri"/>
                <a:cs typeface="Calibri"/>
              </a:rPr>
              <a:t>wheelchairs</a:t>
            </a:r>
            <a:r>
              <a:rPr sz="1600" spc="-15" dirty="0">
                <a:latin typeface="Calibri"/>
                <a:cs typeface="Calibri"/>
              </a:rPr>
              <a:t> </a:t>
            </a:r>
            <a:r>
              <a:rPr sz="1600" dirty="0">
                <a:latin typeface="Calibri"/>
                <a:cs typeface="Calibri"/>
              </a:rPr>
              <a:t>and</a:t>
            </a:r>
            <a:r>
              <a:rPr sz="1600" spc="-30" dirty="0">
                <a:latin typeface="Calibri"/>
                <a:cs typeface="Calibri"/>
              </a:rPr>
              <a:t> </a:t>
            </a:r>
            <a:r>
              <a:rPr sz="1600" spc="-8" dirty="0">
                <a:latin typeface="Calibri"/>
                <a:cs typeface="Calibri"/>
              </a:rPr>
              <a:t>scooters</a:t>
            </a:r>
            <a:r>
              <a:rPr lang="en-US" sz="1600" spc="-8" dirty="0">
                <a:latin typeface="Calibri"/>
                <a:cs typeface="Calibri"/>
              </a:rPr>
              <a:t>  (prior auth required)</a:t>
            </a:r>
            <a:endParaRPr lang="en-US" sz="1600" dirty="0">
              <a:latin typeface="Calibri"/>
              <a:cs typeface="Calibri"/>
            </a:endParaRPr>
          </a:p>
          <a:p>
            <a:pPr marL="481489" indent="-171926">
              <a:spcBef>
                <a:spcPts val="270"/>
              </a:spcBef>
              <a:buFont typeface="Arial"/>
              <a:buChar char="•"/>
              <a:tabLst>
                <a:tab pos="481489" algn="l"/>
                <a:tab pos="481965" algn="l"/>
              </a:tabLst>
            </a:pPr>
            <a:r>
              <a:rPr sz="1600" dirty="0">
                <a:latin typeface="Calibri"/>
                <a:cs typeface="Calibri"/>
              </a:rPr>
              <a:t>Mobility:</a:t>
            </a:r>
            <a:r>
              <a:rPr sz="1600" spc="-19" dirty="0">
                <a:latin typeface="Calibri"/>
                <a:cs typeface="Calibri"/>
              </a:rPr>
              <a:t> </a:t>
            </a:r>
            <a:r>
              <a:rPr sz="1600" dirty="0">
                <a:latin typeface="Calibri"/>
                <a:cs typeface="Calibri"/>
              </a:rPr>
              <a:t>aircast</a:t>
            </a:r>
            <a:r>
              <a:rPr sz="1600" spc="-23" dirty="0">
                <a:latin typeface="Calibri"/>
                <a:cs typeface="Calibri"/>
              </a:rPr>
              <a:t> </a:t>
            </a:r>
            <a:r>
              <a:rPr sz="1600" dirty="0">
                <a:latin typeface="Calibri"/>
                <a:cs typeface="Calibri"/>
              </a:rPr>
              <a:t>boots,</a:t>
            </a:r>
            <a:r>
              <a:rPr sz="1600" spc="-26" dirty="0">
                <a:latin typeface="Calibri"/>
                <a:cs typeface="Calibri"/>
              </a:rPr>
              <a:t> </a:t>
            </a:r>
            <a:r>
              <a:rPr sz="1600" dirty="0">
                <a:latin typeface="Calibri"/>
                <a:cs typeface="Calibri"/>
              </a:rPr>
              <a:t>canes,</a:t>
            </a:r>
            <a:r>
              <a:rPr sz="1600" spc="-23" dirty="0">
                <a:latin typeface="Calibri"/>
                <a:cs typeface="Calibri"/>
              </a:rPr>
              <a:t> </a:t>
            </a:r>
            <a:r>
              <a:rPr sz="1600" dirty="0">
                <a:latin typeface="Calibri"/>
                <a:cs typeface="Calibri"/>
              </a:rPr>
              <a:t>crutches,</a:t>
            </a:r>
            <a:r>
              <a:rPr sz="1600" spc="-11" dirty="0">
                <a:latin typeface="Calibri"/>
                <a:cs typeface="Calibri"/>
              </a:rPr>
              <a:t> </a:t>
            </a:r>
            <a:r>
              <a:rPr sz="1600" dirty="0">
                <a:latin typeface="Calibri"/>
                <a:cs typeface="Calibri"/>
              </a:rPr>
              <a:t>knee</a:t>
            </a:r>
            <a:r>
              <a:rPr sz="1600" spc="-19" dirty="0">
                <a:latin typeface="Calibri"/>
                <a:cs typeface="Calibri"/>
              </a:rPr>
              <a:t> </a:t>
            </a:r>
            <a:r>
              <a:rPr sz="1600" spc="-8" dirty="0">
                <a:latin typeface="Calibri"/>
                <a:cs typeface="Calibri"/>
              </a:rPr>
              <a:t>walkers,</a:t>
            </a:r>
            <a:r>
              <a:rPr sz="1600" spc="-23" dirty="0">
                <a:latin typeface="Calibri"/>
                <a:cs typeface="Calibri"/>
              </a:rPr>
              <a:t> </a:t>
            </a:r>
            <a:r>
              <a:rPr sz="1600" dirty="0">
                <a:latin typeface="Calibri"/>
                <a:cs typeface="Calibri"/>
              </a:rPr>
              <a:t>and</a:t>
            </a:r>
            <a:r>
              <a:rPr sz="1600" spc="-15" dirty="0">
                <a:latin typeface="Calibri"/>
                <a:cs typeface="Calibri"/>
              </a:rPr>
              <a:t> </a:t>
            </a:r>
            <a:r>
              <a:rPr sz="1600" spc="-8" dirty="0">
                <a:latin typeface="Calibri"/>
                <a:cs typeface="Calibri"/>
              </a:rPr>
              <a:t>walkers</a:t>
            </a:r>
            <a:r>
              <a:rPr lang="en-US" sz="1600" spc="-8" dirty="0">
                <a:latin typeface="Calibri"/>
                <a:cs typeface="Calibri"/>
              </a:rPr>
              <a:t> (no prior auth required)</a:t>
            </a:r>
            <a:endParaRPr sz="1600" dirty="0">
              <a:latin typeface="Calibri"/>
              <a:cs typeface="Calibri"/>
            </a:endParaRPr>
          </a:p>
          <a:p>
            <a:pPr marL="481489" indent="-171926">
              <a:spcBef>
                <a:spcPts val="263"/>
              </a:spcBef>
              <a:buFont typeface="Arial"/>
              <a:buChar char="•"/>
              <a:tabLst>
                <a:tab pos="481489" algn="l"/>
                <a:tab pos="481965" algn="l"/>
              </a:tabLst>
            </a:pPr>
            <a:r>
              <a:rPr sz="1600" dirty="0">
                <a:latin typeface="Calibri"/>
                <a:cs typeface="Calibri"/>
              </a:rPr>
              <a:t>Aids:</a:t>
            </a:r>
            <a:r>
              <a:rPr sz="1600" spc="-30" dirty="0">
                <a:latin typeface="Calibri"/>
                <a:cs typeface="Calibri"/>
              </a:rPr>
              <a:t> </a:t>
            </a:r>
            <a:r>
              <a:rPr sz="1600" dirty="0">
                <a:latin typeface="Calibri"/>
                <a:cs typeface="Calibri"/>
              </a:rPr>
              <a:t>bathroom</a:t>
            </a:r>
            <a:r>
              <a:rPr sz="1600" spc="-26" dirty="0">
                <a:latin typeface="Calibri"/>
                <a:cs typeface="Calibri"/>
              </a:rPr>
              <a:t> </a:t>
            </a:r>
            <a:r>
              <a:rPr sz="1600" dirty="0">
                <a:latin typeface="Calibri"/>
                <a:cs typeface="Calibri"/>
              </a:rPr>
              <a:t>safety</a:t>
            </a:r>
            <a:r>
              <a:rPr sz="1600" spc="-26" dirty="0">
                <a:latin typeface="Calibri"/>
                <a:cs typeface="Calibri"/>
              </a:rPr>
              <a:t> </a:t>
            </a:r>
            <a:r>
              <a:rPr sz="1600" dirty="0">
                <a:latin typeface="Calibri"/>
                <a:cs typeface="Calibri"/>
              </a:rPr>
              <a:t>and</a:t>
            </a:r>
            <a:r>
              <a:rPr sz="1600" spc="-15" dirty="0">
                <a:latin typeface="Calibri"/>
                <a:cs typeface="Calibri"/>
              </a:rPr>
              <a:t> </a:t>
            </a:r>
            <a:r>
              <a:rPr sz="1600" spc="-8" dirty="0">
                <a:latin typeface="Calibri"/>
                <a:cs typeface="Calibri"/>
              </a:rPr>
              <a:t>commode</a:t>
            </a:r>
            <a:r>
              <a:rPr lang="en-US" sz="1600" spc="-8" dirty="0">
                <a:latin typeface="Calibri"/>
                <a:cs typeface="Calibri"/>
              </a:rPr>
              <a:t>s (no prior auth required)</a:t>
            </a:r>
            <a:endParaRPr sz="1600" dirty="0">
              <a:latin typeface="Calibri"/>
              <a:cs typeface="Calibri"/>
            </a:endParaRPr>
          </a:p>
          <a:p>
            <a:pPr marL="481489" indent="-171926">
              <a:spcBef>
                <a:spcPts val="263"/>
              </a:spcBef>
              <a:buFont typeface="Arial"/>
              <a:buChar char="•"/>
              <a:tabLst>
                <a:tab pos="481489" algn="l"/>
                <a:tab pos="481965" algn="l"/>
              </a:tabLst>
            </a:pPr>
            <a:r>
              <a:rPr sz="1600" dirty="0">
                <a:latin typeface="Calibri"/>
                <a:cs typeface="Calibri"/>
              </a:rPr>
              <a:t>Urinary</a:t>
            </a:r>
            <a:r>
              <a:rPr sz="1600" spc="-23" dirty="0">
                <a:latin typeface="Calibri"/>
                <a:cs typeface="Calibri"/>
              </a:rPr>
              <a:t> </a:t>
            </a:r>
            <a:r>
              <a:rPr sz="1600" dirty="0">
                <a:latin typeface="Calibri"/>
                <a:cs typeface="Calibri"/>
              </a:rPr>
              <a:t>supplies:</a:t>
            </a:r>
            <a:r>
              <a:rPr sz="1600" spc="-4" dirty="0">
                <a:latin typeface="Calibri"/>
                <a:cs typeface="Calibri"/>
              </a:rPr>
              <a:t> </a:t>
            </a:r>
            <a:r>
              <a:rPr sz="1600" spc="-8" dirty="0">
                <a:latin typeface="Calibri"/>
                <a:cs typeface="Calibri"/>
              </a:rPr>
              <a:t>catheters</a:t>
            </a:r>
            <a:r>
              <a:rPr sz="1600" spc="-4" dirty="0">
                <a:latin typeface="Calibri"/>
                <a:cs typeface="Calibri"/>
              </a:rPr>
              <a:t> </a:t>
            </a:r>
            <a:r>
              <a:rPr sz="1600" dirty="0">
                <a:latin typeface="Calibri"/>
                <a:cs typeface="Calibri"/>
              </a:rPr>
              <a:t>and</a:t>
            </a:r>
            <a:r>
              <a:rPr sz="1600" spc="-4" dirty="0">
                <a:latin typeface="Calibri"/>
                <a:cs typeface="Calibri"/>
              </a:rPr>
              <a:t> </a:t>
            </a:r>
            <a:r>
              <a:rPr sz="1600" dirty="0">
                <a:latin typeface="Calibri"/>
                <a:cs typeface="Calibri"/>
              </a:rPr>
              <a:t>insertion</a:t>
            </a:r>
            <a:r>
              <a:rPr sz="1600" spc="-4" dirty="0">
                <a:latin typeface="Calibri"/>
                <a:cs typeface="Calibri"/>
              </a:rPr>
              <a:t> </a:t>
            </a:r>
            <a:r>
              <a:rPr sz="1600" spc="-8" dirty="0">
                <a:latin typeface="Calibri"/>
                <a:cs typeface="Calibri"/>
              </a:rPr>
              <a:t>trays</a:t>
            </a:r>
            <a:r>
              <a:rPr lang="en-US" sz="1600" spc="-8" dirty="0">
                <a:latin typeface="Calibri"/>
                <a:cs typeface="Calibri"/>
              </a:rPr>
              <a:t> (no prior auth required)</a:t>
            </a:r>
            <a:endParaRPr sz="1600" dirty="0">
              <a:latin typeface="Calibri"/>
              <a:cs typeface="Calibri"/>
            </a:endParaRPr>
          </a:p>
          <a:p>
            <a:pPr marL="481489" indent="-171926">
              <a:spcBef>
                <a:spcPts val="269"/>
              </a:spcBef>
              <a:buFont typeface="Arial"/>
              <a:buChar char="•"/>
              <a:tabLst>
                <a:tab pos="481489" algn="l"/>
                <a:tab pos="481965" algn="l"/>
              </a:tabLst>
            </a:pPr>
            <a:r>
              <a:rPr sz="1600" dirty="0">
                <a:latin typeface="Calibri"/>
                <a:cs typeface="Calibri"/>
              </a:rPr>
              <a:t>Wound</a:t>
            </a:r>
            <a:r>
              <a:rPr sz="1600" spc="-23" dirty="0">
                <a:latin typeface="Calibri"/>
                <a:cs typeface="Calibri"/>
              </a:rPr>
              <a:t> </a:t>
            </a:r>
            <a:r>
              <a:rPr sz="1600" dirty="0">
                <a:latin typeface="Calibri"/>
                <a:cs typeface="Calibri"/>
              </a:rPr>
              <a:t>care:</a:t>
            </a:r>
            <a:r>
              <a:rPr sz="1600" spc="-11" dirty="0">
                <a:latin typeface="Calibri"/>
                <a:cs typeface="Calibri"/>
              </a:rPr>
              <a:t> </a:t>
            </a:r>
            <a:r>
              <a:rPr sz="1600" dirty="0">
                <a:latin typeface="Calibri"/>
                <a:cs typeface="Calibri"/>
              </a:rPr>
              <a:t>bandages,</a:t>
            </a:r>
            <a:r>
              <a:rPr sz="1600" spc="-23" dirty="0">
                <a:latin typeface="Calibri"/>
                <a:cs typeface="Calibri"/>
              </a:rPr>
              <a:t> </a:t>
            </a:r>
            <a:r>
              <a:rPr sz="1600" dirty="0">
                <a:latin typeface="Calibri"/>
                <a:cs typeface="Calibri"/>
              </a:rPr>
              <a:t>unna</a:t>
            </a:r>
            <a:r>
              <a:rPr sz="1600" spc="-15" dirty="0">
                <a:latin typeface="Calibri"/>
                <a:cs typeface="Calibri"/>
              </a:rPr>
              <a:t> </a:t>
            </a:r>
            <a:r>
              <a:rPr sz="1600" dirty="0">
                <a:latin typeface="Calibri"/>
                <a:cs typeface="Calibri"/>
              </a:rPr>
              <a:t>boots,</a:t>
            </a:r>
            <a:r>
              <a:rPr sz="1600" spc="-15" dirty="0">
                <a:latin typeface="Calibri"/>
                <a:cs typeface="Calibri"/>
              </a:rPr>
              <a:t> </a:t>
            </a:r>
            <a:r>
              <a:rPr sz="1600" dirty="0">
                <a:latin typeface="Calibri"/>
                <a:cs typeface="Calibri"/>
              </a:rPr>
              <a:t>and</a:t>
            </a:r>
            <a:r>
              <a:rPr sz="1600" spc="-19" dirty="0">
                <a:latin typeface="Calibri"/>
                <a:cs typeface="Calibri"/>
              </a:rPr>
              <a:t> </a:t>
            </a:r>
            <a:r>
              <a:rPr sz="1600" spc="-8" dirty="0">
                <a:latin typeface="Calibri"/>
                <a:cs typeface="Calibri"/>
              </a:rPr>
              <a:t>gauze</a:t>
            </a:r>
            <a:r>
              <a:rPr lang="en-US" sz="1600" spc="-8" dirty="0">
                <a:latin typeface="Calibri"/>
                <a:cs typeface="Calibri"/>
              </a:rPr>
              <a:t> (no prior auth required)</a:t>
            </a:r>
            <a:endParaRPr sz="1600" dirty="0">
              <a:latin typeface="Calibri"/>
              <a:cs typeface="Calibri"/>
            </a:endParaRPr>
          </a:p>
          <a:p>
            <a:pPr marL="481489" indent="-171926">
              <a:spcBef>
                <a:spcPts val="259"/>
              </a:spcBef>
              <a:buFont typeface="Arial"/>
              <a:buChar char="•"/>
              <a:tabLst>
                <a:tab pos="481489" algn="l"/>
                <a:tab pos="481965" algn="l"/>
              </a:tabLst>
            </a:pPr>
            <a:r>
              <a:rPr sz="1600" dirty="0">
                <a:latin typeface="Calibri"/>
                <a:cs typeface="Calibri"/>
              </a:rPr>
              <a:t>Incontinence</a:t>
            </a:r>
            <a:r>
              <a:rPr sz="1600" spc="-26" dirty="0">
                <a:latin typeface="Calibri"/>
                <a:cs typeface="Calibri"/>
              </a:rPr>
              <a:t> </a:t>
            </a:r>
            <a:r>
              <a:rPr sz="1600" spc="-8" dirty="0">
                <a:latin typeface="Calibri"/>
                <a:cs typeface="Calibri"/>
              </a:rPr>
              <a:t>supplies</a:t>
            </a:r>
            <a:r>
              <a:rPr lang="en-US" sz="1600" spc="-8" dirty="0">
                <a:latin typeface="Calibri"/>
                <a:cs typeface="Calibri"/>
              </a:rPr>
              <a:t> (no prior auth required)</a:t>
            </a:r>
            <a:endParaRPr sz="1600" dirty="0">
              <a:latin typeface="Calibri"/>
              <a:cs typeface="Calibri"/>
            </a:endParaRPr>
          </a:p>
          <a:p>
            <a:pPr marL="481489" indent="-171926">
              <a:spcBef>
                <a:spcPts val="263"/>
              </a:spcBef>
              <a:buFont typeface="Arial"/>
              <a:buChar char="•"/>
              <a:tabLst>
                <a:tab pos="481489" algn="l"/>
                <a:tab pos="481965" algn="l"/>
              </a:tabLst>
            </a:pPr>
            <a:r>
              <a:rPr sz="1600" dirty="0">
                <a:latin typeface="Calibri"/>
                <a:cs typeface="Calibri"/>
              </a:rPr>
              <a:t>Ostomy</a:t>
            </a:r>
            <a:r>
              <a:rPr sz="1600" spc="-75" dirty="0">
                <a:latin typeface="Calibri"/>
                <a:cs typeface="Calibri"/>
              </a:rPr>
              <a:t> </a:t>
            </a:r>
            <a:r>
              <a:rPr sz="1600" spc="-8" dirty="0">
                <a:latin typeface="Calibri"/>
                <a:cs typeface="Calibri"/>
              </a:rPr>
              <a:t>supplies</a:t>
            </a:r>
            <a:r>
              <a:rPr lang="en-US" sz="1600" spc="-8" dirty="0">
                <a:latin typeface="Calibri"/>
                <a:cs typeface="Calibri"/>
              </a:rPr>
              <a:t> ( no prior auth required)</a:t>
            </a:r>
            <a:endParaRPr sz="1600" dirty="0">
              <a:latin typeface="Calibri"/>
              <a:cs typeface="Calibri"/>
            </a:endParaRPr>
          </a:p>
          <a:p>
            <a:pPr marL="481489" indent="-171926">
              <a:spcBef>
                <a:spcPts val="270"/>
              </a:spcBef>
              <a:buFont typeface="Arial"/>
              <a:buChar char="•"/>
              <a:tabLst>
                <a:tab pos="481489" algn="l"/>
                <a:tab pos="481965" algn="l"/>
              </a:tabLst>
            </a:pPr>
            <a:r>
              <a:rPr sz="1600" dirty="0">
                <a:latin typeface="Calibri"/>
                <a:cs typeface="Calibri"/>
              </a:rPr>
              <a:t>Free</a:t>
            </a:r>
            <a:r>
              <a:rPr sz="1600" spc="-19" dirty="0">
                <a:latin typeface="Calibri"/>
                <a:cs typeface="Calibri"/>
              </a:rPr>
              <a:t> </a:t>
            </a:r>
            <a:r>
              <a:rPr sz="1600" dirty="0">
                <a:latin typeface="Calibri"/>
                <a:cs typeface="Calibri"/>
              </a:rPr>
              <a:t>blood glucose</a:t>
            </a:r>
            <a:r>
              <a:rPr sz="1600" spc="-15" dirty="0">
                <a:latin typeface="Calibri"/>
                <a:cs typeface="Calibri"/>
              </a:rPr>
              <a:t> </a:t>
            </a:r>
            <a:r>
              <a:rPr sz="1600" spc="-8" dirty="0">
                <a:latin typeface="Calibri"/>
                <a:cs typeface="Calibri"/>
              </a:rPr>
              <a:t>monitors</a:t>
            </a:r>
            <a:endParaRPr sz="1600" dirty="0">
              <a:latin typeface="Calibri"/>
              <a:cs typeface="Calibri"/>
            </a:endParaRPr>
          </a:p>
          <a:p>
            <a:pPr marL="9525" marR="3810">
              <a:spcBef>
                <a:spcPts val="1290"/>
              </a:spcBef>
            </a:pPr>
            <a:r>
              <a:rPr sz="1600" b="1" dirty="0">
                <a:latin typeface="Calibri"/>
                <a:cs typeface="Calibri"/>
              </a:rPr>
              <a:t>We</a:t>
            </a:r>
            <a:r>
              <a:rPr sz="1600" b="1" spc="-26" dirty="0">
                <a:latin typeface="Calibri"/>
                <a:cs typeface="Calibri"/>
              </a:rPr>
              <a:t> </a:t>
            </a:r>
            <a:r>
              <a:rPr sz="1600" b="1" dirty="0">
                <a:latin typeface="Calibri"/>
                <a:cs typeface="Calibri"/>
              </a:rPr>
              <a:t>offer</a:t>
            </a:r>
            <a:r>
              <a:rPr sz="1600" b="1" spc="-11" dirty="0">
                <a:latin typeface="Calibri"/>
                <a:cs typeface="Calibri"/>
              </a:rPr>
              <a:t> </a:t>
            </a:r>
            <a:r>
              <a:rPr lang="en-US" sz="1600" b="1" spc="-11" dirty="0">
                <a:latin typeface="Calibri"/>
                <a:cs typeface="Calibri"/>
              </a:rPr>
              <a:t>free same day delivery</a:t>
            </a:r>
            <a:r>
              <a:rPr sz="1600" b="1" spc="251" dirty="0">
                <a:latin typeface="Calibri"/>
                <a:cs typeface="Calibri"/>
              </a:rPr>
              <a:t> </a:t>
            </a:r>
            <a:r>
              <a:rPr sz="1600" b="1" dirty="0">
                <a:latin typeface="Calibri"/>
                <a:cs typeface="Calibri"/>
              </a:rPr>
              <a:t>*</a:t>
            </a:r>
            <a:r>
              <a:rPr sz="1600" b="1" spc="-4" dirty="0">
                <a:latin typeface="Calibri"/>
                <a:cs typeface="Calibri"/>
              </a:rPr>
              <a:t> </a:t>
            </a:r>
            <a:r>
              <a:rPr sz="1600" b="1" dirty="0">
                <a:latin typeface="Calibri"/>
                <a:cs typeface="Calibri"/>
              </a:rPr>
              <a:t>We</a:t>
            </a:r>
            <a:r>
              <a:rPr sz="1600" b="1" spc="-23" dirty="0">
                <a:latin typeface="Calibri"/>
                <a:cs typeface="Calibri"/>
              </a:rPr>
              <a:t> </a:t>
            </a:r>
            <a:r>
              <a:rPr sz="1600" b="1" dirty="0">
                <a:latin typeface="Calibri"/>
                <a:cs typeface="Calibri"/>
              </a:rPr>
              <a:t>will</a:t>
            </a:r>
            <a:r>
              <a:rPr sz="1600" b="1" spc="-30" dirty="0">
                <a:latin typeface="Calibri"/>
                <a:cs typeface="Calibri"/>
              </a:rPr>
              <a:t> </a:t>
            </a:r>
            <a:r>
              <a:rPr sz="1600" b="1" dirty="0">
                <a:latin typeface="Calibri"/>
                <a:cs typeface="Calibri"/>
              </a:rPr>
              <a:t>match</a:t>
            </a:r>
            <a:r>
              <a:rPr sz="1600" b="1" spc="-19" dirty="0">
                <a:latin typeface="Calibri"/>
                <a:cs typeface="Calibri"/>
              </a:rPr>
              <a:t> </a:t>
            </a:r>
            <a:r>
              <a:rPr sz="1600" b="1" dirty="0">
                <a:latin typeface="Calibri"/>
                <a:cs typeface="Calibri"/>
              </a:rPr>
              <a:t>or</a:t>
            </a:r>
            <a:r>
              <a:rPr sz="1600" b="1" spc="-19" dirty="0">
                <a:latin typeface="Calibri"/>
                <a:cs typeface="Calibri"/>
              </a:rPr>
              <a:t> </a:t>
            </a:r>
            <a:r>
              <a:rPr sz="1600" b="1" dirty="0">
                <a:latin typeface="Calibri"/>
                <a:cs typeface="Calibri"/>
              </a:rPr>
              <a:t>beat</a:t>
            </a:r>
            <a:r>
              <a:rPr sz="1600" b="1" spc="-30" dirty="0">
                <a:latin typeface="Calibri"/>
                <a:cs typeface="Calibri"/>
              </a:rPr>
              <a:t> </a:t>
            </a:r>
            <a:r>
              <a:rPr sz="1600" b="1" dirty="0">
                <a:latin typeface="Calibri"/>
                <a:cs typeface="Calibri"/>
              </a:rPr>
              <a:t>any</a:t>
            </a:r>
            <a:r>
              <a:rPr sz="1600" b="1" spc="-15" dirty="0">
                <a:latin typeface="Calibri"/>
                <a:cs typeface="Calibri"/>
              </a:rPr>
              <a:t> </a:t>
            </a:r>
            <a:r>
              <a:rPr sz="1600" b="1" dirty="0">
                <a:latin typeface="Calibri"/>
                <a:cs typeface="Calibri"/>
              </a:rPr>
              <a:t>of</a:t>
            </a:r>
            <a:r>
              <a:rPr sz="1600" b="1" spc="-19" dirty="0">
                <a:latin typeface="Calibri"/>
                <a:cs typeface="Calibri"/>
              </a:rPr>
              <a:t> </a:t>
            </a:r>
            <a:r>
              <a:rPr sz="1600" b="1" dirty="0">
                <a:latin typeface="Calibri"/>
                <a:cs typeface="Calibri"/>
              </a:rPr>
              <a:t>our</a:t>
            </a:r>
            <a:r>
              <a:rPr sz="1600" b="1" spc="-26" dirty="0">
                <a:latin typeface="Calibri"/>
                <a:cs typeface="Calibri"/>
              </a:rPr>
              <a:t> </a:t>
            </a:r>
            <a:r>
              <a:rPr sz="1600" b="1" spc="-8" dirty="0">
                <a:latin typeface="Calibri"/>
                <a:cs typeface="Calibri"/>
              </a:rPr>
              <a:t>competitors’</a:t>
            </a:r>
            <a:r>
              <a:rPr sz="1600" b="1" spc="-38" dirty="0">
                <a:latin typeface="Calibri"/>
                <a:cs typeface="Calibri"/>
              </a:rPr>
              <a:t> </a:t>
            </a:r>
            <a:r>
              <a:rPr sz="1600" b="1" dirty="0">
                <a:latin typeface="Calibri"/>
                <a:cs typeface="Calibri"/>
              </a:rPr>
              <a:t>pricing</a:t>
            </a:r>
            <a:r>
              <a:rPr sz="1600" b="1" spc="248" dirty="0">
                <a:latin typeface="Calibri"/>
                <a:cs typeface="Calibri"/>
              </a:rPr>
              <a:t> </a:t>
            </a:r>
            <a:r>
              <a:rPr sz="1600" b="1" dirty="0">
                <a:latin typeface="Calibri"/>
                <a:cs typeface="Calibri"/>
              </a:rPr>
              <a:t>*</a:t>
            </a:r>
            <a:r>
              <a:rPr sz="1600" b="1" spc="-4" dirty="0">
                <a:latin typeface="Calibri"/>
                <a:cs typeface="Calibri"/>
              </a:rPr>
              <a:t> </a:t>
            </a:r>
            <a:r>
              <a:rPr sz="1600" b="1" dirty="0">
                <a:latin typeface="Calibri"/>
                <a:cs typeface="Calibri"/>
              </a:rPr>
              <a:t>We</a:t>
            </a:r>
            <a:r>
              <a:rPr sz="1600" b="1" spc="-23" dirty="0">
                <a:latin typeface="Calibri"/>
                <a:cs typeface="Calibri"/>
              </a:rPr>
              <a:t> </a:t>
            </a:r>
            <a:r>
              <a:rPr sz="1600" b="1" dirty="0">
                <a:latin typeface="Calibri"/>
                <a:cs typeface="Calibri"/>
              </a:rPr>
              <a:t>offer</a:t>
            </a:r>
            <a:r>
              <a:rPr sz="1600" b="1" spc="-8" dirty="0">
                <a:latin typeface="Calibri"/>
                <a:cs typeface="Calibri"/>
              </a:rPr>
              <a:t> </a:t>
            </a:r>
            <a:r>
              <a:rPr sz="1600" b="1" spc="-15" dirty="0">
                <a:latin typeface="Calibri"/>
                <a:cs typeface="Calibri"/>
              </a:rPr>
              <a:t>free </a:t>
            </a:r>
            <a:r>
              <a:rPr sz="1600" b="1" dirty="0">
                <a:latin typeface="Calibri"/>
                <a:cs typeface="Calibri"/>
              </a:rPr>
              <a:t>repairs</a:t>
            </a:r>
            <a:r>
              <a:rPr sz="1600" b="1" spc="-53" dirty="0">
                <a:latin typeface="Calibri"/>
                <a:cs typeface="Calibri"/>
              </a:rPr>
              <a:t> </a:t>
            </a:r>
            <a:r>
              <a:rPr sz="1600" b="1" dirty="0">
                <a:latin typeface="Calibri"/>
                <a:cs typeface="Calibri"/>
              </a:rPr>
              <a:t>for</a:t>
            </a:r>
            <a:r>
              <a:rPr sz="1600" b="1" spc="-34" dirty="0">
                <a:latin typeface="Calibri"/>
                <a:cs typeface="Calibri"/>
              </a:rPr>
              <a:t> </a:t>
            </a:r>
            <a:r>
              <a:rPr sz="1600" b="1" spc="-19" dirty="0">
                <a:latin typeface="Calibri"/>
                <a:cs typeface="Calibri"/>
              </a:rPr>
              <a:t>DME</a:t>
            </a:r>
            <a:r>
              <a:rPr lang="en-US" sz="1600" b="1" spc="-19" dirty="0">
                <a:latin typeface="Calibri"/>
                <a:cs typeface="Calibri"/>
              </a:rPr>
              <a:t>* DME Orders require Doctors Prescription and Clinical notes</a:t>
            </a:r>
            <a:endParaRPr sz="1600" dirty="0">
              <a:latin typeface="Calibri"/>
              <a:cs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9210F-2BF6-4D96-F2B5-06AD3E347739}"/>
              </a:ext>
            </a:extLst>
          </p:cNvPr>
          <p:cNvSpPr>
            <a:spLocks noGrp="1"/>
          </p:cNvSpPr>
          <p:nvPr>
            <p:ph type="title"/>
          </p:nvPr>
        </p:nvSpPr>
        <p:spPr>
          <a:xfrm>
            <a:off x="1139190" y="580472"/>
            <a:ext cx="6865620" cy="507831"/>
          </a:xfrm>
        </p:spPr>
        <p:txBody>
          <a:bodyPr/>
          <a:lstStyle/>
          <a:p>
            <a:r>
              <a:rPr lang="en-US" dirty="0"/>
              <a:t>Prior Authorization Process</a:t>
            </a:r>
          </a:p>
        </p:txBody>
      </p:sp>
      <p:sp>
        <p:nvSpPr>
          <p:cNvPr id="3" name="Text Placeholder 2">
            <a:extLst>
              <a:ext uri="{FF2B5EF4-FFF2-40B4-BE49-F238E27FC236}">
                <a16:creationId xmlns:a16="http://schemas.microsoft.com/office/drawing/2014/main" id="{6CCA9D53-52E2-29A7-2749-D6157E76EC55}"/>
              </a:ext>
            </a:extLst>
          </p:cNvPr>
          <p:cNvSpPr>
            <a:spLocks noGrp="1"/>
          </p:cNvSpPr>
          <p:nvPr>
            <p:ph type="body" idx="1"/>
          </p:nvPr>
        </p:nvSpPr>
        <p:spPr>
          <a:xfrm>
            <a:off x="706278" y="1297684"/>
            <a:ext cx="7731443" cy="4309366"/>
          </a:xfrm>
        </p:spPr>
        <p:txBody>
          <a:bodyPr/>
          <a:lstStyle/>
          <a:p>
            <a:pPr>
              <a:buFontTx/>
              <a:buChar char="-"/>
            </a:pPr>
            <a:r>
              <a:rPr lang="en-US" sz="1800" dirty="0"/>
              <a:t>Services that require authorization can be found on </a:t>
            </a:r>
            <a:r>
              <a:rPr lang="en-US" sz="1800" dirty="0" err="1"/>
              <a:t>Basingers</a:t>
            </a:r>
            <a:r>
              <a:rPr lang="en-US" sz="1800" dirty="0"/>
              <a:t> website. </a:t>
            </a:r>
          </a:p>
          <a:p>
            <a:r>
              <a:rPr lang="en-US" sz="1800" u="sng" dirty="0">
                <a:hlinkClick r:id="rId2"/>
              </a:rPr>
              <a:t>https://www.basingers.com/</a:t>
            </a:r>
            <a:endParaRPr lang="en-US" sz="1800" u="sng" dirty="0"/>
          </a:p>
          <a:p>
            <a:endParaRPr lang="en-US" sz="1800" u="sng" dirty="0"/>
          </a:p>
          <a:p>
            <a:r>
              <a:rPr lang="en-US" sz="1800" dirty="0"/>
              <a:t>These Items are the ones that need prior auth</a:t>
            </a:r>
          </a:p>
          <a:p>
            <a:pPr>
              <a:buFontTx/>
              <a:buChar char="-"/>
            </a:pPr>
            <a:r>
              <a:rPr lang="en-US" sz="1800" dirty="0"/>
              <a:t>Power scooter</a:t>
            </a:r>
          </a:p>
          <a:p>
            <a:pPr>
              <a:buFontTx/>
              <a:buChar char="-"/>
            </a:pPr>
            <a:r>
              <a:rPr lang="en-US" sz="1800" dirty="0"/>
              <a:t>Power wheelchair</a:t>
            </a:r>
          </a:p>
          <a:p>
            <a:pPr>
              <a:buFontTx/>
              <a:buChar char="-"/>
            </a:pPr>
            <a:r>
              <a:rPr lang="en-US" sz="1800" dirty="0"/>
              <a:t>Power air mattress</a:t>
            </a:r>
          </a:p>
          <a:p>
            <a:pPr>
              <a:buFontTx/>
              <a:buChar char="-"/>
            </a:pPr>
            <a:endParaRPr lang="en-US" sz="1800" dirty="0"/>
          </a:p>
          <a:p>
            <a:pPr>
              <a:buFontTx/>
              <a:buChar char="-"/>
            </a:pPr>
            <a:r>
              <a:rPr lang="en-US" sz="1800" dirty="0"/>
              <a:t>The authorization process should be initiated at least 5 days in advance for non-emergent services</a:t>
            </a:r>
          </a:p>
          <a:p>
            <a:pPr>
              <a:buFontTx/>
              <a:buChar char="-"/>
            </a:pPr>
            <a:r>
              <a:rPr lang="en-US" sz="1800" dirty="0"/>
              <a:t>Contact the DME department via phone, fax, e-mail, mail or through the secure web portal if you have any questions regarding prior auth on these above mentioned items.</a:t>
            </a:r>
          </a:p>
          <a:p>
            <a:endParaRPr lang="en-US" sz="1500" dirty="0"/>
          </a:p>
        </p:txBody>
      </p:sp>
    </p:spTree>
    <p:extLst>
      <p:ext uri="{BB962C8B-B14F-4D97-AF65-F5344CB8AC3E}">
        <p14:creationId xmlns:p14="http://schemas.microsoft.com/office/powerpoint/2010/main" val="10717770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sldNum" sz="quarter" idx="7"/>
          </p:nvPr>
        </p:nvSpPr>
        <p:spPr>
          <a:xfrm>
            <a:off x="11067288" y="6463728"/>
            <a:ext cx="244475" cy="177800"/>
          </a:xfrm>
          <a:prstGeom prst="rect">
            <a:avLst/>
          </a:prstGeom>
        </p:spPr>
        <p:txBody>
          <a:bodyPr vert="horz" wrap="square" lIns="0" tIns="0" rIns="0" bIns="0" rtlCol="0">
            <a:spAutoFit/>
          </a:bodyPr>
          <a:lstStyle>
            <a:defPPr>
              <a:defRPr kern="0"/>
            </a:defPPr>
            <a:lvl1pPr>
              <a:defRPr sz="1200" b="0" i="0">
                <a:solidFill>
                  <a:srgbClr val="888888"/>
                </a:solidFill>
                <a:latin typeface="Calibri"/>
                <a:cs typeface="Calibri"/>
              </a:defRPr>
            </a:lvl1pPr>
          </a:lstStyle>
          <a:p>
            <a:pPr marL="38100">
              <a:lnSpc>
                <a:spcPts val="1240"/>
              </a:lnSpc>
            </a:pPr>
            <a:fld id="{81D60167-4931-47E6-BA6A-407CBD079E47}" type="slidenum">
              <a:rPr lang="en-US" spc="-25" smtClean="0"/>
              <a:pPr marL="38100">
                <a:lnSpc>
                  <a:spcPts val="1240"/>
                </a:lnSpc>
              </a:pPr>
              <a:t>43</a:t>
            </a:fld>
            <a:endParaRPr spc="-19" dirty="0"/>
          </a:p>
        </p:txBody>
      </p:sp>
      <p:sp>
        <p:nvSpPr>
          <p:cNvPr id="2" name="object 2"/>
          <p:cNvSpPr txBox="1">
            <a:spLocks noGrp="1"/>
          </p:cNvSpPr>
          <p:nvPr>
            <p:ph type="title"/>
          </p:nvPr>
        </p:nvSpPr>
        <p:spPr>
          <a:xfrm>
            <a:off x="1621154" y="717915"/>
            <a:ext cx="6865620" cy="915731"/>
          </a:xfrm>
          <a:prstGeom prst="rect">
            <a:avLst/>
          </a:prstGeom>
        </p:spPr>
        <p:txBody>
          <a:bodyPr vert="horz" wrap="square" lIns="0" tIns="236315" rIns="0" bIns="0" numCol="1" rtlCol="0" anchor="ctr" anchorCtr="0" compatLnSpc="1">
            <a:prstTxWarp prst="textNoShape">
              <a:avLst/>
            </a:prstTxWarp>
            <a:spAutoFit/>
          </a:bodyPr>
          <a:lstStyle/>
          <a:p>
            <a:pPr marL="9525">
              <a:spcBef>
                <a:spcPts val="79"/>
              </a:spcBef>
            </a:pPr>
            <a:r>
              <a:rPr lang="en-US" spc="-19" dirty="0"/>
              <a:t>Vaccinations	</a:t>
            </a:r>
            <a:endParaRPr spc="-19" dirty="0"/>
          </a:p>
        </p:txBody>
      </p:sp>
      <p:sp>
        <p:nvSpPr>
          <p:cNvPr id="3" name="object 3"/>
          <p:cNvSpPr txBox="1"/>
          <p:nvPr/>
        </p:nvSpPr>
        <p:spPr>
          <a:xfrm>
            <a:off x="687705" y="2174920"/>
            <a:ext cx="3778091" cy="3204082"/>
          </a:xfrm>
          <a:prstGeom prst="rect">
            <a:avLst/>
          </a:prstGeom>
        </p:spPr>
        <p:txBody>
          <a:bodyPr vert="horz" wrap="square" lIns="0" tIns="36195" rIns="0" bIns="0" rtlCol="0">
            <a:spAutoFit/>
          </a:bodyPr>
          <a:lstStyle/>
          <a:p>
            <a:pPr marL="180975" indent="-171450">
              <a:spcBef>
                <a:spcPts val="285"/>
              </a:spcBef>
              <a:buFont typeface="Arial"/>
              <a:buChar char="•"/>
              <a:tabLst>
                <a:tab pos="180975" algn="l"/>
              </a:tabLst>
            </a:pPr>
            <a:r>
              <a:rPr sz="2100" spc="-8" dirty="0">
                <a:latin typeface="Calibri"/>
                <a:cs typeface="Calibri"/>
              </a:rPr>
              <a:t>COVID</a:t>
            </a:r>
            <a:endParaRPr sz="2100">
              <a:latin typeface="Calibri"/>
              <a:cs typeface="Calibri"/>
            </a:endParaRPr>
          </a:p>
          <a:p>
            <a:pPr marL="523875" lvl="1" indent="-171450">
              <a:spcBef>
                <a:spcPts val="184"/>
              </a:spcBef>
              <a:buFont typeface="Arial"/>
              <a:buChar char="•"/>
              <a:tabLst>
                <a:tab pos="523875" algn="l"/>
              </a:tabLst>
            </a:pPr>
            <a:r>
              <a:rPr dirty="0">
                <a:latin typeface="Calibri"/>
                <a:cs typeface="Calibri"/>
              </a:rPr>
              <a:t>Pfizer</a:t>
            </a:r>
            <a:r>
              <a:rPr spc="-23" dirty="0">
                <a:latin typeface="Calibri"/>
                <a:cs typeface="Calibri"/>
              </a:rPr>
              <a:t> </a:t>
            </a:r>
            <a:r>
              <a:rPr spc="-8" dirty="0">
                <a:latin typeface="Calibri"/>
                <a:cs typeface="Calibri"/>
              </a:rPr>
              <a:t>(5-</a:t>
            </a:r>
            <a:r>
              <a:rPr dirty="0">
                <a:latin typeface="Calibri"/>
                <a:cs typeface="Calibri"/>
              </a:rPr>
              <a:t>11</a:t>
            </a:r>
            <a:r>
              <a:rPr spc="-19" dirty="0">
                <a:latin typeface="Calibri"/>
                <a:cs typeface="Calibri"/>
              </a:rPr>
              <a:t> </a:t>
            </a:r>
            <a:r>
              <a:rPr dirty="0">
                <a:latin typeface="Calibri"/>
                <a:cs typeface="Calibri"/>
              </a:rPr>
              <a:t>years</a:t>
            </a:r>
            <a:r>
              <a:rPr spc="-38" dirty="0">
                <a:latin typeface="Calibri"/>
                <a:cs typeface="Calibri"/>
              </a:rPr>
              <a:t> </a:t>
            </a:r>
            <a:r>
              <a:rPr dirty="0">
                <a:latin typeface="Calibri"/>
                <a:cs typeface="Calibri"/>
              </a:rPr>
              <a:t>old</a:t>
            </a:r>
            <a:r>
              <a:rPr spc="-15" dirty="0">
                <a:latin typeface="Calibri"/>
                <a:cs typeface="Calibri"/>
              </a:rPr>
              <a:t> </a:t>
            </a:r>
            <a:r>
              <a:rPr dirty="0">
                <a:latin typeface="Calibri"/>
                <a:cs typeface="Calibri"/>
              </a:rPr>
              <a:t>and</a:t>
            </a:r>
            <a:r>
              <a:rPr spc="-15" dirty="0">
                <a:latin typeface="Calibri"/>
                <a:cs typeface="Calibri"/>
              </a:rPr>
              <a:t> </a:t>
            </a:r>
            <a:r>
              <a:rPr spc="-8" dirty="0">
                <a:latin typeface="Calibri"/>
                <a:cs typeface="Calibri"/>
              </a:rPr>
              <a:t>12-adult)</a:t>
            </a:r>
            <a:endParaRPr>
              <a:latin typeface="Calibri"/>
              <a:cs typeface="Calibri"/>
            </a:endParaRPr>
          </a:p>
          <a:p>
            <a:pPr marL="523875" lvl="1" indent="-171450">
              <a:spcBef>
                <a:spcPts val="161"/>
              </a:spcBef>
              <a:buFont typeface="Arial"/>
              <a:buChar char="•"/>
              <a:tabLst>
                <a:tab pos="523875" algn="l"/>
              </a:tabLst>
            </a:pPr>
            <a:r>
              <a:rPr dirty="0">
                <a:latin typeface="Calibri"/>
                <a:cs typeface="Calibri"/>
              </a:rPr>
              <a:t>Moderna</a:t>
            </a:r>
            <a:r>
              <a:rPr spc="-26" dirty="0">
                <a:latin typeface="Calibri"/>
                <a:cs typeface="Calibri"/>
              </a:rPr>
              <a:t> </a:t>
            </a:r>
            <a:r>
              <a:rPr dirty="0">
                <a:latin typeface="Calibri"/>
                <a:cs typeface="Calibri"/>
              </a:rPr>
              <a:t>(18</a:t>
            </a:r>
            <a:r>
              <a:rPr spc="-26" dirty="0">
                <a:latin typeface="Calibri"/>
                <a:cs typeface="Calibri"/>
              </a:rPr>
              <a:t> </a:t>
            </a:r>
            <a:r>
              <a:rPr dirty="0">
                <a:latin typeface="Calibri"/>
                <a:cs typeface="Calibri"/>
              </a:rPr>
              <a:t>years</a:t>
            </a:r>
            <a:r>
              <a:rPr spc="-34" dirty="0">
                <a:latin typeface="Calibri"/>
                <a:cs typeface="Calibri"/>
              </a:rPr>
              <a:t> </a:t>
            </a:r>
            <a:r>
              <a:rPr dirty="0">
                <a:latin typeface="Calibri"/>
                <a:cs typeface="Calibri"/>
              </a:rPr>
              <a:t>old</a:t>
            </a:r>
            <a:r>
              <a:rPr spc="-8" dirty="0">
                <a:latin typeface="Calibri"/>
                <a:cs typeface="Calibri"/>
              </a:rPr>
              <a:t> </a:t>
            </a:r>
            <a:r>
              <a:rPr dirty="0">
                <a:latin typeface="Calibri"/>
                <a:cs typeface="Calibri"/>
              </a:rPr>
              <a:t>and</a:t>
            </a:r>
            <a:r>
              <a:rPr spc="-15" dirty="0">
                <a:latin typeface="Calibri"/>
                <a:cs typeface="Calibri"/>
              </a:rPr>
              <a:t> </a:t>
            </a:r>
            <a:r>
              <a:rPr spc="-8" dirty="0">
                <a:latin typeface="Calibri"/>
                <a:cs typeface="Calibri"/>
              </a:rPr>
              <a:t>older)</a:t>
            </a:r>
            <a:endParaRPr>
              <a:latin typeface="Calibri"/>
              <a:cs typeface="Calibri"/>
            </a:endParaRPr>
          </a:p>
          <a:p>
            <a:pPr marL="523875" lvl="1" indent="-171450">
              <a:spcBef>
                <a:spcPts val="153"/>
              </a:spcBef>
              <a:buFont typeface="Arial"/>
              <a:buChar char="•"/>
              <a:tabLst>
                <a:tab pos="523875" algn="l"/>
              </a:tabLst>
            </a:pPr>
            <a:r>
              <a:rPr dirty="0">
                <a:latin typeface="Calibri"/>
                <a:cs typeface="Calibri"/>
              </a:rPr>
              <a:t>Janssen</a:t>
            </a:r>
            <a:r>
              <a:rPr spc="-23" dirty="0">
                <a:latin typeface="Calibri"/>
                <a:cs typeface="Calibri"/>
              </a:rPr>
              <a:t> </a:t>
            </a:r>
            <a:r>
              <a:rPr dirty="0">
                <a:latin typeface="Calibri"/>
                <a:cs typeface="Calibri"/>
              </a:rPr>
              <a:t>(18</a:t>
            </a:r>
            <a:r>
              <a:rPr spc="-26" dirty="0">
                <a:latin typeface="Calibri"/>
                <a:cs typeface="Calibri"/>
              </a:rPr>
              <a:t> </a:t>
            </a:r>
            <a:r>
              <a:rPr dirty="0">
                <a:latin typeface="Calibri"/>
                <a:cs typeface="Calibri"/>
              </a:rPr>
              <a:t>years</a:t>
            </a:r>
            <a:r>
              <a:rPr spc="-34" dirty="0">
                <a:latin typeface="Calibri"/>
                <a:cs typeface="Calibri"/>
              </a:rPr>
              <a:t> </a:t>
            </a:r>
            <a:r>
              <a:rPr dirty="0">
                <a:latin typeface="Calibri"/>
                <a:cs typeface="Calibri"/>
              </a:rPr>
              <a:t>old</a:t>
            </a:r>
            <a:r>
              <a:rPr spc="-15" dirty="0">
                <a:latin typeface="Calibri"/>
                <a:cs typeface="Calibri"/>
              </a:rPr>
              <a:t> </a:t>
            </a:r>
            <a:r>
              <a:rPr dirty="0">
                <a:latin typeface="Calibri"/>
                <a:cs typeface="Calibri"/>
              </a:rPr>
              <a:t>and</a:t>
            </a:r>
            <a:r>
              <a:rPr spc="-4" dirty="0">
                <a:latin typeface="Calibri"/>
                <a:cs typeface="Calibri"/>
              </a:rPr>
              <a:t> </a:t>
            </a:r>
            <a:r>
              <a:rPr spc="-8" dirty="0">
                <a:latin typeface="Calibri"/>
                <a:cs typeface="Calibri"/>
              </a:rPr>
              <a:t>older)</a:t>
            </a:r>
            <a:endParaRPr>
              <a:latin typeface="Calibri"/>
              <a:cs typeface="Calibri"/>
            </a:endParaRPr>
          </a:p>
          <a:p>
            <a:pPr marL="180975" indent="-171450">
              <a:spcBef>
                <a:spcPts val="484"/>
              </a:spcBef>
              <a:buFont typeface="Arial"/>
              <a:buChar char="•"/>
              <a:tabLst>
                <a:tab pos="180975" algn="l"/>
              </a:tabLst>
            </a:pPr>
            <a:r>
              <a:rPr sz="2100" spc="-8" dirty="0">
                <a:latin typeface="Calibri"/>
                <a:cs typeface="Calibri"/>
              </a:rPr>
              <a:t>Influenza</a:t>
            </a:r>
            <a:endParaRPr sz="2100">
              <a:latin typeface="Calibri"/>
              <a:cs typeface="Calibri"/>
            </a:endParaRPr>
          </a:p>
          <a:p>
            <a:pPr marL="180975" indent="-171450">
              <a:spcBef>
                <a:spcPts val="495"/>
              </a:spcBef>
              <a:buFont typeface="Arial"/>
              <a:buChar char="•"/>
              <a:tabLst>
                <a:tab pos="180975" algn="l"/>
              </a:tabLst>
            </a:pPr>
            <a:r>
              <a:rPr sz="2100" spc="-8" dirty="0">
                <a:latin typeface="Calibri"/>
                <a:cs typeface="Calibri"/>
              </a:rPr>
              <a:t>Shingles</a:t>
            </a:r>
            <a:endParaRPr sz="2100">
              <a:latin typeface="Calibri"/>
              <a:cs typeface="Calibri"/>
            </a:endParaRPr>
          </a:p>
          <a:p>
            <a:pPr marL="180975" indent="-171450">
              <a:spcBef>
                <a:spcPts val="495"/>
              </a:spcBef>
              <a:buFont typeface="Arial"/>
              <a:buChar char="•"/>
              <a:tabLst>
                <a:tab pos="180975" algn="l"/>
              </a:tabLst>
            </a:pPr>
            <a:r>
              <a:rPr sz="2100" spc="-41" dirty="0">
                <a:latin typeface="Calibri"/>
                <a:cs typeface="Calibri"/>
              </a:rPr>
              <a:t>Travel</a:t>
            </a:r>
            <a:r>
              <a:rPr sz="2100" spc="-49" dirty="0">
                <a:latin typeface="Calibri"/>
                <a:cs typeface="Calibri"/>
              </a:rPr>
              <a:t> </a:t>
            </a:r>
            <a:r>
              <a:rPr sz="2100" spc="-8" dirty="0">
                <a:latin typeface="Calibri"/>
                <a:cs typeface="Calibri"/>
              </a:rPr>
              <a:t>vaccines</a:t>
            </a:r>
            <a:endParaRPr sz="2100">
              <a:latin typeface="Calibri"/>
              <a:cs typeface="Calibri"/>
            </a:endParaRPr>
          </a:p>
          <a:p>
            <a:pPr marL="180975" indent="-171450">
              <a:spcBef>
                <a:spcPts val="503"/>
              </a:spcBef>
              <a:buFont typeface="Arial"/>
              <a:buChar char="•"/>
              <a:tabLst>
                <a:tab pos="180975" algn="l"/>
              </a:tabLst>
            </a:pPr>
            <a:r>
              <a:rPr sz="2100" dirty="0">
                <a:latin typeface="Calibri"/>
                <a:cs typeface="Calibri"/>
              </a:rPr>
              <a:t>Hepatitis</a:t>
            </a:r>
            <a:r>
              <a:rPr sz="2100" spc="-105" dirty="0">
                <a:latin typeface="Calibri"/>
                <a:cs typeface="Calibri"/>
              </a:rPr>
              <a:t> </a:t>
            </a:r>
            <a:r>
              <a:rPr sz="2100" spc="-38" dirty="0">
                <a:latin typeface="Calibri"/>
                <a:cs typeface="Calibri"/>
              </a:rPr>
              <a:t>B</a:t>
            </a:r>
            <a:endParaRPr sz="2100">
              <a:latin typeface="Calibri"/>
              <a:cs typeface="Calibri"/>
            </a:endParaRPr>
          </a:p>
          <a:p>
            <a:pPr marL="180975" indent="-171450">
              <a:spcBef>
                <a:spcPts val="495"/>
              </a:spcBef>
              <a:buFont typeface="Arial"/>
              <a:buChar char="•"/>
              <a:tabLst>
                <a:tab pos="180975" algn="l"/>
              </a:tabLst>
            </a:pPr>
            <a:r>
              <a:rPr sz="2100" spc="-8" dirty="0">
                <a:latin typeface="Calibri"/>
                <a:cs typeface="Calibri"/>
              </a:rPr>
              <a:t>Pneumonia</a:t>
            </a:r>
            <a:endParaRPr sz="2100">
              <a:latin typeface="Calibri"/>
              <a:cs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C51CF-E762-0CF1-E6FF-728AAB3F7101}"/>
              </a:ext>
            </a:extLst>
          </p:cNvPr>
          <p:cNvSpPr>
            <a:spLocks noGrp="1"/>
          </p:cNvSpPr>
          <p:nvPr>
            <p:ph type="title"/>
          </p:nvPr>
        </p:nvSpPr>
        <p:spPr/>
        <p:txBody>
          <a:bodyPr/>
          <a:lstStyle/>
          <a:p>
            <a:r>
              <a:rPr lang="en-US" dirty="0"/>
              <a:t>Durable Medical Equipment </a:t>
            </a:r>
          </a:p>
        </p:txBody>
      </p:sp>
      <p:sp>
        <p:nvSpPr>
          <p:cNvPr id="3" name="Text Placeholder 2">
            <a:extLst>
              <a:ext uri="{FF2B5EF4-FFF2-40B4-BE49-F238E27FC236}">
                <a16:creationId xmlns:a16="http://schemas.microsoft.com/office/drawing/2014/main" id="{D2D7497F-FC41-EB4A-45AC-164AD063EFEC}"/>
              </a:ext>
            </a:extLst>
          </p:cNvPr>
          <p:cNvSpPr>
            <a:spLocks noGrp="1"/>
          </p:cNvSpPr>
          <p:nvPr>
            <p:ph type="body" idx="1"/>
          </p:nvPr>
        </p:nvSpPr>
        <p:spPr>
          <a:xfrm>
            <a:off x="57150" y="1614714"/>
            <a:ext cx="7902893" cy="4708982"/>
          </a:xfrm>
        </p:spPr>
        <p:txBody>
          <a:bodyPr/>
          <a:lstStyle/>
          <a:p>
            <a:endParaRPr lang="en-US" sz="1350" dirty="0"/>
          </a:p>
          <a:p>
            <a:r>
              <a:rPr lang="en-US" sz="1350" dirty="0"/>
              <a:t>  - </a:t>
            </a:r>
            <a:r>
              <a:rPr lang="en-US" sz="900" dirty="0"/>
              <a:t>We offer delivery of our medical equipment within 75 miles. We offer 24-hour emergency service to our customers. Basinger's Pharmacy can provide additional E tanks at no charge and oxygen conserving devices for client's ease of portability of O2.</a:t>
            </a:r>
          </a:p>
          <a:p>
            <a:pPr marL="214313" indent="-214313">
              <a:buFontTx/>
              <a:buChar char="-"/>
            </a:pPr>
            <a:r>
              <a:rPr lang="en-US" sz="900" dirty="0"/>
              <a:t>Basinger's Pharmacy provides evaluation of our client for specialized products and evaluation of client's home and workplace for wheelchair accessibility and evaluation of the client's feasibility for wheelchair transport.</a:t>
            </a:r>
          </a:p>
          <a:p>
            <a:pPr marL="214313" indent="-214313">
              <a:buFontTx/>
              <a:buChar char="-"/>
            </a:pPr>
            <a:r>
              <a:rPr lang="en-US" sz="900" dirty="0"/>
              <a:t>Basinger's Pharmacy provides time and travel to secure proper documentation for patient and time and labor involved with trial fittings, product sampling and pressure mapping to ensure customer satisfaction.</a:t>
            </a:r>
          </a:p>
          <a:p>
            <a:endParaRPr lang="en-US" sz="900" dirty="0"/>
          </a:p>
          <a:p>
            <a:pPr marL="214313" indent="-214313">
              <a:buFontTx/>
              <a:buChar char="-"/>
            </a:pPr>
            <a:r>
              <a:rPr lang="en-US" sz="900" dirty="0"/>
              <a:t>We know that every product needs maintenance, work and repair at some time, so Basinger’s Pharmacy provides labor to build or assemble and testing of sophisticated mobility equipment, monitoring, pick-up and delivery, cleaning of equipment, loaner products while the client's product is in for service and labor for warranty repair of defective products.</a:t>
            </a:r>
          </a:p>
          <a:p>
            <a:pPr marL="214313" indent="-214313">
              <a:buFontTx/>
              <a:buChar char="-"/>
            </a:pPr>
            <a:endParaRPr lang="en-US" sz="900" dirty="0"/>
          </a:p>
          <a:p>
            <a:pPr marL="214313" indent="-214313">
              <a:buFontTx/>
              <a:buChar char="-"/>
            </a:pPr>
            <a:r>
              <a:rPr lang="en-US" sz="900" dirty="0"/>
              <a:t> We believe in providing the maximum benefit of each product, so we offer product and technology training for physicians and therapists, respiratory health education to seniors in assisted living centers and in-store health clinics on such topics as blood pressure, respiratory, glucose and more.</a:t>
            </a:r>
          </a:p>
          <a:p>
            <a:pPr marL="214313" indent="-214313">
              <a:buFontTx/>
              <a:buChar char="-"/>
            </a:pPr>
            <a:endParaRPr lang="en-US" sz="900" dirty="0"/>
          </a:p>
          <a:p>
            <a:r>
              <a:rPr lang="en-US" sz="900" dirty="0"/>
              <a:t>- We will file your claim with the insurance company or Medicare so you receive the maximum benefit available, rework any denied claims complete compliance reports and bill primary or secondary payer sources for you. Basinger's Pharmacy will also follow up with your doctor. We can even provide equipment in special cases prior to being able to bill for them.</a:t>
            </a:r>
          </a:p>
          <a:p>
            <a:endParaRPr lang="en-US" sz="1350" dirty="0"/>
          </a:p>
          <a:p>
            <a:endParaRPr lang="en-US" sz="1350" dirty="0"/>
          </a:p>
          <a:p>
            <a:endParaRPr lang="en-US" sz="1350" dirty="0"/>
          </a:p>
          <a:p>
            <a:endParaRPr lang="en-US" sz="1350" dirty="0"/>
          </a:p>
          <a:p>
            <a:endParaRPr lang="en-US" sz="1350" dirty="0"/>
          </a:p>
          <a:p>
            <a:endParaRPr lang="en-US" sz="1350" dirty="0"/>
          </a:p>
          <a:p>
            <a:endParaRPr lang="en-US" sz="1350" dirty="0"/>
          </a:p>
          <a:p>
            <a:endParaRPr lang="en-US" sz="1350" dirty="0"/>
          </a:p>
          <a:p>
            <a:endParaRPr lang="en-US" sz="1350" dirty="0"/>
          </a:p>
          <a:p>
            <a:r>
              <a:rPr lang="en-US" sz="1350" dirty="0"/>
              <a:t>                                                                                </a:t>
            </a:r>
          </a:p>
        </p:txBody>
      </p:sp>
    </p:spTree>
    <p:extLst>
      <p:ext uri="{BB962C8B-B14F-4D97-AF65-F5344CB8AC3E}">
        <p14:creationId xmlns:p14="http://schemas.microsoft.com/office/powerpoint/2010/main" val="31864195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sldNum" sz="quarter" idx="7"/>
          </p:nvPr>
        </p:nvSpPr>
        <p:spPr>
          <a:xfrm>
            <a:off x="11067288" y="6463728"/>
            <a:ext cx="244475" cy="177800"/>
          </a:xfrm>
          <a:prstGeom prst="rect">
            <a:avLst/>
          </a:prstGeom>
        </p:spPr>
        <p:txBody>
          <a:bodyPr vert="horz" wrap="square" lIns="0" tIns="0" rIns="0" bIns="0" rtlCol="0">
            <a:spAutoFit/>
          </a:bodyPr>
          <a:lstStyle>
            <a:defPPr>
              <a:defRPr kern="0"/>
            </a:defPPr>
            <a:lvl1pPr>
              <a:defRPr sz="1200" b="0" i="0">
                <a:solidFill>
                  <a:srgbClr val="888888"/>
                </a:solidFill>
                <a:latin typeface="Calibri"/>
                <a:cs typeface="Calibri"/>
              </a:defRPr>
            </a:lvl1pPr>
          </a:lstStyle>
          <a:p>
            <a:pPr marL="38100">
              <a:lnSpc>
                <a:spcPts val="1240"/>
              </a:lnSpc>
            </a:pPr>
            <a:fld id="{81D60167-4931-47E6-BA6A-407CBD079E47}" type="slidenum">
              <a:rPr lang="en-US" spc="-25" smtClean="0"/>
              <a:pPr marL="38100">
                <a:lnSpc>
                  <a:spcPts val="1240"/>
                </a:lnSpc>
              </a:pPr>
              <a:t>45</a:t>
            </a:fld>
            <a:endParaRPr spc="-19" dirty="0"/>
          </a:p>
        </p:txBody>
      </p:sp>
      <p:sp>
        <p:nvSpPr>
          <p:cNvPr id="2" name="object 2"/>
          <p:cNvSpPr txBox="1">
            <a:spLocks noGrp="1"/>
          </p:cNvSpPr>
          <p:nvPr>
            <p:ph type="title"/>
          </p:nvPr>
        </p:nvSpPr>
        <p:spPr>
          <a:xfrm>
            <a:off x="1485900" y="970489"/>
            <a:ext cx="6172200" cy="915731"/>
          </a:xfrm>
          <a:prstGeom prst="rect">
            <a:avLst/>
          </a:prstGeom>
        </p:spPr>
        <p:txBody>
          <a:bodyPr vert="horz" wrap="square" lIns="0" tIns="236315" rIns="0" bIns="0" numCol="1" rtlCol="0" anchor="ctr" anchorCtr="0" compatLnSpc="1">
            <a:prstTxWarp prst="textNoShape">
              <a:avLst/>
            </a:prstTxWarp>
            <a:spAutoFit/>
          </a:bodyPr>
          <a:lstStyle/>
          <a:p>
            <a:pPr marL="9525">
              <a:spcBef>
                <a:spcPts val="79"/>
              </a:spcBef>
            </a:pPr>
            <a:r>
              <a:rPr spc="-8" dirty="0"/>
              <a:t>Delivery</a:t>
            </a:r>
          </a:p>
        </p:txBody>
      </p:sp>
      <p:sp>
        <p:nvSpPr>
          <p:cNvPr id="3" name="object 3"/>
          <p:cNvSpPr txBox="1"/>
          <p:nvPr/>
        </p:nvSpPr>
        <p:spPr>
          <a:xfrm>
            <a:off x="687704" y="2137620"/>
            <a:ext cx="7672388" cy="2000228"/>
          </a:xfrm>
          <a:prstGeom prst="rect">
            <a:avLst/>
          </a:prstGeom>
        </p:spPr>
        <p:txBody>
          <a:bodyPr vert="horz" wrap="square" lIns="0" tIns="73343" rIns="0" bIns="0" rtlCol="0">
            <a:spAutoFit/>
          </a:bodyPr>
          <a:lstStyle/>
          <a:p>
            <a:pPr marL="180975" indent="-171450">
              <a:spcBef>
                <a:spcPts val="578"/>
              </a:spcBef>
              <a:buFont typeface="Arial"/>
              <a:buChar char="•"/>
              <a:tabLst>
                <a:tab pos="180975" algn="l"/>
              </a:tabLst>
            </a:pPr>
            <a:r>
              <a:rPr sz="2100" spc="-8" dirty="0">
                <a:latin typeface="Calibri"/>
                <a:cs typeface="Calibri"/>
              </a:rPr>
              <a:t>Deliveries</a:t>
            </a:r>
            <a:r>
              <a:rPr sz="2100" spc="-49" dirty="0">
                <a:latin typeface="Calibri"/>
                <a:cs typeface="Calibri"/>
              </a:rPr>
              <a:t> </a:t>
            </a:r>
            <a:r>
              <a:rPr sz="2100" dirty="0">
                <a:latin typeface="Calibri"/>
                <a:cs typeface="Calibri"/>
              </a:rPr>
              <a:t>made</a:t>
            </a:r>
            <a:r>
              <a:rPr sz="2100" spc="-45" dirty="0">
                <a:latin typeface="Calibri"/>
                <a:cs typeface="Calibri"/>
              </a:rPr>
              <a:t> </a:t>
            </a:r>
            <a:r>
              <a:rPr sz="2100" b="1" dirty="0">
                <a:latin typeface="Calibri"/>
                <a:cs typeface="Calibri"/>
              </a:rPr>
              <a:t>daily</a:t>
            </a:r>
            <a:r>
              <a:rPr sz="2100" b="1" spc="-56" dirty="0">
                <a:latin typeface="Calibri"/>
                <a:cs typeface="Calibri"/>
              </a:rPr>
              <a:t> </a:t>
            </a:r>
            <a:r>
              <a:rPr sz="2100" dirty="0">
                <a:latin typeface="Calibri"/>
                <a:cs typeface="Calibri"/>
              </a:rPr>
              <a:t>at</a:t>
            </a:r>
            <a:r>
              <a:rPr sz="2100" spc="-56" dirty="0">
                <a:latin typeface="Calibri"/>
                <a:cs typeface="Calibri"/>
              </a:rPr>
              <a:t> </a:t>
            </a:r>
            <a:r>
              <a:rPr sz="2100" dirty="0">
                <a:latin typeface="Calibri"/>
                <a:cs typeface="Calibri"/>
              </a:rPr>
              <a:t>any</a:t>
            </a:r>
            <a:r>
              <a:rPr sz="2100" spc="-60" dirty="0">
                <a:latin typeface="Calibri"/>
                <a:cs typeface="Calibri"/>
              </a:rPr>
              <a:t> </a:t>
            </a:r>
            <a:r>
              <a:rPr sz="2100" dirty="0">
                <a:latin typeface="Calibri"/>
                <a:cs typeface="Calibri"/>
              </a:rPr>
              <a:t>time</a:t>
            </a:r>
            <a:r>
              <a:rPr sz="2100" spc="-45" dirty="0">
                <a:latin typeface="Calibri"/>
                <a:cs typeface="Calibri"/>
              </a:rPr>
              <a:t> </a:t>
            </a:r>
            <a:r>
              <a:rPr sz="2100" spc="-15" dirty="0">
                <a:latin typeface="Calibri"/>
                <a:cs typeface="Calibri"/>
              </a:rPr>
              <a:t>convenient</a:t>
            </a:r>
            <a:r>
              <a:rPr sz="2100" spc="-41" dirty="0">
                <a:latin typeface="Calibri"/>
                <a:cs typeface="Calibri"/>
              </a:rPr>
              <a:t> </a:t>
            </a:r>
            <a:r>
              <a:rPr sz="2100" dirty="0">
                <a:latin typeface="Calibri"/>
                <a:cs typeface="Calibri"/>
              </a:rPr>
              <a:t>for</a:t>
            </a:r>
            <a:r>
              <a:rPr sz="2100" spc="-60" dirty="0">
                <a:latin typeface="Calibri"/>
                <a:cs typeface="Calibri"/>
              </a:rPr>
              <a:t> </a:t>
            </a:r>
            <a:r>
              <a:rPr sz="2100" spc="-19" dirty="0">
                <a:latin typeface="Calibri"/>
                <a:cs typeface="Calibri"/>
              </a:rPr>
              <a:t>you</a:t>
            </a:r>
            <a:endParaRPr sz="2100" dirty="0">
              <a:latin typeface="Calibri"/>
              <a:cs typeface="Calibri"/>
            </a:endParaRPr>
          </a:p>
          <a:p>
            <a:pPr marL="180975" indent="-171450">
              <a:spcBef>
                <a:spcPts val="506"/>
              </a:spcBef>
              <a:buFont typeface="Arial"/>
              <a:buChar char="•"/>
              <a:tabLst>
                <a:tab pos="180975" algn="l"/>
              </a:tabLst>
            </a:pPr>
            <a:r>
              <a:rPr sz="2100" b="1" spc="-8" dirty="0">
                <a:latin typeface="Calibri"/>
                <a:cs typeface="Calibri"/>
              </a:rPr>
              <a:t>Urgent</a:t>
            </a:r>
            <a:r>
              <a:rPr sz="2100" b="1" spc="-83" dirty="0">
                <a:latin typeface="Calibri"/>
                <a:cs typeface="Calibri"/>
              </a:rPr>
              <a:t> </a:t>
            </a:r>
            <a:r>
              <a:rPr sz="2100" b="1" spc="-8" dirty="0">
                <a:latin typeface="Calibri"/>
                <a:cs typeface="Calibri"/>
              </a:rPr>
              <a:t>deliveries</a:t>
            </a:r>
            <a:endParaRPr sz="2100" dirty="0">
              <a:latin typeface="Calibri"/>
              <a:cs typeface="Calibri"/>
            </a:endParaRPr>
          </a:p>
          <a:p>
            <a:pPr marL="523875" lvl="1" indent="-171450">
              <a:spcBef>
                <a:spcPts val="172"/>
              </a:spcBef>
              <a:buFont typeface="Arial"/>
              <a:buChar char="•"/>
              <a:tabLst>
                <a:tab pos="523875" algn="l"/>
              </a:tabLst>
            </a:pPr>
            <a:r>
              <a:rPr dirty="0">
                <a:latin typeface="Calibri"/>
                <a:cs typeface="Calibri"/>
              </a:rPr>
              <a:t>Deliveries</a:t>
            </a:r>
            <a:r>
              <a:rPr spc="-34" dirty="0">
                <a:latin typeface="Calibri"/>
                <a:cs typeface="Calibri"/>
              </a:rPr>
              <a:t> </a:t>
            </a:r>
            <a:r>
              <a:rPr dirty="0">
                <a:latin typeface="Calibri"/>
                <a:cs typeface="Calibri"/>
              </a:rPr>
              <a:t>can</a:t>
            </a:r>
            <a:r>
              <a:rPr spc="-34" dirty="0">
                <a:latin typeface="Calibri"/>
                <a:cs typeface="Calibri"/>
              </a:rPr>
              <a:t> </a:t>
            </a:r>
            <a:r>
              <a:rPr dirty="0">
                <a:latin typeface="Calibri"/>
                <a:cs typeface="Calibri"/>
              </a:rPr>
              <a:t>be</a:t>
            </a:r>
            <a:r>
              <a:rPr spc="-19" dirty="0">
                <a:latin typeface="Calibri"/>
                <a:cs typeface="Calibri"/>
              </a:rPr>
              <a:t> </a:t>
            </a:r>
            <a:r>
              <a:rPr dirty="0">
                <a:latin typeface="Calibri"/>
                <a:cs typeface="Calibri"/>
              </a:rPr>
              <a:t>requested</a:t>
            </a:r>
            <a:r>
              <a:rPr spc="-23" dirty="0">
                <a:latin typeface="Calibri"/>
                <a:cs typeface="Calibri"/>
              </a:rPr>
              <a:t> </a:t>
            </a:r>
            <a:r>
              <a:rPr dirty="0">
                <a:latin typeface="Calibri"/>
                <a:cs typeface="Calibri"/>
              </a:rPr>
              <a:t>on</a:t>
            </a:r>
            <a:r>
              <a:rPr spc="-19" dirty="0">
                <a:latin typeface="Calibri"/>
                <a:cs typeface="Calibri"/>
              </a:rPr>
              <a:t> </a:t>
            </a:r>
            <a:r>
              <a:rPr dirty="0">
                <a:latin typeface="Calibri"/>
                <a:cs typeface="Calibri"/>
              </a:rPr>
              <a:t>an</a:t>
            </a:r>
            <a:r>
              <a:rPr spc="-30" dirty="0">
                <a:latin typeface="Calibri"/>
                <a:cs typeface="Calibri"/>
              </a:rPr>
              <a:t> </a:t>
            </a:r>
            <a:r>
              <a:rPr dirty="0">
                <a:latin typeface="Calibri"/>
                <a:cs typeface="Calibri"/>
              </a:rPr>
              <a:t>urgent</a:t>
            </a:r>
            <a:r>
              <a:rPr spc="-23" dirty="0">
                <a:latin typeface="Calibri"/>
                <a:cs typeface="Calibri"/>
              </a:rPr>
              <a:t> </a:t>
            </a:r>
            <a:r>
              <a:rPr dirty="0">
                <a:latin typeface="Calibri"/>
                <a:cs typeface="Calibri"/>
              </a:rPr>
              <a:t>basis</a:t>
            </a:r>
            <a:r>
              <a:rPr spc="-23" dirty="0">
                <a:latin typeface="Calibri"/>
                <a:cs typeface="Calibri"/>
              </a:rPr>
              <a:t> </a:t>
            </a:r>
            <a:r>
              <a:rPr dirty="0">
                <a:latin typeface="Calibri"/>
                <a:cs typeface="Calibri"/>
              </a:rPr>
              <a:t>to</a:t>
            </a:r>
            <a:r>
              <a:rPr spc="-26" dirty="0">
                <a:latin typeface="Calibri"/>
                <a:cs typeface="Calibri"/>
              </a:rPr>
              <a:t> </a:t>
            </a:r>
            <a:r>
              <a:rPr dirty="0">
                <a:latin typeface="Calibri"/>
                <a:cs typeface="Calibri"/>
              </a:rPr>
              <a:t>be</a:t>
            </a:r>
            <a:r>
              <a:rPr spc="-23" dirty="0">
                <a:latin typeface="Calibri"/>
                <a:cs typeface="Calibri"/>
              </a:rPr>
              <a:t> </a:t>
            </a:r>
            <a:r>
              <a:rPr dirty="0">
                <a:latin typeface="Calibri"/>
                <a:cs typeface="Calibri"/>
              </a:rPr>
              <a:t>delivered</a:t>
            </a:r>
            <a:r>
              <a:rPr spc="-15" dirty="0">
                <a:latin typeface="Calibri"/>
                <a:cs typeface="Calibri"/>
              </a:rPr>
              <a:t> </a:t>
            </a:r>
            <a:r>
              <a:rPr dirty="0">
                <a:latin typeface="Calibri"/>
                <a:cs typeface="Calibri"/>
              </a:rPr>
              <a:t>within</a:t>
            </a:r>
            <a:r>
              <a:rPr spc="-34" dirty="0">
                <a:latin typeface="Calibri"/>
                <a:cs typeface="Calibri"/>
              </a:rPr>
              <a:t> </a:t>
            </a:r>
            <a:r>
              <a:rPr dirty="0">
                <a:latin typeface="Calibri"/>
                <a:cs typeface="Calibri"/>
              </a:rPr>
              <a:t>3</a:t>
            </a:r>
            <a:r>
              <a:rPr spc="-23" dirty="0">
                <a:latin typeface="Calibri"/>
                <a:cs typeface="Calibri"/>
              </a:rPr>
              <a:t> </a:t>
            </a:r>
            <a:r>
              <a:rPr spc="-8" dirty="0">
                <a:latin typeface="Calibri"/>
                <a:cs typeface="Calibri"/>
              </a:rPr>
              <a:t>hours</a:t>
            </a:r>
            <a:endParaRPr dirty="0">
              <a:latin typeface="Calibri"/>
              <a:cs typeface="Calibri"/>
            </a:endParaRPr>
          </a:p>
          <a:p>
            <a:pPr marL="523875" marR="72390" lvl="1" indent="-171450">
              <a:lnSpc>
                <a:spcPts val="1943"/>
              </a:lnSpc>
              <a:spcBef>
                <a:spcPts val="409"/>
              </a:spcBef>
              <a:buFont typeface="Arial"/>
              <a:buChar char="•"/>
              <a:tabLst>
                <a:tab pos="523875" algn="l"/>
              </a:tabLst>
            </a:pPr>
            <a:r>
              <a:rPr dirty="0">
                <a:latin typeface="Calibri"/>
                <a:cs typeface="Calibri"/>
              </a:rPr>
              <a:t>Staff</a:t>
            </a:r>
            <a:r>
              <a:rPr spc="-41" dirty="0">
                <a:latin typeface="Calibri"/>
                <a:cs typeface="Calibri"/>
              </a:rPr>
              <a:t> </a:t>
            </a:r>
            <a:r>
              <a:rPr dirty="0">
                <a:latin typeface="Calibri"/>
                <a:cs typeface="Calibri"/>
              </a:rPr>
              <a:t>member</a:t>
            </a:r>
            <a:r>
              <a:rPr spc="-30" dirty="0">
                <a:latin typeface="Calibri"/>
                <a:cs typeface="Calibri"/>
              </a:rPr>
              <a:t> </a:t>
            </a:r>
            <a:r>
              <a:rPr dirty="0">
                <a:latin typeface="Calibri"/>
                <a:cs typeface="Calibri"/>
              </a:rPr>
              <a:t>should</a:t>
            </a:r>
            <a:r>
              <a:rPr spc="-23" dirty="0">
                <a:latin typeface="Calibri"/>
                <a:cs typeface="Calibri"/>
              </a:rPr>
              <a:t> </a:t>
            </a:r>
            <a:r>
              <a:rPr dirty="0">
                <a:latin typeface="Calibri"/>
                <a:cs typeface="Calibri"/>
              </a:rPr>
              <a:t>call</a:t>
            </a:r>
            <a:r>
              <a:rPr spc="-30" dirty="0">
                <a:latin typeface="Calibri"/>
                <a:cs typeface="Calibri"/>
              </a:rPr>
              <a:t> </a:t>
            </a:r>
            <a:r>
              <a:rPr dirty="0">
                <a:latin typeface="Calibri"/>
                <a:cs typeface="Calibri"/>
              </a:rPr>
              <a:t>the</a:t>
            </a:r>
            <a:r>
              <a:rPr spc="-19" dirty="0">
                <a:latin typeface="Calibri"/>
                <a:cs typeface="Calibri"/>
              </a:rPr>
              <a:t> </a:t>
            </a:r>
            <a:r>
              <a:rPr lang="en-US" dirty="0">
                <a:latin typeface="Calibri"/>
                <a:cs typeface="Calibri"/>
              </a:rPr>
              <a:t>DME department</a:t>
            </a:r>
            <a:r>
              <a:rPr spc="-34" dirty="0">
                <a:latin typeface="Calibri"/>
                <a:cs typeface="Calibri"/>
              </a:rPr>
              <a:t> </a:t>
            </a:r>
            <a:r>
              <a:rPr dirty="0">
                <a:latin typeface="Calibri"/>
                <a:cs typeface="Calibri"/>
              </a:rPr>
              <a:t>to</a:t>
            </a:r>
            <a:r>
              <a:rPr spc="-26" dirty="0">
                <a:latin typeface="Calibri"/>
                <a:cs typeface="Calibri"/>
              </a:rPr>
              <a:t> </a:t>
            </a:r>
            <a:r>
              <a:rPr dirty="0">
                <a:latin typeface="Calibri"/>
                <a:cs typeface="Calibri"/>
              </a:rPr>
              <a:t>indicate</a:t>
            </a:r>
            <a:r>
              <a:rPr spc="-26" dirty="0">
                <a:latin typeface="Calibri"/>
                <a:cs typeface="Calibri"/>
              </a:rPr>
              <a:t> </a:t>
            </a:r>
            <a:r>
              <a:rPr dirty="0">
                <a:latin typeface="Calibri"/>
                <a:cs typeface="Calibri"/>
              </a:rPr>
              <a:t>the</a:t>
            </a:r>
            <a:r>
              <a:rPr spc="-19" dirty="0">
                <a:latin typeface="Calibri"/>
                <a:cs typeface="Calibri"/>
              </a:rPr>
              <a:t> </a:t>
            </a:r>
            <a:r>
              <a:rPr lang="en-US" dirty="0">
                <a:latin typeface="Calibri"/>
                <a:cs typeface="Calibri"/>
              </a:rPr>
              <a:t>supplies</a:t>
            </a:r>
            <a:r>
              <a:rPr spc="-41" dirty="0">
                <a:latin typeface="Calibri"/>
                <a:cs typeface="Calibri"/>
              </a:rPr>
              <a:t> </a:t>
            </a:r>
            <a:r>
              <a:rPr dirty="0">
                <a:latin typeface="Calibri"/>
                <a:cs typeface="Calibri"/>
              </a:rPr>
              <a:t>is</a:t>
            </a:r>
            <a:r>
              <a:rPr spc="-23" dirty="0">
                <a:latin typeface="Calibri"/>
                <a:cs typeface="Calibri"/>
              </a:rPr>
              <a:t> </a:t>
            </a:r>
            <a:r>
              <a:rPr spc="-8" dirty="0">
                <a:latin typeface="Calibri"/>
                <a:cs typeface="Calibri"/>
              </a:rPr>
              <a:t>needed urgently</a:t>
            </a:r>
            <a:endParaRPr dirty="0">
              <a:latin typeface="Calibri"/>
              <a:cs typeface="Calibri"/>
            </a:endParaRPr>
          </a:p>
          <a:p>
            <a:pPr marL="180975" indent="-171450">
              <a:spcBef>
                <a:spcPts val="446"/>
              </a:spcBef>
              <a:buFont typeface="Arial"/>
              <a:buChar char="•"/>
              <a:tabLst>
                <a:tab pos="180975" algn="l"/>
              </a:tabLst>
            </a:pPr>
            <a:r>
              <a:rPr sz="2100" dirty="0">
                <a:latin typeface="Calibri"/>
                <a:cs typeface="Calibri"/>
              </a:rPr>
              <a:t>We</a:t>
            </a:r>
            <a:r>
              <a:rPr sz="2100" spc="-60" dirty="0">
                <a:latin typeface="Calibri"/>
                <a:cs typeface="Calibri"/>
              </a:rPr>
              <a:t> </a:t>
            </a:r>
            <a:r>
              <a:rPr sz="2100" dirty="0">
                <a:latin typeface="Calibri"/>
                <a:cs typeface="Calibri"/>
              </a:rPr>
              <a:t>can</a:t>
            </a:r>
            <a:r>
              <a:rPr sz="2100" spc="-49" dirty="0">
                <a:latin typeface="Calibri"/>
                <a:cs typeface="Calibri"/>
              </a:rPr>
              <a:t> </a:t>
            </a:r>
            <a:r>
              <a:rPr sz="2100" dirty="0">
                <a:latin typeface="Calibri"/>
                <a:cs typeface="Calibri"/>
              </a:rPr>
              <a:t>deliver</a:t>
            </a:r>
            <a:r>
              <a:rPr sz="2100" spc="-49" dirty="0">
                <a:latin typeface="Calibri"/>
                <a:cs typeface="Calibri"/>
              </a:rPr>
              <a:t> </a:t>
            </a:r>
            <a:r>
              <a:rPr sz="2100" dirty="0">
                <a:latin typeface="Calibri"/>
                <a:cs typeface="Calibri"/>
              </a:rPr>
              <a:t>7</a:t>
            </a:r>
            <a:r>
              <a:rPr sz="2100" spc="-49" dirty="0">
                <a:latin typeface="Calibri"/>
                <a:cs typeface="Calibri"/>
              </a:rPr>
              <a:t> </a:t>
            </a:r>
            <a:r>
              <a:rPr sz="2100" dirty="0">
                <a:latin typeface="Calibri"/>
                <a:cs typeface="Calibri"/>
              </a:rPr>
              <a:t>days</a:t>
            </a:r>
            <a:r>
              <a:rPr sz="2100" spc="-53" dirty="0">
                <a:latin typeface="Calibri"/>
                <a:cs typeface="Calibri"/>
              </a:rPr>
              <a:t> </a:t>
            </a:r>
            <a:r>
              <a:rPr sz="2100" dirty="0">
                <a:latin typeface="Calibri"/>
                <a:cs typeface="Calibri"/>
              </a:rPr>
              <a:t>a</a:t>
            </a:r>
            <a:r>
              <a:rPr sz="2100" spc="-56" dirty="0">
                <a:latin typeface="Calibri"/>
                <a:cs typeface="Calibri"/>
              </a:rPr>
              <a:t> </a:t>
            </a:r>
            <a:r>
              <a:rPr sz="2100" dirty="0">
                <a:latin typeface="Calibri"/>
                <a:cs typeface="Calibri"/>
              </a:rPr>
              <a:t>week,</a:t>
            </a:r>
            <a:r>
              <a:rPr sz="2100" spc="-56" dirty="0">
                <a:latin typeface="Calibri"/>
                <a:cs typeface="Calibri"/>
              </a:rPr>
              <a:t> </a:t>
            </a:r>
            <a:r>
              <a:rPr sz="2100" spc="-19" dirty="0">
                <a:latin typeface="Calibri"/>
                <a:cs typeface="Calibri"/>
              </a:rPr>
              <a:t>8:30am-</a:t>
            </a:r>
            <a:r>
              <a:rPr sz="2100" dirty="0">
                <a:latin typeface="Calibri"/>
                <a:cs typeface="Calibri"/>
              </a:rPr>
              <a:t>9pm</a:t>
            </a:r>
            <a:r>
              <a:rPr sz="2100" spc="-19" dirty="0">
                <a:latin typeface="Calibri"/>
                <a:cs typeface="Calibri"/>
              </a:rPr>
              <a:t> </a:t>
            </a:r>
            <a:r>
              <a:rPr sz="2100" dirty="0">
                <a:latin typeface="Calibri"/>
                <a:cs typeface="Calibri"/>
              </a:rPr>
              <a:t>to</a:t>
            </a:r>
            <a:r>
              <a:rPr sz="2100" spc="-56" dirty="0">
                <a:latin typeface="Calibri"/>
                <a:cs typeface="Calibri"/>
              </a:rPr>
              <a:t> </a:t>
            </a:r>
            <a:r>
              <a:rPr sz="2100" dirty="0">
                <a:latin typeface="Calibri"/>
                <a:cs typeface="Calibri"/>
              </a:rPr>
              <a:t>meet</a:t>
            </a:r>
            <a:r>
              <a:rPr sz="2100" spc="-56" dirty="0">
                <a:latin typeface="Calibri"/>
                <a:cs typeface="Calibri"/>
              </a:rPr>
              <a:t> </a:t>
            </a:r>
            <a:r>
              <a:rPr sz="2100" dirty="0">
                <a:latin typeface="Calibri"/>
                <a:cs typeface="Calibri"/>
              </a:rPr>
              <a:t>your</a:t>
            </a:r>
            <a:r>
              <a:rPr sz="2100" spc="-41" dirty="0">
                <a:latin typeface="Calibri"/>
                <a:cs typeface="Calibri"/>
              </a:rPr>
              <a:t> </a:t>
            </a:r>
            <a:r>
              <a:rPr sz="2100" spc="-8" dirty="0">
                <a:latin typeface="Calibri"/>
                <a:cs typeface="Calibri"/>
              </a:rPr>
              <a:t>needs</a:t>
            </a:r>
            <a:endParaRPr sz="2100" dirty="0">
              <a:latin typeface="Calibri"/>
              <a:cs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7A251-68F6-83EB-CB5C-A389969FA79C}"/>
              </a:ext>
            </a:extLst>
          </p:cNvPr>
          <p:cNvSpPr>
            <a:spLocks noGrp="1"/>
          </p:cNvSpPr>
          <p:nvPr>
            <p:ph type="title"/>
          </p:nvPr>
        </p:nvSpPr>
        <p:spPr>
          <a:xfrm>
            <a:off x="1139190" y="967653"/>
            <a:ext cx="6865620" cy="507831"/>
          </a:xfrm>
        </p:spPr>
        <p:txBody>
          <a:bodyPr/>
          <a:lstStyle/>
          <a:p>
            <a:r>
              <a:rPr lang="en-US" dirty="0"/>
              <a:t>DME Services </a:t>
            </a:r>
          </a:p>
        </p:txBody>
      </p:sp>
      <p:sp>
        <p:nvSpPr>
          <p:cNvPr id="3" name="Text Placeholder 2">
            <a:extLst>
              <a:ext uri="{FF2B5EF4-FFF2-40B4-BE49-F238E27FC236}">
                <a16:creationId xmlns:a16="http://schemas.microsoft.com/office/drawing/2014/main" id="{C9BEB6CD-AE35-58E7-A541-B13565DDAA64}"/>
              </a:ext>
            </a:extLst>
          </p:cNvPr>
          <p:cNvSpPr>
            <a:spLocks noGrp="1"/>
          </p:cNvSpPr>
          <p:nvPr>
            <p:ph type="body" idx="1"/>
          </p:nvPr>
        </p:nvSpPr>
        <p:spPr>
          <a:xfrm>
            <a:off x="687705" y="2159794"/>
            <a:ext cx="5998846" cy="4063206"/>
          </a:xfrm>
        </p:spPr>
        <p:txBody>
          <a:bodyPr/>
          <a:lstStyle/>
          <a:p>
            <a:r>
              <a:rPr lang="en-US" sz="1400" dirty="0"/>
              <a:t>In addition to dedicated customer care, we provide only the top manufactured equipment and supplies..</a:t>
            </a:r>
          </a:p>
          <a:p>
            <a:endParaRPr lang="en-US" sz="1400" dirty="0"/>
          </a:p>
          <a:p>
            <a:r>
              <a:rPr lang="en-US" sz="1400" dirty="0"/>
              <a:t>Our manufacturers include:</a:t>
            </a:r>
          </a:p>
          <a:p>
            <a:r>
              <a:rPr lang="en-US" sz="1400" dirty="0"/>
              <a:t> - Invacare</a:t>
            </a:r>
          </a:p>
          <a:p>
            <a:r>
              <a:rPr lang="en-US" sz="1400" dirty="0"/>
              <a:t> - Pride Mobility Products</a:t>
            </a:r>
          </a:p>
          <a:p>
            <a:pPr marL="257175" indent="-257175">
              <a:buFontTx/>
              <a:buChar char="-"/>
            </a:pPr>
            <a:r>
              <a:rPr lang="en-US" sz="1400" dirty="0"/>
              <a:t>Drive Medical</a:t>
            </a:r>
          </a:p>
          <a:p>
            <a:pPr marL="257175" indent="-257175">
              <a:buFontTx/>
              <a:buChar char="-"/>
            </a:pPr>
            <a:r>
              <a:rPr lang="en-US" sz="1400" dirty="0"/>
              <a:t>Medline</a:t>
            </a:r>
          </a:p>
          <a:p>
            <a:endParaRPr lang="en-US" sz="1400" dirty="0"/>
          </a:p>
          <a:p>
            <a:endParaRPr lang="en-US" sz="1400" dirty="0"/>
          </a:p>
          <a:p>
            <a:r>
              <a:rPr lang="en-US" sz="1400" dirty="0"/>
              <a:t>Delivery is available within the greater Chicagoland area. </a:t>
            </a:r>
          </a:p>
          <a:p>
            <a:endParaRPr lang="en-US" sz="1400" dirty="0"/>
          </a:p>
          <a:p>
            <a:pPr marL="214313" indent="-214313">
              <a:buFontTx/>
              <a:buChar char="-"/>
            </a:pPr>
            <a:r>
              <a:rPr lang="en-US" sz="1400" dirty="0"/>
              <a:t>We bill to Medicare, Medicaid (Pubic Aid) and Private Insurance.</a:t>
            </a:r>
          </a:p>
          <a:p>
            <a:pPr marL="214313" indent="-214313">
              <a:buFontTx/>
              <a:buChar char="-"/>
            </a:pPr>
            <a:r>
              <a:rPr lang="en-US" sz="1400" dirty="0"/>
              <a:t>We accept all major credit cards</a:t>
            </a:r>
          </a:p>
          <a:p>
            <a:pPr marL="214313" indent="-214313">
              <a:buFontTx/>
              <a:buChar char="-"/>
            </a:pPr>
            <a:endParaRPr lang="en-US" sz="1050" dirty="0"/>
          </a:p>
          <a:p>
            <a:endParaRPr lang="en-US" sz="1500" dirty="0"/>
          </a:p>
          <a:p>
            <a:endParaRPr lang="en-US" sz="1500" dirty="0"/>
          </a:p>
          <a:p>
            <a:endParaRPr lang="en-US" sz="1500" dirty="0"/>
          </a:p>
        </p:txBody>
      </p:sp>
    </p:spTree>
    <p:extLst>
      <p:ext uri="{BB962C8B-B14F-4D97-AF65-F5344CB8AC3E}">
        <p14:creationId xmlns:p14="http://schemas.microsoft.com/office/powerpoint/2010/main" val="17022919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32BBC-C83A-FC9A-9493-DDBB755CDDE7}"/>
              </a:ext>
            </a:extLst>
          </p:cNvPr>
          <p:cNvSpPr>
            <a:spLocks noGrp="1"/>
          </p:cNvSpPr>
          <p:nvPr>
            <p:ph type="title"/>
          </p:nvPr>
        </p:nvSpPr>
        <p:spPr>
          <a:xfrm>
            <a:off x="1049654" y="834387"/>
            <a:ext cx="6865620" cy="507831"/>
          </a:xfrm>
        </p:spPr>
        <p:txBody>
          <a:bodyPr/>
          <a:lstStyle/>
          <a:p>
            <a:r>
              <a:rPr lang="en-US" dirty="0"/>
              <a:t>Benefits and Limitations</a:t>
            </a:r>
          </a:p>
        </p:txBody>
      </p:sp>
      <p:sp>
        <p:nvSpPr>
          <p:cNvPr id="3" name="Text Placeholder 2">
            <a:extLst>
              <a:ext uri="{FF2B5EF4-FFF2-40B4-BE49-F238E27FC236}">
                <a16:creationId xmlns:a16="http://schemas.microsoft.com/office/drawing/2014/main" id="{46271A29-E4FA-948D-C113-03BD3251C8AA}"/>
              </a:ext>
            </a:extLst>
          </p:cNvPr>
          <p:cNvSpPr>
            <a:spLocks noGrp="1"/>
          </p:cNvSpPr>
          <p:nvPr>
            <p:ph type="body" idx="1"/>
          </p:nvPr>
        </p:nvSpPr>
        <p:spPr>
          <a:xfrm>
            <a:off x="316176" y="1596134"/>
            <a:ext cx="8133397" cy="4715766"/>
          </a:xfrm>
        </p:spPr>
        <p:txBody>
          <a:bodyPr/>
          <a:lstStyle/>
          <a:p>
            <a:r>
              <a:rPr lang="en-US" sz="1800" u="sng" dirty="0"/>
              <a:t>DME</a:t>
            </a:r>
          </a:p>
          <a:p>
            <a:pPr>
              <a:buFontTx/>
              <a:buChar char="-"/>
            </a:pPr>
            <a:r>
              <a:rPr lang="en-US" sz="1800" dirty="0"/>
              <a:t>Durable Medical Equipment is covered in accordance to the Medicaid guidelines.</a:t>
            </a:r>
          </a:p>
          <a:p>
            <a:pPr>
              <a:buFontTx/>
              <a:buChar char="-"/>
            </a:pPr>
            <a:r>
              <a:rPr lang="en-US" sz="1800" dirty="0"/>
              <a:t>Basinger’s reimburses 100% of Medicaid benefits for participating providers. Non-participating providers will be reimbursed 50% of Medicaid’s fee schedule with a prior authorization.</a:t>
            </a:r>
          </a:p>
          <a:p>
            <a:pPr>
              <a:buFontTx/>
              <a:buChar char="-"/>
            </a:pPr>
            <a:r>
              <a:rPr lang="en-US" sz="1800" dirty="0"/>
              <a:t>Authorization is required for some DME. </a:t>
            </a:r>
          </a:p>
          <a:p>
            <a:pPr>
              <a:buFontTx/>
              <a:buChar char="-"/>
            </a:pPr>
            <a:r>
              <a:rPr lang="en-US" sz="1800" dirty="0"/>
              <a:t>DME is covered based on medical necessity</a:t>
            </a:r>
          </a:p>
          <a:p>
            <a:pPr>
              <a:buFontTx/>
              <a:buChar char="-"/>
            </a:pPr>
            <a:endParaRPr lang="en-US" sz="1800" dirty="0"/>
          </a:p>
          <a:p>
            <a:r>
              <a:rPr lang="en-US" sz="1800" b="1" u="sng" dirty="0"/>
              <a:t>Orthotics and Prosthetics (O&amp;P)</a:t>
            </a:r>
          </a:p>
          <a:p>
            <a:pPr marL="257175" indent="-257175">
              <a:buFontTx/>
              <a:buChar char="-"/>
            </a:pPr>
            <a:r>
              <a:rPr lang="en-US" sz="1800" dirty="0"/>
              <a:t>O&amp;P are covered for members under the age of 21.</a:t>
            </a:r>
          </a:p>
          <a:p>
            <a:pPr marL="257175" indent="-257175">
              <a:buFontTx/>
              <a:buChar char="-"/>
            </a:pPr>
            <a:r>
              <a:rPr lang="en-US" sz="1800" dirty="0"/>
              <a:t>Items categorized as orthotics are sleeves or braces.</a:t>
            </a:r>
          </a:p>
          <a:p>
            <a:pPr marL="257175" indent="-257175">
              <a:buFontTx/>
              <a:buChar char="-"/>
            </a:pPr>
            <a:r>
              <a:rPr lang="en-US" sz="1800" dirty="0"/>
              <a:t>Items categorized as prosthetics are items physically attached to the body (legs, hands, </a:t>
            </a:r>
            <a:r>
              <a:rPr lang="en-US" sz="1800" dirty="0" err="1"/>
              <a:t>arms,etc</a:t>
            </a:r>
            <a:r>
              <a:rPr lang="en-US" sz="1800" dirty="0"/>
              <a:t>.).</a:t>
            </a:r>
          </a:p>
          <a:p>
            <a:pPr>
              <a:buFontTx/>
              <a:buChar char="-"/>
            </a:pPr>
            <a:endParaRPr lang="en-US" sz="825" dirty="0"/>
          </a:p>
          <a:p>
            <a:endParaRPr lang="en-US" sz="825" dirty="0"/>
          </a:p>
          <a:p>
            <a:endParaRPr lang="en-US" u="sng" dirty="0"/>
          </a:p>
          <a:p>
            <a:endParaRPr lang="en-US" u="sng" dirty="0"/>
          </a:p>
        </p:txBody>
      </p:sp>
    </p:spTree>
    <p:extLst>
      <p:ext uri="{BB962C8B-B14F-4D97-AF65-F5344CB8AC3E}">
        <p14:creationId xmlns:p14="http://schemas.microsoft.com/office/powerpoint/2010/main" val="39999904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A0D1F-D5CC-EEB9-58F8-CDBC049B41F9}"/>
              </a:ext>
            </a:extLst>
          </p:cNvPr>
          <p:cNvSpPr>
            <a:spLocks noGrp="1"/>
          </p:cNvSpPr>
          <p:nvPr>
            <p:ph type="title"/>
          </p:nvPr>
        </p:nvSpPr>
        <p:spPr>
          <a:xfrm>
            <a:off x="1120615" y="980353"/>
            <a:ext cx="6865620" cy="507831"/>
          </a:xfrm>
        </p:spPr>
        <p:txBody>
          <a:bodyPr/>
          <a:lstStyle/>
          <a:p>
            <a:r>
              <a:rPr lang="en-US" dirty="0"/>
              <a:t>Fee Schedule and Policy</a:t>
            </a:r>
          </a:p>
        </p:txBody>
      </p:sp>
      <p:sp>
        <p:nvSpPr>
          <p:cNvPr id="3" name="Text Placeholder 2">
            <a:extLst>
              <a:ext uri="{FF2B5EF4-FFF2-40B4-BE49-F238E27FC236}">
                <a16:creationId xmlns:a16="http://schemas.microsoft.com/office/drawing/2014/main" id="{732E6A34-14C8-88F2-8E8B-351CEB0AFF1A}"/>
              </a:ext>
            </a:extLst>
          </p:cNvPr>
          <p:cNvSpPr>
            <a:spLocks noGrp="1"/>
          </p:cNvSpPr>
          <p:nvPr>
            <p:ph type="body" idx="1"/>
          </p:nvPr>
        </p:nvSpPr>
        <p:spPr>
          <a:xfrm>
            <a:off x="687704" y="2159794"/>
            <a:ext cx="7731443" cy="1131079"/>
          </a:xfrm>
        </p:spPr>
        <p:txBody>
          <a:bodyPr/>
          <a:lstStyle/>
          <a:p>
            <a:r>
              <a:rPr lang="en-US" dirty="0"/>
              <a:t>You may access the fee schedule on the DME page of the IL Medicaid website:</a:t>
            </a:r>
          </a:p>
          <a:p>
            <a:endParaRPr lang="en-US" dirty="0"/>
          </a:p>
          <a:p>
            <a:r>
              <a:rPr lang="en-US" sz="1600" u="sng" dirty="0"/>
              <a:t>https://www2.illinois.gov/hfs/MedicalProviders/MedicaidReimbursement/Pages/DME.aspx</a:t>
            </a:r>
          </a:p>
        </p:txBody>
      </p:sp>
    </p:spTree>
    <p:extLst>
      <p:ext uri="{BB962C8B-B14F-4D97-AF65-F5344CB8AC3E}">
        <p14:creationId xmlns:p14="http://schemas.microsoft.com/office/powerpoint/2010/main" val="1781674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D4EE8-CD63-2B52-19A0-48D8966DC776}"/>
              </a:ext>
            </a:extLst>
          </p:cNvPr>
          <p:cNvSpPr>
            <a:spLocks noGrp="1"/>
          </p:cNvSpPr>
          <p:nvPr>
            <p:ph type="title"/>
          </p:nvPr>
        </p:nvSpPr>
        <p:spPr>
          <a:xfrm>
            <a:off x="1068704" y="672804"/>
            <a:ext cx="6865620" cy="830997"/>
          </a:xfrm>
        </p:spPr>
        <p:txBody>
          <a:bodyPr/>
          <a:lstStyle/>
          <a:p>
            <a:r>
              <a:rPr lang="en-US" sz="2100" dirty="0"/>
              <a:t>Durable Medical Equipment (DME) Payment/Reimbursement</a:t>
            </a:r>
            <a:br>
              <a:rPr lang="en-US" dirty="0"/>
            </a:br>
            <a:endParaRPr lang="en-US" dirty="0"/>
          </a:p>
        </p:txBody>
      </p:sp>
      <p:sp>
        <p:nvSpPr>
          <p:cNvPr id="3" name="Text Placeholder 2">
            <a:extLst>
              <a:ext uri="{FF2B5EF4-FFF2-40B4-BE49-F238E27FC236}">
                <a16:creationId xmlns:a16="http://schemas.microsoft.com/office/drawing/2014/main" id="{D8CB0BF9-63B5-783F-6CD0-04E95F803AA2}"/>
              </a:ext>
            </a:extLst>
          </p:cNvPr>
          <p:cNvSpPr>
            <a:spLocks noGrp="1"/>
          </p:cNvSpPr>
          <p:nvPr>
            <p:ph type="body" idx="1"/>
          </p:nvPr>
        </p:nvSpPr>
        <p:spPr>
          <a:xfrm>
            <a:off x="400050" y="1503801"/>
            <a:ext cx="7731443" cy="4496949"/>
          </a:xfrm>
        </p:spPr>
        <p:txBody>
          <a:bodyPr/>
          <a:lstStyle/>
          <a:p>
            <a:r>
              <a:rPr lang="en-US" sz="1400" dirty="0"/>
              <a:t>The payment for purchase of new durable medical equipment is made from a statewide uniform fee</a:t>
            </a:r>
          </a:p>
          <a:p>
            <a:r>
              <a:rPr lang="en-US" sz="1400" dirty="0"/>
              <a:t>schedule which is updated by July 1 of each year and is effective for services provided on or after</a:t>
            </a:r>
          </a:p>
          <a:p>
            <a:r>
              <a:rPr lang="en-US" sz="1400" dirty="0"/>
              <a:t>that date based on one of the following instances:</a:t>
            </a:r>
          </a:p>
          <a:p>
            <a:endParaRPr lang="en-US" sz="1400" dirty="0"/>
          </a:p>
          <a:p>
            <a:pPr marL="214313" indent="-214313">
              <a:buFontTx/>
              <a:buChar char="-"/>
            </a:pPr>
            <a:r>
              <a:rPr lang="en-US" sz="1400" dirty="0"/>
              <a:t>The lesser of the provider’s usual and customary charge or:.</a:t>
            </a:r>
          </a:p>
          <a:p>
            <a:pPr marL="214313" indent="-214313">
              <a:buFontTx/>
              <a:buChar char="-"/>
            </a:pPr>
            <a:r>
              <a:rPr lang="en-US" sz="1400" dirty="0"/>
              <a:t>80% of the Medicare Durable Medical Equipment, Prosthetics, Orthotics, and Supplies (DEMPOS) fee schedule in effect by January 1.</a:t>
            </a:r>
          </a:p>
          <a:p>
            <a:pPr marL="214313" indent="-214313">
              <a:buFontTx/>
              <a:buChar char="-"/>
            </a:pPr>
            <a:r>
              <a:rPr lang="en-US" sz="1400" dirty="0"/>
              <a:t> If no DEMPOS fee is available and a fee cannot be calculated the item will be manually priced at the Manufacturer’s Suggested Retail Price (MSRP) minus 20% to provide the 80% price range that is offered by Medicare. (Items that do not have a fee or MSRP may be priced at the provider’s cost plus 20 %.)</a:t>
            </a:r>
          </a:p>
          <a:p>
            <a:pPr marL="214313" indent="-214313">
              <a:buFontTx/>
              <a:buChar char="-"/>
            </a:pPr>
            <a:r>
              <a:rPr lang="en-US" sz="1400" dirty="0"/>
              <a:t>The payment for the rental of DME is made from a statewide uniform fee schedule which is based on 10% of the purchase allowance for new DME not to exceed 10 months. After the rental benefits are paid for 10 month, the equipment becomes property of the beneficiary/member unless, otherwise authorized by the Division of Medicaid through specific coverage criteria.</a:t>
            </a:r>
          </a:p>
          <a:p>
            <a:pPr marL="214313" indent="-214313">
              <a:buFontTx/>
              <a:buChar char="-"/>
            </a:pPr>
            <a:r>
              <a:rPr lang="en-US" sz="1400" dirty="0"/>
              <a:t>If you received the item from us the payment of repair of DME equipment will be covered through insurance </a:t>
            </a:r>
          </a:p>
          <a:p>
            <a:pPr marL="214313" indent="-214313">
              <a:buFontTx/>
              <a:buChar char="-"/>
            </a:pPr>
            <a:r>
              <a:rPr lang="en-US" sz="1400" dirty="0"/>
              <a:t>The payment for other individual consideration items must receive prior authorization from the Utilization Management Department. </a:t>
            </a:r>
          </a:p>
        </p:txBody>
      </p:sp>
    </p:spTree>
    <p:extLst>
      <p:ext uri="{BB962C8B-B14F-4D97-AF65-F5344CB8AC3E}">
        <p14:creationId xmlns:p14="http://schemas.microsoft.com/office/powerpoint/2010/main" val="18155878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73E0C-69F1-9F47-AF57-E4001D6B84C5}"/>
              </a:ext>
            </a:extLst>
          </p:cNvPr>
          <p:cNvSpPr>
            <a:spLocks noGrp="1"/>
          </p:cNvSpPr>
          <p:nvPr>
            <p:ph type="title"/>
          </p:nvPr>
        </p:nvSpPr>
        <p:spPr>
          <a:xfrm>
            <a:off x="827484" y="1196788"/>
            <a:ext cx="6710642" cy="1050398"/>
          </a:xfrm>
        </p:spPr>
        <p:txBody>
          <a:bodyPr anchor="ctr">
            <a:normAutofit fontScale="90000"/>
          </a:bodyPr>
          <a:lstStyle/>
          <a:p>
            <a:r>
              <a:rPr lang="en-US" sz="4900" dirty="0">
                <a:solidFill>
                  <a:srgbClr val="00B050"/>
                </a:solidFill>
              </a:rPr>
              <a:t>Who is Better Care Home </a:t>
            </a:r>
            <a:r>
              <a:rPr lang="en-US" dirty="0">
                <a:solidFill>
                  <a:srgbClr val="FFFFFF"/>
                </a:solidFill>
              </a:rPr>
              <a:t>Health?</a:t>
            </a:r>
          </a:p>
        </p:txBody>
      </p:sp>
      <p:sp>
        <p:nvSpPr>
          <p:cNvPr id="3" name="Content Placeholder 2">
            <a:extLst>
              <a:ext uri="{FF2B5EF4-FFF2-40B4-BE49-F238E27FC236}">
                <a16:creationId xmlns:a16="http://schemas.microsoft.com/office/drawing/2014/main" id="{EC0DDF59-A3A1-0D45-BD58-41388E142B76}"/>
              </a:ext>
            </a:extLst>
          </p:cNvPr>
          <p:cNvSpPr>
            <a:spLocks noGrp="1"/>
          </p:cNvSpPr>
          <p:nvPr>
            <p:ph idx="1"/>
          </p:nvPr>
        </p:nvSpPr>
        <p:spPr>
          <a:xfrm>
            <a:off x="363347" y="2361964"/>
            <a:ext cx="8723671" cy="2613659"/>
          </a:xfrm>
        </p:spPr>
        <p:txBody>
          <a:bodyPr>
            <a:normAutofit/>
          </a:bodyPr>
          <a:lstStyle/>
          <a:p>
            <a:r>
              <a:rPr lang="en-US" sz="2100" dirty="0"/>
              <a:t>Medicare and IDPH Certified Home Health Care Agency</a:t>
            </a:r>
          </a:p>
          <a:p>
            <a:r>
              <a:rPr lang="en-US" sz="2100" dirty="0"/>
              <a:t>Closely works with County Care for the past 5 years</a:t>
            </a:r>
          </a:p>
          <a:p>
            <a:r>
              <a:rPr lang="en-US" sz="2100" dirty="0"/>
              <a:t>Services Include: SN, PT, OT, Speech Therapy</a:t>
            </a:r>
          </a:p>
          <a:p>
            <a:r>
              <a:rPr lang="en-US" sz="2100" dirty="0"/>
              <a:t>Dedicated Patient Care Coordinators</a:t>
            </a:r>
          </a:p>
          <a:p>
            <a:pPr marL="0" indent="0">
              <a:buNone/>
            </a:pPr>
            <a:endParaRPr lang="en-US" altLang="en-US" sz="2100" dirty="0"/>
          </a:p>
        </p:txBody>
      </p:sp>
      <p:pic>
        <p:nvPicPr>
          <p:cNvPr id="5" name="Picture 4" descr="Icon&#10;&#10;Description automatically generated">
            <a:extLst>
              <a:ext uri="{FF2B5EF4-FFF2-40B4-BE49-F238E27FC236}">
                <a16:creationId xmlns:a16="http://schemas.microsoft.com/office/drawing/2014/main" id="{EB733654-45A2-6B4B-B345-AD2B892A375B}"/>
              </a:ext>
            </a:extLst>
          </p:cNvPr>
          <p:cNvPicPr>
            <a:picLocks noChangeAspect="1"/>
          </p:cNvPicPr>
          <p:nvPr/>
        </p:nvPicPr>
        <p:blipFill>
          <a:blip r:embed="rId2"/>
          <a:stretch>
            <a:fillRect/>
          </a:stretch>
        </p:blipFill>
        <p:spPr>
          <a:xfrm>
            <a:off x="6873838" y="1082010"/>
            <a:ext cx="2423393" cy="1382809"/>
          </a:xfrm>
          <a:prstGeom prst="rect">
            <a:avLst/>
          </a:prstGeom>
        </p:spPr>
      </p:pic>
      <p:pic>
        <p:nvPicPr>
          <p:cNvPr id="4" name="Picture 3" descr="A drawing of a person and person">
            <a:extLst>
              <a:ext uri="{FF2B5EF4-FFF2-40B4-BE49-F238E27FC236}">
                <a16:creationId xmlns:a16="http://schemas.microsoft.com/office/drawing/2014/main" id="{9EAB8AD3-28A8-92E3-7266-D758DAFC753F}"/>
              </a:ext>
            </a:extLst>
          </p:cNvPr>
          <p:cNvPicPr>
            <a:picLocks noChangeAspect="1"/>
          </p:cNvPicPr>
          <p:nvPr/>
        </p:nvPicPr>
        <p:blipFill>
          <a:blip r:embed="rId3"/>
          <a:stretch>
            <a:fillRect/>
          </a:stretch>
        </p:blipFill>
        <p:spPr>
          <a:xfrm>
            <a:off x="6109649" y="3360243"/>
            <a:ext cx="2856953" cy="1903445"/>
          </a:xfrm>
          <a:prstGeom prst="rect">
            <a:avLst/>
          </a:prstGeom>
        </p:spPr>
      </p:pic>
    </p:spTree>
    <p:extLst>
      <p:ext uri="{BB962C8B-B14F-4D97-AF65-F5344CB8AC3E}">
        <p14:creationId xmlns:p14="http://schemas.microsoft.com/office/powerpoint/2010/main" val="36721127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1C1B5-5F66-697F-EAD8-6E61532F1B46}"/>
              </a:ext>
            </a:extLst>
          </p:cNvPr>
          <p:cNvSpPr>
            <a:spLocks noGrp="1"/>
          </p:cNvSpPr>
          <p:nvPr>
            <p:ph type="title"/>
          </p:nvPr>
        </p:nvSpPr>
        <p:spPr>
          <a:xfrm>
            <a:off x="1456054" y="497753"/>
            <a:ext cx="6865620" cy="507831"/>
          </a:xfrm>
        </p:spPr>
        <p:txBody>
          <a:bodyPr/>
          <a:lstStyle/>
          <a:p>
            <a:r>
              <a:rPr lang="en-US" dirty="0"/>
              <a:t>DME Contact Support</a:t>
            </a:r>
          </a:p>
        </p:txBody>
      </p:sp>
      <p:sp>
        <p:nvSpPr>
          <p:cNvPr id="3" name="Text Placeholder 2">
            <a:extLst>
              <a:ext uri="{FF2B5EF4-FFF2-40B4-BE49-F238E27FC236}">
                <a16:creationId xmlns:a16="http://schemas.microsoft.com/office/drawing/2014/main" id="{C7D1FC07-845C-A5F2-FEC9-8A8CE3836EF4}"/>
              </a:ext>
            </a:extLst>
          </p:cNvPr>
          <p:cNvSpPr>
            <a:spLocks noGrp="1"/>
          </p:cNvSpPr>
          <p:nvPr>
            <p:ph type="body" idx="1"/>
          </p:nvPr>
        </p:nvSpPr>
        <p:spPr>
          <a:xfrm>
            <a:off x="514350" y="1596134"/>
            <a:ext cx="7731443" cy="3462486"/>
          </a:xfrm>
        </p:spPr>
        <p:txBody>
          <a:bodyPr/>
          <a:lstStyle/>
          <a:p>
            <a:r>
              <a:rPr lang="en-US" sz="1500" dirty="0"/>
              <a:t>DME Based Provider Services Call Center:</a:t>
            </a:r>
          </a:p>
          <a:p>
            <a:r>
              <a:rPr lang="en-US" sz="1500" dirty="0"/>
              <a:t>- Provides phone support</a:t>
            </a:r>
          </a:p>
          <a:p>
            <a:pPr>
              <a:buFontTx/>
              <a:buChar char="-"/>
            </a:pPr>
            <a:r>
              <a:rPr lang="en-US" sz="1500" dirty="0"/>
              <a:t>First line of communication</a:t>
            </a:r>
          </a:p>
          <a:p>
            <a:pPr>
              <a:buFontTx/>
              <a:buChar char="-"/>
            </a:pPr>
            <a:r>
              <a:rPr lang="en-US" sz="1500" dirty="0"/>
              <a:t>Answer questions regarding intake, eligibility,</a:t>
            </a:r>
          </a:p>
          <a:p>
            <a:r>
              <a:rPr lang="en-US" sz="1500" dirty="0"/>
              <a:t>authorizations, claims, payment inquiries.</a:t>
            </a:r>
          </a:p>
          <a:p>
            <a:pPr>
              <a:buFontTx/>
              <a:buChar char="-"/>
            </a:pPr>
            <a:r>
              <a:rPr lang="en-US" sz="1500" dirty="0"/>
              <a:t>Available Monday through Friday, 8am to 5pm CST</a:t>
            </a:r>
          </a:p>
          <a:p>
            <a:r>
              <a:rPr lang="en-US" sz="1500" dirty="0"/>
              <a:t>Phone : (815) 725- 1102 </a:t>
            </a:r>
          </a:p>
          <a:p>
            <a:r>
              <a:rPr lang="en-US" sz="1500" dirty="0"/>
              <a:t>Ext : 104 – Oscar (Billing Specialist Spanish/English)</a:t>
            </a:r>
          </a:p>
          <a:p>
            <a:r>
              <a:rPr lang="en-US" sz="1500" dirty="0"/>
              <a:t>Ext : 121 – Sonia ( Billing Manger)</a:t>
            </a:r>
          </a:p>
          <a:p>
            <a:r>
              <a:rPr lang="en-US" sz="1500" dirty="0"/>
              <a:t>Ext : 102 – Uma (</a:t>
            </a:r>
            <a:r>
              <a:rPr lang="en-US" sz="1500" dirty="0" err="1"/>
              <a:t>Intaker</a:t>
            </a:r>
            <a:r>
              <a:rPr lang="en-US" sz="1500" dirty="0"/>
              <a:t>)</a:t>
            </a:r>
          </a:p>
          <a:p>
            <a:endParaRPr lang="en-US" sz="1500" dirty="0"/>
          </a:p>
          <a:p>
            <a:r>
              <a:rPr lang="en-US" sz="1500" dirty="0"/>
              <a:t>Fax : (815) 725-1844</a:t>
            </a:r>
          </a:p>
          <a:p>
            <a:r>
              <a:rPr lang="en-US" sz="1500" dirty="0"/>
              <a:t>Fax # 2</a:t>
            </a:r>
            <a:r>
              <a:rPr lang="en-US" sz="1500" dirty="0">
                <a:sym typeface="Wingdings" panose="05000000000000000000" pitchFamily="2" charset="2"/>
              </a:rPr>
              <a:t> : (815) 725-7500</a:t>
            </a:r>
          </a:p>
          <a:p>
            <a:r>
              <a:rPr lang="en-US" sz="1500" dirty="0">
                <a:sym typeface="Wingdings" panose="05000000000000000000" pitchFamily="2" charset="2"/>
              </a:rPr>
              <a:t>Email : </a:t>
            </a:r>
            <a:r>
              <a:rPr lang="en-US" sz="1500" dirty="0">
                <a:sym typeface="Wingdings" panose="05000000000000000000" pitchFamily="2" charset="2"/>
                <a:hlinkClick r:id="rId2"/>
              </a:rPr>
              <a:t>DMEBASINGERS1@GMAIL.COM</a:t>
            </a:r>
            <a:endParaRPr lang="en-US" sz="1500" dirty="0">
              <a:sym typeface="Wingdings" panose="05000000000000000000" pitchFamily="2" charset="2"/>
            </a:endParaRPr>
          </a:p>
          <a:p>
            <a:r>
              <a:rPr lang="en-US" sz="1500" dirty="0">
                <a:sym typeface="Wingdings" panose="05000000000000000000" pitchFamily="2" charset="2"/>
              </a:rPr>
              <a:t>WWW.Basingers.com</a:t>
            </a:r>
            <a:endParaRPr lang="en-US" sz="1500" dirty="0"/>
          </a:p>
        </p:txBody>
      </p:sp>
    </p:spTree>
    <p:extLst>
      <p:ext uri="{BB962C8B-B14F-4D97-AF65-F5344CB8AC3E}">
        <p14:creationId xmlns:p14="http://schemas.microsoft.com/office/powerpoint/2010/main" val="17251220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888E3-72DC-4376-B033-506A636DB214}"/>
              </a:ext>
            </a:extLst>
          </p:cNvPr>
          <p:cNvSpPr>
            <a:spLocks noGrp="1"/>
          </p:cNvSpPr>
          <p:nvPr>
            <p:ph type="title"/>
          </p:nvPr>
        </p:nvSpPr>
        <p:spPr>
          <a:xfrm>
            <a:off x="3931919" y="2657620"/>
            <a:ext cx="2385753" cy="1143000"/>
          </a:xfrm>
        </p:spPr>
        <p:txBody>
          <a:bodyPr/>
          <a:lstStyle/>
          <a:p>
            <a:r>
              <a:rPr lang="en-US" sz="7200" dirty="0"/>
              <a:t>Q &amp; A</a:t>
            </a:r>
          </a:p>
        </p:txBody>
      </p:sp>
      <p:sp>
        <p:nvSpPr>
          <p:cNvPr id="4" name="Slide Number Placeholder 3">
            <a:extLst>
              <a:ext uri="{FF2B5EF4-FFF2-40B4-BE49-F238E27FC236}">
                <a16:creationId xmlns:a16="http://schemas.microsoft.com/office/drawing/2014/main" id="{DBE814A4-BDE3-43D4-95AF-DB2FB38DA9ED}"/>
              </a:ext>
            </a:extLst>
          </p:cNvPr>
          <p:cNvSpPr>
            <a:spLocks noGrp="1"/>
          </p:cNvSpPr>
          <p:nvPr>
            <p:ph type="sldNum" sz="quarter" idx="10"/>
          </p:nvPr>
        </p:nvSpPr>
        <p:spPr/>
        <p:txBody>
          <a:bodyPr/>
          <a:lstStyle/>
          <a:p>
            <a:pPr>
              <a:defRPr/>
            </a:pPr>
            <a:fld id="{97CBB0EC-3716-413D-85AA-6DC8F362D3E2}" type="slidenum">
              <a:rPr lang="en-US" smtClean="0"/>
              <a:pPr>
                <a:defRPr/>
              </a:pPr>
              <a:t>51</a:t>
            </a:fld>
            <a:endParaRPr lang="en-US" dirty="0"/>
          </a:p>
        </p:txBody>
      </p:sp>
    </p:spTree>
    <p:extLst>
      <p:ext uri="{BB962C8B-B14F-4D97-AF65-F5344CB8AC3E}">
        <p14:creationId xmlns:p14="http://schemas.microsoft.com/office/powerpoint/2010/main" val="8487892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E3B64-2E47-5FE2-EC69-2E0F18858154}"/>
              </a:ext>
            </a:extLst>
          </p:cNvPr>
          <p:cNvSpPr>
            <a:spLocks noGrp="1"/>
          </p:cNvSpPr>
          <p:nvPr>
            <p:ph type="title"/>
          </p:nvPr>
        </p:nvSpPr>
        <p:spPr/>
        <p:txBody>
          <a:bodyPr/>
          <a:lstStyle/>
          <a:p>
            <a:r>
              <a:rPr lang="en-US" dirty="0">
                <a:solidFill>
                  <a:schemeClr val="accent6">
                    <a:lumMod val="75000"/>
                  </a:schemeClr>
                </a:solidFill>
              </a:rPr>
              <a:t>Member Escalations</a:t>
            </a:r>
          </a:p>
        </p:txBody>
      </p:sp>
      <p:sp>
        <p:nvSpPr>
          <p:cNvPr id="5" name="Text Placeholder 4">
            <a:extLst>
              <a:ext uri="{FF2B5EF4-FFF2-40B4-BE49-F238E27FC236}">
                <a16:creationId xmlns:a16="http://schemas.microsoft.com/office/drawing/2014/main" id="{125D9B5D-262F-7222-6BA1-D52E73AD5AF0}"/>
              </a:ext>
            </a:extLst>
          </p:cNvPr>
          <p:cNvSpPr>
            <a:spLocks noGrp="1"/>
          </p:cNvSpPr>
          <p:nvPr>
            <p:ph type="body" sz="quarter" idx="10"/>
          </p:nvPr>
        </p:nvSpPr>
        <p:spPr/>
        <p:txBody>
          <a:bodyPr/>
          <a:lstStyle/>
          <a:p>
            <a:r>
              <a:rPr lang="en-US" dirty="0">
                <a:solidFill>
                  <a:schemeClr val="accent6">
                    <a:lumMod val="75000"/>
                  </a:schemeClr>
                </a:solidFill>
              </a:rPr>
              <a:t>Care Coordination Resources</a:t>
            </a:r>
          </a:p>
          <a:p>
            <a:endParaRPr lang="en-US" dirty="0"/>
          </a:p>
        </p:txBody>
      </p:sp>
    </p:spTree>
    <p:extLst>
      <p:ext uri="{BB962C8B-B14F-4D97-AF65-F5344CB8AC3E}">
        <p14:creationId xmlns:p14="http://schemas.microsoft.com/office/powerpoint/2010/main" val="18415740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4C6A5-542B-4042-65DC-9A987923BD55}"/>
              </a:ext>
            </a:extLst>
          </p:cNvPr>
          <p:cNvSpPr>
            <a:spLocks noGrp="1"/>
          </p:cNvSpPr>
          <p:nvPr>
            <p:ph type="title"/>
          </p:nvPr>
        </p:nvSpPr>
        <p:spPr/>
        <p:txBody>
          <a:bodyPr/>
          <a:lstStyle/>
          <a:p>
            <a:r>
              <a:rPr lang="en-US" dirty="0"/>
              <a:t>Member Escalations</a:t>
            </a:r>
          </a:p>
        </p:txBody>
      </p:sp>
      <p:sp>
        <p:nvSpPr>
          <p:cNvPr id="3" name="Text Placeholder 2">
            <a:extLst>
              <a:ext uri="{FF2B5EF4-FFF2-40B4-BE49-F238E27FC236}">
                <a16:creationId xmlns:a16="http://schemas.microsoft.com/office/drawing/2014/main" id="{83E43C69-6CE9-7AB6-4C71-16E085ECF5A4}"/>
              </a:ext>
            </a:extLst>
          </p:cNvPr>
          <p:cNvSpPr>
            <a:spLocks noGrp="1"/>
          </p:cNvSpPr>
          <p:nvPr>
            <p:ph type="body" sz="quarter" idx="10"/>
          </p:nvPr>
        </p:nvSpPr>
        <p:spPr/>
        <p:txBody>
          <a:bodyPr/>
          <a:lstStyle/>
          <a:p>
            <a:r>
              <a:rPr lang="en-US" dirty="0"/>
              <a:t>Email Resources</a:t>
            </a:r>
          </a:p>
        </p:txBody>
      </p:sp>
      <p:sp>
        <p:nvSpPr>
          <p:cNvPr id="4" name="Content Placeholder 3">
            <a:extLst>
              <a:ext uri="{FF2B5EF4-FFF2-40B4-BE49-F238E27FC236}">
                <a16:creationId xmlns:a16="http://schemas.microsoft.com/office/drawing/2014/main" id="{C8821846-E6BA-8146-3C80-0B0A2EFB716F}"/>
              </a:ext>
            </a:extLst>
          </p:cNvPr>
          <p:cNvSpPr>
            <a:spLocks noGrp="1"/>
          </p:cNvSpPr>
          <p:nvPr>
            <p:ph sz="quarter" idx="12"/>
          </p:nvPr>
        </p:nvSpPr>
        <p:spPr>
          <a:xfrm>
            <a:off x="256520" y="1366463"/>
            <a:ext cx="8347984" cy="5491537"/>
          </a:xfrm>
        </p:spPr>
        <p:txBody>
          <a:bodyPr/>
          <a:lstStyle/>
          <a:p>
            <a:pPr marL="0" indent="0" algn="ctr">
              <a:buNone/>
            </a:pPr>
            <a:r>
              <a:rPr lang="en-US" dirty="0">
                <a:solidFill>
                  <a:schemeClr val="accent6">
                    <a:lumMod val="75000"/>
                  </a:schemeClr>
                </a:solidFill>
              </a:rPr>
              <a:t>Care Coordinators may email member requests and escalations rather than assist with a 3-way call to member services</a:t>
            </a:r>
          </a:p>
          <a:p>
            <a:r>
              <a:rPr lang="en-US" dirty="0">
                <a:solidFill>
                  <a:schemeClr val="accent6">
                    <a:lumMod val="75000"/>
                  </a:schemeClr>
                </a:solidFill>
              </a:rPr>
              <a:t>PCP Changes:</a:t>
            </a:r>
          </a:p>
          <a:p>
            <a:pPr lvl="1"/>
            <a:r>
              <a:rPr lang="en-US" dirty="0">
                <a:solidFill>
                  <a:schemeClr val="accent6">
                    <a:lumMod val="75000"/>
                  </a:schemeClr>
                </a:solidFill>
              </a:rPr>
              <a:t>Verify the new PCP is in-network: </a:t>
            </a:r>
            <a:r>
              <a:rPr lang="en-US" dirty="0">
                <a:solidFill>
                  <a:schemeClr val="accent6">
                    <a:lumMod val="75000"/>
                  </a:schemeClr>
                </a:solidFill>
                <a:hlinkClick r:id="rId2">
                  <a:extLst>
                    <a:ext uri="{A12FA001-AC4F-418D-AE19-62706E023703}">
                      <ahyp:hlinkClr xmlns:ahyp="http://schemas.microsoft.com/office/drawing/2018/hyperlinkcolor" val="tx"/>
                    </a:ext>
                  </a:extLst>
                </a:hlinkClick>
              </a:rPr>
              <a:t>CountyCare Find-A-Provider</a:t>
            </a:r>
            <a:endParaRPr lang="en-US" dirty="0">
              <a:solidFill>
                <a:schemeClr val="accent6">
                  <a:lumMod val="75000"/>
                </a:schemeClr>
              </a:solidFill>
            </a:endParaRPr>
          </a:p>
          <a:p>
            <a:pPr lvl="1"/>
            <a:r>
              <a:rPr lang="en-US" dirty="0">
                <a:solidFill>
                  <a:schemeClr val="accent6">
                    <a:lumMod val="75000"/>
                  </a:schemeClr>
                </a:solidFill>
              </a:rPr>
              <a:t>Complete the PCP change form: </a:t>
            </a:r>
            <a:r>
              <a:rPr lang="en-US" dirty="0">
                <a:solidFill>
                  <a:schemeClr val="accent6">
                    <a:lumMod val="75000"/>
                  </a:schemeClr>
                </a:solidFill>
                <a:hlinkClick r:id="rId3">
                  <a:extLst>
                    <a:ext uri="{A12FA001-AC4F-418D-AE19-62706E023703}">
                      <ahyp:hlinkClr xmlns:ahyp="http://schemas.microsoft.com/office/drawing/2018/hyperlinkcolor" val="tx"/>
                    </a:ext>
                  </a:extLst>
                </a:hlinkClick>
              </a:rPr>
              <a:t>CountyCare PCP Change Form</a:t>
            </a:r>
            <a:r>
              <a:rPr lang="en-US" dirty="0">
                <a:solidFill>
                  <a:schemeClr val="accent6">
                    <a:lumMod val="75000"/>
                  </a:schemeClr>
                </a:solidFill>
              </a:rPr>
              <a:t> </a:t>
            </a:r>
          </a:p>
          <a:p>
            <a:pPr lvl="1"/>
            <a:r>
              <a:rPr lang="en-US" dirty="0">
                <a:solidFill>
                  <a:schemeClr val="accent6">
                    <a:lumMod val="75000"/>
                  </a:schemeClr>
                </a:solidFill>
              </a:rPr>
              <a:t>Email completed form to:  </a:t>
            </a:r>
            <a:r>
              <a:rPr lang="en-US" dirty="0">
                <a:solidFill>
                  <a:schemeClr val="accent6">
                    <a:lumMod val="75000"/>
                  </a:schemeClr>
                </a:solidFill>
                <a:hlinkClick r:id="rId4">
                  <a:extLst>
                    <a:ext uri="{A12FA001-AC4F-418D-AE19-62706E023703}">
                      <ahyp:hlinkClr xmlns:ahyp="http://schemas.microsoft.com/office/drawing/2018/hyperlinkcolor" val="tx"/>
                    </a:ext>
                  </a:extLst>
                </a:hlinkClick>
              </a:rPr>
              <a:t>PCPChangeRequest@cookcountyhhs.org</a:t>
            </a:r>
            <a:r>
              <a:rPr lang="en-US" dirty="0">
                <a:solidFill>
                  <a:schemeClr val="accent6">
                    <a:lumMod val="75000"/>
                  </a:schemeClr>
                </a:solidFill>
              </a:rPr>
              <a:t> </a:t>
            </a:r>
          </a:p>
          <a:p>
            <a:r>
              <a:rPr lang="en-US" dirty="0">
                <a:solidFill>
                  <a:schemeClr val="accent6">
                    <a:lumMod val="75000"/>
                  </a:schemeClr>
                </a:solidFill>
              </a:rPr>
              <a:t>ID Cards, Member Incentives and CTA/PACE Cards</a:t>
            </a:r>
          </a:p>
          <a:p>
            <a:pPr lvl="2"/>
            <a:r>
              <a:rPr lang="en-US" sz="1800" dirty="0">
                <a:solidFill>
                  <a:schemeClr val="accent6">
                    <a:lumMod val="75000"/>
                  </a:schemeClr>
                </a:solidFill>
              </a:rPr>
              <a:t>Requests for Extra Benefits (Sleep Safe Kit, Car seats, Pregnancy Test, </a:t>
            </a:r>
            <a:r>
              <a:rPr lang="en-US" sz="1800" dirty="0" err="1">
                <a:solidFill>
                  <a:schemeClr val="accent6">
                    <a:lumMod val="75000"/>
                  </a:schemeClr>
                </a:solidFill>
              </a:rPr>
              <a:t>diper</a:t>
            </a:r>
            <a:r>
              <a:rPr lang="en-US" sz="1800" dirty="0">
                <a:solidFill>
                  <a:schemeClr val="accent6">
                    <a:lumMod val="75000"/>
                  </a:schemeClr>
                </a:solidFill>
              </a:rPr>
              <a:t> coupons, etc.)</a:t>
            </a:r>
          </a:p>
          <a:p>
            <a:pPr lvl="2"/>
            <a:r>
              <a:rPr lang="en-US" sz="1800" dirty="0">
                <a:solidFill>
                  <a:schemeClr val="accent6">
                    <a:lumMod val="75000"/>
                  </a:schemeClr>
                </a:solidFill>
              </a:rPr>
              <a:t>Missing OTC funds</a:t>
            </a:r>
          </a:p>
          <a:p>
            <a:pPr lvl="2"/>
            <a:r>
              <a:rPr lang="en-US" sz="1800" dirty="0">
                <a:solidFill>
                  <a:schemeClr val="accent6">
                    <a:lumMod val="75000"/>
                  </a:schemeClr>
                </a:solidFill>
              </a:rPr>
              <a:t>Replacement ID and OTC Cards</a:t>
            </a:r>
          </a:p>
          <a:p>
            <a:pPr lvl="2"/>
            <a:r>
              <a:rPr lang="en-US" sz="1800" dirty="0">
                <a:solidFill>
                  <a:schemeClr val="accent6">
                    <a:lumMod val="75000"/>
                  </a:schemeClr>
                </a:solidFill>
              </a:rPr>
              <a:t>Requests for CTA and PACE Cards</a:t>
            </a:r>
          </a:p>
          <a:p>
            <a:pPr lvl="1"/>
            <a:r>
              <a:rPr lang="en-US" dirty="0">
                <a:solidFill>
                  <a:schemeClr val="accent6">
                    <a:lumMod val="75000"/>
                  </a:schemeClr>
                </a:solidFill>
              </a:rPr>
              <a:t>Email requests to </a:t>
            </a:r>
            <a:r>
              <a:rPr lang="en-US" dirty="0">
                <a:solidFill>
                  <a:schemeClr val="accent6">
                    <a:lumMod val="75000"/>
                  </a:schemeClr>
                </a:solidFill>
                <a:hlinkClick r:id="rId5">
                  <a:extLst>
                    <a:ext uri="{A12FA001-AC4F-418D-AE19-62706E023703}">
                      <ahyp:hlinkClr xmlns:ahyp="http://schemas.microsoft.com/office/drawing/2018/hyperlinkcolor" val="tx"/>
                    </a:ext>
                  </a:extLst>
                </a:hlinkClick>
              </a:rPr>
              <a:t>CountyCare@cookcountyhhs.org</a:t>
            </a:r>
            <a:r>
              <a:rPr lang="en-US" dirty="0">
                <a:solidFill>
                  <a:schemeClr val="accent6">
                    <a:lumMod val="75000"/>
                  </a:schemeClr>
                </a:solidFill>
              </a:rPr>
              <a:t>  </a:t>
            </a:r>
          </a:p>
          <a:p>
            <a:pPr lvl="2"/>
            <a:r>
              <a:rPr lang="en-US" dirty="0">
                <a:solidFill>
                  <a:schemeClr val="accent6">
                    <a:lumMod val="75000"/>
                  </a:schemeClr>
                </a:solidFill>
              </a:rPr>
              <a:t>Include, member’s name, member ID and mailing address</a:t>
            </a:r>
          </a:p>
          <a:p>
            <a:pPr lvl="1"/>
            <a:endParaRPr lang="en-US" dirty="0">
              <a:solidFill>
                <a:schemeClr val="accent6">
                  <a:lumMod val="75000"/>
                </a:schemeClr>
              </a:solidFill>
            </a:endParaRPr>
          </a:p>
          <a:p>
            <a:pPr lvl="1"/>
            <a:endParaRPr lang="en-US" dirty="0"/>
          </a:p>
        </p:txBody>
      </p:sp>
      <p:sp>
        <p:nvSpPr>
          <p:cNvPr id="5" name="Slide Number Placeholder 4">
            <a:extLst>
              <a:ext uri="{FF2B5EF4-FFF2-40B4-BE49-F238E27FC236}">
                <a16:creationId xmlns:a16="http://schemas.microsoft.com/office/drawing/2014/main" id="{B4F9C332-11A2-2CC4-D00B-2A3C8D90D43D}"/>
              </a:ext>
            </a:extLst>
          </p:cNvPr>
          <p:cNvSpPr>
            <a:spLocks noGrp="1"/>
          </p:cNvSpPr>
          <p:nvPr>
            <p:ph type="sldNum" sz="quarter" idx="13"/>
          </p:nvPr>
        </p:nvSpPr>
        <p:spPr/>
        <p:txBody>
          <a:bodyPr/>
          <a:lstStyle/>
          <a:p>
            <a:fld id="{BF0F8F98-1840-B241-83EC-C6DD8A9F7C27}" type="slidenum">
              <a:rPr lang="en-US" smtClean="0"/>
              <a:pPr/>
              <a:t>53</a:t>
            </a:fld>
            <a:endParaRPr lang="en-US"/>
          </a:p>
        </p:txBody>
      </p:sp>
    </p:spTree>
    <p:extLst>
      <p:ext uri="{BB962C8B-B14F-4D97-AF65-F5344CB8AC3E}">
        <p14:creationId xmlns:p14="http://schemas.microsoft.com/office/powerpoint/2010/main" val="210595322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1BEA8-661E-4D92-A394-B410BCFD34B3}"/>
              </a:ext>
            </a:extLst>
          </p:cNvPr>
          <p:cNvSpPr>
            <a:spLocks noGrp="1"/>
          </p:cNvSpPr>
          <p:nvPr>
            <p:ph type="title"/>
          </p:nvPr>
        </p:nvSpPr>
        <p:spPr>
          <a:xfrm>
            <a:off x="3782291" y="2857500"/>
            <a:ext cx="2419003" cy="1143000"/>
          </a:xfrm>
        </p:spPr>
        <p:txBody>
          <a:bodyPr/>
          <a:lstStyle/>
          <a:p>
            <a:r>
              <a:rPr lang="en-US" sz="7200" dirty="0"/>
              <a:t>Q &amp; A</a:t>
            </a:r>
          </a:p>
        </p:txBody>
      </p:sp>
      <p:sp>
        <p:nvSpPr>
          <p:cNvPr id="4" name="Slide Number Placeholder 3">
            <a:extLst>
              <a:ext uri="{FF2B5EF4-FFF2-40B4-BE49-F238E27FC236}">
                <a16:creationId xmlns:a16="http://schemas.microsoft.com/office/drawing/2014/main" id="{EE34960B-F130-4F6C-8E7E-99998B70AD56}"/>
              </a:ext>
            </a:extLst>
          </p:cNvPr>
          <p:cNvSpPr>
            <a:spLocks noGrp="1"/>
          </p:cNvSpPr>
          <p:nvPr>
            <p:ph type="sldNum" sz="quarter" idx="10"/>
          </p:nvPr>
        </p:nvSpPr>
        <p:spPr/>
        <p:txBody>
          <a:bodyPr/>
          <a:lstStyle/>
          <a:p>
            <a:pPr>
              <a:defRPr/>
            </a:pPr>
            <a:fld id="{97CBB0EC-3716-413D-85AA-6DC8F362D3E2}" type="slidenum">
              <a:rPr lang="en-US" smtClean="0"/>
              <a:pPr>
                <a:defRPr/>
              </a:pPr>
              <a:t>54</a:t>
            </a:fld>
            <a:endParaRPr lang="en-US" dirty="0"/>
          </a:p>
        </p:txBody>
      </p:sp>
    </p:spTree>
    <p:extLst>
      <p:ext uri="{BB962C8B-B14F-4D97-AF65-F5344CB8AC3E}">
        <p14:creationId xmlns:p14="http://schemas.microsoft.com/office/powerpoint/2010/main" val="3407487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F0D1F-B93B-96A9-CFA8-9B224DE9CF97}"/>
              </a:ext>
            </a:extLst>
          </p:cNvPr>
          <p:cNvSpPr>
            <a:spLocks noGrp="1"/>
          </p:cNvSpPr>
          <p:nvPr>
            <p:ph type="ctrTitle"/>
          </p:nvPr>
        </p:nvSpPr>
        <p:spPr>
          <a:xfrm>
            <a:off x="1143000" y="2116231"/>
            <a:ext cx="6858000" cy="665844"/>
          </a:xfrm>
        </p:spPr>
        <p:txBody>
          <a:bodyPr>
            <a:normAutofit/>
          </a:bodyPr>
          <a:lstStyle/>
          <a:p>
            <a:r>
              <a:rPr lang="en-US" sz="3300" b="1" dirty="0">
                <a:solidFill>
                  <a:schemeClr val="accent5">
                    <a:lumMod val="50000"/>
                  </a:schemeClr>
                </a:solidFill>
              </a:rPr>
              <a:t>CountyCare Rewards OTC Flex Card</a:t>
            </a:r>
            <a:endParaRPr lang="en-US" sz="3300" dirty="0">
              <a:solidFill>
                <a:schemeClr val="accent5">
                  <a:lumMod val="50000"/>
                </a:schemeClr>
              </a:solidFill>
            </a:endParaRPr>
          </a:p>
        </p:txBody>
      </p:sp>
      <p:sp>
        <p:nvSpPr>
          <p:cNvPr id="3" name="Subtitle 2">
            <a:extLst>
              <a:ext uri="{FF2B5EF4-FFF2-40B4-BE49-F238E27FC236}">
                <a16:creationId xmlns:a16="http://schemas.microsoft.com/office/drawing/2014/main" id="{D5CF658C-EC64-1726-3271-B4D89D7C2472}"/>
              </a:ext>
            </a:extLst>
          </p:cNvPr>
          <p:cNvSpPr>
            <a:spLocks noGrp="1"/>
          </p:cNvSpPr>
          <p:nvPr>
            <p:ph type="subTitle" idx="1"/>
          </p:nvPr>
        </p:nvSpPr>
        <p:spPr>
          <a:xfrm>
            <a:off x="1143000" y="2905019"/>
            <a:ext cx="6858000" cy="558657"/>
          </a:xfrm>
        </p:spPr>
        <p:txBody>
          <a:bodyPr/>
          <a:lstStyle/>
          <a:p>
            <a:r>
              <a:rPr lang="en-US" sz="1800" b="1" dirty="0">
                <a:solidFill>
                  <a:schemeClr val="accent5">
                    <a:lumMod val="50000"/>
                  </a:schemeClr>
                </a:solidFill>
              </a:rPr>
              <a:t>Beginning January 1, 2023</a:t>
            </a:r>
          </a:p>
          <a:p>
            <a:endParaRPr lang="en-US" dirty="0"/>
          </a:p>
        </p:txBody>
      </p:sp>
    </p:spTree>
    <p:extLst>
      <p:ext uri="{BB962C8B-B14F-4D97-AF65-F5344CB8AC3E}">
        <p14:creationId xmlns:p14="http://schemas.microsoft.com/office/powerpoint/2010/main" val="401915894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AF2ED-6AAF-098B-FE0D-4FD3ED649A3F}"/>
              </a:ext>
            </a:extLst>
          </p:cNvPr>
          <p:cNvSpPr>
            <a:spLocks noGrp="1"/>
          </p:cNvSpPr>
          <p:nvPr>
            <p:ph type="title"/>
          </p:nvPr>
        </p:nvSpPr>
        <p:spPr>
          <a:xfrm>
            <a:off x="1171254" y="959644"/>
            <a:ext cx="6358259" cy="626089"/>
          </a:xfrm>
        </p:spPr>
        <p:txBody>
          <a:bodyPr>
            <a:normAutofit/>
          </a:bodyPr>
          <a:lstStyle/>
          <a:p>
            <a:r>
              <a:rPr lang="en-US" sz="1800" b="1" i="1" u="sng" dirty="0">
                <a:solidFill>
                  <a:schemeClr val="accent5">
                    <a:lumMod val="50000"/>
                  </a:schemeClr>
                </a:solidFill>
                <a:latin typeface="+mn-lt"/>
              </a:rPr>
              <a:t>Future Rewards Card Enhancements</a:t>
            </a:r>
          </a:p>
        </p:txBody>
      </p:sp>
      <p:sp>
        <p:nvSpPr>
          <p:cNvPr id="3" name="Slide Number Placeholder 2">
            <a:extLst>
              <a:ext uri="{FF2B5EF4-FFF2-40B4-BE49-F238E27FC236}">
                <a16:creationId xmlns:a16="http://schemas.microsoft.com/office/drawing/2014/main" id="{10C4645B-17A3-2782-C199-FC34C5C460C4}"/>
              </a:ext>
            </a:extLst>
          </p:cNvPr>
          <p:cNvSpPr>
            <a:spLocks noGrp="1"/>
          </p:cNvSpPr>
          <p:nvPr>
            <p:ph type="sldNum" sz="quarter" idx="12"/>
          </p:nvPr>
        </p:nvSpPr>
        <p:spPr>
          <a:xfrm>
            <a:off x="10999292" y="6256960"/>
            <a:ext cx="37106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AB94945-FCF1-014A-AF51-891552C232EB}" type="slidenum">
              <a:rPr lang="en-US" smtClean="0"/>
              <a:pPr/>
              <a:t>56</a:t>
            </a:fld>
            <a:endParaRPr lang="en-US"/>
          </a:p>
        </p:txBody>
      </p:sp>
      <p:sp>
        <p:nvSpPr>
          <p:cNvPr id="4" name="TextBox 3">
            <a:extLst>
              <a:ext uri="{FF2B5EF4-FFF2-40B4-BE49-F238E27FC236}">
                <a16:creationId xmlns:a16="http://schemas.microsoft.com/office/drawing/2014/main" id="{0987DB35-E07E-5A10-97F2-E1771DE17E64}"/>
              </a:ext>
            </a:extLst>
          </p:cNvPr>
          <p:cNvSpPr txBox="1"/>
          <p:nvPr/>
        </p:nvSpPr>
        <p:spPr>
          <a:xfrm>
            <a:off x="1171254" y="1585733"/>
            <a:ext cx="6888823" cy="900246"/>
          </a:xfrm>
          <a:prstGeom prst="rect">
            <a:avLst/>
          </a:prstGeom>
          <a:noFill/>
        </p:spPr>
        <p:txBody>
          <a:bodyPr wrap="square" rtlCol="0">
            <a:spAutoFit/>
          </a:bodyPr>
          <a:lstStyle/>
          <a:p>
            <a:r>
              <a:rPr lang="en-US" b="1" dirty="0">
                <a:solidFill>
                  <a:schemeClr val="accent5">
                    <a:lumMod val="50000"/>
                  </a:schemeClr>
                </a:solidFill>
              </a:rPr>
              <a:t>OTC Card to Flex/Dual Network Card</a:t>
            </a:r>
          </a:p>
          <a:p>
            <a:endParaRPr lang="en-US" sz="450" b="1" dirty="0">
              <a:solidFill>
                <a:schemeClr val="accent5">
                  <a:lumMod val="50000"/>
                </a:schemeClr>
              </a:solidFill>
            </a:endParaRPr>
          </a:p>
          <a:p>
            <a:r>
              <a:rPr lang="en-US" sz="975" b="1" dirty="0">
                <a:solidFill>
                  <a:schemeClr val="accent5">
                    <a:lumMod val="50000"/>
                  </a:schemeClr>
                </a:solidFill>
              </a:rPr>
              <a:t>Beginning in January 2023, CountyCare will be switching to a new type of Reward Card for members.  The rewards members earn will stay the same.  The new card only impacts how and where they are able to use the reward funds</a:t>
            </a:r>
            <a:r>
              <a:rPr lang="en-US" sz="1050" b="1" dirty="0">
                <a:solidFill>
                  <a:schemeClr val="accent5">
                    <a:lumMod val="50000"/>
                  </a:schemeClr>
                </a:solidFill>
              </a:rPr>
              <a:t>.</a:t>
            </a:r>
          </a:p>
        </p:txBody>
      </p:sp>
      <p:sp>
        <p:nvSpPr>
          <p:cNvPr id="5" name="Content Placeholder 2">
            <a:extLst>
              <a:ext uri="{FF2B5EF4-FFF2-40B4-BE49-F238E27FC236}">
                <a16:creationId xmlns:a16="http://schemas.microsoft.com/office/drawing/2014/main" id="{4650D59A-B363-4962-B38A-E9EA67056B5D}"/>
              </a:ext>
            </a:extLst>
          </p:cNvPr>
          <p:cNvSpPr>
            <a:spLocks noGrp="1"/>
          </p:cNvSpPr>
          <p:nvPr/>
        </p:nvSpPr>
        <p:spPr>
          <a:xfrm>
            <a:off x="1314450" y="1989976"/>
            <a:ext cx="6515100" cy="391529"/>
          </a:xfrm>
        </p:spPr>
        <p:txBody>
          <a:bodyPr/>
          <a:lstStyle>
            <a:lvl1pPr marL="0" indent="0" algn="ctr" defTabSz="457200" rtl="0" eaLnBrk="1" latinLnBrk="0" hangingPunct="1">
              <a:spcBef>
                <a:spcPct val="20000"/>
              </a:spcBef>
              <a:buFont typeface="Arial"/>
              <a:buNone/>
              <a:defRPr sz="24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92881" indent="-192881" algn="l">
              <a:buFont typeface="Arial" panose="020B0604020202020204" pitchFamily="34" charset="0"/>
              <a:buChar char="•"/>
            </a:pPr>
            <a:endParaRPr lang="en-US" sz="450" dirty="0"/>
          </a:p>
          <a:p>
            <a:pPr marL="192881" indent="-192881" algn="l">
              <a:buFont typeface="Arial" panose="020B0604020202020204" pitchFamily="34" charset="0"/>
              <a:buChar char="•"/>
            </a:pPr>
            <a:endParaRPr lang="en-US" sz="1125" b="1" dirty="0">
              <a:solidFill>
                <a:schemeClr val="accent5">
                  <a:lumMod val="50000"/>
                </a:schemeClr>
              </a:solidFill>
            </a:endParaRPr>
          </a:p>
          <a:p>
            <a:pPr marL="192881" indent="-192881" algn="l">
              <a:buFont typeface="Arial" panose="020B0604020202020204" pitchFamily="34" charset="0"/>
              <a:buChar char="•"/>
            </a:pPr>
            <a:r>
              <a:rPr lang="en-US" sz="1125" b="1" dirty="0">
                <a:solidFill>
                  <a:schemeClr val="accent5">
                    <a:lumMod val="50000"/>
                  </a:schemeClr>
                </a:solidFill>
              </a:rPr>
              <a:t>When: 1/1/23</a:t>
            </a:r>
          </a:p>
          <a:p>
            <a:pPr marL="192881" indent="-192881" algn="l">
              <a:buFont typeface="Arial" panose="020B0604020202020204" pitchFamily="34" charset="0"/>
              <a:buChar char="•"/>
            </a:pPr>
            <a:r>
              <a:rPr lang="en-US" sz="1125" b="1" dirty="0">
                <a:solidFill>
                  <a:schemeClr val="accent5">
                    <a:lumMod val="50000"/>
                  </a:schemeClr>
                </a:solidFill>
              </a:rPr>
              <a:t>Transition from InComm’s Legacy OTC platform to their Flex/DNBC platform</a:t>
            </a:r>
          </a:p>
          <a:p>
            <a:pPr marL="192881" indent="-192881" algn="l">
              <a:buFont typeface="Arial" panose="020B0604020202020204" pitchFamily="34" charset="0"/>
              <a:buChar char="•"/>
            </a:pPr>
            <a:r>
              <a:rPr lang="en-US" sz="1125" b="1" dirty="0">
                <a:solidFill>
                  <a:schemeClr val="accent5">
                    <a:lumMod val="50000"/>
                  </a:schemeClr>
                </a:solidFill>
              </a:rPr>
              <a:t>Key changes:</a:t>
            </a:r>
          </a:p>
          <a:p>
            <a:pPr lvl="1"/>
            <a:endParaRPr lang="en-US" sz="1125" dirty="0"/>
          </a:p>
        </p:txBody>
      </p:sp>
      <p:graphicFrame>
        <p:nvGraphicFramePr>
          <p:cNvPr id="7" name="Table 7">
            <a:extLst>
              <a:ext uri="{FF2B5EF4-FFF2-40B4-BE49-F238E27FC236}">
                <a16:creationId xmlns:a16="http://schemas.microsoft.com/office/drawing/2014/main" id="{EA37B0E1-1C81-88A8-2379-AF2DD1E2A853}"/>
              </a:ext>
            </a:extLst>
          </p:cNvPr>
          <p:cNvGraphicFramePr>
            <a:graphicFrameLocks noGrp="1"/>
          </p:cNvGraphicFramePr>
          <p:nvPr/>
        </p:nvGraphicFramePr>
        <p:xfrm>
          <a:off x="1425540" y="3039377"/>
          <a:ext cx="6688477" cy="2777727"/>
        </p:xfrm>
        <a:graphic>
          <a:graphicData uri="http://schemas.openxmlformats.org/drawingml/2006/table">
            <a:tbl>
              <a:tblPr firstRow="1" bandRow="1">
                <a:tableStyleId>{5C22544A-7EE6-4342-B048-85BDC9FD1C3A}</a:tableStyleId>
              </a:tblPr>
              <a:tblGrid>
                <a:gridCol w="1277366">
                  <a:extLst>
                    <a:ext uri="{9D8B030D-6E8A-4147-A177-3AD203B41FA5}">
                      <a16:colId xmlns:a16="http://schemas.microsoft.com/office/drawing/2014/main" val="2487321834"/>
                    </a:ext>
                  </a:extLst>
                </a:gridCol>
                <a:gridCol w="2554732">
                  <a:extLst>
                    <a:ext uri="{9D8B030D-6E8A-4147-A177-3AD203B41FA5}">
                      <a16:colId xmlns:a16="http://schemas.microsoft.com/office/drawing/2014/main" val="1142336068"/>
                    </a:ext>
                  </a:extLst>
                </a:gridCol>
                <a:gridCol w="2856379">
                  <a:extLst>
                    <a:ext uri="{9D8B030D-6E8A-4147-A177-3AD203B41FA5}">
                      <a16:colId xmlns:a16="http://schemas.microsoft.com/office/drawing/2014/main" val="559879352"/>
                    </a:ext>
                  </a:extLst>
                </a:gridCol>
              </a:tblGrid>
              <a:tr h="245564">
                <a:tc>
                  <a:txBody>
                    <a:bodyPr/>
                    <a:lstStyle/>
                    <a:p>
                      <a:endParaRPr lang="en-US" sz="800"/>
                    </a:p>
                  </a:txBody>
                  <a:tcPr marL="51435" marR="51435" marT="25718" marB="25718"/>
                </a:tc>
                <a:tc>
                  <a:txBody>
                    <a:bodyPr/>
                    <a:lstStyle/>
                    <a:p>
                      <a:r>
                        <a:rPr lang="en-US" sz="800" b="1" dirty="0"/>
                        <a:t>OTC Legacy Platform</a:t>
                      </a:r>
                    </a:p>
                  </a:txBody>
                  <a:tcPr marL="51435" marR="51435" marT="25718" marB="25718"/>
                </a:tc>
                <a:tc>
                  <a:txBody>
                    <a:bodyPr/>
                    <a:lstStyle/>
                    <a:p>
                      <a:r>
                        <a:rPr lang="en-US" sz="800" dirty="0"/>
                        <a:t>Flex/Dual Network Benefit Card (DNBC) platform</a:t>
                      </a:r>
                    </a:p>
                  </a:txBody>
                  <a:tcPr marL="51435" marR="51435" marT="25718" marB="25718"/>
                </a:tc>
                <a:extLst>
                  <a:ext uri="{0D108BD9-81ED-4DB2-BD59-A6C34878D82A}">
                    <a16:rowId xmlns:a16="http://schemas.microsoft.com/office/drawing/2014/main" val="2501755400"/>
                  </a:ext>
                </a:extLst>
              </a:tr>
              <a:tr h="279480">
                <a:tc>
                  <a:txBody>
                    <a:bodyPr/>
                    <a:lstStyle/>
                    <a:p>
                      <a:r>
                        <a:rPr lang="en-US" sz="800" b="1" dirty="0"/>
                        <a:t>Card Type</a:t>
                      </a:r>
                    </a:p>
                  </a:txBody>
                  <a:tcPr marL="51435" marR="51435" marT="25718" marB="25718"/>
                </a:tc>
                <a:tc>
                  <a:txBody>
                    <a:bodyPr/>
                    <a:lstStyle/>
                    <a:p>
                      <a:r>
                        <a:rPr lang="en-US" sz="800" b="1" dirty="0"/>
                        <a:t>OTC card</a:t>
                      </a:r>
                    </a:p>
                  </a:txBody>
                  <a:tcPr marL="51435" marR="51435" marT="25718" marB="25718"/>
                </a:tc>
                <a:tc>
                  <a:txBody>
                    <a:bodyPr/>
                    <a:lstStyle/>
                    <a:p>
                      <a:r>
                        <a:rPr lang="en-US" sz="800" b="1" dirty="0"/>
                        <a:t>Visa card</a:t>
                      </a:r>
                    </a:p>
                  </a:txBody>
                  <a:tcPr marL="51435" marR="51435" marT="25718" marB="25718"/>
                </a:tc>
                <a:extLst>
                  <a:ext uri="{0D108BD9-81ED-4DB2-BD59-A6C34878D82A}">
                    <a16:rowId xmlns:a16="http://schemas.microsoft.com/office/drawing/2014/main" val="1756412927"/>
                  </a:ext>
                </a:extLst>
              </a:tr>
              <a:tr h="370723">
                <a:tc>
                  <a:txBody>
                    <a:bodyPr/>
                    <a:lstStyle/>
                    <a:p>
                      <a:r>
                        <a:rPr lang="en-US" sz="800" b="1" dirty="0"/>
                        <a:t>Store Restrictions</a:t>
                      </a:r>
                    </a:p>
                  </a:txBody>
                  <a:tcPr marL="51435" marR="51435" marT="25718" marB="25718"/>
                </a:tc>
                <a:tc>
                  <a:txBody>
                    <a:bodyPr/>
                    <a:lstStyle/>
                    <a:p>
                      <a:r>
                        <a:rPr lang="en-US" sz="800" b="1" dirty="0"/>
                        <a:t>Only purchase from stores within OTC network</a:t>
                      </a:r>
                    </a:p>
                  </a:txBody>
                  <a:tcPr marL="51435" marR="51435" marT="25718" marB="25718"/>
                </a:tc>
                <a:tc>
                  <a:txBody>
                    <a:bodyPr/>
                    <a:lstStyle/>
                    <a:p>
                      <a:r>
                        <a:rPr lang="en-US" sz="800" b="1" dirty="0"/>
                        <a:t>Can use funds to buy/pay for/purchase from almost any type of merchant category. </a:t>
                      </a:r>
                    </a:p>
                  </a:txBody>
                  <a:tcPr marL="51435" marR="51435" marT="25718" marB="25718"/>
                </a:tc>
                <a:extLst>
                  <a:ext uri="{0D108BD9-81ED-4DB2-BD59-A6C34878D82A}">
                    <a16:rowId xmlns:a16="http://schemas.microsoft.com/office/drawing/2014/main" val="2785303143"/>
                  </a:ext>
                </a:extLst>
              </a:tr>
              <a:tr h="1423035">
                <a:tc>
                  <a:txBody>
                    <a:bodyPr/>
                    <a:lstStyle/>
                    <a:p>
                      <a:r>
                        <a:rPr lang="en-US" sz="800" b="1" dirty="0"/>
                        <a:t>Purchase Restrictions</a:t>
                      </a:r>
                    </a:p>
                  </a:txBody>
                  <a:tcPr marL="51435" marR="51435" marT="25718" marB="25718"/>
                </a:tc>
                <a:tc>
                  <a:txBody>
                    <a:bodyPr/>
                    <a:lstStyle/>
                    <a:p>
                      <a:r>
                        <a:rPr lang="en-US" sz="800" b="1" dirty="0"/>
                        <a:t>Members can purchase household and health items at the approved vendors or they can purchase items from the online OTC catalog and have them shipped to their home.  </a:t>
                      </a:r>
                    </a:p>
                  </a:txBody>
                  <a:tcPr marL="51435" marR="51435" marT="25718" marB="25718"/>
                </a:tc>
                <a:tc>
                  <a:txBody>
                    <a:bodyPr/>
                    <a:lstStyle/>
                    <a:p>
                      <a:r>
                        <a:rPr lang="en-US" sz="800" b="1" dirty="0"/>
                        <a:t>Can use their funds to pay for a wide variety of things from anyone who accepts Visa (online and in-store), including:</a:t>
                      </a:r>
                    </a:p>
                    <a:p>
                      <a:endParaRPr lang="en-US" sz="800" b="1" dirty="0"/>
                    </a:p>
                    <a:p>
                      <a:pPr marL="285750" indent="-285750">
                        <a:buFont typeface="Arial" panose="020B0604020202020204" pitchFamily="34" charset="0"/>
                        <a:buChar char="•"/>
                      </a:pPr>
                      <a:r>
                        <a:rPr lang="en-US" sz="800" b="1" dirty="0"/>
                        <a:t>Gas</a:t>
                      </a:r>
                    </a:p>
                    <a:p>
                      <a:pPr marL="285750" indent="-285750">
                        <a:buFont typeface="Arial" panose="020B0604020202020204" pitchFamily="34" charset="0"/>
                        <a:buChar char="•"/>
                      </a:pPr>
                      <a:r>
                        <a:rPr lang="en-US" sz="800" b="1" dirty="0"/>
                        <a:t>Utilities</a:t>
                      </a:r>
                    </a:p>
                    <a:p>
                      <a:pPr marL="285750" indent="-285750">
                        <a:buFont typeface="Arial" panose="020B0604020202020204" pitchFamily="34" charset="0"/>
                        <a:buChar char="•"/>
                      </a:pPr>
                      <a:r>
                        <a:rPr lang="en-US" sz="800" b="1" dirty="0"/>
                        <a:t>Internet</a:t>
                      </a:r>
                    </a:p>
                    <a:p>
                      <a:pPr marL="285750" indent="-285750">
                        <a:buFont typeface="Arial" panose="020B0604020202020204" pitchFamily="34" charset="0"/>
                        <a:buChar char="•"/>
                      </a:pPr>
                      <a:r>
                        <a:rPr lang="en-US" sz="800" b="1" dirty="0"/>
                        <a:t>Clothes</a:t>
                      </a:r>
                    </a:p>
                    <a:p>
                      <a:pPr marL="285750" indent="-285750">
                        <a:buFont typeface="Arial" panose="020B0604020202020204" pitchFamily="34" charset="0"/>
                        <a:buChar char="•"/>
                      </a:pPr>
                      <a:r>
                        <a:rPr lang="en-US" sz="800" b="1" dirty="0"/>
                        <a:t>Groceries</a:t>
                      </a:r>
                    </a:p>
                    <a:p>
                      <a:pPr marL="285750" indent="-285750">
                        <a:buFont typeface="Arial" panose="020B0604020202020204" pitchFamily="34" charset="0"/>
                        <a:buChar char="•"/>
                      </a:pPr>
                      <a:r>
                        <a:rPr lang="en-US" sz="800" b="1" dirty="0"/>
                        <a:t>Transportation</a:t>
                      </a:r>
                    </a:p>
                    <a:p>
                      <a:pPr marL="285750" indent="-285750">
                        <a:buFont typeface="Arial" panose="020B0604020202020204" pitchFamily="34" charset="0"/>
                        <a:buChar char="•"/>
                      </a:pPr>
                      <a:endParaRPr lang="en-US" sz="800" b="1" dirty="0"/>
                    </a:p>
                    <a:p>
                      <a:pPr marL="0" indent="0">
                        <a:buFontTx/>
                        <a:buNone/>
                      </a:pPr>
                      <a:r>
                        <a:rPr lang="en-US" sz="800" b="1" dirty="0"/>
                        <a:t>The restrictions on firearms, alcohol, and tobacco remain the same.</a:t>
                      </a:r>
                    </a:p>
                    <a:p>
                      <a:pPr marL="285750" indent="-285750">
                        <a:buFont typeface="Arial" panose="020B0604020202020204" pitchFamily="34" charset="0"/>
                        <a:buChar char="•"/>
                      </a:pPr>
                      <a:endParaRPr lang="en-US" sz="800" b="1" dirty="0"/>
                    </a:p>
                  </a:txBody>
                  <a:tcPr marL="51435" marR="51435" marT="25718" marB="25718"/>
                </a:tc>
                <a:extLst>
                  <a:ext uri="{0D108BD9-81ED-4DB2-BD59-A6C34878D82A}">
                    <a16:rowId xmlns:a16="http://schemas.microsoft.com/office/drawing/2014/main" val="1788605906"/>
                  </a:ext>
                </a:extLst>
              </a:tr>
              <a:tr h="245564">
                <a:tc>
                  <a:txBody>
                    <a:bodyPr/>
                    <a:lstStyle/>
                    <a:p>
                      <a:r>
                        <a:rPr lang="en-US" sz="800" b="1" dirty="0"/>
                        <a:t>Member portal</a:t>
                      </a:r>
                    </a:p>
                  </a:txBody>
                  <a:tcPr marL="51435" marR="51435" marT="25718" marB="25718"/>
                </a:tc>
                <a:tc>
                  <a:txBody>
                    <a:bodyPr/>
                    <a:lstStyle/>
                    <a:p>
                      <a:r>
                        <a:rPr lang="en-US" sz="800" b="1" dirty="0">
                          <a:hlinkClick r:id="rId2"/>
                        </a:rPr>
                        <a:t>https://www.otcnetwork.com/</a:t>
                      </a:r>
                      <a:r>
                        <a:rPr lang="en-US" sz="800" b="1" dirty="0"/>
                        <a:t> </a:t>
                      </a:r>
                    </a:p>
                  </a:txBody>
                  <a:tcPr marL="51435" marR="51435" marT="25718" marB="25718"/>
                </a:tc>
                <a:tc>
                  <a:txBody>
                    <a:bodyPr/>
                    <a:lstStyle/>
                    <a:p>
                      <a:pPr marL="0" indent="0">
                        <a:buFont typeface="Arial" panose="020B0604020202020204" pitchFamily="34" charset="0"/>
                        <a:buNone/>
                      </a:pPr>
                      <a:r>
                        <a:rPr lang="en-US" sz="800" b="1" dirty="0">
                          <a:hlinkClick r:id="rId3"/>
                        </a:rPr>
                        <a:t>www.mybenefitscenter.com</a:t>
                      </a:r>
                      <a:r>
                        <a:rPr lang="en-US" sz="800" b="1" dirty="0"/>
                        <a:t> </a:t>
                      </a:r>
                    </a:p>
                  </a:txBody>
                  <a:tcPr marL="51435" marR="51435" marT="25718" marB="25718"/>
                </a:tc>
                <a:extLst>
                  <a:ext uri="{0D108BD9-81ED-4DB2-BD59-A6C34878D82A}">
                    <a16:rowId xmlns:a16="http://schemas.microsoft.com/office/drawing/2014/main" val="2172608048"/>
                  </a:ext>
                </a:extLst>
              </a:tr>
            </a:tbl>
          </a:graphicData>
        </a:graphic>
      </p:graphicFrame>
    </p:spTree>
    <p:extLst>
      <p:ext uri="{BB962C8B-B14F-4D97-AF65-F5344CB8AC3E}">
        <p14:creationId xmlns:p14="http://schemas.microsoft.com/office/powerpoint/2010/main" val="242997823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AEA75-6D22-4DB5-8B2D-F1CDC3F1F7AA}"/>
              </a:ext>
            </a:extLst>
          </p:cNvPr>
          <p:cNvSpPr>
            <a:spLocks noGrp="1"/>
          </p:cNvSpPr>
          <p:nvPr>
            <p:ph type="title"/>
          </p:nvPr>
        </p:nvSpPr>
        <p:spPr>
          <a:xfrm>
            <a:off x="1240604" y="1432111"/>
            <a:ext cx="6948656" cy="584948"/>
          </a:xfrm>
        </p:spPr>
        <p:txBody>
          <a:bodyPr>
            <a:normAutofit/>
          </a:bodyPr>
          <a:lstStyle/>
          <a:p>
            <a:r>
              <a:rPr lang="en-US" sz="1800" b="1" i="1" u="sng" dirty="0">
                <a:solidFill>
                  <a:schemeClr val="accent5">
                    <a:lumMod val="50000"/>
                  </a:schemeClr>
                </a:solidFill>
                <a:latin typeface="+mn-lt"/>
              </a:rPr>
              <a:t>Merchant Categories Member’s Can Purchase From:</a:t>
            </a:r>
          </a:p>
        </p:txBody>
      </p:sp>
      <p:sp>
        <p:nvSpPr>
          <p:cNvPr id="3" name="Slide Number Placeholder 2">
            <a:extLst>
              <a:ext uri="{FF2B5EF4-FFF2-40B4-BE49-F238E27FC236}">
                <a16:creationId xmlns:a16="http://schemas.microsoft.com/office/drawing/2014/main" id="{BA3315EF-A2E8-4D6B-A179-C222516C1C90}"/>
              </a:ext>
            </a:extLst>
          </p:cNvPr>
          <p:cNvSpPr>
            <a:spLocks noGrp="1"/>
          </p:cNvSpPr>
          <p:nvPr>
            <p:ph type="sldNum" sz="quarter" idx="12"/>
          </p:nvPr>
        </p:nvSpPr>
        <p:spPr>
          <a:xfrm>
            <a:off x="10999292" y="6256960"/>
            <a:ext cx="37106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AB94945-FCF1-014A-AF51-891552C232EB}" type="slidenum">
              <a:rPr lang="en-US" smtClean="0"/>
              <a:pPr/>
              <a:t>57</a:t>
            </a:fld>
            <a:endParaRPr lang="en-US"/>
          </a:p>
        </p:txBody>
      </p:sp>
      <p:sp>
        <p:nvSpPr>
          <p:cNvPr id="4" name="TextBox 3">
            <a:extLst>
              <a:ext uri="{FF2B5EF4-FFF2-40B4-BE49-F238E27FC236}">
                <a16:creationId xmlns:a16="http://schemas.microsoft.com/office/drawing/2014/main" id="{740E23BD-A1C1-463A-99AF-09FDE8772419}"/>
              </a:ext>
            </a:extLst>
          </p:cNvPr>
          <p:cNvSpPr txBox="1"/>
          <p:nvPr/>
        </p:nvSpPr>
        <p:spPr>
          <a:xfrm>
            <a:off x="940085" y="2125266"/>
            <a:ext cx="7844319" cy="3258584"/>
          </a:xfrm>
          <a:prstGeom prst="rect">
            <a:avLst/>
          </a:prstGeom>
          <a:noFill/>
        </p:spPr>
        <p:txBody>
          <a:bodyPr wrap="square" numCol="2" rtlCol="0">
            <a:spAutoFit/>
          </a:bodyPr>
          <a:lstStyle/>
          <a:p>
            <a:pPr marL="557213" lvl="1" indent="-214313">
              <a:spcBef>
                <a:spcPts val="150"/>
              </a:spcBef>
              <a:spcAft>
                <a:spcPts val="0"/>
              </a:spcAft>
              <a:buFont typeface="Arial" panose="020B0604020202020204" pitchFamily="34" charset="0"/>
              <a:buChar char="•"/>
              <a:tabLst>
                <a:tab pos="685800" algn="l"/>
              </a:tabLst>
            </a:pPr>
            <a:r>
              <a:rPr lang="en-US" sz="1125" b="1" dirty="0">
                <a:ea typeface="Arial" panose="020B0604020202020204" pitchFamily="34" charset="0"/>
                <a:cs typeface="Times New Roman" panose="02020603050405020304" pitchFamily="18" charset="0"/>
              </a:rPr>
              <a:t>Utilities – electric, gas, water, phone bills, and more</a:t>
            </a:r>
          </a:p>
          <a:p>
            <a:pPr marL="557213" lvl="1" indent="-214313">
              <a:spcBef>
                <a:spcPts val="150"/>
              </a:spcBef>
              <a:spcAft>
                <a:spcPts val="0"/>
              </a:spcAft>
              <a:buFont typeface="Arial" panose="020B0604020202020204" pitchFamily="34" charset="0"/>
              <a:buChar char="•"/>
              <a:tabLst>
                <a:tab pos="685800" algn="l"/>
              </a:tabLst>
            </a:pPr>
            <a:r>
              <a:rPr lang="en-US" sz="1125" b="1" dirty="0">
                <a:ea typeface="Arial" panose="020B0604020202020204" pitchFamily="34" charset="0"/>
                <a:cs typeface="Times New Roman" panose="02020603050405020304" pitchFamily="18" charset="0"/>
              </a:rPr>
              <a:t>Transportation (CTA, Uber, Lyft, Taxi, and more)</a:t>
            </a:r>
          </a:p>
          <a:p>
            <a:pPr marL="557213" lvl="1" indent="-214313">
              <a:spcBef>
                <a:spcPts val="150"/>
              </a:spcBef>
              <a:spcAft>
                <a:spcPts val="0"/>
              </a:spcAft>
              <a:buFont typeface="Arial" panose="020B0604020202020204" pitchFamily="34" charset="0"/>
              <a:buChar char="•"/>
              <a:tabLst>
                <a:tab pos="685800" algn="l"/>
              </a:tabLst>
            </a:pPr>
            <a:r>
              <a:rPr lang="en-US" sz="1125" b="1" dirty="0">
                <a:ea typeface="Arial" panose="020B0604020202020204" pitchFamily="34" charset="0"/>
                <a:cs typeface="Times New Roman" panose="02020603050405020304" pitchFamily="18" charset="0"/>
              </a:rPr>
              <a:t>Child Care Services</a:t>
            </a:r>
          </a:p>
          <a:p>
            <a:pPr marL="557213" lvl="1" indent="-214313">
              <a:spcBef>
                <a:spcPts val="150"/>
              </a:spcBef>
              <a:spcAft>
                <a:spcPts val="0"/>
              </a:spcAft>
              <a:buFont typeface="Arial" panose="020B0604020202020204" pitchFamily="34" charset="0"/>
              <a:buChar char="•"/>
              <a:tabLst>
                <a:tab pos="685800" algn="l"/>
              </a:tabLst>
            </a:pPr>
            <a:r>
              <a:rPr lang="en-US" sz="1125" b="1" dirty="0">
                <a:ea typeface="Arial" panose="020B0604020202020204" pitchFamily="34" charset="0"/>
                <a:cs typeface="Times New Roman" panose="02020603050405020304" pitchFamily="18" charset="0"/>
              </a:rPr>
              <a:t>Hardware stores</a:t>
            </a:r>
          </a:p>
          <a:p>
            <a:pPr marL="557213" lvl="1" indent="-214313">
              <a:spcBef>
                <a:spcPts val="150"/>
              </a:spcBef>
              <a:spcAft>
                <a:spcPts val="0"/>
              </a:spcAft>
              <a:buFont typeface="Arial" panose="020B0604020202020204" pitchFamily="34" charset="0"/>
              <a:buChar char="•"/>
              <a:tabLst>
                <a:tab pos="685800" algn="l"/>
              </a:tabLst>
            </a:pPr>
            <a:r>
              <a:rPr lang="en-US" sz="1125" b="1" dirty="0">
                <a:ea typeface="Arial" panose="020B0604020202020204" pitchFamily="34" charset="0"/>
                <a:cs typeface="Times New Roman" panose="02020603050405020304" pitchFamily="18" charset="0"/>
              </a:rPr>
              <a:t>Dental and vision services</a:t>
            </a:r>
          </a:p>
          <a:p>
            <a:pPr marL="557213" lvl="1" indent="-214313">
              <a:spcBef>
                <a:spcPts val="150"/>
              </a:spcBef>
              <a:spcAft>
                <a:spcPts val="0"/>
              </a:spcAft>
              <a:buFont typeface="Arial" panose="020B0604020202020204" pitchFamily="34" charset="0"/>
              <a:buChar char="•"/>
              <a:tabLst>
                <a:tab pos="685800" algn="l"/>
              </a:tabLst>
            </a:pPr>
            <a:r>
              <a:rPr lang="en-US" sz="1125" b="1" dirty="0">
                <a:ea typeface="Arial" panose="020B0604020202020204" pitchFamily="34" charset="0"/>
                <a:cs typeface="Times New Roman" panose="02020603050405020304" pitchFamily="18" charset="0"/>
              </a:rPr>
              <a:t>Clothing</a:t>
            </a:r>
          </a:p>
          <a:p>
            <a:pPr marL="557213" lvl="1" indent="-214313">
              <a:spcBef>
                <a:spcPts val="150"/>
              </a:spcBef>
              <a:spcAft>
                <a:spcPts val="0"/>
              </a:spcAft>
              <a:buFont typeface="Arial" panose="020B0604020202020204" pitchFamily="34" charset="0"/>
              <a:buChar char="•"/>
              <a:tabLst>
                <a:tab pos="685800" algn="l"/>
              </a:tabLst>
            </a:pPr>
            <a:r>
              <a:rPr lang="en-US" sz="1125" b="1" dirty="0">
                <a:ea typeface="Arial" panose="020B0604020202020204" pitchFamily="34" charset="0"/>
                <a:cs typeface="Times New Roman" panose="02020603050405020304" pitchFamily="18" charset="0"/>
              </a:rPr>
              <a:t>Drug stores and pharmacies</a:t>
            </a:r>
          </a:p>
          <a:p>
            <a:pPr marL="557213" lvl="1" indent="-214313">
              <a:spcBef>
                <a:spcPts val="150"/>
              </a:spcBef>
              <a:spcAft>
                <a:spcPts val="0"/>
              </a:spcAft>
              <a:buFont typeface="Arial" panose="020B0604020202020204" pitchFamily="34" charset="0"/>
              <a:buChar char="•"/>
              <a:tabLst>
                <a:tab pos="685800" algn="l"/>
              </a:tabLst>
            </a:pPr>
            <a:r>
              <a:rPr lang="en-US" sz="1125" b="1" dirty="0">
                <a:ea typeface="Arial" panose="020B0604020202020204" pitchFamily="34" charset="0"/>
                <a:cs typeface="Times New Roman" panose="02020603050405020304" pitchFamily="18" charset="0"/>
              </a:rPr>
              <a:t>Gas</a:t>
            </a:r>
          </a:p>
          <a:p>
            <a:pPr marL="557213" lvl="1" indent="-214313">
              <a:spcBef>
                <a:spcPts val="150"/>
              </a:spcBef>
              <a:spcAft>
                <a:spcPts val="0"/>
              </a:spcAft>
              <a:buFont typeface="Arial" panose="020B0604020202020204" pitchFamily="34" charset="0"/>
              <a:buChar char="•"/>
              <a:tabLst>
                <a:tab pos="685800" algn="l"/>
              </a:tabLst>
            </a:pPr>
            <a:r>
              <a:rPr lang="en-US" sz="1125" b="1" dirty="0">
                <a:ea typeface="Arial" panose="020B0604020202020204" pitchFamily="34" charset="0"/>
                <a:cs typeface="Times New Roman" panose="02020603050405020304" pitchFamily="18" charset="0"/>
              </a:rPr>
              <a:t>Discount stores</a:t>
            </a:r>
          </a:p>
          <a:p>
            <a:pPr marL="557213" lvl="1" indent="-214313">
              <a:spcBef>
                <a:spcPts val="150"/>
              </a:spcBef>
              <a:spcAft>
                <a:spcPts val="0"/>
              </a:spcAft>
              <a:buFont typeface="Arial" panose="020B0604020202020204" pitchFamily="34" charset="0"/>
              <a:buChar char="•"/>
              <a:tabLst>
                <a:tab pos="685800" algn="l"/>
              </a:tabLst>
            </a:pPr>
            <a:r>
              <a:rPr lang="en-US" sz="1125" b="1" dirty="0">
                <a:ea typeface="Arial" panose="020B0604020202020204" pitchFamily="34" charset="0"/>
                <a:cs typeface="Times New Roman" panose="02020603050405020304" pitchFamily="18" charset="0"/>
              </a:rPr>
              <a:t>Department stores</a:t>
            </a:r>
          </a:p>
          <a:p>
            <a:pPr marL="557213" lvl="1" indent="-214313">
              <a:spcBef>
                <a:spcPts val="150"/>
              </a:spcBef>
              <a:spcAft>
                <a:spcPts val="0"/>
              </a:spcAft>
              <a:buFont typeface="Arial" panose="020B0604020202020204" pitchFamily="34" charset="0"/>
              <a:buChar char="•"/>
              <a:tabLst>
                <a:tab pos="685800" algn="l"/>
              </a:tabLst>
            </a:pPr>
            <a:r>
              <a:rPr lang="en-US" sz="1125" b="1" dirty="0">
                <a:ea typeface="Arial" panose="020B0604020202020204" pitchFamily="34" charset="0"/>
                <a:cs typeface="Times New Roman" panose="02020603050405020304" pitchFamily="18" charset="0"/>
              </a:rPr>
              <a:t>Grocery stores, convenience stores, and supermarkets</a:t>
            </a:r>
          </a:p>
          <a:p>
            <a:pPr marL="557213" lvl="1" indent="-214313">
              <a:spcBef>
                <a:spcPts val="150"/>
              </a:spcBef>
              <a:spcAft>
                <a:spcPts val="0"/>
              </a:spcAft>
              <a:buFont typeface="Arial" panose="020B0604020202020204" pitchFamily="34" charset="0"/>
              <a:buChar char="•"/>
              <a:tabLst>
                <a:tab pos="685800" algn="l"/>
              </a:tabLst>
            </a:pPr>
            <a:r>
              <a:rPr lang="en-US" sz="1125" b="1" dirty="0">
                <a:ea typeface="Arial" panose="020B0604020202020204" pitchFamily="34" charset="0"/>
                <a:cs typeface="Times New Roman" panose="02020603050405020304" pitchFamily="18" charset="0"/>
              </a:rPr>
              <a:t>Automotive parts and repairs</a:t>
            </a:r>
          </a:p>
          <a:p>
            <a:pPr marL="557213" lvl="1" indent="-214313">
              <a:spcBef>
                <a:spcPts val="150"/>
              </a:spcBef>
              <a:spcAft>
                <a:spcPts val="0"/>
              </a:spcAft>
              <a:buFont typeface="Arial" panose="020B0604020202020204" pitchFamily="34" charset="0"/>
              <a:buChar char="•"/>
              <a:tabLst>
                <a:tab pos="685800" algn="l"/>
              </a:tabLst>
            </a:pPr>
            <a:r>
              <a:rPr lang="en-US" sz="1125" b="1" dirty="0">
                <a:ea typeface="Arial" panose="020B0604020202020204" pitchFamily="34" charset="0"/>
                <a:cs typeface="Times New Roman" panose="02020603050405020304" pitchFamily="18" charset="0"/>
              </a:rPr>
              <a:t>Furniture</a:t>
            </a:r>
          </a:p>
          <a:p>
            <a:pPr marL="557213" lvl="1" indent="-214313">
              <a:spcBef>
                <a:spcPts val="150"/>
              </a:spcBef>
              <a:spcAft>
                <a:spcPts val="0"/>
              </a:spcAft>
              <a:buFont typeface="Arial" panose="020B0604020202020204" pitchFamily="34" charset="0"/>
              <a:buChar char="•"/>
              <a:tabLst>
                <a:tab pos="685800" algn="l"/>
              </a:tabLst>
            </a:pPr>
            <a:r>
              <a:rPr lang="en-US" sz="1125" b="1" dirty="0">
                <a:ea typeface="Arial" panose="020B0604020202020204" pitchFamily="34" charset="0"/>
                <a:cs typeface="Times New Roman" panose="02020603050405020304" pitchFamily="18" charset="0"/>
              </a:rPr>
              <a:t>Household appliances</a:t>
            </a:r>
          </a:p>
          <a:p>
            <a:pPr marL="557213" lvl="1" indent="-214313">
              <a:spcBef>
                <a:spcPts val="150"/>
              </a:spcBef>
              <a:spcAft>
                <a:spcPts val="0"/>
              </a:spcAft>
              <a:buFont typeface="Arial" panose="020B0604020202020204" pitchFamily="34" charset="0"/>
              <a:buChar char="•"/>
              <a:tabLst>
                <a:tab pos="685800" algn="l"/>
              </a:tabLst>
            </a:pPr>
            <a:r>
              <a:rPr lang="en-US" sz="1125" b="1" dirty="0">
                <a:ea typeface="Arial" panose="020B0604020202020204" pitchFamily="34" charset="0"/>
                <a:cs typeface="Times New Roman" panose="02020603050405020304" pitchFamily="18" charset="0"/>
              </a:rPr>
              <a:t>Electronics</a:t>
            </a:r>
          </a:p>
          <a:p>
            <a:pPr marL="557213" lvl="1" indent="-214313">
              <a:spcBef>
                <a:spcPts val="150"/>
              </a:spcBef>
              <a:spcAft>
                <a:spcPts val="0"/>
              </a:spcAft>
              <a:buFont typeface="Arial" panose="020B0604020202020204" pitchFamily="34" charset="0"/>
              <a:buChar char="•"/>
              <a:tabLst>
                <a:tab pos="685800" algn="l"/>
              </a:tabLst>
            </a:pPr>
            <a:r>
              <a:rPr lang="en-US" sz="1125" b="1" dirty="0">
                <a:ea typeface="Arial" panose="020B0604020202020204" pitchFamily="34" charset="0"/>
                <a:cs typeface="Times New Roman" panose="02020603050405020304" pitchFamily="18" charset="0"/>
              </a:rPr>
              <a:t>Court Costs</a:t>
            </a:r>
          </a:p>
          <a:p>
            <a:pPr marL="557213" lvl="1" indent="-214313">
              <a:spcBef>
                <a:spcPts val="150"/>
              </a:spcBef>
              <a:spcAft>
                <a:spcPts val="0"/>
              </a:spcAft>
              <a:buFont typeface="Arial" panose="020B0604020202020204" pitchFamily="34" charset="0"/>
              <a:buChar char="•"/>
              <a:tabLst>
                <a:tab pos="685800" algn="l"/>
              </a:tabLst>
            </a:pPr>
            <a:r>
              <a:rPr lang="en-US" sz="1125" b="1" dirty="0">
                <a:ea typeface="Arial" panose="020B0604020202020204" pitchFamily="34" charset="0"/>
                <a:cs typeface="Times New Roman" panose="02020603050405020304" pitchFamily="18" charset="0"/>
              </a:rPr>
              <a:t>Restaurants and fast food</a:t>
            </a:r>
          </a:p>
          <a:p>
            <a:pPr marL="557213" lvl="1" indent="-214313">
              <a:spcBef>
                <a:spcPts val="150"/>
              </a:spcBef>
              <a:spcAft>
                <a:spcPts val="0"/>
              </a:spcAft>
              <a:buFont typeface="Arial" panose="020B0604020202020204" pitchFamily="34" charset="0"/>
              <a:buChar char="•"/>
              <a:tabLst>
                <a:tab pos="685800" algn="l"/>
              </a:tabLst>
            </a:pPr>
            <a:r>
              <a:rPr lang="en-US" sz="1125" b="1" dirty="0">
                <a:ea typeface="Arial" panose="020B0604020202020204" pitchFamily="34" charset="0"/>
                <a:cs typeface="Times New Roman" panose="02020603050405020304" pitchFamily="18" charset="0"/>
              </a:rPr>
              <a:t>Footwear</a:t>
            </a:r>
          </a:p>
          <a:p>
            <a:pPr marL="557213" lvl="1" indent="-214313">
              <a:spcBef>
                <a:spcPts val="150"/>
              </a:spcBef>
              <a:spcAft>
                <a:spcPts val="0"/>
              </a:spcAft>
              <a:buFont typeface="Arial" panose="020B0604020202020204" pitchFamily="34" charset="0"/>
              <a:buChar char="•"/>
              <a:tabLst>
                <a:tab pos="685800" algn="l"/>
              </a:tabLst>
            </a:pPr>
            <a:r>
              <a:rPr lang="en-US" sz="1125" b="1" dirty="0">
                <a:ea typeface="Arial" panose="020B0604020202020204" pitchFamily="34" charset="0"/>
                <a:cs typeface="Times New Roman" panose="02020603050405020304" pitchFamily="18" charset="0"/>
              </a:rPr>
              <a:t>Used merchandise and secondhand stores</a:t>
            </a:r>
          </a:p>
          <a:p>
            <a:pPr marL="557213" lvl="1" indent="-214313">
              <a:spcBef>
                <a:spcPts val="150"/>
              </a:spcBef>
              <a:spcAft>
                <a:spcPts val="0"/>
              </a:spcAft>
              <a:buFont typeface="Arial" panose="020B0604020202020204" pitchFamily="34" charset="0"/>
              <a:buChar char="•"/>
              <a:tabLst>
                <a:tab pos="685800" algn="l"/>
              </a:tabLst>
            </a:pPr>
            <a:r>
              <a:rPr lang="en-US" sz="1125" b="1" dirty="0">
                <a:ea typeface="Arial" panose="020B0604020202020204" pitchFamily="34" charset="0"/>
                <a:cs typeface="Times New Roman" panose="02020603050405020304" pitchFamily="18" charset="0"/>
              </a:rPr>
              <a:t>Books</a:t>
            </a:r>
          </a:p>
          <a:p>
            <a:pPr marL="557213" lvl="1" indent="-214313">
              <a:spcBef>
                <a:spcPts val="150"/>
              </a:spcBef>
              <a:spcAft>
                <a:spcPts val="0"/>
              </a:spcAft>
              <a:buFont typeface="Arial" panose="020B0604020202020204" pitchFamily="34" charset="0"/>
              <a:buChar char="•"/>
              <a:tabLst>
                <a:tab pos="685800" algn="l"/>
              </a:tabLst>
            </a:pPr>
            <a:r>
              <a:rPr lang="en-US" sz="1125" b="1" dirty="0">
                <a:ea typeface="Arial" panose="020B0604020202020204" pitchFamily="34" charset="0"/>
                <a:cs typeface="Times New Roman" panose="02020603050405020304" pitchFamily="18" charset="0"/>
              </a:rPr>
              <a:t>Cosmetics</a:t>
            </a:r>
          </a:p>
          <a:p>
            <a:pPr marL="557213" lvl="1" indent="-214313">
              <a:spcBef>
                <a:spcPts val="150"/>
              </a:spcBef>
              <a:spcAft>
                <a:spcPts val="0"/>
              </a:spcAft>
              <a:buFont typeface="Arial" panose="020B0604020202020204" pitchFamily="34" charset="0"/>
              <a:buChar char="•"/>
              <a:tabLst>
                <a:tab pos="685800" algn="l"/>
              </a:tabLst>
            </a:pPr>
            <a:r>
              <a:rPr lang="en-US" sz="1125" b="1" dirty="0">
                <a:ea typeface="Arial" panose="020B0604020202020204" pitchFamily="34" charset="0"/>
                <a:cs typeface="Times New Roman" panose="02020603050405020304" pitchFamily="18" charset="0"/>
              </a:rPr>
              <a:t>Pet supplies</a:t>
            </a:r>
          </a:p>
          <a:p>
            <a:pPr marL="557213" lvl="1" indent="-214313">
              <a:spcBef>
                <a:spcPts val="150"/>
              </a:spcBef>
              <a:spcAft>
                <a:spcPts val="0"/>
              </a:spcAft>
              <a:buFont typeface="Arial" panose="020B0604020202020204" pitchFamily="34" charset="0"/>
              <a:buChar char="•"/>
              <a:tabLst>
                <a:tab pos="685800" algn="l"/>
              </a:tabLst>
            </a:pPr>
            <a:r>
              <a:rPr lang="en-US" sz="1125" b="1" dirty="0">
                <a:ea typeface="Arial" panose="020B0604020202020204" pitchFamily="34" charset="0"/>
                <a:cs typeface="Times New Roman" panose="02020603050405020304" pitchFamily="18" charset="0"/>
              </a:rPr>
              <a:t>Veterinary services</a:t>
            </a:r>
          </a:p>
          <a:p>
            <a:pPr marL="557213" lvl="1" indent="-214313">
              <a:spcBef>
                <a:spcPts val="150"/>
              </a:spcBef>
              <a:spcAft>
                <a:spcPts val="0"/>
              </a:spcAft>
              <a:buFont typeface="Arial" panose="020B0604020202020204" pitchFamily="34" charset="0"/>
              <a:buChar char="•"/>
              <a:tabLst>
                <a:tab pos="685800" algn="l"/>
              </a:tabLst>
            </a:pPr>
            <a:r>
              <a:rPr lang="en-US" sz="1125" b="1" dirty="0">
                <a:ea typeface="Arial" panose="020B0604020202020204" pitchFamily="34" charset="0"/>
                <a:cs typeface="Times New Roman" panose="02020603050405020304" pitchFamily="18" charset="0"/>
              </a:rPr>
              <a:t>Lodging</a:t>
            </a:r>
          </a:p>
          <a:p>
            <a:pPr marL="557213" lvl="1" indent="-214313">
              <a:spcBef>
                <a:spcPts val="150"/>
              </a:spcBef>
              <a:spcAft>
                <a:spcPts val="0"/>
              </a:spcAft>
              <a:buFont typeface="Arial" panose="020B0604020202020204" pitchFamily="34" charset="0"/>
              <a:buChar char="•"/>
              <a:tabLst>
                <a:tab pos="685800" algn="l"/>
              </a:tabLst>
            </a:pPr>
            <a:r>
              <a:rPr lang="en-US" sz="1125" b="1" dirty="0">
                <a:ea typeface="Arial" panose="020B0604020202020204" pitchFamily="34" charset="0"/>
                <a:cs typeface="Times New Roman" panose="02020603050405020304" pitchFamily="18" charset="0"/>
              </a:rPr>
              <a:t>Laundry, cleaning, and garment services</a:t>
            </a:r>
          </a:p>
          <a:p>
            <a:pPr marL="557213" lvl="1" indent="-214313">
              <a:spcBef>
                <a:spcPts val="150"/>
              </a:spcBef>
              <a:spcAft>
                <a:spcPts val="0"/>
              </a:spcAft>
              <a:buFont typeface="Arial" panose="020B0604020202020204" pitchFamily="34" charset="0"/>
              <a:buChar char="•"/>
              <a:tabLst>
                <a:tab pos="685800" algn="l"/>
              </a:tabLst>
            </a:pPr>
            <a:r>
              <a:rPr lang="en-US" sz="1125" b="1" dirty="0">
                <a:ea typeface="Arial" panose="020B0604020202020204" pitchFamily="34" charset="0"/>
                <a:cs typeface="Times New Roman" panose="02020603050405020304" pitchFamily="18" charset="0"/>
              </a:rPr>
              <a:t>Beauty and barber shops</a:t>
            </a:r>
          </a:p>
          <a:p>
            <a:pPr marL="557213" lvl="1" indent="-214313">
              <a:spcBef>
                <a:spcPts val="150"/>
              </a:spcBef>
              <a:spcAft>
                <a:spcPts val="0"/>
              </a:spcAft>
              <a:buFont typeface="Arial" panose="020B0604020202020204" pitchFamily="34" charset="0"/>
              <a:buChar char="•"/>
              <a:tabLst>
                <a:tab pos="685800" algn="l"/>
              </a:tabLst>
            </a:pPr>
            <a:r>
              <a:rPr lang="en-US" sz="1125" b="1" dirty="0">
                <a:ea typeface="Arial" panose="020B0604020202020204" pitchFamily="34" charset="0"/>
                <a:cs typeface="Times New Roman" panose="02020603050405020304" pitchFamily="18" charset="0"/>
              </a:rPr>
              <a:t>Repair shops</a:t>
            </a:r>
          </a:p>
          <a:p>
            <a:pPr marL="557213" lvl="1" indent="-214313">
              <a:spcBef>
                <a:spcPts val="150"/>
              </a:spcBef>
              <a:spcAft>
                <a:spcPts val="0"/>
              </a:spcAft>
              <a:buFont typeface="Arial" panose="020B0604020202020204" pitchFamily="34" charset="0"/>
              <a:buChar char="•"/>
              <a:tabLst>
                <a:tab pos="685800" algn="l"/>
              </a:tabLst>
            </a:pPr>
            <a:r>
              <a:rPr lang="en-US" sz="1125" b="1" dirty="0">
                <a:ea typeface="Arial" panose="020B0604020202020204" pitchFamily="34" charset="0"/>
                <a:cs typeface="Times New Roman" panose="02020603050405020304" pitchFamily="18" charset="0"/>
              </a:rPr>
              <a:t>Recreation activities</a:t>
            </a:r>
          </a:p>
          <a:p>
            <a:pPr marL="557213" lvl="1" indent="-214313">
              <a:spcBef>
                <a:spcPts val="150"/>
              </a:spcBef>
              <a:spcAft>
                <a:spcPts val="0"/>
              </a:spcAft>
              <a:buFont typeface="Arial" panose="020B0604020202020204" pitchFamily="34" charset="0"/>
              <a:buChar char="•"/>
              <a:tabLst>
                <a:tab pos="685800" algn="l"/>
              </a:tabLst>
            </a:pPr>
            <a:r>
              <a:rPr lang="en-US" sz="1125" b="1" dirty="0">
                <a:ea typeface="Arial" panose="020B0604020202020204" pitchFamily="34" charset="0"/>
                <a:cs typeface="Times New Roman" panose="02020603050405020304" pitchFamily="18" charset="0"/>
              </a:rPr>
              <a:t>And much more!</a:t>
            </a:r>
          </a:p>
          <a:p>
            <a:pPr>
              <a:spcBef>
                <a:spcPts val="150"/>
              </a:spcBef>
            </a:pPr>
            <a:endParaRPr lang="en-US" sz="1200" dirty="0"/>
          </a:p>
        </p:txBody>
      </p:sp>
    </p:spTree>
    <p:extLst>
      <p:ext uri="{BB962C8B-B14F-4D97-AF65-F5344CB8AC3E}">
        <p14:creationId xmlns:p14="http://schemas.microsoft.com/office/powerpoint/2010/main" val="64781551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CC972-8451-016A-BA7F-ADE94E23BD5F}"/>
              </a:ext>
            </a:extLst>
          </p:cNvPr>
          <p:cNvSpPr>
            <a:spLocks noGrp="1"/>
          </p:cNvSpPr>
          <p:nvPr>
            <p:ph type="title"/>
          </p:nvPr>
        </p:nvSpPr>
        <p:spPr>
          <a:xfrm>
            <a:off x="878441" y="1131096"/>
            <a:ext cx="6651072" cy="469118"/>
          </a:xfrm>
        </p:spPr>
        <p:txBody>
          <a:bodyPr>
            <a:normAutofit/>
          </a:bodyPr>
          <a:lstStyle/>
          <a:p>
            <a:r>
              <a:rPr lang="en-US" sz="1800" b="1" i="1" u="sng" dirty="0">
                <a:solidFill>
                  <a:schemeClr val="accent5">
                    <a:lumMod val="50000"/>
                  </a:schemeClr>
                </a:solidFill>
              </a:rPr>
              <a:t>Rewards Card - What Remains the Same</a:t>
            </a:r>
          </a:p>
        </p:txBody>
      </p:sp>
      <p:sp>
        <p:nvSpPr>
          <p:cNvPr id="3" name="Slide Number Placeholder 2">
            <a:extLst>
              <a:ext uri="{FF2B5EF4-FFF2-40B4-BE49-F238E27FC236}">
                <a16:creationId xmlns:a16="http://schemas.microsoft.com/office/drawing/2014/main" id="{54D58237-3C27-D749-2D57-632EB0F1A3C3}"/>
              </a:ext>
            </a:extLst>
          </p:cNvPr>
          <p:cNvSpPr>
            <a:spLocks noGrp="1"/>
          </p:cNvSpPr>
          <p:nvPr>
            <p:ph type="sldNum" sz="quarter" idx="12"/>
          </p:nvPr>
        </p:nvSpPr>
        <p:spPr>
          <a:xfrm>
            <a:off x="10999292" y="6256960"/>
            <a:ext cx="37106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AB94945-FCF1-014A-AF51-891552C232EB}" type="slidenum">
              <a:rPr lang="en-US" smtClean="0"/>
              <a:pPr/>
              <a:t>58</a:t>
            </a:fld>
            <a:endParaRPr lang="en-US"/>
          </a:p>
        </p:txBody>
      </p:sp>
      <p:sp>
        <p:nvSpPr>
          <p:cNvPr id="4" name="TextBox 3">
            <a:extLst>
              <a:ext uri="{FF2B5EF4-FFF2-40B4-BE49-F238E27FC236}">
                <a16:creationId xmlns:a16="http://schemas.microsoft.com/office/drawing/2014/main" id="{5AA0F0EA-A1CE-2B1B-9529-808DC0F0AA1C}"/>
              </a:ext>
            </a:extLst>
          </p:cNvPr>
          <p:cNvSpPr txBox="1"/>
          <p:nvPr/>
        </p:nvSpPr>
        <p:spPr>
          <a:xfrm>
            <a:off x="878441" y="1555906"/>
            <a:ext cx="7528389" cy="1627369"/>
          </a:xfrm>
          <a:prstGeom prst="rect">
            <a:avLst/>
          </a:prstGeom>
          <a:noFill/>
        </p:spPr>
        <p:txBody>
          <a:bodyPr wrap="square" rtlCol="0">
            <a:spAutoFit/>
          </a:bodyPr>
          <a:lstStyle/>
          <a:p>
            <a:r>
              <a:rPr lang="en-US" sz="1200" b="1" dirty="0">
                <a:solidFill>
                  <a:schemeClr val="accent5">
                    <a:lumMod val="50000"/>
                  </a:schemeClr>
                </a:solidFill>
              </a:rPr>
              <a:t>While the card will look different and members will be able to use it more broadly, the rewards members are currently eligible for and how they earn them will not change.  Below are some other things that will not be changing:</a:t>
            </a:r>
          </a:p>
          <a:p>
            <a:endParaRPr lang="en-US" sz="450" b="1" dirty="0">
              <a:solidFill>
                <a:schemeClr val="accent5">
                  <a:lumMod val="50000"/>
                </a:schemeClr>
              </a:solidFill>
            </a:endParaRPr>
          </a:p>
          <a:p>
            <a:pPr marL="214313" indent="-214313">
              <a:buFont typeface="Arial" panose="020B0604020202020204" pitchFamily="34" charset="0"/>
              <a:buChar char="•"/>
            </a:pPr>
            <a:r>
              <a:rPr lang="en-US" sz="1125" b="1" dirty="0">
                <a:solidFill>
                  <a:schemeClr val="accent5">
                    <a:lumMod val="50000"/>
                  </a:schemeClr>
                </a:solidFill>
              </a:rPr>
              <a:t>Rewards earned will still expire 6 months after the reward is added to the member’s card.</a:t>
            </a:r>
          </a:p>
          <a:p>
            <a:endParaRPr lang="en-US" sz="100" b="1" dirty="0">
              <a:solidFill>
                <a:schemeClr val="accent5">
                  <a:lumMod val="50000"/>
                </a:schemeClr>
              </a:solidFill>
            </a:endParaRPr>
          </a:p>
          <a:p>
            <a:pPr marL="214313" indent="-214313">
              <a:buFont typeface="Arial" panose="020B0604020202020204" pitchFamily="34" charset="0"/>
              <a:buChar char="•"/>
            </a:pPr>
            <a:r>
              <a:rPr lang="en-US" sz="1125" b="1" dirty="0">
                <a:solidFill>
                  <a:schemeClr val="accent5">
                    <a:lumMod val="50000"/>
                  </a:schemeClr>
                </a:solidFill>
              </a:rPr>
              <a:t>Members will still be able to call our call center for questions regarding the benefit, card replacements, card issues, etc.</a:t>
            </a:r>
          </a:p>
          <a:p>
            <a:endParaRPr lang="en-US" sz="100" b="1" dirty="0">
              <a:solidFill>
                <a:schemeClr val="accent5">
                  <a:lumMod val="50000"/>
                </a:schemeClr>
              </a:solidFill>
            </a:endParaRPr>
          </a:p>
          <a:p>
            <a:pPr marL="214313" indent="-214313">
              <a:buFont typeface="Arial" panose="020B0604020202020204" pitchFamily="34" charset="0"/>
              <a:buChar char="•"/>
            </a:pPr>
            <a:r>
              <a:rPr lang="en-US" sz="1125" b="1" dirty="0">
                <a:solidFill>
                  <a:schemeClr val="accent5">
                    <a:lumMod val="50000"/>
                  </a:schemeClr>
                </a:solidFill>
              </a:rPr>
              <a:t>Members can still use the OTC Network App or call our call center to see their balance.</a:t>
            </a:r>
          </a:p>
          <a:p>
            <a:endParaRPr lang="en-US" sz="100" b="1" dirty="0">
              <a:solidFill>
                <a:schemeClr val="accent5">
                  <a:lumMod val="50000"/>
                </a:schemeClr>
              </a:solidFill>
            </a:endParaRPr>
          </a:p>
          <a:p>
            <a:pPr marL="214313" indent="-214313">
              <a:buFont typeface="Arial" panose="020B0604020202020204" pitchFamily="34" charset="0"/>
              <a:buChar char="•"/>
            </a:pPr>
            <a:r>
              <a:rPr lang="en-US" sz="1125" b="1" dirty="0">
                <a:solidFill>
                  <a:schemeClr val="accent5">
                    <a:lumMod val="50000"/>
                  </a:schemeClr>
                </a:solidFill>
              </a:rPr>
              <a:t>Like the current OTC card, the new Flex card will have to be activated before it can be used.</a:t>
            </a:r>
          </a:p>
        </p:txBody>
      </p:sp>
      <p:graphicFrame>
        <p:nvGraphicFramePr>
          <p:cNvPr id="7" name="Table 4">
            <a:extLst>
              <a:ext uri="{FF2B5EF4-FFF2-40B4-BE49-F238E27FC236}">
                <a16:creationId xmlns:a16="http://schemas.microsoft.com/office/drawing/2014/main" id="{501AD28A-46D3-CA7C-6624-308381495C8D}"/>
              </a:ext>
            </a:extLst>
          </p:cNvPr>
          <p:cNvGraphicFramePr>
            <a:graphicFrameLocks noGrp="1"/>
          </p:cNvGraphicFramePr>
          <p:nvPr/>
        </p:nvGraphicFramePr>
        <p:xfrm>
          <a:off x="892050" y="3312909"/>
          <a:ext cx="7137205" cy="1525697"/>
        </p:xfrm>
        <a:graphic>
          <a:graphicData uri="http://schemas.openxmlformats.org/drawingml/2006/table">
            <a:tbl>
              <a:tblPr firstRow="1" bandRow="1">
                <a:tableStyleId>{5C22544A-7EE6-4342-B048-85BDC9FD1C3A}</a:tableStyleId>
              </a:tblPr>
              <a:tblGrid>
                <a:gridCol w="2883704">
                  <a:extLst>
                    <a:ext uri="{9D8B030D-6E8A-4147-A177-3AD203B41FA5}">
                      <a16:colId xmlns:a16="http://schemas.microsoft.com/office/drawing/2014/main" val="2280708973"/>
                    </a:ext>
                  </a:extLst>
                </a:gridCol>
                <a:gridCol w="1874433">
                  <a:extLst>
                    <a:ext uri="{9D8B030D-6E8A-4147-A177-3AD203B41FA5}">
                      <a16:colId xmlns:a16="http://schemas.microsoft.com/office/drawing/2014/main" val="1077485932"/>
                    </a:ext>
                  </a:extLst>
                </a:gridCol>
                <a:gridCol w="2379068">
                  <a:extLst>
                    <a:ext uri="{9D8B030D-6E8A-4147-A177-3AD203B41FA5}">
                      <a16:colId xmlns:a16="http://schemas.microsoft.com/office/drawing/2014/main" val="3057629495"/>
                    </a:ext>
                  </a:extLst>
                </a:gridCol>
              </a:tblGrid>
              <a:tr h="249208">
                <a:tc>
                  <a:txBody>
                    <a:bodyPr/>
                    <a:lstStyle/>
                    <a:p>
                      <a:r>
                        <a:rPr lang="en-US" sz="800" dirty="0"/>
                        <a:t>Activity</a:t>
                      </a:r>
                    </a:p>
                  </a:txBody>
                  <a:tcPr marL="51435" marR="51435" marT="25718" marB="25718"/>
                </a:tc>
                <a:tc>
                  <a:txBody>
                    <a:bodyPr/>
                    <a:lstStyle/>
                    <a:p>
                      <a:r>
                        <a:rPr lang="en-US" sz="800" dirty="0"/>
                        <a:t>Date</a:t>
                      </a:r>
                    </a:p>
                  </a:txBody>
                  <a:tcPr marL="51435" marR="51435" marT="25718" marB="25718"/>
                </a:tc>
                <a:tc>
                  <a:txBody>
                    <a:bodyPr/>
                    <a:lstStyle/>
                    <a:p>
                      <a:r>
                        <a:rPr lang="en-US" sz="800" dirty="0"/>
                        <a:t>Notes</a:t>
                      </a:r>
                    </a:p>
                  </a:txBody>
                  <a:tcPr marL="51435" marR="51435" marT="25718" marB="25718"/>
                </a:tc>
                <a:extLst>
                  <a:ext uri="{0D108BD9-81ED-4DB2-BD59-A6C34878D82A}">
                    <a16:rowId xmlns:a16="http://schemas.microsoft.com/office/drawing/2014/main" val="2303264416"/>
                  </a:ext>
                </a:extLst>
              </a:tr>
              <a:tr h="337967">
                <a:tc>
                  <a:txBody>
                    <a:bodyPr/>
                    <a:lstStyle/>
                    <a:p>
                      <a:r>
                        <a:rPr lang="en-US" sz="800" dirty="0"/>
                        <a:t>Communication to Active OTC Reward Card members</a:t>
                      </a:r>
                    </a:p>
                  </a:txBody>
                  <a:tcPr marL="51435" marR="51435" marT="25718" marB="25718"/>
                </a:tc>
                <a:tc>
                  <a:txBody>
                    <a:bodyPr/>
                    <a:lstStyle/>
                    <a:p>
                      <a:r>
                        <a:rPr lang="en-US" sz="800" dirty="0"/>
                        <a:t>Mid December 2022</a:t>
                      </a:r>
                    </a:p>
                  </a:txBody>
                  <a:tcPr marL="51435" marR="51435" marT="25718" marB="25718"/>
                </a:tc>
                <a:tc>
                  <a:txBody>
                    <a:bodyPr/>
                    <a:lstStyle/>
                    <a:p>
                      <a:r>
                        <a:rPr lang="en-US" sz="800" dirty="0"/>
                        <a:t>Will communicate the changes to the program and what their next steps are.</a:t>
                      </a:r>
                    </a:p>
                  </a:txBody>
                  <a:tcPr marL="51435" marR="51435" marT="25718" marB="25718"/>
                </a:tc>
                <a:extLst>
                  <a:ext uri="{0D108BD9-81ED-4DB2-BD59-A6C34878D82A}">
                    <a16:rowId xmlns:a16="http://schemas.microsoft.com/office/drawing/2014/main" val="2246818219"/>
                  </a:ext>
                </a:extLst>
              </a:tr>
              <a:tr h="440106">
                <a:tc>
                  <a:txBody>
                    <a:bodyPr/>
                    <a:lstStyle/>
                    <a:p>
                      <a:r>
                        <a:rPr lang="en-US" sz="800" dirty="0"/>
                        <a:t>Current Active OTC members receive new card for new rewards program</a:t>
                      </a:r>
                    </a:p>
                  </a:txBody>
                  <a:tcPr marL="51435" marR="51435" marT="25718" marB="25718"/>
                </a:tc>
                <a:tc>
                  <a:txBody>
                    <a:bodyPr/>
                    <a:lstStyle/>
                    <a:p>
                      <a:r>
                        <a:rPr lang="en-US" sz="800" dirty="0"/>
                        <a:t>Mid to late December 2022</a:t>
                      </a:r>
                    </a:p>
                  </a:txBody>
                  <a:tcPr marL="51435" marR="51435" marT="25718" marB="25718"/>
                </a:tc>
                <a:tc>
                  <a:txBody>
                    <a:bodyPr/>
                    <a:lstStyle/>
                    <a:p>
                      <a:r>
                        <a:rPr lang="en-US" sz="800" dirty="0"/>
                        <a:t>Card carrier contains brief overview of program, activation instructions, and a list of merchant categories members can purchase from.</a:t>
                      </a:r>
                    </a:p>
                  </a:txBody>
                  <a:tcPr marL="51435" marR="51435" marT="25718" marB="25718"/>
                </a:tc>
                <a:extLst>
                  <a:ext uri="{0D108BD9-81ED-4DB2-BD59-A6C34878D82A}">
                    <a16:rowId xmlns:a16="http://schemas.microsoft.com/office/drawing/2014/main" val="913239333"/>
                  </a:ext>
                </a:extLst>
              </a:tr>
              <a:tr h="249208">
                <a:tc>
                  <a:txBody>
                    <a:bodyPr/>
                    <a:lstStyle/>
                    <a:p>
                      <a:r>
                        <a:rPr lang="en-US" sz="800" dirty="0"/>
                        <a:t>Old OTC Reward Card shuts off*</a:t>
                      </a:r>
                    </a:p>
                  </a:txBody>
                  <a:tcPr marL="51435" marR="51435" marT="25718" marB="25718"/>
                </a:tc>
                <a:tc>
                  <a:txBody>
                    <a:bodyPr/>
                    <a:lstStyle/>
                    <a:p>
                      <a:r>
                        <a:rPr lang="en-US" sz="800" dirty="0"/>
                        <a:t>12/31/22</a:t>
                      </a:r>
                    </a:p>
                  </a:txBody>
                  <a:tcPr marL="51435" marR="51435" marT="25718" marB="25718"/>
                </a:tc>
                <a:tc>
                  <a:txBody>
                    <a:bodyPr/>
                    <a:lstStyle/>
                    <a:p>
                      <a:r>
                        <a:rPr lang="en-US" sz="800" dirty="0"/>
                        <a:t>Old card can no longer be used. </a:t>
                      </a:r>
                    </a:p>
                  </a:txBody>
                  <a:tcPr marL="51435" marR="51435" marT="25718" marB="25718"/>
                </a:tc>
                <a:extLst>
                  <a:ext uri="{0D108BD9-81ED-4DB2-BD59-A6C34878D82A}">
                    <a16:rowId xmlns:a16="http://schemas.microsoft.com/office/drawing/2014/main" val="869430927"/>
                  </a:ext>
                </a:extLst>
              </a:tr>
              <a:tr h="249208">
                <a:tc>
                  <a:txBody>
                    <a:bodyPr/>
                    <a:lstStyle/>
                    <a:p>
                      <a:r>
                        <a:rPr lang="en-US" sz="800" dirty="0"/>
                        <a:t>New Reward Card can be used</a:t>
                      </a:r>
                    </a:p>
                  </a:txBody>
                  <a:tcPr marL="51435" marR="51435" marT="25718" marB="25718"/>
                </a:tc>
                <a:tc>
                  <a:txBody>
                    <a:bodyPr/>
                    <a:lstStyle/>
                    <a:p>
                      <a:r>
                        <a:rPr lang="en-US" sz="800" dirty="0"/>
                        <a:t>1/1/23</a:t>
                      </a:r>
                    </a:p>
                  </a:txBody>
                  <a:tcPr marL="51435" marR="51435" marT="25718" marB="25718"/>
                </a:tc>
                <a:tc>
                  <a:txBody>
                    <a:bodyPr/>
                    <a:lstStyle/>
                    <a:p>
                      <a:r>
                        <a:rPr lang="en-US" sz="800" dirty="0"/>
                        <a:t>New card can only be used after 1/1/23</a:t>
                      </a:r>
                    </a:p>
                  </a:txBody>
                  <a:tcPr marL="51435" marR="51435" marT="25718" marB="25718"/>
                </a:tc>
                <a:extLst>
                  <a:ext uri="{0D108BD9-81ED-4DB2-BD59-A6C34878D82A}">
                    <a16:rowId xmlns:a16="http://schemas.microsoft.com/office/drawing/2014/main" val="268210074"/>
                  </a:ext>
                </a:extLst>
              </a:tr>
            </a:tbl>
          </a:graphicData>
        </a:graphic>
      </p:graphicFrame>
      <p:sp>
        <p:nvSpPr>
          <p:cNvPr id="8" name="Title 1">
            <a:extLst>
              <a:ext uri="{FF2B5EF4-FFF2-40B4-BE49-F238E27FC236}">
                <a16:creationId xmlns:a16="http://schemas.microsoft.com/office/drawing/2014/main" id="{31772B02-56D3-E9B8-1E48-ADB48AE6EF2D}"/>
              </a:ext>
            </a:extLst>
          </p:cNvPr>
          <p:cNvSpPr txBox="1">
            <a:spLocks/>
          </p:cNvSpPr>
          <p:nvPr/>
        </p:nvSpPr>
        <p:spPr>
          <a:xfrm>
            <a:off x="878439" y="3030938"/>
            <a:ext cx="6651073" cy="281972"/>
          </a:xfrm>
          <a:prstGeom prst="rect">
            <a:avLst/>
          </a:prstGeom>
        </p:spPr>
        <p:txBody>
          <a:bodyPr vert="horz" lIns="68580" tIns="34290" rIns="68580" bIns="34290" rtlCol="0" anchor="ctr">
            <a:normAutofit lnSpcReduction="1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1650" b="1" dirty="0">
                <a:solidFill>
                  <a:schemeClr val="accent5">
                    <a:lumMod val="50000"/>
                  </a:schemeClr>
                </a:solidFill>
              </a:rPr>
              <a:t>High Level Timeline</a:t>
            </a:r>
          </a:p>
        </p:txBody>
      </p:sp>
      <p:sp>
        <p:nvSpPr>
          <p:cNvPr id="9" name="TextBox 8">
            <a:extLst>
              <a:ext uri="{FF2B5EF4-FFF2-40B4-BE49-F238E27FC236}">
                <a16:creationId xmlns:a16="http://schemas.microsoft.com/office/drawing/2014/main" id="{52BD87EB-D40E-0A2B-30E5-5FE06D272E5A}"/>
              </a:ext>
            </a:extLst>
          </p:cNvPr>
          <p:cNvSpPr txBox="1"/>
          <p:nvPr/>
        </p:nvSpPr>
        <p:spPr>
          <a:xfrm>
            <a:off x="1202077" y="4890581"/>
            <a:ext cx="6255036" cy="404085"/>
          </a:xfrm>
          <a:prstGeom prst="rect">
            <a:avLst/>
          </a:prstGeom>
          <a:noFill/>
        </p:spPr>
        <p:txBody>
          <a:bodyPr wrap="square" rtlCol="0">
            <a:spAutoFit/>
          </a:bodyPr>
          <a:lstStyle/>
          <a:p>
            <a:r>
              <a:rPr lang="en-US" sz="1013" b="1" dirty="0">
                <a:solidFill>
                  <a:schemeClr val="accent5">
                    <a:lumMod val="50000"/>
                  </a:schemeClr>
                </a:solidFill>
              </a:rPr>
              <a:t>*Any members who were not transferred to the new Reward Card platform will receive a new Reward Card when they earn their first reward after 1/1/23</a:t>
            </a:r>
          </a:p>
        </p:txBody>
      </p:sp>
    </p:spTree>
    <p:extLst>
      <p:ext uri="{BB962C8B-B14F-4D97-AF65-F5344CB8AC3E}">
        <p14:creationId xmlns:p14="http://schemas.microsoft.com/office/powerpoint/2010/main" val="382489526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A86F5A7-07EF-4CAF-8066-323ED334DD09}"/>
              </a:ext>
            </a:extLst>
          </p:cNvPr>
          <p:cNvSpPr>
            <a:spLocks noGrp="1"/>
          </p:cNvSpPr>
          <p:nvPr>
            <p:ph type="sldNum" sz="quarter" idx="13"/>
          </p:nvPr>
        </p:nvSpPr>
        <p:spPr/>
        <p:txBody>
          <a:bodyPr/>
          <a:lstStyle/>
          <a:p>
            <a:fld id="{D99201FF-33D1-43E2-9909-5F318EC218D5}" type="slidenum">
              <a:rPr lang="en-US" smtClean="0"/>
              <a:pPr/>
              <a:t>59</a:t>
            </a:fld>
            <a:endParaRPr lang="en-US" dirty="0"/>
          </a:p>
        </p:txBody>
      </p:sp>
      <p:graphicFrame>
        <p:nvGraphicFramePr>
          <p:cNvPr id="2" name="Table 4">
            <a:extLst>
              <a:ext uri="{FF2B5EF4-FFF2-40B4-BE49-F238E27FC236}">
                <a16:creationId xmlns:a16="http://schemas.microsoft.com/office/drawing/2014/main" id="{0CA99894-683F-534A-A881-4F08F4C5288D}"/>
              </a:ext>
            </a:extLst>
          </p:cNvPr>
          <p:cNvGraphicFramePr>
            <a:graphicFrameLocks noGrp="1"/>
          </p:cNvGraphicFramePr>
          <p:nvPr>
            <p:ph sz="quarter" idx="12"/>
          </p:nvPr>
        </p:nvGraphicFramePr>
        <p:xfrm>
          <a:off x="373157" y="1312290"/>
          <a:ext cx="8514324" cy="4456421"/>
        </p:xfrm>
        <a:graphic>
          <a:graphicData uri="http://schemas.openxmlformats.org/drawingml/2006/table">
            <a:tbl>
              <a:tblPr firstRow="1" bandRow="1">
                <a:tableStyleId>{7DF18680-E054-41AD-8BC1-D1AEF772440D}</a:tableStyleId>
              </a:tblPr>
              <a:tblGrid>
                <a:gridCol w="3093100">
                  <a:extLst>
                    <a:ext uri="{9D8B030D-6E8A-4147-A177-3AD203B41FA5}">
                      <a16:colId xmlns:a16="http://schemas.microsoft.com/office/drawing/2014/main" val="402287179"/>
                    </a:ext>
                  </a:extLst>
                </a:gridCol>
                <a:gridCol w="5421224">
                  <a:extLst>
                    <a:ext uri="{9D8B030D-6E8A-4147-A177-3AD203B41FA5}">
                      <a16:colId xmlns:a16="http://schemas.microsoft.com/office/drawing/2014/main" val="2327792421"/>
                    </a:ext>
                  </a:extLst>
                </a:gridCol>
              </a:tblGrid>
              <a:tr h="347217">
                <a:tc>
                  <a:txBody>
                    <a:bodyPr/>
                    <a:lstStyle/>
                    <a:p>
                      <a:r>
                        <a:rPr lang="en-US" sz="1200" b="0" dirty="0">
                          <a:solidFill>
                            <a:schemeClr val="tx1"/>
                          </a:solidFill>
                        </a:rPr>
                        <a:t>Annual Health Risk Screen (HRS)</a:t>
                      </a:r>
                    </a:p>
                  </a:txBody>
                  <a:tcPr marL="68580" marR="68580" marT="34290" marB="34290" anchor="ctr">
                    <a:solidFill>
                      <a:schemeClr val="accent1">
                        <a:lumMod val="20000"/>
                        <a:lumOff val="80000"/>
                      </a:schemeClr>
                    </a:solidFill>
                  </a:tcPr>
                </a:tc>
                <a:tc>
                  <a:txBody>
                    <a:bodyPr/>
                    <a:lstStyle/>
                    <a:p>
                      <a:r>
                        <a:rPr lang="en-US" sz="1200" b="0" dirty="0">
                          <a:solidFill>
                            <a:schemeClr val="tx1"/>
                          </a:solidFill>
                        </a:rPr>
                        <a:t>$50 per member per year  </a:t>
                      </a:r>
                      <a:r>
                        <a:rPr lang="en-US" sz="1200" b="1" dirty="0">
                          <a:solidFill>
                            <a:srgbClr val="FF0000"/>
                          </a:solidFill>
                        </a:rPr>
                        <a:t>AS 0F 7/1/22</a:t>
                      </a:r>
                    </a:p>
                  </a:txBody>
                  <a:tcPr marL="68580" marR="68580" marT="34290" marB="34290" anchor="ctr">
                    <a:solidFill>
                      <a:schemeClr val="accent1">
                        <a:lumMod val="20000"/>
                        <a:lumOff val="80000"/>
                      </a:schemeClr>
                    </a:solidFill>
                  </a:tcPr>
                </a:tc>
                <a:extLst>
                  <a:ext uri="{0D108BD9-81ED-4DB2-BD59-A6C34878D82A}">
                    <a16:rowId xmlns:a16="http://schemas.microsoft.com/office/drawing/2014/main" val="568648636"/>
                  </a:ext>
                </a:extLst>
              </a:tr>
              <a:tr h="310551">
                <a:tc>
                  <a:txBody>
                    <a:bodyPr/>
                    <a:lstStyle/>
                    <a:p>
                      <a:r>
                        <a:rPr lang="en-US" sz="1200" dirty="0"/>
                        <a:t>PCP Annual Check-Up</a:t>
                      </a:r>
                    </a:p>
                  </a:txBody>
                  <a:tcPr marL="68580" marR="68580" marT="34290" marB="34290" anchor="ctr"/>
                </a:tc>
                <a:tc>
                  <a:txBody>
                    <a:bodyPr/>
                    <a:lstStyle/>
                    <a:p>
                      <a:r>
                        <a:rPr lang="en-US" sz="1200" dirty="0"/>
                        <a:t>$50 per member per year. </a:t>
                      </a:r>
                      <a:r>
                        <a:rPr lang="en-US" sz="1200" b="1" dirty="0">
                          <a:solidFill>
                            <a:srgbClr val="FF0000"/>
                          </a:solidFill>
                        </a:rPr>
                        <a:t>AS OF 8/1/22</a:t>
                      </a:r>
                    </a:p>
                  </a:txBody>
                  <a:tcPr marL="68580" marR="68580" marT="34290" marB="34290" anchor="ctr"/>
                </a:tc>
                <a:extLst>
                  <a:ext uri="{0D108BD9-81ED-4DB2-BD59-A6C34878D82A}">
                    <a16:rowId xmlns:a16="http://schemas.microsoft.com/office/drawing/2014/main" val="1611077994"/>
                  </a:ext>
                </a:extLst>
              </a:tr>
              <a:tr h="297611">
                <a:tc>
                  <a:txBody>
                    <a:bodyPr/>
                    <a:lstStyle/>
                    <a:p>
                      <a:r>
                        <a:rPr lang="en-US" sz="1200" dirty="0"/>
                        <a:t>Well-Child Visits up to 15 months</a:t>
                      </a:r>
                    </a:p>
                  </a:txBody>
                  <a:tcPr marL="68580" marR="68580" marT="34290" marB="34290"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b="0" u="none" strike="noStrike" kern="1200" dirty="0">
                          <a:solidFill>
                            <a:srgbClr val="1F1243"/>
                          </a:solidFill>
                          <a:effectLst/>
                        </a:rPr>
                        <a:t>$50</a:t>
                      </a:r>
                      <a:r>
                        <a:rPr lang="en-US" sz="1200" b="0" u="none" strike="noStrike" kern="1200" baseline="0" dirty="0">
                          <a:solidFill>
                            <a:srgbClr val="1F1243"/>
                          </a:solidFill>
                          <a:effectLst/>
                        </a:rPr>
                        <a:t> for visit in the first 30 days after birth and $10 for each of the next five visits</a:t>
                      </a:r>
                      <a:endParaRPr lang="en-US" sz="1200" b="0" u="none" strike="noStrike" kern="1200" dirty="0">
                        <a:solidFill>
                          <a:srgbClr val="1F1243"/>
                        </a:solidFill>
                        <a:effectLst/>
                      </a:endParaRPr>
                    </a:p>
                  </a:txBody>
                  <a:tcPr marL="68580" marR="68580" marT="34290" marB="34290" anchor="ctr"/>
                </a:tc>
                <a:extLst>
                  <a:ext uri="{0D108BD9-81ED-4DB2-BD59-A6C34878D82A}">
                    <a16:rowId xmlns:a16="http://schemas.microsoft.com/office/drawing/2014/main" val="948764586"/>
                  </a:ext>
                </a:extLst>
              </a:tr>
              <a:tr h="323491">
                <a:tc>
                  <a:txBody>
                    <a:bodyPr/>
                    <a:lstStyle/>
                    <a:p>
                      <a:r>
                        <a:rPr lang="en-US" sz="1200" dirty="0"/>
                        <a:t>Prenatal Visits</a:t>
                      </a:r>
                    </a:p>
                  </a:txBody>
                  <a:tcPr marL="68580" marR="68580" marT="34290" marB="34290"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u="none" strike="noStrike" kern="1200" dirty="0">
                          <a:solidFill>
                            <a:srgbClr val="1F1243"/>
                          </a:solidFill>
                          <a:effectLst/>
                        </a:rPr>
                        <a:t>$10</a:t>
                      </a:r>
                      <a:r>
                        <a:rPr lang="en-US" sz="1200" u="none" strike="noStrike" kern="1200" baseline="0" dirty="0">
                          <a:solidFill>
                            <a:srgbClr val="1F1243"/>
                          </a:solidFill>
                          <a:effectLst/>
                        </a:rPr>
                        <a:t> per visit up to 14 visits</a:t>
                      </a:r>
                      <a:endParaRPr lang="en-US" sz="1200" b="0" u="none" strike="noStrike" kern="1200" dirty="0">
                        <a:solidFill>
                          <a:srgbClr val="1F1243"/>
                        </a:solidFill>
                        <a:effectLst/>
                      </a:endParaRPr>
                    </a:p>
                  </a:txBody>
                  <a:tcPr marL="68580" marR="68580" marT="34290" marB="34290" anchor="ctr"/>
                </a:tc>
                <a:extLst>
                  <a:ext uri="{0D108BD9-81ED-4DB2-BD59-A6C34878D82A}">
                    <a16:rowId xmlns:a16="http://schemas.microsoft.com/office/drawing/2014/main" val="325010500"/>
                  </a:ext>
                </a:extLst>
              </a:tr>
              <a:tr h="25983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b="0" u="none" strike="noStrike" kern="1200" dirty="0">
                          <a:solidFill>
                            <a:srgbClr val="1F1243"/>
                          </a:solidFill>
                          <a:effectLst/>
                        </a:rPr>
                        <a:t>Post</a:t>
                      </a:r>
                      <a:r>
                        <a:rPr lang="en-US" sz="1200" b="0" u="none" strike="noStrike" kern="1200" baseline="0" dirty="0">
                          <a:solidFill>
                            <a:srgbClr val="1F1243"/>
                          </a:solidFill>
                          <a:effectLst/>
                        </a:rPr>
                        <a:t>-Partum Visit </a:t>
                      </a:r>
                      <a:endParaRPr lang="en-US" sz="1200" b="0" u="none" strike="noStrike" kern="1200" dirty="0">
                        <a:solidFill>
                          <a:srgbClr val="1F1243"/>
                        </a:solidFill>
                        <a:effectLst/>
                      </a:endParaRPr>
                    </a:p>
                  </a:txBody>
                  <a:tcPr marL="68580" marR="68580" marT="34290" marB="34290"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u="none" strike="noStrike" kern="1200" dirty="0">
                          <a:solidFill>
                            <a:srgbClr val="1F1243"/>
                          </a:solidFill>
                          <a:effectLst/>
                        </a:rPr>
                        <a:t>$25</a:t>
                      </a:r>
                      <a:r>
                        <a:rPr lang="en-US" sz="1200" u="none" strike="noStrike" kern="1200" baseline="0" dirty="0">
                          <a:solidFill>
                            <a:srgbClr val="1F1243"/>
                          </a:solidFill>
                          <a:effectLst/>
                        </a:rPr>
                        <a:t> for seeing doctor within 21 to 56 days after delivery</a:t>
                      </a:r>
                      <a:endParaRPr lang="en-US" sz="1200" b="0" u="none" strike="noStrike" kern="1200" dirty="0">
                        <a:solidFill>
                          <a:srgbClr val="1F1243"/>
                        </a:solidFill>
                        <a:effectLst/>
                      </a:endParaRPr>
                    </a:p>
                  </a:txBody>
                  <a:tcPr marL="68580" marR="68580" marT="34290" marB="34290" anchor="ctr"/>
                </a:tc>
                <a:extLst>
                  <a:ext uri="{0D108BD9-81ED-4DB2-BD59-A6C34878D82A}">
                    <a16:rowId xmlns:a16="http://schemas.microsoft.com/office/drawing/2014/main" val="2927614258"/>
                  </a:ext>
                </a:extLst>
              </a:tr>
              <a:tr h="307082">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b="0" u="none" strike="noStrike" kern="1200" dirty="0">
                          <a:solidFill>
                            <a:srgbClr val="1F1243"/>
                          </a:solidFill>
                          <a:effectLst/>
                        </a:rPr>
                        <a:t>Childhood</a:t>
                      </a:r>
                      <a:r>
                        <a:rPr lang="en-US" sz="1200" b="0" u="none" strike="noStrike" kern="1200" baseline="0" dirty="0">
                          <a:solidFill>
                            <a:srgbClr val="1F1243"/>
                          </a:solidFill>
                          <a:effectLst/>
                        </a:rPr>
                        <a:t> immunizations (ages 0-24 months)</a:t>
                      </a:r>
                      <a:endParaRPr lang="en-US" sz="1200" b="0" u="none" strike="noStrike" kern="1200" dirty="0">
                        <a:solidFill>
                          <a:srgbClr val="1F1243"/>
                        </a:solidFill>
                        <a:effectLst/>
                      </a:endParaRPr>
                    </a:p>
                  </a:txBody>
                  <a:tcPr marL="68580" marR="68580" marT="34290" marB="34290"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u="none" strike="noStrike" kern="1200" dirty="0">
                          <a:solidFill>
                            <a:srgbClr val="1F1243"/>
                          </a:solidFill>
                          <a:effectLst/>
                        </a:rPr>
                        <a:t>$10</a:t>
                      </a:r>
                      <a:r>
                        <a:rPr lang="en-US" sz="1200" u="none" strike="noStrike" kern="1200" baseline="0" dirty="0">
                          <a:solidFill>
                            <a:srgbClr val="1F1243"/>
                          </a:solidFill>
                          <a:effectLst/>
                        </a:rPr>
                        <a:t> per immunization up to 10</a:t>
                      </a:r>
                      <a:endParaRPr lang="en-US" sz="1200" b="0" u="none" strike="noStrike" kern="1200" dirty="0">
                        <a:solidFill>
                          <a:srgbClr val="1F1243"/>
                        </a:solidFill>
                        <a:effectLst/>
                      </a:endParaRPr>
                    </a:p>
                  </a:txBody>
                  <a:tcPr marL="68580" marR="68580" marT="34290" marB="34290" anchor="ctr"/>
                </a:tc>
                <a:extLst>
                  <a:ext uri="{0D108BD9-81ED-4DB2-BD59-A6C34878D82A}">
                    <a16:rowId xmlns:a16="http://schemas.microsoft.com/office/drawing/2014/main" val="3370186929"/>
                  </a:ext>
                </a:extLst>
              </a:tr>
              <a:tr h="261656">
                <a:tc>
                  <a:txBody>
                    <a:bodyPr/>
                    <a:lstStyle/>
                    <a:p>
                      <a:r>
                        <a:rPr lang="en-US" sz="1200" dirty="0"/>
                        <a:t>Mammogram (Female 45-74)</a:t>
                      </a:r>
                    </a:p>
                  </a:txBody>
                  <a:tcPr marL="68580" marR="68580" marT="34290" marB="34290" anchor="ctr"/>
                </a:tc>
                <a:tc>
                  <a:txBody>
                    <a:bodyPr/>
                    <a:lstStyle/>
                    <a:p>
                      <a:r>
                        <a:rPr lang="en-US" sz="1200" dirty="0"/>
                        <a:t>$50 per member per year. </a:t>
                      </a:r>
                      <a:r>
                        <a:rPr lang="en-US" sz="1200" b="1" dirty="0">
                          <a:solidFill>
                            <a:srgbClr val="FF0000"/>
                          </a:solidFill>
                        </a:rPr>
                        <a:t>AS OF 8/1/22</a:t>
                      </a:r>
                    </a:p>
                  </a:txBody>
                  <a:tcPr marL="68580" marR="68580" marT="34290" marB="34290" anchor="ctr"/>
                </a:tc>
                <a:extLst>
                  <a:ext uri="{0D108BD9-81ED-4DB2-BD59-A6C34878D82A}">
                    <a16:rowId xmlns:a16="http://schemas.microsoft.com/office/drawing/2014/main" val="985766723"/>
                  </a:ext>
                </a:extLst>
              </a:tr>
              <a:tr h="357599">
                <a:tc>
                  <a:txBody>
                    <a:bodyPr/>
                    <a:lstStyle/>
                    <a:p>
                      <a:r>
                        <a:rPr lang="en-US" sz="1200" dirty="0"/>
                        <a:t>Colorectal Cancer Screening (ages 45-70)</a:t>
                      </a:r>
                    </a:p>
                  </a:txBody>
                  <a:tcPr marL="68580" marR="68580" marT="34290" marB="34290" anchor="ctr"/>
                </a:tc>
                <a:tc>
                  <a:txBody>
                    <a:bodyPr/>
                    <a:lstStyle/>
                    <a:p>
                      <a:r>
                        <a:rPr lang="en-US" sz="1200" dirty="0"/>
                        <a:t>$50 per member per year. </a:t>
                      </a:r>
                      <a:r>
                        <a:rPr lang="en-US" sz="1200" b="1" dirty="0">
                          <a:solidFill>
                            <a:srgbClr val="FF0000"/>
                          </a:solidFill>
                        </a:rPr>
                        <a:t>AS OF 8/1/22</a:t>
                      </a:r>
                    </a:p>
                  </a:txBody>
                  <a:tcPr marL="68580" marR="68580" marT="34290" marB="34290" anchor="ctr"/>
                </a:tc>
                <a:extLst>
                  <a:ext uri="{0D108BD9-81ED-4DB2-BD59-A6C34878D82A}">
                    <a16:rowId xmlns:a16="http://schemas.microsoft.com/office/drawing/2014/main" val="107658112"/>
                  </a:ext>
                </a:extLst>
              </a:tr>
              <a:tr h="301883">
                <a:tc>
                  <a:txBody>
                    <a:bodyPr/>
                    <a:lstStyle/>
                    <a:p>
                      <a:r>
                        <a:rPr lang="en-US" sz="1200" dirty="0"/>
                        <a:t>Cervical Cancer Screening (Female ages 21-64)</a:t>
                      </a:r>
                    </a:p>
                  </a:txBody>
                  <a:tcPr marL="68580" marR="68580" marT="34290" marB="34290" anchor="ctr"/>
                </a:tc>
                <a:tc>
                  <a:txBody>
                    <a:bodyPr/>
                    <a:lstStyle/>
                    <a:p>
                      <a:r>
                        <a:rPr lang="en-US" sz="1200" dirty="0"/>
                        <a:t>$50 per member per year. </a:t>
                      </a:r>
                      <a:r>
                        <a:rPr lang="en-US" sz="1200" b="1" dirty="0">
                          <a:solidFill>
                            <a:srgbClr val="FF0000"/>
                          </a:solidFill>
                        </a:rPr>
                        <a:t>AS OF 8/1/22</a:t>
                      </a:r>
                    </a:p>
                  </a:txBody>
                  <a:tcPr marL="68580" marR="68580" marT="34290" marB="34290" anchor="ctr"/>
                </a:tc>
                <a:extLst>
                  <a:ext uri="{0D108BD9-81ED-4DB2-BD59-A6C34878D82A}">
                    <a16:rowId xmlns:a16="http://schemas.microsoft.com/office/drawing/2014/main" val="2195346322"/>
                  </a:ext>
                </a:extLst>
              </a:tr>
              <a:tr h="346039">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rgbClr val="1F1243"/>
                          </a:solidFill>
                          <a:effectLst/>
                          <a:latin typeface="+mn-lt"/>
                          <a:ea typeface="+mn-ea"/>
                          <a:cs typeface="Calibri" panose="020F0502020204030204" pitchFamily="34" charset="0"/>
                        </a:rPr>
                        <a:t>Annual Diabetic PCP Visit and Screening</a:t>
                      </a:r>
                    </a:p>
                  </a:txBody>
                  <a:tcPr marL="68580" marR="68580" marT="34290" marB="34290"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rgbClr val="1F1243"/>
                          </a:solidFill>
                          <a:effectLst/>
                          <a:latin typeface="+mn-lt"/>
                          <a:ea typeface="+mn-ea"/>
                          <a:cs typeface="Calibri" panose="020F0502020204030204" pitchFamily="34" charset="0"/>
                        </a:rPr>
                        <a:t>$25 when member gets annual blood tests and urine screens </a:t>
                      </a:r>
                    </a:p>
                  </a:txBody>
                  <a:tcPr marL="68580" marR="68580" marT="34290" marB="34290" anchor="ctr"/>
                </a:tc>
                <a:extLst>
                  <a:ext uri="{0D108BD9-81ED-4DB2-BD59-A6C34878D82A}">
                    <a16:rowId xmlns:a16="http://schemas.microsoft.com/office/drawing/2014/main" val="834682186"/>
                  </a:ext>
                </a:extLst>
              </a:tr>
              <a:tr h="251460">
                <a:tc>
                  <a:txBody>
                    <a:bodyPr/>
                    <a:lstStyle/>
                    <a:p>
                      <a:r>
                        <a:rPr lang="en-US" sz="1200" dirty="0"/>
                        <a:t>Flu Shot</a:t>
                      </a:r>
                    </a:p>
                  </a:txBody>
                  <a:tcPr marL="68580" marR="68580" marT="34290" marB="34290" anchor="ctr"/>
                </a:tc>
                <a:tc>
                  <a:txBody>
                    <a:bodyPr/>
                    <a:lstStyle/>
                    <a:p>
                      <a:r>
                        <a:rPr lang="en-US" sz="1200" dirty="0"/>
                        <a:t>$10 per member per year, 6 months and older. </a:t>
                      </a:r>
                      <a:r>
                        <a:rPr lang="en-US" sz="1200" b="1" dirty="0">
                          <a:solidFill>
                            <a:srgbClr val="FF0000"/>
                          </a:solidFill>
                        </a:rPr>
                        <a:t>AS OF 9/1/22</a:t>
                      </a:r>
                    </a:p>
                  </a:txBody>
                  <a:tcPr marL="68580" marR="68580" marT="34290" marB="34290" anchor="ctr"/>
                </a:tc>
                <a:extLst>
                  <a:ext uri="{0D108BD9-81ED-4DB2-BD59-A6C34878D82A}">
                    <a16:rowId xmlns:a16="http://schemas.microsoft.com/office/drawing/2014/main" val="1057114957"/>
                  </a:ext>
                </a:extLst>
              </a:tr>
              <a:tr h="297659">
                <a:tc>
                  <a:txBody>
                    <a:bodyPr/>
                    <a:lstStyle/>
                    <a:p>
                      <a:r>
                        <a:rPr lang="en-US" sz="1200" dirty="0"/>
                        <a:t>Notification of Pregnancy</a:t>
                      </a:r>
                    </a:p>
                  </a:txBody>
                  <a:tcPr marL="68580" marR="68580" marT="34290" marB="34290" anchor="ctr"/>
                </a:tc>
                <a:tc>
                  <a:txBody>
                    <a:bodyPr/>
                    <a:lstStyle/>
                    <a:p>
                      <a:r>
                        <a:rPr lang="en-US" sz="1200" dirty="0"/>
                        <a:t>$50 for completing and submitting the form. </a:t>
                      </a:r>
                      <a:r>
                        <a:rPr lang="en-US" sz="1200" b="1" dirty="0">
                          <a:solidFill>
                            <a:srgbClr val="FF0000"/>
                          </a:solidFill>
                        </a:rPr>
                        <a:t>AS OF 10/1/22</a:t>
                      </a:r>
                    </a:p>
                  </a:txBody>
                  <a:tcPr marL="68580" marR="68580" marT="34290" marB="34290" anchor="ctr"/>
                </a:tc>
                <a:extLst>
                  <a:ext uri="{0D108BD9-81ED-4DB2-BD59-A6C34878D82A}">
                    <a16:rowId xmlns:a16="http://schemas.microsoft.com/office/drawing/2014/main" val="85023864"/>
                  </a:ext>
                </a:extLst>
              </a:tr>
              <a:tr h="434340">
                <a:tc>
                  <a:txBody>
                    <a:bodyPr/>
                    <a:lstStyle/>
                    <a:p>
                      <a:r>
                        <a:rPr lang="en-US" sz="1200" dirty="0"/>
                        <a:t>Behavioral Health Follow-up Visit</a:t>
                      </a:r>
                    </a:p>
                  </a:txBody>
                  <a:tcPr marL="68580" marR="68580" marT="34290" marB="34290" anchor="ctr"/>
                </a:tc>
                <a:tc>
                  <a:txBody>
                    <a:bodyPr/>
                    <a:lstStyle/>
                    <a:p>
                      <a:r>
                        <a:rPr lang="en-US" sz="1200" b="0" dirty="0">
                          <a:solidFill>
                            <a:schemeClr val="tx1"/>
                          </a:solidFill>
                        </a:rPr>
                        <a:t>$20 for follow-up within 7 days after an ER visit or hospital inpatient BH stay</a:t>
                      </a:r>
                    </a:p>
                    <a:p>
                      <a:r>
                        <a:rPr lang="en-US" sz="1200" b="0" dirty="0">
                          <a:solidFill>
                            <a:schemeClr val="tx1"/>
                          </a:solidFill>
                        </a:rPr>
                        <a:t>$10 for follow-up between 8-30 days after an ER visit or hospital inpatient BH stay</a:t>
                      </a:r>
                    </a:p>
                  </a:txBody>
                  <a:tcPr marL="68580" marR="68580" marT="34290" marB="34290" anchor="ctr"/>
                </a:tc>
                <a:extLst>
                  <a:ext uri="{0D108BD9-81ED-4DB2-BD59-A6C34878D82A}">
                    <a16:rowId xmlns:a16="http://schemas.microsoft.com/office/drawing/2014/main" val="3052520307"/>
                  </a:ext>
                </a:extLst>
              </a:tr>
              <a:tr h="359995">
                <a:tc>
                  <a:txBody>
                    <a:bodyPr/>
                    <a:lstStyle/>
                    <a:p>
                      <a:r>
                        <a:rPr lang="en-US" sz="1200" dirty="0"/>
                        <a:t>Hospital Admission Follow-up Visit</a:t>
                      </a:r>
                    </a:p>
                  </a:txBody>
                  <a:tcPr marL="68580" marR="68580" marT="34290" marB="34290" anchor="ctr"/>
                </a:tc>
                <a:tc>
                  <a:txBody>
                    <a:bodyPr/>
                    <a:lstStyle/>
                    <a:p>
                      <a:r>
                        <a:rPr lang="en-US" sz="1200" b="0" dirty="0">
                          <a:solidFill>
                            <a:schemeClr val="tx1"/>
                          </a:solidFill>
                        </a:rPr>
                        <a:t>$20 for follow-up with your doctor within 14 days of inpatient stay</a:t>
                      </a:r>
                    </a:p>
                  </a:txBody>
                  <a:tcPr marL="68580" marR="68580" marT="34290" marB="34290" anchor="ctr"/>
                </a:tc>
                <a:extLst>
                  <a:ext uri="{0D108BD9-81ED-4DB2-BD59-A6C34878D82A}">
                    <a16:rowId xmlns:a16="http://schemas.microsoft.com/office/drawing/2014/main" val="271347127"/>
                  </a:ext>
                </a:extLst>
              </a:tr>
            </a:tbl>
          </a:graphicData>
        </a:graphic>
      </p:graphicFrame>
      <p:sp>
        <p:nvSpPr>
          <p:cNvPr id="3" name="Title 2">
            <a:extLst>
              <a:ext uri="{FF2B5EF4-FFF2-40B4-BE49-F238E27FC236}">
                <a16:creationId xmlns:a16="http://schemas.microsoft.com/office/drawing/2014/main" id="{6BC4D167-A6B3-10E3-6F87-FBE8ED61B82E}"/>
              </a:ext>
            </a:extLst>
          </p:cNvPr>
          <p:cNvSpPr>
            <a:spLocks noGrp="1"/>
          </p:cNvSpPr>
          <p:nvPr>
            <p:ph type="title"/>
          </p:nvPr>
        </p:nvSpPr>
        <p:spPr>
          <a:xfrm>
            <a:off x="256521" y="1063231"/>
            <a:ext cx="7933892" cy="249059"/>
          </a:xfrm>
        </p:spPr>
        <p:txBody>
          <a:bodyPr>
            <a:noAutofit/>
          </a:bodyPr>
          <a:lstStyle/>
          <a:p>
            <a:r>
              <a:rPr lang="en-US" sz="1800" b="1" dirty="0">
                <a:solidFill>
                  <a:schemeClr val="accent5">
                    <a:lumMod val="50000"/>
                  </a:schemeClr>
                </a:solidFill>
                <a:latin typeface="+mn-lt"/>
              </a:rPr>
              <a:t>Current CountyCare OTC Rewards – Amount Added to Card for Services</a:t>
            </a:r>
          </a:p>
        </p:txBody>
      </p:sp>
    </p:spTree>
    <p:extLst>
      <p:ext uri="{BB962C8B-B14F-4D97-AF65-F5344CB8AC3E}">
        <p14:creationId xmlns:p14="http://schemas.microsoft.com/office/powerpoint/2010/main" val="13530402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73E0C-69F1-9F47-AF57-E4001D6B84C5}"/>
              </a:ext>
            </a:extLst>
          </p:cNvPr>
          <p:cNvSpPr>
            <a:spLocks noGrp="1"/>
          </p:cNvSpPr>
          <p:nvPr>
            <p:ph type="title"/>
          </p:nvPr>
        </p:nvSpPr>
        <p:spPr>
          <a:xfrm>
            <a:off x="827484" y="1196788"/>
            <a:ext cx="6710642" cy="1050398"/>
          </a:xfrm>
        </p:spPr>
        <p:txBody>
          <a:bodyPr anchor="ctr">
            <a:normAutofit/>
          </a:bodyPr>
          <a:lstStyle/>
          <a:p>
            <a:r>
              <a:rPr lang="en-US" sz="3600" dirty="0">
                <a:solidFill>
                  <a:srgbClr val="00B050"/>
                </a:solidFill>
              </a:rPr>
              <a:t>Types of Home-Based Care</a:t>
            </a:r>
          </a:p>
        </p:txBody>
      </p:sp>
      <p:sp>
        <p:nvSpPr>
          <p:cNvPr id="3" name="Content Placeholder 2">
            <a:extLst>
              <a:ext uri="{FF2B5EF4-FFF2-40B4-BE49-F238E27FC236}">
                <a16:creationId xmlns:a16="http://schemas.microsoft.com/office/drawing/2014/main" id="{EC0DDF59-A3A1-0D45-BD58-41388E142B76}"/>
              </a:ext>
            </a:extLst>
          </p:cNvPr>
          <p:cNvSpPr>
            <a:spLocks noGrp="1"/>
          </p:cNvSpPr>
          <p:nvPr>
            <p:ph idx="1"/>
          </p:nvPr>
        </p:nvSpPr>
        <p:spPr>
          <a:xfrm>
            <a:off x="280220" y="2072775"/>
            <a:ext cx="8723671" cy="2912965"/>
          </a:xfrm>
        </p:spPr>
        <p:txBody>
          <a:bodyPr>
            <a:normAutofit/>
          </a:bodyPr>
          <a:lstStyle/>
          <a:p>
            <a:pPr marL="0" indent="0">
              <a:buNone/>
            </a:pPr>
            <a:endParaRPr lang="en-US" sz="2400" dirty="0"/>
          </a:p>
          <a:p>
            <a:r>
              <a:rPr lang="en-US" sz="2400" dirty="0"/>
              <a:t>Home Health Care</a:t>
            </a:r>
          </a:p>
          <a:p>
            <a:r>
              <a:rPr lang="en-US" sz="2400" dirty="0"/>
              <a:t>Hospice Care</a:t>
            </a:r>
          </a:p>
          <a:p>
            <a:r>
              <a:rPr lang="en-US" sz="2400" dirty="0"/>
              <a:t>Home Care Non-Skilled or Private Duty Non-Skilled</a:t>
            </a:r>
            <a:endParaRPr lang="es-MX" sz="2400" dirty="0"/>
          </a:p>
          <a:p>
            <a:endParaRPr lang="es-MX" sz="1800" dirty="0"/>
          </a:p>
          <a:p>
            <a:endParaRPr lang="es-MX" sz="2100" dirty="0"/>
          </a:p>
          <a:p>
            <a:endParaRPr lang="es-MX" sz="2100" dirty="0"/>
          </a:p>
          <a:p>
            <a:pPr marL="0" indent="0">
              <a:buNone/>
            </a:pPr>
            <a:endParaRPr lang="en-US" sz="2100" dirty="0"/>
          </a:p>
        </p:txBody>
      </p:sp>
      <p:pic>
        <p:nvPicPr>
          <p:cNvPr id="5" name="Picture 4" descr="Icon&#10;&#10;Description automatically generated">
            <a:extLst>
              <a:ext uri="{FF2B5EF4-FFF2-40B4-BE49-F238E27FC236}">
                <a16:creationId xmlns:a16="http://schemas.microsoft.com/office/drawing/2014/main" id="{EB733654-45A2-6B4B-B345-AD2B892A375B}"/>
              </a:ext>
            </a:extLst>
          </p:cNvPr>
          <p:cNvPicPr>
            <a:picLocks noChangeAspect="1"/>
          </p:cNvPicPr>
          <p:nvPr/>
        </p:nvPicPr>
        <p:blipFill>
          <a:blip r:embed="rId2"/>
          <a:stretch>
            <a:fillRect/>
          </a:stretch>
        </p:blipFill>
        <p:spPr>
          <a:xfrm>
            <a:off x="6873838" y="1082010"/>
            <a:ext cx="2423393" cy="1382809"/>
          </a:xfrm>
          <a:prstGeom prst="rect">
            <a:avLst/>
          </a:prstGeom>
        </p:spPr>
      </p:pic>
      <p:pic>
        <p:nvPicPr>
          <p:cNvPr id="6" name="Picture 5" descr="A drawing of a person and person&#10;&#10;Description automatically generated with medium confidence">
            <a:extLst>
              <a:ext uri="{FF2B5EF4-FFF2-40B4-BE49-F238E27FC236}">
                <a16:creationId xmlns:a16="http://schemas.microsoft.com/office/drawing/2014/main" id="{A23DA892-76B9-7FF4-1468-65B2E181B4DF}"/>
              </a:ext>
            </a:extLst>
          </p:cNvPr>
          <p:cNvPicPr>
            <a:picLocks noChangeAspect="1"/>
          </p:cNvPicPr>
          <p:nvPr/>
        </p:nvPicPr>
        <p:blipFill>
          <a:blip r:embed="rId3"/>
          <a:stretch>
            <a:fillRect/>
          </a:stretch>
        </p:blipFill>
        <p:spPr>
          <a:xfrm>
            <a:off x="6737369" y="3861164"/>
            <a:ext cx="2025481" cy="1349477"/>
          </a:xfrm>
          <a:prstGeom prst="rect">
            <a:avLst/>
          </a:prstGeom>
        </p:spPr>
      </p:pic>
      <p:pic>
        <p:nvPicPr>
          <p:cNvPr id="9" name="Picture 8" descr="Graphical user interface&#10;&#10;Description automatically generated">
            <a:extLst>
              <a:ext uri="{FF2B5EF4-FFF2-40B4-BE49-F238E27FC236}">
                <a16:creationId xmlns:a16="http://schemas.microsoft.com/office/drawing/2014/main" id="{A86A35DD-D9E6-B275-443D-05ADDB047851}"/>
              </a:ext>
            </a:extLst>
          </p:cNvPr>
          <p:cNvPicPr>
            <a:picLocks noChangeAspect="1"/>
          </p:cNvPicPr>
          <p:nvPr/>
        </p:nvPicPr>
        <p:blipFill>
          <a:blip r:embed="rId4"/>
          <a:stretch>
            <a:fillRect/>
          </a:stretch>
        </p:blipFill>
        <p:spPr>
          <a:xfrm>
            <a:off x="827484" y="3775029"/>
            <a:ext cx="1891994" cy="1891994"/>
          </a:xfrm>
          <a:prstGeom prst="rect">
            <a:avLst/>
          </a:prstGeom>
        </p:spPr>
      </p:pic>
      <p:pic>
        <p:nvPicPr>
          <p:cNvPr id="13" name="Picture 12" descr="A picture containing vector graphics&#10;&#10;Description automatically generated">
            <a:extLst>
              <a:ext uri="{FF2B5EF4-FFF2-40B4-BE49-F238E27FC236}">
                <a16:creationId xmlns:a16="http://schemas.microsoft.com/office/drawing/2014/main" id="{CC8455CF-47C9-5091-2AF7-3D21B341B4F1}"/>
              </a:ext>
            </a:extLst>
          </p:cNvPr>
          <p:cNvPicPr>
            <a:picLocks noChangeAspect="1"/>
          </p:cNvPicPr>
          <p:nvPr/>
        </p:nvPicPr>
        <p:blipFill>
          <a:blip r:embed="rId5"/>
          <a:stretch>
            <a:fillRect/>
          </a:stretch>
        </p:blipFill>
        <p:spPr>
          <a:xfrm>
            <a:off x="3626003" y="3861164"/>
            <a:ext cx="1891994" cy="1321244"/>
          </a:xfrm>
          <a:prstGeom prst="rect">
            <a:avLst/>
          </a:prstGeom>
        </p:spPr>
      </p:pic>
    </p:spTree>
    <p:extLst>
      <p:ext uri="{BB962C8B-B14F-4D97-AF65-F5344CB8AC3E}">
        <p14:creationId xmlns:p14="http://schemas.microsoft.com/office/powerpoint/2010/main" val="3432884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66774-D0A5-4C42-A7B9-712127E27616}"/>
              </a:ext>
            </a:extLst>
          </p:cNvPr>
          <p:cNvSpPr>
            <a:spLocks noGrp="1"/>
          </p:cNvSpPr>
          <p:nvPr>
            <p:ph type="title"/>
          </p:nvPr>
        </p:nvSpPr>
        <p:spPr>
          <a:xfrm>
            <a:off x="1009436" y="1131094"/>
            <a:ext cx="7505914" cy="994172"/>
          </a:xfrm>
        </p:spPr>
        <p:txBody>
          <a:bodyPr>
            <a:normAutofit/>
          </a:bodyPr>
          <a:lstStyle/>
          <a:p>
            <a:r>
              <a:rPr lang="en-US" sz="1950" b="1" i="1" u="sng" dirty="0">
                <a:solidFill>
                  <a:schemeClr val="accent5">
                    <a:lumMod val="50000"/>
                  </a:schemeClr>
                </a:solidFill>
                <a:latin typeface="+mn-lt"/>
              </a:rPr>
              <a:t>Future OTC Reward </a:t>
            </a:r>
            <a:r>
              <a:rPr lang="en-US" sz="1950" i="1" u="sng" dirty="0">
                <a:solidFill>
                  <a:schemeClr val="accent5">
                    <a:lumMod val="50000"/>
                  </a:schemeClr>
                </a:solidFill>
                <a:latin typeface="+mn-lt"/>
              </a:rPr>
              <a:t>Program </a:t>
            </a:r>
            <a:r>
              <a:rPr lang="en-US" sz="1950" b="1" i="1" u="sng" dirty="0">
                <a:solidFill>
                  <a:schemeClr val="accent5">
                    <a:lumMod val="50000"/>
                  </a:schemeClr>
                </a:solidFill>
                <a:latin typeface="+mn-lt"/>
              </a:rPr>
              <a:t>Enhancements</a:t>
            </a:r>
          </a:p>
        </p:txBody>
      </p:sp>
      <p:sp>
        <p:nvSpPr>
          <p:cNvPr id="3" name="Slide Number Placeholder 2">
            <a:extLst>
              <a:ext uri="{FF2B5EF4-FFF2-40B4-BE49-F238E27FC236}">
                <a16:creationId xmlns:a16="http://schemas.microsoft.com/office/drawing/2014/main" id="{62CFCD11-1A01-4D10-9748-62D228851EF7}"/>
              </a:ext>
            </a:extLst>
          </p:cNvPr>
          <p:cNvSpPr>
            <a:spLocks noGrp="1"/>
          </p:cNvSpPr>
          <p:nvPr>
            <p:ph type="sldNum" sz="quarter" idx="12"/>
          </p:nvPr>
        </p:nvSpPr>
        <p:spPr>
          <a:xfrm>
            <a:off x="10999292" y="6256960"/>
            <a:ext cx="37106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AB94945-FCF1-014A-AF51-891552C232EB}" type="slidenum">
              <a:rPr lang="en-US" smtClean="0"/>
              <a:pPr/>
              <a:t>60</a:t>
            </a:fld>
            <a:endParaRPr lang="en-US"/>
          </a:p>
        </p:txBody>
      </p:sp>
      <p:graphicFrame>
        <p:nvGraphicFramePr>
          <p:cNvPr id="7" name="Table 7">
            <a:extLst>
              <a:ext uri="{FF2B5EF4-FFF2-40B4-BE49-F238E27FC236}">
                <a16:creationId xmlns:a16="http://schemas.microsoft.com/office/drawing/2014/main" id="{05858977-05A8-4DE5-3B74-718CEC6B325C}"/>
              </a:ext>
            </a:extLst>
          </p:cNvPr>
          <p:cNvGraphicFramePr>
            <a:graphicFrameLocks noGrp="1"/>
          </p:cNvGraphicFramePr>
          <p:nvPr/>
        </p:nvGraphicFramePr>
        <p:xfrm>
          <a:off x="1009436" y="3344204"/>
          <a:ext cx="6096000" cy="1127760"/>
        </p:xfrm>
        <a:graphic>
          <a:graphicData uri="http://schemas.openxmlformats.org/drawingml/2006/table">
            <a:tbl>
              <a:tblPr firstRow="1" bandRow="1">
                <a:tableStyleId>{5C22544A-7EE6-4342-B048-85BDC9FD1C3A}</a:tableStyleId>
              </a:tblPr>
              <a:tblGrid>
                <a:gridCol w="6096000">
                  <a:extLst>
                    <a:ext uri="{9D8B030D-6E8A-4147-A177-3AD203B41FA5}">
                      <a16:colId xmlns:a16="http://schemas.microsoft.com/office/drawing/2014/main" val="514079823"/>
                    </a:ext>
                  </a:extLst>
                </a:gridCol>
              </a:tblGrid>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bg1"/>
                          </a:solidFill>
                        </a:rPr>
                        <a:t>COVID Vaccination Reward</a:t>
                      </a:r>
                    </a:p>
                  </a:txBody>
                  <a:tcPr marL="68580" marR="68580" marT="34290" marB="34290"/>
                </a:tc>
                <a:extLst>
                  <a:ext uri="{0D108BD9-81ED-4DB2-BD59-A6C34878D82A}">
                    <a16:rowId xmlns:a16="http://schemas.microsoft.com/office/drawing/2014/main" val="3360101730"/>
                  </a:ext>
                </a:extLst>
              </a:tr>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accent5">
                              <a:lumMod val="50000"/>
                            </a:schemeClr>
                          </a:solidFill>
                        </a:rPr>
                        <a:t>Current: $25 for first vaccination only</a:t>
                      </a:r>
                    </a:p>
                  </a:txBody>
                  <a:tcPr marL="68580" marR="68580" marT="34290" marB="34290"/>
                </a:tc>
                <a:extLst>
                  <a:ext uri="{0D108BD9-81ED-4DB2-BD59-A6C34878D82A}">
                    <a16:rowId xmlns:a16="http://schemas.microsoft.com/office/drawing/2014/main" val="1084892453"/>
                  </a:ext>
                </a:extLst>
              </a:tr>
              <a:tr h="274320">
                <a:tc>
                  <a:txBody>
                    <a:bodyPr/>
                    <a:lstStyle/>
                    <a:p>
                      <a:r>
                        <a:rPr lang="en-US" sz="1400" b="1" dirty="0">
                          <a:solidFill>
                            <a:schemeClr val="accent5">
                              <a:lumMod val="50000"/>
                            </a:schemeClr>
                          </a:solidFill>
                        </a:rPr>
                        <a:t>Future: $50 for first vaccination, $10 for all subsequent COVID vaccination</a:t>
                      </a:r>
                      <a:endParaRPr lang="en-US" sz="1400" dirty="0"/>
                    </a:p>
                  </a:txBody>
                  <a:tcPr marL="68580" marR="68580" marT="34290" marB="34290"/>
                </a:tc>
                <a:extLst>
                  <a:ext uri="{0D108BD9-81ED-4DB2-BD59-A6C34878D82A}">
                    <a16:rowId xmlns:a16="http://schemas.microsoft.com/office/drawing/2014/main" val="559846071"/>
                  </a:ext>
                </a:extLst>
              </a:tr>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accent5">
                              <a:lumMod val="50000"/>
                            </a:schemeClr>
                          </a:solidFill>
                        </a:rPr>
                        <a:t>Implementation Date: Receive vaccination on or after 1/1/23</a:t>
                      </a:r>
                    </a:p>
                  </a:txBody>
                  <a:tcPr marL="68580" marR="68580" marT="34290" marB="34290"/>
                </a:tc>
                <a:extLst>
                  <a:ext uri="{0D108BD9-81ED-4DB2-BD59-A6C34878D82A}">
                    <a16:rowId xmlns:a16="http://schemas.microsoft.com/office/drawing/2014/main" val="4017794715"/>
                  </a:ext>
                </a:extLst>
              </a:tr>
            </a:tbl>
          </a:graphicData>
        </a:graphic>
      </p:graphicFrame>
      <p:graphicFrame>
        <p:nvGraphicFramePr>
          <p:cNvPr id="8" name="Table 8">
            <a:extLst>
              <a:ext uri="{FF2B5EF4-FFF2-40B4-BE49-F238E27FC236}">
                <a16:creationId xmlns:a16="http://schemas.microsoft.com/office/drawing/2014/main" id="{C1E82F1F-3F6B-45CF-9E55-A8CEA62A0491}"/>
              </a:ext>
            </a:extLst>
          </p:cNvPr>
          <p:cNvGraphicFramePr>
            <a:graphicFrameLocks noGrp="1"/>
          </p:cNvGraphicFramePr>
          <p:nvPr/>
        </p:nvGraphicFramePr>
        <p:xfrm>
          <a:off x="1009436" y="1957614"/>
          <a:ext cx="6096000" cy="1127760"/>
        </p:xfrm>
        <a:graphic>
          <a:graphicData uri="http://schemas.openxmlformats.org/drawingml/2006/table">
            <a:tbl>
              <a:tblPr firstRow="1" bandRow="1">
                <a:tableStyleId>{5C22544A-7EE6-4342-B048-85BDC9FD1C3A}</a:tableStyleId>
              </a:tblPr>
              <a:tblGrid>
                <a:gridCol w="6096000">
                  <a:extLst>
                    <a:ext uri="{9D8B030D-6E8A-4147-A177-3AD203B41FA5}">
                      <a16:colId xmlns:a16="http://schemas.microsoft.com/office/drawing/2014/main" val="3977209836"/>
                    </a:ext>
                  </a:extLst>
                </a:gridCol>
              </a:tblGrid>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bg1"/>
                          </a:solidFill>
                        </a:rPr>
                        <a:t>Reward for Completing Redetermination </a:t>
                      </a:r>
                    </a:p>
                  </a:txBody>
                  <a:tcPr marL="68580" marR="68580" marT="34290" marB="34290"/>
                </a:tc>
                <a:extLst>
                  <a:ext uri="{0D108BD9-81ED-4DB2-BD59-A6C34878D82A}">
                    <a16:rowId xmlns:a16="http://schemas.microsoft.com/office/drawing/2014/main" val="4156941994"/>
                  </a:ext>
                </a:extLst>
              </a:tr>
              <a:tr h="2781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accent5">
                              <a:lumMod val="50000"/>
                            </a:schemeClr>
                          </a:solidFill>
                        </a:rPr>
                        <a:t>Current: None</a:t>
                      </a:r>
                    </a:p>
                  </a:txBody>
                  <a:tcPr marL="68580" marR="68580" marT="34290" marB="34290"/>
                </a:tc>
                <a:extLst>
                  <a:ext uri="{0D108BD9-81ED-4DB2-BD59-A6C34878D82A}">
                    <a16:rowId xmlns:a16="http://schemas.microsoft.com/office/drawing/2014/main" val="2791847389"/>
                  </a:ext>
                </a:extLst>
              </a:tr>
              <a:tr h="2781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accent5">
                              <a:lumMod val="50000"/>
                            </a:schemeClr>
                          </a:solidFill>
                        </a:rPr>
                        <a:t>Future: $40 for completing redetermination</a:t>
                      </a:r>
                    </a:p>
                  </a:txBody>
                  <a:tcPr marL="68580" marR="68580" marT="34290" marB="34290"/>
                </a:tc>
                <a:extLst>
                  <a:ext uri="{0D108BD9-81ED-4DB2-BD59-A6C34878D82A}">
                    <a16:rowId xmlns:a16="http://schemas.microsoft.com/office/drawing/2014/main" val="3585102179"/>
                  </a:ext>
                </a:extLst>
              </a:tr>
              <a:tr h="2781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accent5">
                              <a:lumMod val="50000"/>
                            </a:schemeClr>
                          </a:solidFill>
                        </a:rPr>
                        <a:t>Implementation Date: TBD</a:t>
                      </a:r>
                    </a:p>
                  </a:txBody>
                  <a:tcPr marL="68580" marR="68580" marT="34290" marB="34290"/>
                </a:tc>
                <a:extLst>
                  <a:ext uri="{0D108BD9-81ED-4DB2-BD59-A6C34878D82A}">
                    <a16:rowId xmlns:a16="http://schemas.microsoft.com/office/drawing/2014/main" val="4265141205"/>
                  </a:ext>
                </a:extLst>
              </a:tr>
            </a:tbl>
          </a:graphicData>
        </a:graphic>
      </p:graphicFrame>
    </p:spTree>
    <p:extLst>
      <p:ext uri="{BB962C8B-B14F-4D97-AF65-F5344CB8AC3E}">
        <p14:creationId xmlns:p14="http://schemas.microsoft.com/office/powerpoint/2010/main" val="303841299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147A4-C336-473B-A14A-2339C0392F4B}"/>
              </a:ext>
            </a:extLst>
          </p:cNvPr>
          <p:cNvSpPr>
            <a:spLocks noGrp="1"/>
          </p:cNvSpPr>
          <p:nvPr>
            <p:ph type="title"/>
          </p:nvPr>
        </p:nvSpPr>
        <p:spPr>
          <a:xfrm>
            <a:off x="457200" y="2535700"/>
            <a:ext cx="8229600" cy="1143000"/>
          </a:xfrm>
        </p:spPr>
        <p:txBody>
          <a:bodyPr/>
          <a:lstStyle/>
          <a:p>
            <a:r>
              <a:rPr lang="en-US" sz="7200" dirty="0"/>
              <a:t>Q &amp; A</a:t>
            </a:r>
          </a:p>
        </p:txBody>
      </p:sp>
      <p:sp>
        <p:nvSpPr>
          <p:cNvPr id="4" name="Slide Number Placeholder 3">
            <a:extLst>
              <a:ext uri="{FF2B5EF4-FFF2-40B4-BE49-F238E27FC236}">
                <a16:creationId xmlns:a16="http://schemas.microsoft.com/office/drawing/2014/main" id="{7D24D9DD-A9DC-41BB-996A-9E348F310546}"/>
              </a:ext>
            </a:extLst>
          </p:cNvPr>
          <p:cNvSpPr>
            <a:spLocks noGrp="1"/>
          </p:cNvSpPr>
          <p:nvPr>
            <p:ph type="sldNum" sz="quarter" idx="10"/>
          </p:nvPr>
        </p:nvSpPr>
        <p:spPr/>
        <p:txBody>
          <a:bodyPr/>
          <a:lstStyle/>
          <a:p>
            <a:pPr>
              <a:defRPr/>
            </a:pPr>
            <a:fld id="{97CBB0EC-3716-413D-85AA-6DC8F362D3E2}" type="slidenum">
              <a:rPr lang="en-US" smtClean="0"/>
              <a:pPr>
                <a:defRPr/>
              </a:pPr>
              <a:t>61</a:t>
            </a:fld>
            <a:endParaRPr lang="en-US" dirty="0"/>
          </a:p>
        </p:txBody>
      </p:sp>
    </p:spTree>
    <p:extLst>
      <p:ext uri="{BB962C8B-B14F-4D97-AF65-F5344CB8AC3E}">
        <p14:creationId xmlns:p14="http://schemas.microsoft.com/office/powerpoint/2010/main" val="416153564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3E641-0742-B042-AEC2-33A19BA9A94B}"/>
              </a:ext>
            </a:extLst>
          </p:cNvPr>
          <p:cNvSpPr>
            <a:spLocks noGrp="1"/>
          </p:cNvSpPr>
          <p:nvPr>
            <p:ph type="ctrTitle"/>
          </p:nvPr>
        </p:nvSpPr>
        <p:spPr>
          <a:xfrm>
            <a:off x="597351" y="1540976"/>
            <a:ext cx="6612066" cy="1754326"/>
          </a:xfrm>
        </p:spPr>
        <p:txBody>
          <a:bodyPr/>
          <a:lstStyle/>
          <a:p>
            <a:r>
              <a:rPr lang="en-US" sz="3000" dirty="0">
                <a:latin typeface="Cook County Health Brandon" pitchFamily="2" charset="-128"/>
                <a:ea typeface="Cook County Health Brandon" pitchFamily="2" charset="-128"/>
                <a:cs typeface="Cook County Health Brandon" pitchFamily="2" charset="-128"/>
              </a:rPr>
              <a:t>FoodCare: Emergency Meals Program </a:t>
            </a:r>
            <a:br>
              <a:rPr lang="en-US" sz="2700" dirty="0">
                <a:latin typeface="Cook County Health Brandon" pitchFamily="2" charset="-128"/>
                <a:ea typeface="Cook County Health Brandon" pitchFamily="2" charset="-128"/>
                <a:cs typeface="Cook County Health Brandon" pitchFamily="2" charset="-128"/>
              </a:rPr>
            </a:br>
            <a:br>
              <a:rPr lang="en-US" sz="2700" dirty="0">
                <a:latin typeface="Brandon Grotesque Bold"/>
              </a:rPr>
            </a:br>
            <a:endParaRPr lang="en-US" sz="2700" dirty="0">
              <a:latin typeface="Brandon Grotesque Bold"/>
            </a:endParaRPr>
          </a:p>
        </p:txBody>
      </p:sp>
      <p:sp>
        <p:nvSpPr>
          <p:cNvPr id="5" name="Text Placeholder 4"/>
          <p:cNvSpPr>
            <a:spLocks noGrp="1"/>
          </p:cNvSpPr>
          <p:nvPr>
            <p:ph type="body" sz="quarter" idx="10"/>
          </p:nvPr>
        </p:nvSpPr>
        <p:spPr>
          <a:xfrm>
            <a:off x="631071" y="2987533"/>
            <a:ext cx="1624163" cy="323165"/>
          </a:xfrm>
        </p:spPr>
        <p:txBody>
          <a:bodyPr/>
          <a:lstStyle/>
          <a:p>
            <a:r>
              <a:rPr lang="en-US" sz="1500" b="1" dirty="0">
                <a:latin typeface="Cook County Health Brandon" pitchFamily="2" charset="-128"/>
                <a:ea typeface="Cook County Health Brandon" pitchFamily="2" charset="-128"/>
                <a:cs typeface="Cook County Health Brandon" pitchFamily="2" charset="-128"/>
              </a:rPr>
              <a:t>January 18</a:t>
            </a:r>
            <a:r>
              <a:rPr lang="en-US" sz="1500" b="1" baseline="30000" dirty="0">
                <a:latin typeface="Cook County Health Brandon" pitchFamily="2" charset="-128"/>
                <a:ea typeface="Cook County Health Brandon" pitchFamily="2" charset="-128"/>
                <a:cs typeface="Cook County Health Brandon" pitchFamily="2" charset="-128"/>
              </a:rPr>
              <a:t>th</a:t>
            </a:r>
            <a:r>
              <a:rPr lang="en-US" sz="1500" b="1" dirty="0">
                <a:latin typeface="Cook County Health Brandon" pitchFamily="2" charset="-128"/>
                <a:ea typeface="Cook County Health Brandon" pitchFamily="2" charset="-128"/>
                <a:cs typeface="Cook County Health Brandon" pitchFamily="2" charset="-128"/>
              </a:rPr>
              <a:t>, 2022</a:t>
            </a:r>
            <a:endParaRPr lang="en-US" sz="2400" dirty="0">
              <a:latin typeface="Cook County Health Brandon" pitchFamily="2" charset="-128"/>
              <a:ea typeface="Cook County Health Brandon" pitchFamily="2" charset="-128"/>
              <a:cs typeface="Cook County Health Brandon" pitchFamily="2" charset="-128"/>
            </a:endParaRPr>
          </a:p>
        </p:txBody>
      </p:sp>
      <p:sp>
        <p:nvSpPr>
          <p:cNvPr id="4" name="Text Placeholder 3">
            <a:extLst>
              <a:ext uri="{FF2B5EF4-FFF2-40B4-BE49-F238E27FC236}">
                <a16:creationId xmlns:a16="http://schemas.microsoft.com/office/drawing/2014/main" id="{1FADE396-EEE9-4043-82CF-5B6E63FC52E5}"/>
              </a:ext>
            </a:extLst>
          </p:cNvPr>
          <p:cNvSpPr>
            <a:spLocks noGrp="1"/>
          </p:cNvSpPr>
          <p:nvPr>
            <p:ph type="body" sz="quarter" idx="11"/>
          </p:nvPr>
        </p:nvSpPr>
        <p:spPr>
          <a:xfrm>
            <a:off x="681498" y="3873167"/>
            <a:ext cx="3097323" cy="798680"/>
          </a:xfrm>
        </p:spPr>
        <p:txBody>
          <a:bodyPr/>
          <a:lstStyle/>
          <a:p>
            <a:r>
              <a:rPr lang="en-US" b="1" dirty="0">
                <a:latin typeface="Cook County Health Brandon" pitchFamily="2" charset="-128"/>
                <a:ea typeface="Cook County Health Brandon" pitchFamily="2" charset="-128"/>
                <a:cs typeface="Cook County Health Brandon" pitchFamily="2" charset="-128"/>
              </a:rPr>
              <a:t>Andrew Gillen, Project Manager</a:t>
            </a:r>
          </a:p>
          <a:p>
            <a:r>
              <a:rPr lang="en-US" b="1" dirty="0">
                <a:latin typeface="Cook County Health Brandon" pitchFamily="2" charset="-128"/>
                <a:ea typeface="Cook County Health Brandon" pitchFamily="2" charset="-128"/>
                <a:cs typeface="Cook County Health Brandon" pitchFamily="2" charset="-128"/>
                <a:hlinkClick r:id="rId2">
                  <a:extLst>
                    <a:ext uri="{A12FA001-AC4F-418D-AE19-62706E023703}">
                      <ahyp:hlinkClr xmlns:ahyp="http://schemas.microsoft.com/office/drawing/2018/hyperlinkcolor" val="tx"/>
                    </a:ext>
                  </a:extLst>
                </a:hlinkClick>
              </a:rPr>
              <a:t>andrew.gillen@cookcountyhealth.org</a:t>
            </a:r>
            <a:endParaRPr lang="en-US" b="1" dirty="0">
              <a:latin typeface="Cook County Health Brandon" pitchFamily="2" charset="-128"/>
              <a:ea typeface="Cook County Health Brandon" pitchFamily="2" charset="-128"/>
              <a:cs typeface="Cook County Health Brandon" pitchFamily="2" charset="-128"/>
            </a:endParaRPr>
          </a:p>
          <a:p>
            <a:r>
              <a:rPr lang="en-US" b="1" dirty="0">
                <a:latin typeface="Cook County Health Brandon" pitchFamily="2" charset="-128"/>
                <a:ea typeface="Cook County Health Brandon" pitchFamily="2" charset="-128"/>
                <a:cs typeface="Cook County Health Brandon" pitchFamily="2" charset="-128"/>
              </a:rPr>
              <a:t>Work Cell: 312-720-6678</a:t>
            </a:r>
          </a:p>
        </p:txBody>
      </p:sp>
      <p:sp>
        <p:nvSpPr>
          <p:cNvPr id="3" name="TextBox 2">
            <a:extLst>
              <a:ext uri="{FF2B5EF4-FFF2-40B4-BE49-F238E27FC236}">
                <a16:creationId xmlns:a16="http://schemas.microsoft.com/office/drawing/2014/main" id="{142349FA-F0B5-46D4-92EE-2B98FAA58994}"/>
              </a:ext>
            </a:extLst>
          </p:cNvPr>
          <p:cNvSpPr txBox="1"/>
          <p:nvPr/>
        </p:nvSpPr>
        <p:spPr>
          <a:xfrm>
            <a:off x="6128157" y="5793001"/>
            <a:ext cx="3152164" cy="230832"/>
          </a:xfrm>
          <a:prstGeom prst="rect">
            <a:avLst/>
          </a:prstGeom>
          <a:noFill/>
        </p:spPr>
        <p:txBody>
          <a:bodyPr wrap="square" rtlCol="0">
            <a:spAutoFit/>
          </a:bodyPr>
          <a:lstStyle/>
          <a:p>
            <a:r>
              <a:rPr lang="en-US" sz="900" dirty="0">
                <a:solidFill>
                  <a:schemeClr val="accent6">
                    <a:lumMod val="50000"/>
                  </a:schemeClr>
                </a:solidFill>
              </a:rPr>
              <a:t>Confidential. Draft for discussion and not for distribution </a:t>
            </a:r>
          </a:p>
        </p:txBody>
      </p:sp>
    </p:spTree>
    <p:extLst>
      <p:ext uri="{BB962C8B-B14F-4D97-AF65-F5344CB8AC3E}">
        <p14:creationId xmlns:p14="http://schemas.microsoft.com/office/powerpoint/2010/main" val="74082660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E919E-A356-4CF5-9B7D-E36A36CF81E0}"/>
              </a:ext>
            </a:extLst>
          </p:cNvPr>
          <p:cNvSpPr>
            <a:spLocks noGrp="1"/>
          </p:cNvSpPr>
          <p:nvPr>
            <p:ph type="title"/>
          </p:nvPr>
        </p:nvSpPr>
        <p:spPr>
          <a:xfrm>
            <a:off x="125573" y="1209766"/>
            <a:ext cx="2372060" cy="769441"/>
          </a:xfrm>
        </p:spPr>
        <p:txBody>
          <a:bodyPr/>
          <a:lstStyle/>
          <a:p>
            <a:r>
              <a:rPr lang="en-US" dirty="0"/>
              <a:t>FoodCare</a:t>
            </a:r>
          </a:p>
        </p:txBody>
      </p:sp>
      <p:sp>
        <p:nvSpPr>
          <p:cNvPr id="3" name="Content Placeholder 2">
            <a:extLst>
              <a:ext uri="{FF2B5EF4-FFF2-40B4-BE49-F238E27FC236}">
                <a16:creationId xmlns:a16="http://schemas.microsoft.com/office/drawing/2014/main" id="{ABAAFEF5-E0D1-4062-BA54-4713279B654C}"/>
              </a:ext>
            </a:extLst>
          </p:cNvPr>
          <p:cNvSpPr>
            <a:spLocks noGrp="1"/>
          </p:cNvSpPr>
          <p:nvPr>
            <p:ph idx="1"/>
          </p:nvPr>
        </p:nvSpPr>
        <p:spPr>
          <a:xfrm>
            <a:off x="573231" y="2470311"/>
            <a:ext cx="7886700" cy="3018568"/>
          </a:xfrm>
        </p:spPr>
        <p:txBody>
          <a:bodyPr>
            <a:normAutofit/>
          </a:bodyPr>
          <a:lstStyle/>
          <a:p>
            <a:r>
              <a:rPr lang="en-US" sz="1350" b="1" dirty="0"/>
              <a:t>Background</a:t>
            </a:r>
          </a:p>
          <a:p>
            <a:pPr marL="214313" indent="-214313"/>
            <a:r>
              <a:rPr lang="en-US" sz="1350" dirty="0"/>
              <a:t>CountyCare’s previous Emergency Food Program contract ended in November 2022</a:t>
            </a:r>
          </a:p>
          <a:p>
            <a:pPr marL="214313" indent="-214313"/>
            <a:r>
              <a:rPr lang="en-US" sz="1350" dirty="0"/>
              <a:t>The new Emergency Food Program has launched as of January 1</a:t>
            </a:r>
          </a:p>
          <a:p>
            <a:pPr marL="214313" indent="-214313"/>
            <a:r>
              <a:rPr lang="en-US" sz="1350" dirty="0"/>
              <a:t>Care Coordinators can submit referrals on behalf of a member to receive 14 meals (two meals per day for seven days)</a:t>
            </a:r>
          </a:p>
          <a:p>
            <a:pPr marL="214313" indent="-214313"/>
            <a:r>
              <a:rPr lang="en-US" sz="1350" dirty="0"/>
              <a:t>Currently, there are three types of meals available to members:</a:t>
            </a:r>
          </a:p>
          <a:p>
            <a:pPr marL="471488" lvl="1" indent="-214313"/>
            <a:r>
              <a:rPr lang="en-US" sz="1350" dirty="0"/>
              <a:t>Allergen-free (requires microwave / oven; requires refrigerator) </a:t>
            </a:r>
          </a:p>
          <a:p>
            <a:pPr marL="471488" lvl="1" indent="-214313"/>
            <a:r>
              <a:rPr lang="en-US" sz="1350" dirty="0"/>
              <a:t>Diabetic (requires microwave / oven; requires refrigerator)</a:t>
            </a:r>
          </a:p>
          <a:p>
            <a:pPr marL="471488" lvl="1" indent="-214313"/>
            <a:r>
              <a:rPr lang="en-US" sz="1350" dirty="0"/>
              <a:t>Regular / Wellness (requires microwave / oven; requires refrigerator)</a:t>
            </a:r>
          </a:p>
          <a:p>
            <a:r>
              <a:rPr lang="en-US" sz="1350" b="1" dirty="0"/>
              <a:t>This is the first phase of CountyCare’s new program, FoodCare, with a goal to reduce food insecurity and improve access to healthy food! </a:t>
            </a:r>
          </a:p>
          <a:p>
            <a:pPr marL="214313" indent="-214313"/>
            <a:endParaRPr lang="en-US" dirty="0"/>
          </a:p>
          <a:p>
            <a:pPr marL="214313" indent="-214313"/>
            <a:endParaRPr lang="en-US" dirty="0"/>
          </a:p>
        </p:txBody>
      </p:sp>
      <p:sp>
        <p:nvSpPr>
          <p:cNvPr id="4" name="Text Placeholder 3">
            <a:extLst>
              <a:ext uri="{FF2B5EF4-FFF2-40B4-BE49-F238E27FC236}">
                <a16:creationId xmlns:a16="http://schemas.microsoft.com/office/drawing/2014/main" id="{4E47058F-1B3A-4413-829F-CFFE6DEF79D4}"/>
              </a:ext>
            </a:extLst>
          </p:cNvPr>
          <p:cNvSpPr>
            <a:spLocks noGrp="1"/>
          </p:cNvSpPr>
          <p:nvPr>
            <p:ph type="body" sz="quarter" idx="11"/>
          </p:nvPr>
        </p:nvSpPr>
        <p:spPr>
          <a:xfrm>
            <a:off x="678671" y="1902811"/>
            <a:ext cx="3837910" cy="321948"/>
          </a:xfrm>
        </p:spPr>
        <p:txBody>
          <a:bodyPr/>
          <a:lstStyle/>
          <a:p>
            <a:r>
              <a:rPr lang="en-US" dirty="0"/>
              <a:t>Phase 1: Reinstatement of Emergency Food Program </a:t>
            </a:r>
          </a:p>
        </p:txBody>
      </p:sp>
      <p:sp>
        <p:nvSpPr>
          <p:cNvPr id="5" name="Slide Number Placeholder 4">
            <a:extLst>
              <a:ext uri="{FF2B5EF4-FFF2-40B4-BE49-F238E27FC236}">
                <a16:creationId xmlns:a16="http://schemas.microsoft.com/office/drawing/2014/main" id="{B7AD132B-568E-4643-865B-5927B04E221B}"/>
              </a:ext>
            </a:extLst>
          </p:cNvPr>
          <p:cNvSpPr>
            <a:spLocks noGrp="1"/>
          </p:cNvSpPr>
          <p:nvPr>
            <p:ph type="sldNum" sz="quarter" idx="12"/>
          </p:nvPr>
        </p:nvSpPr>
        <p:spPr/>
        <p:txBody>
          <a:bodyPr/>
          <a:lstStyle/>
          <a:p>
            <a:fld id="{31A92386-584D-D94E-A5BD-CE57B594CE68}" type="slidenum">
              <a:rPr lang="en-US" smtClean="0"/>
              <a:pPr/>
              <a:t>63</a:t>
            </a:fld>
            <a:endParaRPr lang="en-US" dirty="0"/>
          </a:p>
        </p:txBody>
      </p:sp>
    </p:spTree>
    <p:extLst>
      <p:ext uri="{BB962C8B-B14F-4D97-AF65-F5344CB8AC3E}">
        <p14:creationId xmlns:p14="http://schemas.microsoft.com/office/powerpoint/2010/main" val="221288832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21450-B6AC-495A-89B7-E9EFE7CA38A8}"/>
              </a:ext>
            </a:extLst>
          </p:cNvPr>
          <p:cNvSpPr>
            <a:spLocks noGrp="1"/>
          </p:cNvSpPr>
          <p:nvPr>
            <p:ph type="title"/>
          </p:nvPr>
        </p:nvSpPr>
        <p:spPr>
          <a:xfrm>
            <a:off x="155887" y="1721356"/>
            <a:ext cx="8832226" cy="1084912"/>
          </a:xfrm>
        </p:spPr>
        <p:txBody>
          <a:bodyPr/>
          <a:lstStyle/>
          <a:p>
            <a:r>
              <a:rPr lang="en-US" sz="4050" dirty="0"/>
              <a:t>Emergency Meals Referral Instructions</a:t>
            </a:r>
          </a:p>
        </p:txBody>
      </p:sp>
    </p:spTree>
    <p:extLst>
      <p:ext uri="{BB962C8B-B14F-4D97-AF65-F5344CB8AC3E}">
        <p14:creationId xmlns:p14="http://schemas.microsoft.com/office/powerpoint/2010/main" val="244560922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0C7C2-3533-49DC-918D-94A8FAB829A8}"/>
              </a:ext>
            </a:extLst>
          </p:cNvPr>
          <p:cNvSpPr>
            <a:spLocks noGrp="1"/>
          </p:cNvSpPr>
          <p:nvPr>
            <p:ph type="title"/>
          </p:nvPr>
        </p:nvSpPr>
        <p:spPr>
          <a:xfrm>
            <a:off x="331938" y="350784"/>
            <a:ext cx="4184479" cy="769441"/>
          </a:xfrm>
        </p:spPr>
        <p:txBody>
          <a:bodyPr/>
          <a:lstStyle/>
          <a:p>
            <a:r>
              <a:rPr lang="en-US" dirty="0"/>
              <a:t>Workflow Review</a:t>
            </a:r>
          </a:p>
        </p:txBody>
      </p:sp>
      <p:pic>
        <p:nvPicPr>
          <p:cNvPr id="7" name="Content Placeholder 6" descr="Diagram&#10;&#10;Description automatically generated">
            <a:extLst>
              <a:ext uri="{FF2B5EF4-FFF2-40B4-BE49-F238E27FC236}">
                <a16:creationId xmlns:a16="http://schemas.microsoft.com/office/drawing/2014/main" id="{3DE483E7-6B88-4475-B70F-15E927BE76F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956180" y="1003107"/>
            <a:ext cx="4212771" cy="5796140"/>
          </a:xfrm>
        </p:spPr>
      </p:pic>
      <p:sp>
        <p:nvSpPr>
          <p:cNvPr id="4" name="Text Placeholder 3">
            <a:extLst>
              <a:ext uri="{FF2B5EF4-FFF2-40B4-BE49-F238E27FC236}">
                <a16:creationId xmlns:a16="http://schemas.microsoft.com/office/drawing/2014/main" id="{B06608E6-D158-4F54-99AC-E8A9A02CA8B2}"/>
              </a:ext>
            </a:extLst>
          </p:cNvPr>
          <p:cNvSpPr>
            <a:spLocks noGrp="1"/>
          </p:cNvSpPr>
          <p:nvPr>
            <p:ph type="body" sz="quarter" idx="11"/>
          </p:nvPr>
        </p:nvSpPr>
        <p:spPr>
          <a:xfrm>
            <a:off x="674687" y="1178468"/>
            <a:ext cx="1370888" cy="321948"/>
          </a:xfrm>
        </p:spPr>
        <p:txBody>
          <a:bodyPr/>
          <a:lstStyle/>
          <a:p>
            <a:r>
              <a:rPr lang="en-US" dirty="0"/>
              <a:t>Strategic Review </a:t>
            </a:r>
          </a:p>
        </p:txBody>
      </p:sp>
      <p:sp>
        <p:nvSpPr>
          <p:cNvPr id="5" name="Slide Number Placeholder 4">
            <a:extLst>
              <a:ext uri="{FF2B5EF4-FFF2-40B4-BE49-F238E27FC236}">
                <a16:creationId xmlns:a16="http://schemas.microsoft.com/office/drawing/2014/main" id="{26A4B9E4-3462-4633-B7B7-62CE944592C1}"/>
              </a:ext>
            </a:extLst>
          </p:cNvPr>
          <p:cNvSpPr>
            <a:spLocks noGrp="1"/>
          </p:cNvSpPr>
          <p:nvPr>
            <p:ph type="sldNum" sz="quarter" idx="12"/>
          </p:nvPr>
        </p:nvSpPr>
        <p:spPr/>
        <p:txBody>
          <a:bodyPr/>
          <a:lstStyle/>
          <a:p>
            <a:fld id="{31A92386-584D-D94E-A5BD-CE57B594CE68}" type="slidenum">
              <a:rPr lang="en-US" smtClean="0"/>
              <a:pPr/>
              <a:t>65</a:t>
            </a:fld>
            <a:endParaRPr lang="en-US" dirty="0"/>
          </a:p>
        </p:txBody>
      </p:sp>
    </p:spTree>
    <p:extLst>
      <p:ext uri="{BB962C8B-B14F-4D97-AF65-F5344CB8AC3E}">
        <p14:creationId xmlns:p14="http://schemas.microsoft.com/office/powerpoint/2010/main" val="304115216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E1D72-E9D7-4DD9-A879-F650ABF5C0D2}"/>
              </a:ext>
            </a:extLst>
          </p:cNvPr>
          <p:cNvSpPr>
            <a:spLocks noGrp="1"/>
          </p:cNvSpPr>
          <p:nvPr>
            <p:ph type="title"/>
          </p:nvPr>
        </p:nvSpPr>
        <p:spPr>
          <a:xfrm>
            <a:off x="1760140" y="825045"/>
            <a:ext cx="5623720" cy="769441"/>
          </a:xfrm>
        </p:spPr>
        <p:txBody>
          <a:bodyPr/>
          <a:lstStyle/>
          <a:p>
            <a:r>
              <a:rPr lang="en-US" dirty="0"/>
              <a:t>Submission Instructions</a:t>
            </a:r>
          </a:p>
        </p:txBody>
      </p:sp>
      <p:sp>
        <p:nvSpPr>
          <p:cNvPr id="3" name="Content Placeholder 2">
            <a:extLst>
              <a:ext uri="{FF2B5EF4-FFF2-40B4-BE49-F238E27FC236}">
                <a16:creationId xmlns:a16="http://schemas.microsoft.com/office/drawing/2014/main" id="{5CE84147-9177-4CDB-B34A-AAF129E2C721}"/>
              </a:ext>
            </a:extLst>
          </p:cNvPr>
          <p:cNvSpPr>
            <a:spLocks noGrp="1"/>
          </p:cNvSpPr>
          <p:nvPr>
            <p:ph idx="1"/>
          </p:nvPr>
        </p:nvSpPr>
        <p:spPr>
          <a:xfrm>
            <a:off x="628650" y="1966759"/>
            <a:ext cx="7886700" cy="3213535"/>
          </a:xfrm>
        </p:spPr>
        <p:txBody>
          <a:bodyPr/>
          <a:lstStyle/>
          <a:p>
            <a:r>
              <a:rPr lang="en-US" sz="1800" dirty="0"/>
              <a:t>Instructions for submitting an Emergency Meals referral are nearly identical to the previous process with our past vendor, with a few minor differences:</a:t>
            </a:r>
          </a:p>
          <a:p>
            <a:pPr marL="214313" indent="-214313"/>
            <a:r>
              <a:rPr lang="en-US" sz="1800" dirty="0"/>
              <a:t>Identification of emergent food need</a:t>
            </a:r>
          </a:p>
          <a:p>
            <a:pPr marL="214313" indent="-214313"/>
            <a:r>
              <a:rPr lang="en-US" sz="1800" dirty="0"/>
              <a:t>Completion of Excel Form with member input </a:t>
            </a:r>
          </a:p>
          <a:p>
            <a:pPr marL="214313" indent="-214313"/>
            <a:r>
              <a:rPr lang="en-US" sz="1800" dirty="0"/>
              <a:t>Submission to Foodsmart using an encrypted email</a:t>
            </a:r>
          </a:p>
          <a:p>
            <a:pPr marL="214313" indent="-214313"/>
            <a:r>
              <a:rPr lang="en-US" sz="1800" dirty="0"/>
              <a:t>Follow up services for referred member </a:t>
            </a:r>
          </a:p>
          <a:p>
            <a:endParaRPr lang="en-US" sz="1800" dirty="0"/>
          </a:p>
          <a:p>
            <a:endParaRPr lang="en-US" sz="1800" dirty="0"/>
          </a:p>
          <a:p>
            <a:pPr marL="214313" indent="-214313"/>
            <a:endParaRPr lang="en-US" dirty="0"/>
          </a:p>
        </p:txBody>
      </p:sp>
      <p:sp>
        <p:nvSpPr>
          <p:cNvPr id="5" name="Slide Number Placeholder 4">
            <a:extLst>
              <a:ext uri="{FF2B5EF4-FFF2-40B4-BE49-F238E27FC236}">
                <a16:creationId xmlns:a16="http://schemas.microsoft.com/office/drawing/2014/main" id="{3313EE8B-E571-44B3-8AE3-D0B4BFA556DC}"/>
              </a:ext>
            </a:extLst>
          </p:cNvPr>
          <p:cNvSpPr>
            <a:spLocks noGrp="1"/>
          </p:cNvSpPr>
          <p:nvPr>
            <p:ph type="sldNum" sz="quarter" idx="12"/>
          </p:nvPr>
        </p:nvSpPr>
        <p:spPr/>
        <p:txBody>
          <a:bodyPr/>
          <a:lstStyle/>
          <a:p>
            <a:fld id="{31A92386-584D-D94E-A5BD-CE57B594CE68}" type="slidenum">
              <a:rPr lang="en-US" smtClean="0"/>
              <a:pPr/>
              <a:t>66</a:t>
            </a:fld>
            <a:endParaRPr lang="en-US" dirty="0"/>
          </a:p>
        </p:txBody>
      </p:sp>
    </p:spTree>
    <p:extLst>
      <p:ext uri="{BB962C8B-B14F-4D97-AF65-F5344CB8AC3E}">
        <p14:creationId xmlns:p14="http://schemas.microsoft.com/office/powerpoint/2010/main" val="239434679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96704-6864-451D-84D3-A68F53FDA5CC}"/>
              </a:ext>
            </a:extLst>
          </p:cNvPr>
          <p:cNvSpPr>
            <a:spLocks noGrp="1"/>
          </p:cNvSpPr>
          <p:nvPr>
            <p:ph type="title"/>
          </p:nvPr>
        </p:nvSpPr>
        <p:spPr>
          <a:xfrm>
            <a:off x="1446444" y="1020570"/>
            <a:ext cx="6557501" cy="1846659"/>
          </a:xfrm>
        </p:spPr>
        <p:txBody>
          <a:bodyPr/>
          <a:lstStyle/>
          <a:p>
            <a:r>
              <a:rPr lang="en-US" dirty="0"/>
              <a:t>Form Walkthrough and</a:t>
            </a:r>
            <a:br>
              <a:rPr lang="en-US" dirty="0"/>
            </a:br>
            <a:r>
              <a:rPr lang="en-US" dirty="0"/>
              <a:t> Submission Instructions </a:t>
            </a:r>
          </a:p>
        </p:txBody>
      </p:sp>
    </p:spTree>
    <p:extLst>
      <p:ext uri="{BB962C8B-B14F-4D97-AF65-F5344CB8AC3E}">
        <p14:creationId xmlns:p14="http://schemas.microsoft.com/office/powerpoint/2010/main" val="215644507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3CEFB-06F8-4BBF-831E-CD42224271A4}"/>
              </a:ext>
            </a:extLst>
          </p:cNvPr>
          <p:cNvSpPr>
            <a:spLocks noGrp="1"/>
          </p:cNvSpPr>
          <p:nvPr>
            <p:ph type="title"/>
          </p:nvPr>
        </p:nvSpPr>
        <p:spPr>
          <a:xfrm>
            <a:off x="1438359" y="1372166"/>
            <a:ext cx="6740884" cy="1154162"/>
          </a:xfrm>
        </p:spPr>
        <p:txBody>
          <a:bodyPr/>
          <a:lstStyle/>
          <a:p>
            <a:r>
              <a:rPr lang="en-US" dirty="0"/>
              <a:t>Questions and Resources </a:t>
            </a:r>
          </a:p>
        </p:txBody>
      </p:sp>
    </p:spTree>
    <p:extLst>
      <p:ext uri="{BB962C8B-B14F-4D97-AF65-F5344CB8AC3E}">
        <p14:creationId xmlns:p14="http://schemas.microsoft.com/office/powerpoint/2010/main" val="53299494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DA029-878B-4F94-A0A1-7B1FB7FEF372}"/>
              </a:ext>
            </a:extLst>
          </p:cNvPr>
          <p:cNvSpPr>
            <a:spLocks noGrp="1"/>
          </p:cNvSpPr>
          <p:nvPr>
            <p:ph type="title"/>
          </p:nvPr>
        </p:nvSpPr>
        <p:spPr>
          <a:xfrm>
            <a:off x="3055559" y="1369473"/>
            <a:ext cx="3473067" cy="1154162"/>
          </a:xfrm>
        </p:spPr>
        <p:txBody>
          <a:bodyPr/>
          <a:lstStyle/>
          <a:p>
            <a:r>
              <a:rPr lang="en-US" dirty="0"/>
              <a:t>Thank you! </a:t>
            </a:r>
          </a:p>
        </p:txBody>
      </p:sp>
    </p:spTree>
    <p:extLst>
      <p:ext uri="{BB962C8B-B14F-4D97-AF65-F5344CB8AC3E}">
        <p14:creationId xmlns:p14="http://schemas.microsoft.com/office/powerpoint/2010/main" val="28589272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73E0C-69F1-9F47-AF57-E4001D6B84C5}"/>
              </a:ext>
            </a:extLst>
          </p:cNvPr>
          <p:cNvSpPr>
            <a:spLocks noGrp="1"/>
          </p:cNvSpPr>
          <p:nvPr>
            <p:ph type="title"/>
          </p:nvPr>
        </p:nvSpPr>
        <p:spPr>
          <a:xfrm>
            <a:off x="827484" y="1196788"/>
            <a:ext cx="6710642" cy="1050398"/>
          </a:xfrm>
        </p:spPr>
        <p:txBody>
          <a:bodyPr anchor="ctr">
            <a:normAutofit/>
          </a:bodyPr>
          <a:lstStyle/>
          <a:p>
            <a:r>
              <a:rPr lang="en-US" dirty="0">
                <a:solidFill>
                  <a:srgbClr val="00B050"/>
                </a:solidFill>
              </a:rPr>
              <a:t>What is Home Health Care</a:t>
            </a:r>
          </a:p>
        </p:txBody>
      </p:sp>
      <p:sp>
        <p:nvSpPr>
          <p:cNvPr id="3" name="Content Placeholder 2">
            <a:extLst>
              <a:ext uri="{FF2B5EF4-FFF2-40B4-BE49-F238E27FC236}">
                <a16:creationId xmlns:a16="http://schemas.microsoft.com/office/drawing/2014/main" id="{EC0DDF59-A3A1-0D45-BD58-41388E142B76}"/>
              </a:ext>
            </a:extLst>
          </p:cNvPr>
          <p:cNvSpPr>
            <a:spLocks noGrp="1"/>
          </p:cNvSpPr>
          <p:nvPr>
            <p:ph idx="1"/>
          </p:nvPr>
        </p:nvSpPr>
        <p:spPr>
          <a:xfrm>
            <a:off x="280220" y="2988883"/>
            <a:ext cx="8723671" cy="2613659"/>
          </a:xfrm>
        </p:spPr>
        <p:txBody>
          <a:bodyPr>
            <a:normAutofit/>
          </a:bodyPr>
          <a:lstStyle/>
          <a:p>
            <a:pPr>
              <a:lnSpc>
                <a:spcPct val="80000"/>
              </a:lnSpc>
            </a:pPr>
            <a:r>
              <a:rPr lang="en-US" altLang="en-US" sz="1800" dirty="0"/>
              <a:t>Allows payment for </a:t>
            </a:r>
            <a:r>
              <a:rPr lang="en-US" altLang="en-US" sz="1800" b="1" dirty="0"/>
              <a:t>skilled nursing care</a:t>
            </a:r>
            <a:r>
              <a:rPr lang="en-US" altLang="en-US" sz="1800" dirty="0"/>
              <a:t>, </a:t>
            </a:r>
            <a:r>
              <a:rPr lang="en-US" altLang="en-US" sz="1800" b="1" dirty="0"/>
              <a:t>physical therapy</a:t>
            </a:r>
            <a:r>
              <a:rPr lang="en-US" altLang="en-US" sz="1800" dirty="0"/>
              <a:t>, </a:t>
            </a:r>
            <a:r>
              <a:rPr lang="en-US" altLang="en-US" sz="1800" b="1" dirty="0"/>
              <a:t>occupational therapy</a:t>
            </a:r>
            <a:r>
              <a:rPr lang="en-US" altLang="en-US" sz="1800" dirty="0"/>
              <a:t>, </a:t>
            </a:r>
            <a:r>
              <a:rPr lang="en-US" altLang="en-US" sz="1800" b="1" dirty="0"/>
              <a:t>speech therapy</a:t>
            </a:r>
            <a:r>
              <a:rPr lang="en-US" altLang="en-US" sz="1800" dirty="0"/>
              <a:t>, </a:t>
            </a:r>
            <a:r>
              <a:rPr lang="en-US" altLang="en-US" sz="1800" b="1" dirty="0"/>
              <a:t>medical social work</a:t>
            </a:r>
            <a:r>
              <a:rPr lang="en-US" altLang="en-US" sz="1800" dirty="0"/>
              <a:t>, </a:t>
            </a:r>
            <a:r>
              <a:rPr lang="en-US" altLang="en-US" sz="1800" b="1" dirty="0"/>
              <a:t>home health aide services</a:t>
            </a:r>
            <a:r>
              <a:rPr lang="en-US" altLang="en-US" sz="1800" dirty="0"/>
              <a:t>, and medical supplies provided to the patient’s home.</a:t>
            </a:r>
          </a:p>
          <a:p>
            <a:pPr>
              <a:lnSpc>
                <a:spcPct val="80000"/>
              </a:lnSpc>
            </a:pPr>
            <a:r>
              <a:rPr lang="en-US" altLang="en-US" sz="1800" dirty="0"/>
              <a:t>Focuses primarily on short term, post acute and post hospitalization care. </a:t>
            </a:r>
          </a:p>
          <a:p>
            <a:pPr>
              <a:lnSpc>
                <a:spcPct val="80000"/>
              </a:lnSpc>
            </a:pPr>
            <a:r>
              <a:rPr lang="en-US" altLang="en-US" sz="1800" dirty="0"/>
              <a:t>A physician must make the referral to a home health care agency and oversee the plan of care.</a:t>
            </a:r>
          </a:p>
        </p:txBody>
      </p:sp>
      <p:pic>
        <p:nvPicPr>
          <p:cNvPr id="5" name="Picture 4" descr="Icon&#10;&#10;Description automatically generated">
            <a:extLst>
              <a:ext uri="{FF2B5EF4-FFF2-40B4-BE49-F238E27FC236}">
                <a16:creationId xmlns:a16="http://schemas.microsoft.com/office/drawing/2014/main" id="{EB733654-45A2-6B4B-B345-AD2B892A375B}"/>
              </a:ext>
            </a:extLst>
          </p:cNvPr>
          <p:cNvPicPr>
            <a:picLocks noChangeAspect="1"/>
          </p:cNvPicPr>
          <p:nvPr/>
        </p:nvPicPr>
        <p:blipFill>
          <a:blip r:embed="rId2"/>
          <a:stretch>
            <a:fillRect/>
          </a:stretch>
        </p:blipFill>
        <p:spPr>
          <a:xfrm>
            <a:off x="6873838" y="1082010"/>
            <a:ext cx="2423393" cy="1382809"/>
          </a:xfrm>
          <a:prstGeom prst="rect">
            <a:avLst/>
          </a:prstGeom>
        </p:spPr>
      </p:pic>
      <p:pic>
        <p:nvPicPr>
          <p:cNvPr id="4" name="Picture 3" descr="A drawing of a person and person&#10;&#10;Description automatically generated with medium confidence">
            <a:extLst>
              <a:ext uri="{FF2B5EF4-FFF2-40B4-BE49-F238E27FC236}">
                <a16:creationId xmlns:a16="http://schemas.microsoft.com/office/drawing/2014/main" id="{8B41A70A-E0C6-8016-2B90-40820D50F4F0}"/>
              </a:ext>
            </a:extLst>
          </p:cNvPr>
          <p:cNvPicPr>
            <a:picLocks noChangeAspect="1"/>
          </p:cNvPicPr>
          <p:nvPr/>
        </p:nvPicPr>
        <p:blipFill>
          <a:blip r:embed="rId3"/>
          <a:stretch>
            <a:fillRect/>
          </a:stretch>
        </p:blipFill>
        <p:spPr>
          <a:xfrm>
            <a:off x="7118833" y="4311735"/>
            <a:ext cx="2025481" cy="1349477"/>
          </a:xfrm>
          <a:prstGeom prst="rect">
            <a:avLst/>
          </a:prstGeom>
        </p:spPr>
      </p:pic>
    </p:spTree>
    <p:extLst>
      <p:ext uri="{BB962C8B-B14F-4D97-AF65-F5344CB8AC3E}">
        <p14:creationId xmlns:p14="http://schemas.microsoft.com/office/powerpoint/2010/main" val="2842012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7B13F6E-8B34-4E79-86D1-18D13B617E3E}"/>
              </a:ext>
            </a:extLst>
          </p:cNvPr>
          <p:cNvSpPr>
            <a:spLocks noGrp="1"/>
          </p:cNvSpPr>
          <p:nvPr>
            <p:ph type="ctrTitle"/>
          </p:nvPr>
        </p:nvSpPr>
        <p:spPr>
          <a:xfrm>
            <a:off x="1657350" y="2220877"/>
            <a:ext cx="5829300" cy="1160300"/>
          </a:xfrm>
        </p:spPr>
        <p:txBody>
          <a:bodyPr/>
          <a:lstStyle/>
          <a:p>
            <a:r>
              <a:rPr lang="en-US" dirty="0"/>
              <a:t>COVID-19 Updates</a:t>
            </a:r>
          </a:p>
        </p:txBody>
      </p:sp>
      <p:sp>
        <p:nvSpPr>
          <p:cNvPr id="2" name="TextBox 1">
            <a:extLst>
              <a:ext uri="{FF2B5EF4-FFF2-40B4-BE49-F238E27FC236}">
                <a16:creationId xmlns:a16="http://schemas.microsoft.com/office/drawing/2014/main" id="{0C439CAE-0639-418C-8269-5EF46CF4E130}"/>
              </a:ext>
            </a:extLst>
          </p:cNvPr>
          <p:cNvSpPr txBox="1"/>
          <p:nvPr/>
        </p:nvSpPr>
        <p:spPr>
          <a:xfrm>
            <a:off x="2972175" y="6209382"/>
            <a:ext cx="5654417" cy="196208"/>
          </a:xfrm>
          <a:prstGeom prst="rect">
            <a:avLst/>
          </a:prstGeom>
          <a:noFill/>
        </p:spPr>
        <p:txBody>
          <a:bodyPr wrap="square" rtlCol="0">
            <a:spAutoFit/>
          </a:bodyPr>
          <a:lstStyle/>
          <a:p>
            <a:r>
              <a:rPr lang="en-US" sz="675" dirty="0"/>
              <a:t>CountyCare CM Webinar | For CountyCare Care Coordination Staff – Not for Distribution</a:t>
            </a:r>
          </a:p>
        </p:txBody>
      </p:sp>
    </p:spTree>
    <p:extLst>
      <p:ext uri="{BB962C8B-B14F-4D97-AF65-F5344CB8AC3E}">
        <p14:creationId xmlns:p14="http://schemas.microsoft.com/office/powerpoint/2010/main" val="253163719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379FE-9E9F-454A-B081-34846542DED3}"/>
              </a:ext>
            </a:extLst>
          </p:cNvPr>
          <p:cNvSpPr>
            <a:spLocks noGrp="1"/>
          </p:cNvSpPr>
          <p:nvPr>
            <p:ph type="title"/>
          </p:nvPr>
        </p:nvSpPr>
        <p:spPr/>
        <p:txBody>
          <a:bodyPr/>
          <a:lstStyle/>
          <a:p>
            <a:r>
              <a:rPr lang="en-US" dirty="0"/>
              <a:t>COVID-19 Updates</a:t>
            </a:r>
            <a:br>
              <a:rPr lang="en-US" dirty="0">
                <a:highlight>
                  <a:srgbClr val="FFFF00"/>
                </a:highlight>
              </a:rPr>
            </a:br>
            <a:endParaRPr lang="en-US" sz="2250" dirty="0">
              <a:highlight>
                <a:srgbClr val="FFFF00"/>
              </a:highlight>
            </a:endParaRPr>
          </a:p>
        </p:txBody>
      </p:sp>
      <p:sp>
        <p:nvSpPr>
          <p:cNvPr id="4" name="Slide Number Placeholder 3">
            <a:extLst>
              <a:ext uri="{FF2B5EF4-FFF2-40B4-BE49-F238E27FC236}">
                <a16:creationId xmlns:a16="http://schemas.microsoft.com/office/drawing/2014/main" id="{88242AE5-AB21-4CB6-8737-52D8DD1F1E7F}"/>
              </a:ext>
            </a:extLst>
          </p:cNvPr>
          <p:cNvSpPr>
            <a:spLocks noGrp="1"/>
          </p:cNvSpPr>
          <p:nvPr>
            <p:ph type="sldNum" sz="quarter" idx="10"/>
          </p:nvPr>
        </p:nvSpPr>
        <p:spPr/>
        <p:txBody>
          <a:bodyPr/>
          <a:lstStyle/>
          <a:p>
            <a:pPr defTabSz="342900">
              <a:defRPr/>
            </a:pPr>
            <a:fld id="{97CBB0EC-3716-413D-85AA-6DC8F362D3E2}" type="slidenum">
              <a:rPr lang="en-US" sz="750">
                <a:solidFill>
                  <a:prstClr val="white"/>
                </a:solidFill>
              </a:rPr>
              <a:pPr defTabSz="342900">
                <a:defRPr/>
              </a:pPr>
              <a:t>71</a:t>
            </a:fld>
            <a:endParaRPr lang="en-US" sz="750" dirty="0">
              <a:solidFill>
                <a:prstClr val="white"/>
              </a:solidFill>
            </a:endParaRPr>
          </a:p>
        </p:txBody>
      </p:sp>
      <p:sp>
        <p:nvSpPr>
          <p:cNvPr id="12" name="TextBox 11">
            <a:extLst>
              <a:ext uri="{FF2B5EF4-FFF2-40B4-BE49-F238E27FC236}">
                <a16:creationId xmlns:a16="http://schemas.microsoft.com/office/drawing/2014/main" id="{5194C5C5-7CEB-4ED9-BF50-D4F36DEDD990}"/>
              </a:ext>
            </a:extLst>
          </p:cNvPr>
          <p:cNvSpPr txBox="1"/>
          <p:nvPr/>
        </p:nvSpPr>
        <p:spPr>
          <a:xfrm>
            <a:off x="1143001" y="5622991"/>
            <a:ext cx="5654417" cy="196208"/>
          </a:xfrm>
          <a:prstGeom prst="rect">
            <a:avLst/>
          </a:prstGeom>
          <a:noFill/>
        </p:spPr>
        <p:txBody>
          <a:bodyPr wrap="square" rtlCol="0">
            <a:spAutoFit/>
          </a:bodyPr>
          <a:lstStyle/>
          <a:p>
            <a:pPr defTabSz="342900">
              <a:defRPr/>
            </a:pPr>
            <a:r>
              <a:rPr lang="en-US" sz="675" dirty="0">
                <a:solidFill>
                  <a:prstClr val="black"/>
                </a:solidFill>
              </a:rPr>
              <a:t>CountyCare CM Webinar | For CountyCare Care Coordination Staff – Not for Distribution</a:t>
            </a:r>
          </a:p>
        </p:txBody>
      </p:sp>
      <p:graphicFrame>
        <p:nvGraphicFramePr>
          <p:cNvPr id="5" name="Table 8">
            <a:extLst>
              <a:ext uri="{FF2B5EF4-FFF2-40B4-BE49-F238E27FC236}">
                <a16:creationId xmlns:a16="http://schemas.microsoft.com/office/drawing/2014/main" id="{A5970329-17DB-4F65-B13F-46C0164624C4}"/>
              </a:ext>
            </a:extLst>
          </p:cNvPr>
          <p:cNvGraphicFramePr>
            <a:graphicFrameLocks noGrp="1"/>
          </p:cNvGraphicFramePr>
          <p:nvPr>
            <p:extLst>
              <p:ext uri="{D42A27DB-BD31-4B8C-83A1-F6EECF244321}">
                <p14:modId xmlns:p14="http://schemas.microsoft.com/office/powerpoint/2010/main" val="3927525257"/>
              </p:ext>
            </p:extLst>
          </p:nvPr>
        </p:nvGraphicFramePr>
        <p:xfrm>
          <a:off x="1485900" y="1577530"/>
          <a:ext cx="6172201" cy="2919860"/>
        </p:xfrm>
        <a:graphic>
          <a:graphicData uri="http://schemas.openxmlformats.org/drawingml/2006/table">
            <a:tbl>
              <a:tblPr firstRow="1" bandRow="1">
                <a:tableStyleId>{5C22544A-7EE6-4342-B048-85BDC9FD1C3A}</a:tableStyleId>
              </a:tblPr>
              <a:tblGrid>
                <a:gridCol w="920822">
                  <a:extLst>
                    <a:ext uri="{9D8B030D-6E8A-4147-A177-3AD203B41FA5}">
                      <a16:colId xmlns:a16="http://schemas.microsoft.com/office/drawing/2014/main" val="2652232229"/>
                    </a:ext>
                  </a:extLst>
                </a:gridCol>
                <a:gridCol w="2165279">
                  <a:extLst>
                    <a:ext uri="{9D8B030D-6E8A-4147-A177-3AD203B41FA5}">
                      <a16:colId xmlns:a16="http://schemas.microsoft.com/office/drawing/2014/main" val="3429284488"/>
                    </a:ext>
                  </a:extLst>
                </a:gridCol>
                <a:gridCol w="1543050">
                  <a:extLst>
                    <a:ext uri="{9D8B030D-6E8A-4147-A177-3AD203B41FA5}">
                      <a16:colId xmlns:a16="http://schemas.microsoft.com/office/drawing/2014/main" val="2337498059"/>
                    </a:ext>
                  </a:extLst>
                </a:gridCol>
                <a:gridCol w="1543050">
                  <a:extLst>
                    <a:ext uri="{9D8B030D-6E8A-4147-A177-3AD203B41FA5}">
                      <a16:colId xmlns:a16="http://schemas.microsoft.com/office/drawing/2014/main" val="2314871458"/>
                    </a:ext>
                  </a:extLst>
                </a:gridCol>
              </a:tblGrid>
              <a:tr h="795504">
                <a:tc gridSpan="2">
                  <a:txBody>
                    <a:bodyPr/>
                    <a:lstStyle/>
                    <a:p>
                      <a:pPr algn="ctr"/>
                      <a:r>
                        <a:rPr lang="en-US" sz="1500" dirty="0">
                          <a:solidFill>
                            <a:schemeClr val="bg1"/>
                          </a:solidFill>
                          <a:latin typeface="+mn-lt"/>
                        </a:rPr>
                        <a:t>COVID-19 Case Overview (Year to Date)</a:t>
                      </a:r>
                    </a:p>
                  </a:txBody>
                  <a:tcPr marL="68580" marR="68580" marT="34290" marB="34290"/>
                </a:tc>
                <a:tc hMerge="1">
                  <a:txBody>
                    <a:bodyPr/>
                    <a:lstStyle/>
                    <a:p>
                      <a:endParaRPr lang="en-US" dirty="0"/>
                    </a:p>
                  </a:txBody>
                  <a:tcPr/>
                </a:tc>
                <a:tc gridSpan="2">
                  <a:txBody>
                    <a:bodyPr/>
                    <a:lstStyle/>
                    <a:p>
                      <a:pPr algn="ctr"/>
                      <a:r>
                        <a:rPr lang="en-US" sz="1500" dirty="0">
                          <a:latin typeface="+mn-lt"/>
                        </a:rPr>
                        <a:t>Vaccination Overview (10/17/2022)**</a:t>
                      </a:r>
                    </a:p>
                  </a:txBody>
                  <a:tcPr marL="68580" marR="68580" marT="34290" marB="34290"/>
                </a:tc>
                <a:tc hMerge="1">
                  <a:txBody>
                    <a:bodyPr/>
                    <a:lstStyle/>
                    <a:p>
                      <a:endParaRPr lang="en-US" dirty="0"/>
                    </a:p>
                  </a:txBody>
                  <a:tcPr/>
                </a:tc>
                <a:extLst>
                  <a:ext uri="{0D108BD9-81ED-4DB2-BD59-A6C34878D82A}">
                    <a16:rowId xmlns:a16="http://schemas.microsoft.com/office/drawing/2014/main" val="694599093"/>
                  </a:ext>
                </a:extLst>
              </a:tr>
              <a:tr h="1141376">
                <a:tc>
                  <a:txBody>
                    <a:bodyPr/>
                    <a:lstStyle/>
                    <a:p>
                      <a:r>
                        <a:rPr lang="en-US" sz="1500" dirty="0">
                          <a:latin typeface="+mn-lt"/>
                        </a:rPr>
                        <a:t># Cases</a:t>
                      </a:r>
                    </a:p>
                  </a:txBody>
                  <a:tcPr marL="68580" marR="68580" marT="34290" marB="34290"/>
                </a:tc>
                <a:tc>
                  <a:txBody>
                    <a:bodyPr/>
                    <a:lstStyle/>
                    <a:p>
                      <a:r>
                        <a:rPr lang="en-US" sz="1500" dirty="0">
                          <a:latin typeface="+mn-lt"/>
                        </a:rPr>
                        <a:t>55960</a:t>
                      </a:r>
                    </a:p>
                  </a:txBody>
                  <a:tcPr marL="68580" marR="68580" marT="34290" marB="34290"/>
                </a:tc>
                <a:tc>
                  <a:txBody>
                    <a:bodyPr/>
                    <a:lstStyle/>
                    <a:p>
                      <a:r>
                        <a:rPr lang="en-US" sz="1500" dirty="0">
                          <a:latin typeface="+mn-lt"/>
                        </a:rPr>
                        <a:t># only 1 dose*</a:t>
                      </a:r>
                    </a:p>
                  </a:txBody>
                  <a:tcPr marL="68580" marR="68580" marT="34290" marB="34290"/>
                </a:tc>
                <a:tc>
                  <a:txBody>
                    <a:bodyPr/>
                    <a:lstStyle/>
                    <a:p>
                      <a:r>
                        <a:rPr lang="en-US" sz="1400" kern="1200" dirty="0">
                          <a:solidFill>
                            <a:schemeClr val="dk1"/>
                          </a:solidFill>
                          <a:effectLst/>
                          <a:latin typeface="+mn-lt"/>
                          <a:ea typeface="+mn-ea"/>
                          <a:cs typeface="+mn-cs"/>
                        </a:rPr>
                        <a:t>22,367 (5.10%)</a:t>
                      </a:r>
                      <a:endParaRPr lang="en-US" sz="1500" dirty="0">
                        <a:latin typeface="+mn-lt"/>
                      </a:endParaRPr>
                    </a:p>
                  </a:txBody>
                  <a:tcPr marL="68580" marR="68580" marT="34290" marB="34290"/>
                </a:tc>
                <a:extLst>
                  <a:ext uri="{0D108BD9-81ED-4DB2-BD59-A6C34878D82A}">
                    <a16:rowId xmlns:a16="http://schemas.microsoft.com/office/drawing/2014/main" val="2236147462"/>
                  </a:ext>
                </a:extLst>
              </a:tr>
              <a:tr h="982980">
                <a:tc>
                  <a:txBody>
                    <a:bodyPr/>
                    <a:lstStyle/>
                    <a:p>
                      <a:r>
                        <a:rPr lang="en-US" sz="1500" dirty="0">
                          <a:latin typeface="+mn-lt"/>
                        </a:rPr>
                        <a:t># Deaths</a:t>
                      </a:r>
                    </a:p>
                  </a:txBody>
                  <a:tcPr marL="68580" marR="68580" marT="34290" marB="34290"/>
                </a:tc>
                <a:tc>
                  <a:txBody>
                    <a:bodyPr/>
                    <a:lstStyle/>
                    <a:p>
                      <a:r>
                        <a:rPr lang="en-US" sz="1500" dirty="0">
                          <a:latin typeface="+mn-lt"/>
                        </a:rPr>
                        <a:t>293</a:t>
                      </a:r>
                    </a:p>
                  </a:txBody>
                  <a:tcPr marL="68580" marR="68580" marT="34290" marB="34290"/>
                </a:tc>
                <a:tc>
                  <a:txBody>
                    <a:bodyPr/>
                    <a:lstStyle/>
                    <a:p>
                      <a:r>
                        <a:rPr lang="en-US" sz="1500" dirty="0">
                          <a:latin typeface="+mn-lt"/>
                        </a:rPr>
                        <a:t># fully vaccinated</a:t>
                      </a:r>
                    </a:p>
                    <a:p>
                      <a:endParaRPr lang="en-US" sz="1500" dirty="0">
                        <a:latin typeface="+mn-lt"/>
                      </a:endParaRPr>
                    </a:p>
                    <a:p>
                      <a:r>
                        <a:rPr lang="en-US" sz="1500" dirty="0">
                          <a:latin typeface="+mn-lt"/>
                        </a:rPr>
                        <a:t>#3</a:t>
                      </a:r>
                      <a:r>
                        <a:rPr lang="en-US" sz="1500" baseline="30000" dirty="0">
                          <a:latin typeface="+mn-lt"/>
                        </a:rPr>
                        <a:t>rd</a:t>
                      </a:r>
                      <a:r>
                        <a:rPr lang="en-US" sz="1500" dirty="0">
                          <a:latin typeface="+mn-lt"/>
                        </a:rPr>
                        <a:t> doses/Booster</a:t>
                      </a:r>
                    </a:p>
                  </a:txBody>
                  <a:tcPr marL="68580" marR="68580" marT="34290" marB="34290"/>
                </a:tc>
                <a:tc>
                  <a:txBody>
                    <a:bodyPr/>
                    <a:lstStyle/>
                    <a:p>
                      <a:r>
                        <a:rPr lang="en-US" sz="1400" kern="1200" dirty="0">
                          <a:solidFill>
                            <a:schemeClr val="dk1"/>
                          </a:solidFill>
                          <a:effectLst/>
                          <a:latin typeface="+mn-lt"/>
                          <a:ea typeface="+mn-ea"/>
                          <a:cs typeface="+mn-cs"/>
                        </a:rPr>
                        <a:t>197,902 (45.15%) </a:t>
                      </a:r>
                    </a:p>
                    <a:p>
                      <a:endParaRPr lang="en-US" sz="1400" kern="1200" dirty="0">
                        <a:solidFill>
                          <a:schemeClr val="dk1"/>
                        </a:solidFill>
                        <a:effectLst/>
                        <a:latin typeface="+mn-lt"/>
                        <a:ea typeface="+mn-ea"/>
                        <a:cs typeface="+mn-cs"/>
                      </a:endParaRPr>
                    </a:p>
                    <a:p>
                      <a:r>
                        <a:rPr lang="en-US" sz="1400" kern="1200" dirty="0">
                          <a:solidFill>
                            <a:schemeClr val="dk1"/>
                          </a:solidFill>
                          <a:effectLst/>
                          <a:latin typeface="+mn-lt"/>
                          <a:ea typeface="+mn-ea"/>
                          <a:cs typeface="+mn-cs"/>
                        </a:rPr>
                        <a:t>78,228 (17.85%)</a:t>
                      </a:r>
                      <a:endParaRPr lang="en-US" sz="1500" dirty="0">
                        <a:latin typeface="+mn-lt"/>
                      </a:endParaRPr>
                    </a:p>
                  </a:txBody>
                  <a:tcPr marL="68580" marR="68580" marT="34290" marB="34290"/>
                </a:tc>
                <a:extLst>
                  <a:ext uri="{0D108BD9-81ED-4DB2-BD59-A6C34878D82A}">
                    <a16:rowId xmlns:a16="http://schemas.microsoft.com/office/drawing/2014/main" val="826571004"/>
                  </a:ext>
                </a:extLst>
              </a:tr>
            </a:tbl>
          </a:graphicData>
        </a:graphic>
      </p:graphicFrame>
    </p:spTree>
    <p:extLst>
      <p:ext uri="{BB962C8B-B14F-4D97-AF65-F5344CB8AC3E}">
        <p14:creationId xmlns:p14="http://schemas.microsoft.com/office/powerpoint/2010/main" val="169020793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E467F-7F83-4351-B2B5-C680C31B0640}"/>
              </a:ext>
            </a:extLst>
          </p:cNvPr>
          <p:cNvSpPr>
            <a:spLocks noGrp="1"/>
          </p:cNvSpPr>
          <p:nvPr>
            <p:ph type="title"/>
          </p:nvPr>
        </p:nvSpPr>
        <p:spPr/>
        <p:txBody>
          <a:bodyPr/>
          <a:lstStyle/>
          <a:p>
            <a:r>
              <a:rPr lang="en-US" dirty="0"/>
              <a:t>Vaccination Locations Updates</a:t>
            </a:r>
          </a:p>
        </p:txBody>
      </p:sp>
      <p:sp>
        <p:nvSpPr>
          <p:cNvPr id="4" name="Slide Number Placeholder 3">
            <a:extLst>
              <a:ext uri="{FF2B5EF4-FFF2-40B4-BE49-F238E27FC236}">
                <a16:creationId xmlns:a16="http://schemas.microsoft.com/office/drawing/2014/main" id="{D210463A-01BF-476E-AB9B-F0C077AC2961}"/>
              </a:ext>
            </a:extLst>
          </p:cNvPr>
          <p:cNvSpPr>
            <a:spLocks noGrp="1"/>
          </p:cNvSpPr>
          <p:nvPr>
            <p:ph type="sldNum" sz="quarter" idx="10"/>
          </p:nvPr>
        </p:nvSpPr>
        <p:spPr/>
        <p:txBody>
          <a:bodyPr/>
          <a:lstStyle/>
          <a:p>
            <a:pPr defTabSz="342900">
              <a:defRPr/>
            </a:pPr>
            <a:fld id="{97CBB0EC-3716-413D-85AA-6DC8F362D3E2}" type="slidenum">
              <a:rPr lang="en-US" sz="750">
                <a:solidFill>
                  <a:prstClr val="white"/>
                </a:solidFill>
              </a:rPr>
              <a:pPr defTabSz="342900">
                <a:defRPr/>
              </a:pPr>
              <a:t>72</a:t>
            </a:fld>
            <a:endParaRPr lang="en-US" sz="750" dirty="0">
              <a:solidFill>
                <a:prstClr val="white"/>
              </a:solidFill>
            </a:endParaRPr>
          </a:p>
        </p:txBody>
      </p:sp>
      <p:sp>
        <p:nvSpPr>
          <p:cNvPr id="9" name="TextBox 8">
            <a:extLst>
              <a:ext uri="{FF2B5EF4-FFF2-40B4-BE49-F238E27FC236}">
                <a16:creationId xmlns:a16="http://schemas.microsoft.com/office/drawing/2014/main" id="{5AF451A6-0D75-4AD9-96B0-3181EE6694FD}"/>
              </a:ext>
            </a:extLst>
          </p:cNvPr>
          <p:cNvSpPr txBox="1"/>
          <p:nvPr/>
        </p:nvSpPr>
        <p:spPr>
          <a:xfrm>
            <a:off x="1088232" y="1737175"/>
            <a:ext cx="6912769" cy="553998"/>
          </a:xfrm>
          <a:prstGeom prst="rect">
            <a:avLst/>
          </a:prstGeom>
          <a:noFill/>
        </p:spPr>
        <p:txBody>
          <a:bodyPr wrap="square" rtlCol="0">
            <a:spAutoFit/>
          </a:bodyPr>
          <a:lstStyle/>
          <a:p>
            <a:pPr algn="ctr" defTabSz="342900">
              <a:defRPr/>
            </a:pPr>
            <a:r>
              <a:rPr lang="en-US" sz="1500" dirty="0">
                <a:solidFill>
                  <a:prstClr val="black"/>
                </a:solidFill>
                <a:latin typeface="Calibri"/>
              </a:rPr>
              <a:t>All Illinois residents </a:t>
            </a:r>
            <a:r>
              <a:rPr lang="en-US" sz="1500" b="1" dirty="0">
                <a:solidFill>
                  <a:prstClr val="black"/>
                </a:solidFill>
                <a:latin typeface="Calibri"/>
              </a:rPr>
              <a:t>age 5 and older </a:t>
            </a:r>
            <a:r>
              <a:rPr lang="en-US" sz="1500" dirty="0">
                <a:solidFill>
                  <a:prstClr val="black"/>
                </a:solidFill>
                <a:latin typeface="Calibri"/>
              </a:rPr>
              <a:t>are eligible for the vaccine. Some members may be eligible for a </a:t>
            </a:r>
            <a:r>
              <a:rPr lang="en-US" sz="1500" dirty="0">
                <a:solidFill>
                  <a:prstClr val="black"/>
                </a:solidFill>
                <a:latin typeface="Calibri"/>
                <a:hlinkClick r:id="rId2"/>
              </a:rPr>
              <a:t>booster dose</a:t>
            </a:r>
            <a:r>
              <a:rPr lang="en-US" sz="1500" dirty="0">
                <a:solidFill>
                  <a:prstClr val="black"/>
                </a:solidFill>
                <a:latin typeface="Calibri"/>
              </a:rPr>
              <a:t>.</a:t>
            </a:r>
          </a:p>
        </p:txBody>
      </p:sp>
      <p:graphicFrame>
        <p:nvGraphicFramePr>
          <p:cNvPr id="3" name="Diagram 2">
            <a:extLst>
              <a:ext uri="{FF2B5EF4-FFF2-40B4-BE49-F238E27FC236}">
                <a16:creationId xmlns:a16="http://schemas.microsoft.com/office/drawing/2014/main" id="{D6EA225F-4123-4965-91C2-DF5A89CE3926}"/>
              </a:ext>
            </a:extLst>
          </p:cNvPr>
          <p:cNvGraphicFramePr/>
          <p:nvPr/>
        </p:nvGraphicFramePr>
        <p:xfrm>
          <a:off x="1604653" y="2371073"/>
          <a:ext cx="6053447" cy="29824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23B3BB4C-5844-4BA5-A223-26543EE554DC}"/>
              </a:ext>
            </a:extLst>
          </p:cNvPr>
          <p:cNvSpPr txBox="1"/>
          <p:nvPr/>
        </p:nvSpPr>
        <p:spPr>
          <a:xfrm>
            <a:off x="1143001" y="5622991"/>
            <a:ext cx="5654417" cy="196208"/>
          </a:xfrm>
          <a:prstGeom prst="rect">
            <a:avLst/>
          </a:prstGeom>
          <a:noFill/>
        </p:spPr>
        <p:txBody>
          <a:bodyPr wrap="square" rtlCol="0">
            <a:spAutoFit/>
          </a:bodyPr>
          <a:lstStyle/>
          <a:p>
            <a:r>
              <a:rPr lang="en-US" sz="675" dirty="0"/>
              <a:t>CountyCare CM Webinar | For CountyCare Care Coordination Staff – Not for Distribution</a:t>
            </a:r>
          </a:p>
        </p:txBody>
      </p:sp>
    </p:spTree>
    <p:extLst>
      <p:ext uri="{BB962C8B-B14F-4D97-AF65-F5344CB8AC3E}">
        <p14:creationId xmlns:p14="http://schemas.microsoft.com/office/powerpoint/2010/main" val="75546560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16FB0-B313-43A5-9C7C-6A38B4F11DA9}"/>
              </a:ext>
            </a:extLst>
          </p:cNvPr>
          <p:cNvSpPr>
            <a:spLocks noGrp="1"/>
          </p:cNvSpPr>
          <p:nvPr>
            <p:ph type="title"/>
          </p:nvPr>
        </p:nvSpPr>
        <p:spPr>
          <a:xfrm>
            <a:off x="43132" y="911305"/>
            <a:ext cx="7614968" cy="509535"/>
          </a:xfrm>
        </p:spPr>
        <p:txBody>
          <a:bodyPr/>
          <a:lstStyle/>
          <a:p>
            <a:r>
              <a:rPr lang="en-US" sz="2100" dirty="0"/>
              <a:t>FREE AT HOME COVID TEST KITS</a:t>
            </a:r>
          </a:p>
        </p:txBody>
      </p:sp>
      <p:sp>
        <p:nvSpPr>
          <p:cNvPr id="3" name="Content Placeholder 2">
            <a:extLst>
              <a:ext uri="{FF2B5EF4-FFF2-40B4-BE49-F238E27FC236}">
                <a16:creationId xmlns:a16="http://schemas.microsoft.com/office/drawing/2014/main" id="{8146D2B1-027C-4B84-BB21-FB1912DD0486}"/>
              </a:ext>
            </a:extLst>
          </p:cNvPr>
          <p:cNvSpPr>
            <a:spLocks noGrp="1"/>
          </p:cNvSpPr>
          <p:nvPr>
            <p:ph idx="1"/>
          </p:nvPr>
        </p:nvSpPr>
        <p:spPr>
          <a:xfrm>
            <a:off x="99205" y="1366209"/>
            <a:ext cx="8786003" cy="4070953"/>
          </a:xfrm>
        </p:spPr>
        <p:txBody>
          <a:bodyPr/>
          <a:lstStyle/>
          <a:p>
            <a:r>
              <a:rPr lang="en-US" sz="1500" dirty="0"/>
              <a:t>The Federal government have provided a program for free at home covid test kit for families. </a:t>
            </a:r>
          </a:p>
          <a:p>
            <a:r>
              <a:rPr lang="en-US" sz="1500" dirty="0"/>
              <a:t>Members can make order via this website (</a:t>
            </a:r>
            <a:r>
              <a:rPr lang="en-US" sz="1500" dirty="0">
                <a:hlinkClick r:id="rId2"/>
              </a:rPr>
              <a:t>COVIDtests.gov - Free at-home COVID-19 tests</a:t>
            </a:r>
            <a:r>
              <a:rPr lang="en-US" sz="1500" dirty="0"/>
              <a:t>)</a:t>
            </a:r>
          </a:p>
          <a:p>
            <a:r>
              <a:rPr lang="en-US" sz="1500" dirty="0">
                <a:latin typeface="Noto Sans" panose="020B0502040504020204" pitchFamily="34" charset="0"/>
              </a:rPr>
              <a:t>For those that may need help placing an order for your at-⁠home tests. They can Call </a:t>
            </a:r>
            <a:r>
              <a:rPr lang="en-US" sz="1500" u="sng" dirty="0">
                <a:solidFill>
                  <a:srgbClr val="0057B7"/>
                </a:solidFill>
                <a:latin typeface="Noto Sans" panose="020B0502040504020204" pitchFamily="34" charset="0"/>
                <a:hlinkClick r:id="rId3"/>
              </a:rPr>
              <a:t>1-800-232-0233</a:t>
            </a:r>
            <a:r>
              <a:rPr lang="en-US" sz="1500" dirty="0">
                <a:solidFill>
                  <a:srgbClr val="00426B"/>
                </a:solidFill>
                <a:latin typeface="Noto Sans" panose="020B0502040504020204" pitchFamily="34" charset="0"/>
              </a:rPr>
              <a:t> (TTY </a:t>
            </a:r>
            <a:r>
              <a:rPr lang="en-US" sz="1500" u="sng" dirty="0">
                <a:solidFill>
                  <a:srgbClr val="0057B7"/>
                </a:solidFill>
                <a:latin typeface="Noto Sans" panose="020B0502040504020204" pitchFamily="34" charset="0"/>
                <a:hlinkClick r:id="rId4"/>
              </a:rPr>
              <a:t>1-888-720-7489</a:t>
            </a:r>
            <a:r>
              <a:rPr lang="en-US" sz="1500" dirty="0">
                <a:solidFill>
                  <a:srgbClr val="00426B"/>
                </a:solidFill>
                <a:latin typeface="Noto Sans" panose="020B0502040504020204" pitchFamily="34" charset="0"/>
              </a:rPr>
              <a:t>).</a:t>
            </a:r>
          </a:p>
          <a:p>
            <a:endParaRPr lang="en-US" sz="1800" dirty="0"/>
          </a:p>
          <a:p>
            <a:pPr marL="0" indent="0">
              <a:buNone/>
            </a:pPr>
            <a:r>
              <a:rPr lang="en-US" sz="2100" dirty="0"/>
              <a:t>                                     </a:t>
            </a:r>
            <a:r>
              <a:rPr lang="en-US" dirty="0"/>
              <a:t>COVID Vaccines for Children </a:t>
            </a:r>
          </a:p>
          <a:p>
            <a:r>
              <a:rPr lang="en-US" sz="1200" dirty="0">
                <a:solidFill>
                  <a:srgbClr val="000000"/>
                </a:solidFill>
              </a:rPr>
              <a:t>CDC recommends </a:t>
            </a:r>
            <a:r>
              <a:rPr lang="en-US" sz="1200" b="1" dirty="0">
                <a:solidFill>
                  <a:srgbClr val="000000"/>
                </a:solidFill>
              </a:rPr>
              <a:t>everyone ages 5 and older get a COVID-19 vaccine</a:t>
            </a:r>
          </a:p>
          <a:p>
            <a:r>
              <a:rPr lang="en-US" sz="1200" b="1" dirty="0">
                <a:solidFill>
                  <a:srgbClr val="000000"/>
                </a:solidFill>
              </a:rPr>
              <a:t>Pfizer</a:t>
            </a:r>
            <a:r>
              <a:rPr lang="en-US" sz="1200" dirty="0">
                <a:solidFill>
                  <a:srgbClr val="000000"/>
                </a:solidFill>
              </a:rPr>
              <a:t> authorized for children ages </a:t>
            </a:r>
            <a:r>
              <a:rPr lang="en-US" sz="1200" b="1" dirty="0">
                <a:solidFill>
                  <a:srgbClr val="000000"/>
                </a:solidFill>
              </a:rPr>
              <a:t>5-11</a:t>
            </a:r>
            <a:r>
              <a:rPr lang="en-US" sz="1200" dirty="0">
                <a:solidFill>
                  <a:srgbClr val="000000"/>
                </a:solidFill>
              </a:rPr>
              <a:t> and </a:t>
            </a:r>
            <a:r>
              <a:rPr lang="en-US" sz="1200" b="1" dirty="0">
                <a:solidFill>
                  <a:srgbClr val="000000"/>
                </a:solidFill>
              </a:rPr>
              <a:t>12-17</a:t>
            </a:r>
          </a:p>
          <a:p>
            <a:r>
              <a:rPr lang="en-US" sz="1200" b="1" dirty="0">
                <a:solidFill>
                  <a:srgbClr val="000000"/>
                </a:solidFill>
              </a:rPr>
              <a:t>Where</a:t>
            </a:r>
            <a:r>
              <a:rPr lang="en-US" sz="1200" dirty="0">
                <a:solidFill>
                  <a:srgbClr val="000000"/>
                </a:solidFill>
              </a:rPr>
              <a:t> can children be vaccinated? Pediatricians’ offices, hospitals, pharmacies, community events, and dedicated CPS, CDPH clinics, and CCH sites </a:t>
            </a:r>
          </a:p>
          <a:p>
            <a:r>
              <a:rPr lang="en-US" sz="1200" dirty="0">
                <a:solidFill>
                  <a:srgbClr val="212121"/>
                </a:solidFill>
              </a:rPr>
              <a:t>For more information for Chicago: </a:t>
            </a:r>
            <a:r>
              <a:rPr lang="en-US" sz="1200" dirty="0">
                <a:hlinkClick r:id="rId5"/>
              </a:rPr>
              <a:t>https://www.chicago.gov/city/en/sites/covid19-vaccine/home/for-youth.html</a:t>
            </a:r>
            <a:r>
              <a:rPr lang="en-US" sz="1200" dirty="0"/>
              <a:t> </a:t>
            </a:r>
          </a:p>
          <a:p>
            <a:r>
              <a:rPr lang="en-US" sz="1200" b="1" dirty="0"/>
              <a:t>Cook County Residents</a:t>
            </a:r>
            <a:r>
              <a:rPr lang="en-US" sz="1200" dirty="0"/>
              <a:t>: Cook County Health will begin offering the Pfizer COVID-19 vaccine to current patients ages 5-11 on Friday, November 5. Patients can walk-in to any CCH site to get vaccinated or make an appointment by calling 833-308-1988 (Monday through Friday 8:00 am – 8:00 pm) or visiting </a:t>
            </a:r>
            <a:r>
              <a:rPr lang="en-US" sz="1200" u="sng" dirty="0">
                <a:solidFill>
                  <a:srgbClr val="0563C1"/>
                </a:solidFill>
                <a:latin typeface="Calibri" panose="020F0502020204030204" pitchFamily="34" charset="0"/>
                <a:ea typeface="Calibri" panose="020F0502020204030204" pitchFamily="34" charset="0"/>
                <a:hlinkClick r:id="rId6"/>
              </a:rPr>
              <a:t>vaccine.cookcountyil.gov</a:t>
            </a:r>
            <a:r>
              <a:rPr lang="en-US" sz="1200" dirty="0"/>
              <a:t> </a:t>
            </a:r>
          </a:p>
          <a:p>
            <a:r>
              <a:rPr lang="en-US" sz="1200" dirty="0"/>
              <a:t>For more information for  Cook County: </a:t>
            </a:r>
            <a:r>
              <a:rPr lang="en-US" sz="1200" u="sng" dirty="0">
                <a:solidFill>
                  <a:srgbClr val="0563C1"/>
                </a:solidFill>
                <a:latin typeface="Calibri" panose="020F0502020204030204" pitchFamily="34" charset="0"/>
                <a:ea typeface="Calibri" panose="020F0502020204030204" pitchFamily="34" charset="0"/>
                <a:hlinkClick r:id="rId7"/>
              </a:rPr>
              <a:t>MyShotCookCounty.com</a:t>
            </a:r>
            <a:endParaRPr lang="en-US" sz="1200" dirty="0"/>
          </a:p>
          <a:p>
            <a:pPr marL="0" indent="0">
              <a:buNone/>
            </a:pPr>
            <a:endParaRPr lang="en-US" dirty="0"/>
          </a:p>
        </p:txBody>
      </p:sp>
      <p:sp>
        <p:nvSpPr>
          <p:cNvPr id="4" name="Slide Number Placeholder 3">
            <a:extLst>
              <a:ext uri="{FF2B5EF4-FFF2-40B4-BE49-F238E27FC236}">
                <a16:creationId xmlns:a16="http://schemas.microsoft.com/office/drawing/2014/main" id="{68DB18E4-E8F4-4EA2-AC5C-02483A67E5CB}"/>
              </a:ext>
            </a:extLst>
          </p:cNvPr>
          <p:cNvSpPr>
            <a:spLocks noGrp="1"/>
          </p:cNvSpPr>
          <p:nvPr>
            <p:ph type="sldNum" sz="quarter" idx="10"/>
          </p:nvPr>
        </p:nvSpPr>
        <p:spPr/>
        <p:txBody>
          <a:bodyPr/>
          <a:lstStyle/>
          <a:p>
            <a:pPr>
              <a:defRPr/>
            </a:pPr>
            <a:fld id="{97CBB0EC-3716-413D-85AA-6DC8F362D3E2}" type="slidenum">
              <a:rPr lang="en-US" smtClean="0"/>
              <a:pPr>
                <a:defRPr/>
              </a:pPr>
              <a:t>73</a:t>
            </a:fld>
            <a:endParaRPr lang="en-US" dirty="0"/>
          </a:p>
        </p:txBody>
      </p:sp>
      <p:sp>
        <p:nvSpPr>
          <p:cNvPr id="5" name="Text Placeholder 4">
            <a:extLst>
              <a:ext uri="{FF2B5EF4-FFF2-40B4-BE49-F238E27FC236}">
                <a16:creationId xmlns:a16="http://schemas.microsoft.com/office/drawing/2014/main" id="{B22E77FA-765B-4476-897C-D3AB306F5937}"/>
              </a:ext>
            </a:extLst>
          </p:cNvPr>
          <p:cNvSpPr>
            <a:spLocks noGrp="1"/>
          </p:cNvSpPr>
          <p:nvPr>
            <p:ph type="body" sz="quarter" idx="11"/>
          </p:nvPr>
        </p:nvSpPr>
        <p:spPr/>
        <p:txBody>
          <a:bodyPr/>
          <a:lstStyle/>
          <a:p>
            <a:endParaRPr lang="en-US"/>
          </a:p>
        </p:txBody>
      </p:sp>
      <p:pic>
        <p:nvPicPr>
          <p:cNvPr id="6" name="Graphic 5" descr="Children outline">
            <a:extLst>
              <a:ext uri="{FF2B5EF4-FFF2-40B4-BE49-F238E27FC236}">
                <a16:creationId xmlns:a16="http://schemas.microsoft.com/office/drawing/2014/main" id="{DA74F8BC-0282-4DCC-A871-CA3CC199BD8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08075" y="2196516"/>
            <a:ext cx="1332035" cy="1332035"/>
          </a:xfrm>
          <a:prstGeom prst="rect">
            <a:avLst/>
          </a:prstGeom>
        </p:spPr>
      </p:pic>
    </p:spTree>
    <p:extLst>
      <p:ext uri="{BB962C8B-B14F-4D97-AF65-F5344CB8AC3E}">
        <p14:creationId xmlns:p14="http://schemas.microsoft.com/office/powerpoint/2010/main" val="193422701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84595-6742-4639-B6EE-7D9165DB7E6C}"/>
              </a:ext>
            </a:extLst>
          </p:cNvPr>
          <p:cNvSpPr>
            <a:spLocks noGrp="1"/>
          </p:cNvSpPr>
          <p:nvPr>
            <p:ph type="title"/>
          </p:nvPr>
        </p:nvSpPr>
        <p:spPr/>
        <p:txBody>
          <a:bodyPr/>
          <a:lstStyle/>
          <a:p>
            <a:r>
              <a:rPr lang="en-US" dirty="0"/>
              <a:t>CountyCare COVID Vaccine Reward</a:t>
            </a:r>
          </a:p>
        </p:txBody>
      </p:sp>
      <p:sp>
        <p:nvSpPr>
          <p:cNvPr id="3" name="Content Placeholder 2">
            <a:extLst>
              <a:ext uri="{FF2B5EF4-FFF2-40B4-BE49-F238E27FC236}">
                <a16:creationId xmlns:a16="http://schemas.microsoft.com/office/drawing/2014/main" id="{CCA046CC-7314-439A-8DF5-6A26AD9010EF}"/>
              </a:ext>
            </a:extLst>
          </p:cNvPr>
          <p:cNvSpPr>
            <a:spLocks noGrp="1"/>
          </p:cNvSpPr>
          <p:nvPr>
            <p:ph idx="1"/>
          </p:nvPr>
        </p:nvSpPr>
        <p:spPr>
          <a:xfrm>
            <a:off x="1485901" y="1987156"/>
            <a:ext cx="6172200" cy="3683693"/>
          </a:xfrm>
        </p:spPr>
        <p:txBody>
          <a:bodyPr/>
          <a:lstStyle/>
          <a:p>
            <a:r>
              <a:rPr lang="en-US" sz="1800" dirty="0"/>
              <a:t>What is the reward?</a:t>
            </a:r>
          </a:p>
          <a:p>
            <a:pPr lvl="1"/>
            <a:r>
              <a:rPr lang="en-US" sz="1350" dirty="0"/>
              <a:t>Members who receive their </a:t>
            </a:r>
            <a:r>
              <a:rPr lang="en-US" sz="1350" b="1" dirty="0"/>
              <a:t>first of two doses or single dose after 8/1/2021 </a:t>
            </a:r>
            <a:r>
              <a:rPr lang="en-US" sz="1350" dirty="0"/>
              <a:t>will receive </a:t>
            </a:r>
            <a:r>
              <a:rPr lang="en-US" sz="1350" b="1" dirty="0"/>
              <a:t>$25 on their OTC Reward Card</a:t>
            </a:r>
          </a:p>
          <a:p>
            <a:r>
              <a:rPr lang="en-US" sz="1800" dirty="0"/>
              <a:t>How and when do they get their reward?</a:t>
            </a:r>
          </a:p>
          <a:p>
            <a:pPr lvl="1"/>
            <a:r>
              <a:rPr lang="en-US" sz="1350" dirty="0"/>
              <a:t>If the member has an active OTC card, the funds will automatically load to their OTC Reward within </a:t>
            </a:r>
            <a:r>
              <a:rPr lang="en-US" sz="1350" b="1" dirty="0"/>
              <a:t>30-45 days </a:t>
            </a:r>
          </a:p>
          <a:p>
            <a:pPr lvl="1"/>
            <a:r>
              <a:rPr lang="en-US" sz="1350" dirty="0"/>
              <a:t>If the member does not have an OTC card, an OTC card will be mailed to them with 30-45 days </a:t>
            </a:r>
          </a:p>
          <a:p>
            <a:pPr lvl="2"/>
            <a:r>
              <a:rPr lang="en-US" sz="1200" dirty="0"/>
              <a:t>Ensure we have member’s preferred mailing address on file</a:t>
            </a:r>
          </a:p>
          <a:p>
            <a:r>
              <a:rPr lang="en-US" sz="1800" dirty="0"/>
              <a:t>How do members check their OTC Reward Card balance?</a:t>
            </a:r>
          </a:p>
          <a:p>
            <a:pPr lvl="1"/>
            <a:r>
              <a:rPr lang="en-US" sz="1350" dirty="0"/>
              <a:t>Members can check their OTC reward card by calling 312-864-8200 or going online to </a:t>
            </a:r>
            <a:r>
              <a:rPr lang="en-US" sz="1350" dirty="0">
                <a:hlinkClick r:id="rId2"/>
              </a:rPr>
              <a:t>www.MyOTCCard.com</a:t>
            </a:r>
            <a:r>
              <a:rPr lang="en-US" sz="1350" dirty="0"/>
              <a:t> </a:t>
            </a:r>
            <a:endParaRPr lang="en-US" sz="1800" dirty="0"/>
          </a:p>
        </p:txBody>
      </p:sp>
      <p:sp>
        <p:nvSpPr>
          <p:cNvPr id="4" name="Slide Number Placeholder 3">
            <a:extLst>
              <a:ext uri="{FF2B5EF4-FFF2-40B4-BE49-F238E27FC236}">
                <a16:creationId xmlns:a16="http://schemas.microsoft.com/office/drawing/2014/main" id="{42D4BEE0-AAB7-49D0-892A-BA8A4C0E0A3F}"/>
              </a:ext>
            </a:extLst>
          </p:cNvPr>
          <p:cNvSpPr>
            <a:spLocks noGrp="1"/>
          </p:cNvSpPr>
          <p:nvPr>
            <p:ph type="sldNum" sz="quarter" idx="10"/>
          </p:nvPr>
        </p:nvSpPr>
        <p:spPr/>
        <p:txBody>
          <a:bodyPr/>
          <a:lstStyle/>
          <a:p>
            <a:pPr>
              <a:defRPr/>
            </a:pPr>
            <a:fld id="{97CBB0EC-3716-413D-85AA-6DC8F362D3E2}" type="slidenum">
              <a:rPr lang="en-US" smtClean="0"/>
              <a:pPr>
                <a:defRPr/>
              </a:pPr>
              <a:t>74</a:t>
            </a:fld>
            <a:endParaRPr lang="en-US" dirty="0"/>
          </a:p>
        </p:txBody>
      </p:sp>
      <p:sp>
        <p:nvSpPr>
          <p:cNvPr id="6" name="TextBox 5">
            <a:extLst>
              <a:ext uri="{FF2B5EF4-FFF2-40B4-BE49-F238E27FC236}">
                <a16:creationId xmlns:a16="http://schemas.microsoft.com/office/drawing/2014/main" id="{7CBFCF09-4F54-4058-894B-3355B25A0E43}"/>
              </a:ext>
            </a:extLst>
          </p:cNvPr>
          <p:cNvSpPr txBox="1"/>
          <p:nvPr/>
        </p:nvSpPr>
        <p:spPr>
          <a:xfrm>
            <a:off x="1143001" y="5622991"/>
            <a:ext cx="5654417" cy="196208"/>
          </a:xfrm>
          <a:prstGeom prst="rect">
            <a:avLst/>
          </a:prstGeom>
          <a:noFill/>
        </p:spPr>
        <p:txBody>
          <a:bodyPr wrap="square" rtlCol="0">
            <a:spAutoFit/>
          </a:bodyPr>
          <a:lstStyle/>
          <a:p>
            <a:r>
              <a:rPr lang="en-US" sz="675" dirty="0"/>
              <a:t>CountyCare CM Webinar | For CountyCare Care Coordination Staff – Not for Distribution</a:t>
            </a:r>
          </a:p>
        </p:txBody>
      </p:sp>
    </p:spTree>
    <p:extLst>
      <p:ext uri="{BB962C8B-B14F-4D97-AF65-F5344CB8AC3E}">
        <p14:creationId xmlns:p14="http://schemas.microsoft.com/office/powerpoint/2010/main" val="40429484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81B14-4CF5-4FCC-A2AD-FD236E89E7E1}"/>
              </a:ext>
            </a:extLst>
          </p:cNvPr>
          <p:cNvSpPr>
            <a:spLocks noGrp="1"/>
          </p:cNvSpPr>
          <p:nvPr>
            <p:ph type="title"/>
          </p:nvPr>
        </p:nvSpPr>
        <p:spPr/>
        <p:txBody>
          <a:bodyPr/>
          <a:lstStyle/>
          <a:p>
            <a:r>
              <a:rPr lang="en-US" dirty="0"/>
              <a:t>COVID19 Vaccine for Pregnant Members</a:t>
            </a:r>
          </a:p>
        </p:txBody>
      </p:sp>
      <p:sp>
        <p:nvSpPr>
          <p:cNvPr id="3" name="Content Placeholder 2">
            <a:extLst>
              <a:ext uri="{FF2B5EF4-FFF2-40B4-BE49-F238E27FC236}">
                <a16:creationId xmlns:a16="http://schemas.microsoft.com/office/drawing/2014/main" id="{98F4ACEE-BBFE-44A6-829D-3A7202D3B166}"/>
              </a:ext>
            </a:extLst>
          </p:cNvPr>
          <p:cNvSpPr>
            <a:spLocks noGrp="1"/>
          </p:cNvSpPr>
          <p:nvPr>
            <p:ph idx="1"/>
          </p:nvPr>
        </p:nvSpPr>
        <p:spPr>
          <a:xfrm>
            <a:off x="5176158" y="2076558"/>
            <a:ext cx="2539092" cy="3023252"/>
          </a:xfrm>
        </p:spPr>
        <p:txBody>
          <a:bodyPr/>
          <a:lstStyle/>
          <a:p>
            <a:pPr algn="ctr">
              <a:buFont typeface="Wingdings" panose="05000000000000000000" pitchFamily="2" charset="2"/>
              <a:buChar char="v"/>
            </a:pPr>
            <a:r>
              <a:rPr lang="en-US" sz="1800" dirty="0"/>
              <a:t>CDC recommending COVID19 vaccination for pregnant and breastfeeding people (</a:t>
            </a:r>
            <a:r>
              <a:rPr lang="en-US" sz="1800" i="1" dirty="0"/>
              <a:t>including booster</a:t>
            </a:r>
            <a:r>
              <a:rPr lang="en-US" sz="1800" dirty="0"/>
              <a:t>) </a:t>
            </a:r>
          </a:p>
          <a:p>
            <a:pPr algn="ctr">
              <a:buFont typeface="Wingdings" panose="05000000000000000000" pitchFamily="2" charset="2"/>
              <a:buChar char="v"/>
            </a:pPr>
            <a:r>
              <a:rPr lang="en-US" sz="1800" dirty="0"/>
              <a:t>Care Coordinators: Encourage pregnant members to get vaccinated  </a:t>
            </a:r>
          </a:p>
          <a:p>
            <a:pPr algn="ctr">
              <a:buFont typeface="Wingdings" panose="05000000000000000000" pitchFamily="2" charset="2"/>
              <a:buChar char="v"/>
            </a:pPr>
            <a:endParaRPr lang="en-US" dirty="0"/>
          </a:p>
        </p:txBody>
      </p:sp>
      <p:sp>
        <p:nvSpPr>
          <p:cNvPr id="4" name="Slide Number Placeholder 3">
            <a:extLst>
              <a:ext uri="{FF2B5EF4-FFF2-40B4-BE49-F238E27FC236}">
                <a16:creationId xmlns:a16="http://schemas.microsoft.com/office/drawing/2014/main" id="{1B1D902F-F5AE-4023-B1FC-7094071644E1}"/>
              </a:ext>
            </a:extLst>
          </p:cNvPr>
          <p:cNvSpPr>
            <a:spLocks noGrp="1"/>
          </p:cNvSpPr>
          <p:nvPr>
            <p:ph type="sldNum" sz="quarter" idx="10"/>
          </p:nvPr>
        </p:nvSpPr>
        <p:spPr/>
        <p:txBody>
          <a:bodyPr/>
          <a:lstStyle/>
          <a:p>
            <a:pPr>
              <a:defRPr/>
            </a:pPr>
            <a:fld id="{97CBB0EC-3716-413D-85AA-6DC8F362D3E2}" type="slidenum">
              <a:rPr lang="en-US" smtClean="0"/>
              <a:pPr>
                <a:defRPr/>
              </a:pPr>
              <a:t>75</a:t>
            </a:fld>
            <a:endParaRPr lang="en-US" dirty="0"/>
          </a:p>
        </p:txBody>
      </p:sp>
      <p:pic>
        <p:nvPicPr>
          <p:cNvPr id="7" name="Picture 6" descr="Graphical user interface, website&#10;&#10;Description automatically generated">
            <a:extLst>
              <a:ext uri="{FF2B5EF4-FFF2-40B4-BE49-F238E27FC236}">
                <a16:creationId xmlns:a16="http://schemas.microsoft.com/office/drawing/2014/main" id="{82D97A8F-70D3-4DC7-9D18-5F038F9CF2CD}"/>
              </a:ext>
            </a:extLst>
          </p:cNvPr>
          <p:cNvPicPr>
            <a:picLocks noChangeAspect="1"/>
          </p:cNvPicPr>
          <p:nvPr/>
        </p:nvPicPr>
        <p:blipFill>
          <a:blip r:embed="rId2"/>
          <a:stretch>
            <a:fillRect/>
          </a:stretch>
        </p:blipFill>
        <p:spPr>
          <a:xfrm>
            <a:off x="1230769" y="2358904"/>
            <a:ext cx="3797582" cy="2140193"/>
          </a:xfrm>
          <a:prstGeom prst="rect">
            <a:avLst/>
          </a:prstGeom>
        </p:spPr>
      </p:pic>
      <p:sp>
        <p:nvSpPr>
          <p:cNvPr id="8" name="TextBox 7">
            <a:extLst>
              <a:ext uri="{FF2B5EF4-FFF2-40B4-BE49-F238E27FC236}">
                <a16:creationId xmlns:a16="http://schemas.microsoft.com/office/drawing/2014/main" id="{8658BC84-FA11-439E-B4EE-4B8CABE358E3}"/>
              </a:ext>
            </a:extLst>
          </p:cNvPr>
          <p:cNvSpPr txBox="1"/>
          <p:nvPr/>
        </p:nvSpPr>
        <p:spPr>
          <a:xfrm>
            <a:off x="1143000" y="5597795"/>
            <a:ext cx="4271964" cy="207749"/>
          </a:xfrm>
          <a:prstGeom prst="rect">
            <a:avLst/>
          </a:prstGeom>
          <a:noFill/>
        </p:spPr>
        <p:txBody>
          <a:bodyPr wrap="square" rtlCol="0">
            <a:spAutoFit/>
          </a:bodyPr>
          <a:lstStyle/>
          <a:p>
            <a:r>
              <a:rPr lang="en-US" sz="750" dirty="0"/>
              <a:t>Source: https://www.cdc.gov/coronavirus/2019-ncov/vaccines/recommendations/pregnancy.html</a:t>
            </a:r>
          </a:p>
        </p:txBody>
      </p:sp>
      <p:sp>
        <p:nvSpPr>
          <p:cNvPr id="10" name="TextBox 9">
            <a:extLst>
              <a:ext uri="{FF2B5EF4-FFF2-40B4-BE49-F238E27FC236}">
                <a16:creationId xmlns:a16="http://schemas.microsoft.com/office/drawing/2014/main" id="{C9D4DB5F-D000-4162-A98D-73D5E0FD8AFC}"/>
              </a:ext>
            </a:extLst>
          </p:cNvPr>
          <p:cNvSpPr txBox="1"/>
          <p:nvPr/>
        </p:nvSpPr>
        <p:spPr>
          <a:xfrm>
            <a:off x="1143001" y="5476034"/>
            <a:ext cx="5654417" cy="196208"/>
          </a:xfrm>
          <a:prstGeom prst="rect">
            <a:avLst/>
          </a:prstGeom>
          <a:noFill/>
        </p:spPr>
        <p:txBody>
          <a:bodyPr wrap="square" rtlCol="0">
            <a:spAutoFit/>
          </a:bodyPr>
          <a:lstStyle/>
          <a:p>
            <a:r>
              <a:rPr lang="en-US" sz="675" dirty="0"/>
              <a:t>CountyCare CM Webinar | For CountyCare Care Coordination Staff – Not for Distribution</a:t>
            </a:r>
          </a:p>
        </p:txBody>
      </p:sp>
    </p:spTree>
    <p:extLst>
      <p:ext uri="{BB962C8B-B14F-4D97-AF65-F5344CB8AC3E}">
        <p14:creationId xmlns:p14="http://schemas.microsoft.com/office/powerpoint/2010/main" val="383232627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EE5F0-CEF2-4986-A47F-367A22B0C30A}"/>
              </a:ext>
            </a:extLst>
          </p:cNvPr>
          <p:cNvSpPr>
            <a:spLocks noGrp="1"/>
          </p:cNvSpPr>
          <p:nvPr>
            <p:ph type="title"/>
          </p:nvPr>
        </p:nvSpPr>
        <p:spPr/>
        <p:txBody>
          <a:bodyPr/>
          <a:lstStyle/>
          <a:p>
            <a:r>
              <a:rPr lang="en-US" dirty="0"/>
              <a:t>Care Coordinator Spotlight Reminder</a:t>
            </a:r>
          </a:p>
        </p:txBody>
      </p:sp>
      <p:sp>
        <p:nvSpPr>
          <p:cNvPr id="3" name="Content Placeholder 2">
            <a:extLst>
              <a:ext uri="{FF2B5EF4-FFF2-40B4-BE49-F238E27FC236}">
                <a16:creationId xmlns:a16="http://schemas.microsoft.com/office/drawing/2014/main" id="{E1E1ABC7-6096-4659-9F81-A807E87ACB14}"/>
              </a:ext>
            </a:extLst>
          </p:cNvPr>
          <p:cNvSpPr>
            <a:spLocks noGrp="1"/>
          </p:cNvSpPr>
          <p:nvPr>
            <p:ph idx="1"/>
          </p:nvPr>
        </p:nvSpPr>
        <p:spPr/>
        <p:txBody>
          <a:bodyPr/>
          <a:lstStyle/>
          <a:p>
            <a:pPr algn="ctr"/>
            <a:r>
              <a:rPr lang="en-US" dirty="0"/>
              <a:t>Please email nominations to: </a:t>
            </a:r>
            <a:r>
              <a:rPr lang="en-US" dirty="0">
                <a:hlinkClick r:id="rId2"/>
              </a:rPr>
              <a:t>iva.Elliott@cookcountyhealth.org</a:t>
            </a:r>
            <a:endParaRPr lang="en-US" dirty="0"/>
          </a:p>
          <a:p>
            <a:pPr algn="ctr"/>
            <a:r>
              <a:rPr lang="en-US" dirty="0"/>
              <a:t>If you have been nominated, I will reach out to you prior to the webinar</a:t>
            </a:r>
          </a:p>
        </p:txBody>
      </p:sp>
      <p:pic>
        <p:nvPicPr>
          <p:cNvPr id="6" name="Graphic 5" descr="Group success">
            <a:extLst>
              <a:ext uri="{FF2B5EF4-FFF2-40B4-BE49-F238E27FC236}">
                <a16:creationId xmlns:a16="http://schemas.microsoft.com/office/drawing/2014/main" id="{0B1268E8-FBCD-40B1-B8C5-09DDFE77CCE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43299" y="3429000"/>
            <a:ext cx="2061254" cy="2061254"/>
          </a:xfrm>
          <a:prstGeom prst="rect">
            <a:avLst/>
          </a:prstGeom>
        </p:spPr>
      </p:pic>
      <p:sp>
        <p:nvSpPr>
          <p:cNvPr id="5" name="TextBox 4">
            <a:extLst>
              <a:ext uri="{FF2B5EF4-FFF2-40B4-BE49-F238E27FC236}">
                <a16:creationId xmlns:a16="http://schemas.microsoft.com/office/drawing/2014/main" id="{6FA239FD-C78B-47EF-8EF3-8D04805046F8}"/>
              </a:ext>
            </a:extLst>
          </p:cNvPr>
          <p:cNvSpPr txBox="1"/>
          <p:nvPr/>
        </p:nvSpPr>
        <p:spPr>
          <a:xfrm>
            <a:off x="1143001" y="5650582"/>
            <a:ext cx="5654417" cy="196208"/>
          </a:xfrm>
          <a:prstGeom prst="rect">
            <a:avLst/>
          </a:prstGeom>
          <a:noFill/>
        </p:spPr>
        <p:txBody>
          <a:bodyPr wrap="square" rtlCol="0">
            <a:spAutoFit/>
          </a:bodyPr>
          <a:lstStyle/>
          <a:p>
            <a:r>
              <a:rPr lang="en-US" sz="675" dirty="0"/>
              <a:t>CountyCare CM Webinar | For CountyCare Care Coordination Staff – Not for Distribution</a:t>
            </a:r>
          </a:p>
        </p:txBody>
      </p:sp>
      <p:sp>
        <p:nvSpPr>
          <p:cNvPr id="4" name="Slide Number Placeholder 3">
            <a:extLst>
              <a:ext uri="{FF2B5EF4-FFF2-40B4-BE49-F238E27FC236}">
                <a16:creationId xmlns:a16="http://schemas.microsoft.com/office/drawing/2014/main" id="{D4BF9F5A-184F-4432-85C2-2DE721BFA6A8}"/>
              </a:ext>
            </a:extLst>
          </p:cNvPr>
          <p:cNvSpPr>
            <a:spLocks noGrp="1"/>
          </p:cNvSpPr>
          <p:nvPr>
            <p:ph type="sldNum" sz="quarter" idx="10"/>
          </p:nvPr>
        </p:nvSpPr>
        <p:spPr/>
        <p:txBody>
          <a:bodyPr/>
          <a:lstStyle/>
          <a:p>
            <a:pPr>
              <a:defRPr/>
            </a:pPr>
            <a:fld id="{97CBB0EC-3716-413D-85AA-6DC8F362D3E2}" type="slidenum">
              <a:rPr lang="en-US" smtClean="0"/>
              <a:pPr>
                <a:defRPr/>
              </a:pPr>
              <a:t>76</a:t>
            </a:fld>
            <a:endParaRPr lang="en-US" dirty="0"/>
          </a:p>
        </p:txBody>
      </p:sp>
    </p:spTree>
    <p:extLst>
      <p:ext uri="{BB962C8B-B14F-4D97-AF65-F5344CB8AC3E}">
        <p14:creationId xmlns:p14="http://schemas.microsoft.com/office/powerpoint/2010/main" val="410920082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229EC-758D-4357-9FE4-641682158410}"/>
              </a:ext>
            </a:extLst>
          </p:cNvPr>
          <p:cNvSpPr>
            <a:spLocks noGrp="1"/>
          </p:cNvSpPr>
          <p:nvPr>
            <p:ph type="title"/>
          </p:nvPr>
        </p:nvSpPr>
        <p:spPr/>
        <p:txBody>
          <a:bodyPr/>
          <a:lstStyle/>
          <a:p>
            <a:r>
              <a:rPr lang="en-US" dirty="0"/>
              <a:t>Resources &amp; Reminders</a:t>
            </a:r>
          </a:p>
        </p:txBody>
      </p:sp>
      <p:pic>
        <p:nvPicPr>
          <p:cNvPr id="6" name="Content Placeholder 5" descr="Cycle with people">
            <a:extLst>
              <a:ext uri="{FF2B5EF4-FFF2-40B4-BE49-F238E27FC236}">
                <a16:creationId xmlns:a16="http://schemas.microsoft.com/office/drawing/2014/main" id="{184AA0C9-872A-4F77-85DF-F09B5E9AA8A0}"/>
              </a:ext>
            </a:extLst>
          </p:cNvPr>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a:xfrm>
            <a:off x="3174310" y="2031310"/>
            <a:ext cx="2795381" cy="2795381"/>
          </a:xfrm>
        </p:spPr>
      </p:pic>
      <p:sp>
        <p:nvSpPr>
          <p:cNvPr id="3" name="TextBox 2">
            <a:extLst>
              <a:ext uri="{FF2B5EF4-FFF2-40B4-BE49-F238E27FC236}">
                <a16:creationId xmlns:a16="http://schemas.microsoft.com/office/drawing/2014/main" id="{A147BD50-3045-4C97-BB6D-D9E8E12CCC66}"/>
              </a:ext>
            </a:extLst>
          </p:cNvPr>
          <p:cNvSpPr txBox="1"/>
          <p:nvPr/>
        </p:nvSpPr>
        <p:spPr>
          <a:xfrm>
            <a:off x="1111625" y="5612482"/>
            <a:ext cx="5654417" cy="196208"/>
          </a:xfrm>
          <a:prstGeom prst="rect">
            <a:avLst/>
          </a:prstGeom>
          <a:noFill/>
        </p:spPr>
        <p:txBody>
          <a:bodyPr wrap="square" rtlCol="0">
            <a:spAutoFit/>
          </a:bodyPr>
          <a:lstStyle/>
          <a:p>
            <a:r>
              <a:rPr lang="en-US" sz="675" dirty="0"/>
              <a:t>CountyCare CM Webinar | For CountyCare Care Coordination Staff – Not for Distribution</a:t>
            </a:r>
          </a:p>
        </p:txBody>
      </p:sp>
      <p:sp>
        <p:nvSpPr>
          <p:cNvPr id="4" name="Slide Number Placeholder 3">
            <a:extLst>
              <a:ext uri="{FF2B5EF4-FFF2-40B4-BE49-F238E27FC236}">
                <a16:creationId xmlns:a16="http://schemas.microsoft.com/office/drawing/2014/main" id="{7F9CFBC7-A3B3-485D-885D-6AB0DE99B831}"/>
              </a:ext>
            </a:extLst>
          </p:cNvPr>
          <p:cNvSpPr>
            <a:spLocks noGrp="1"/>
          </p:cNvSpPr>
          <p:nvPr>
            <p:ph type="sldNum" sz="quarter" idx="10"/>
          </p:nvPr>
        </p:nvSpPr>
        <p:spPr/>
        <p:txBody>
          <a:bodyPr/>
          <a:lstStyle/>
          <a:p>
            <a:pPr>
              <a:defRPr/>
            </a:pPr>
            <a:fld id="{97CBB0EC-3716-413D-85AA-6DC8F362D3E2}" type="slidenum">
              <a:rPr lang="en-US" smtClean="0"/>
              <a:pPr>
                <a:defRPr/>
              </a:pPr>
              <a:t>77</a:t>
            </a:fld>
            <a:endParaRPr lang="en-US" dirty="0"/>
          </a:p>
        </p:txBody>
      </p:sp>
    </p:spTree>
    <p:extLst>
      <p:ext uri="{BB962C8B-B14F-4D97-AF65-F5344CB8AC3E}">
        <p14:creationId xmlns:p14="http://schemas.microsoft.com/office/powerpoint/2010/main" val="400894493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DA131-D785-48F1-9B64-CBDE4E5B9EC4}"/>
              </a:ext>
            </a:extLst>
          </p:cNvPr>
          <p:cNvSpPr>
            <a:spLocks noGrp="1"/>
          </p:cNvSpPr>
          <p:nvPr>
            <p:ph type="title"/>
          </p:nvPr>
        </p:nvSpPr>
        <p:spPr>
          <a:xfrm>
            <a:off x="1403350" y="481684"/>
            <a:ext cx="6172200" cy="531842"/>
          </a:xfrm>
        </p:spPr>
        <p:txBody>
          <a:bodyPr/>
          <a:lstStyle/>
          <a:p>
            <a:r>
              <a:rPr lang="en-US" dirty="0"/>
              <a:t>Reminders</a:t>
            </a:r>
          </a:p>
        </p:txBody>
      </p:sp>
      <p:sp>
        <p:nvSpPr>
          <p:cNvPr id="7" name="Content Placeholder 6">
            <a:extLst>
              <a:ext uri="{FF2B5EF4-FFF2-40B4-BE49-F238E27FC236}">
                <a16:creationId xmlns:a16="http://schemas.microsoft.com/office/drawing/2014/main" id="{AD8A280D-FE8D-4031-BD2B-5E8CC0C414FF}"/>
              </a:ext>
            </a:extLst>
          </p:cNvPr>
          <p:cNvSpPr>
            <a:spLocks noGrp="1"/>
          </p:cNvSpPr>
          <p:nvPr>
            <p:ph idx="1"/>
          </p:nvPr>
        </p:nvSpPr>
        <p:spPr>
          <a:xfrm>
            <a:off x="1143001" y="1377514"/>
            <a:ext cx="6368837" cy="2449285"/>
          </a:xfrm>
        </p:spPr>
        <p:txBody>
          <a:bodyPr/>
          <a:lstStyle/>
          <a:p>
            <a:r>
              <a:rPr lang="en-US" sz="1500" dirty="0"/>
              <a:t>The next webinar is scheduled for </a:t>
            </a:r>
            <a:r>
              <a:rPr lang="en-US" sz="2400" dirty="0">
                <a:solidFill>
                  <a:srgbClr val="00B0F0"/>
                </a:solidFill>
              </a:rPr>
              <a:t>February 15</a:t>
            </a:r>
            <a:r>
              <a:rPr lang="en-US" sz="2400" baseline="30000" dirty="0">
                <a:solidFill>
                  <a:srgbClr val="00B0F0"/>
                </a:solidFill>
              </a:rPr>
              <a:t>th, </a:t>
            </a:r>
            <a:r>
              <a:rPr lang="en-US" sz="2400" dirty="0">
                <a:solidFill>
                  <a:srgbClr val="00B0F0"/>
                </a:solidFill>
              </a:rPr>
              <a:t>2023</a:t>
            </a:r>
            <a:r>
              <a:rPr lang="en-US" sz="2400" b="1" dirty="0">
                <a:solidFill>
                  <a:srgbClr val="00B0F0"/>
                </a:solidFill>
              </a:rPr>
              <a:t> </a:t>
            </a:r>
          </a:p>
          <a:p>
            <a:endParaRPr lang="en-US" sz="1350" b="1" dirty="0">
              <a:solidFill>
                <a:schemeClr val="accent1"/>
              </a:solidFill>
            </a:endParaRPr>
          </a:p>
          <a:p>
            <a:pPr marL="342900" lvl="1" indent="0">
              <a:buNone/>
            </a:pPr>
            <a:endParaRPr lang="en-US" sz="1500" dirty="0"/>
          </a:p>
          <a:p>
            <a:r>
              <a:rPr lang="en-US" sz="1500" dirty="0"/>
              <a:t>Webinar feedback: </a:t>
            </a:r>
            <a:r>
              <a:rPr lang="en-US" sz="1500" dirty="0">
                <a:hlinkClick r:id="rId3"/>
              </a:rPr>
              <a:t>https://redcap.link/23k1fzzb</a:t>
            </a:r>
            <a:r>
              <a:rPr lang="en-US" sz="1500" dirty="0"/>
              <a:t> </a:t>
            </a:r>
          </a:p>
          <a:p>
            <a:pPr lvl="1"/>
            <a:endParaRPr lang="en-US" sz="1500" dirty="0"/>
          </a:p>
          <a:p>
            <a:r>
              <a:rPr lang="en-US" sz="1500" dirty="0"/>
              <a:t>Slides will be posted to the CountyCare Care Coordination Webpage: </a:t>
            </a:r>
            <a:r>
              <a:rPr lang="en-US" sz="1500" dirty="0">
                <a:hlinkClick r:id="rId4"/>
              </a:rPr>
              <a:t>http://www.countycare.com/carecoordination</a:t>
            </a:r>
            <a:endParaRPr lang="en-US" sz="1500" dirty="0"/>
          </a:p>
          <a:p>
            <a:endParaRPr lang="en-US" sz="1650" dirty="0"/>
          </a:p>
        </p:txBody>
      </p:sp>
      <p:sp>
        <p:nvSpPr>
          <p:cNvPr id="4" name="TextBox 3">
            <a:extLst>
              <a:ext uri="{FF2B5EF4-FFF2-40B4-BE49-F238E27FC236}">
                <a16:creationId xmlns:a16="http://schemas.microsoft.com/office/drawing/2014/main" id="{86BA0C47-4B55-4959-9401-392A0DFC3F70}"/>
              </a:ext>
            </a:extLst>
          </p:cNvPr>
          <p:cNvSpPr txBox="1"/>
          <p:nvPr/>
        </p:nvSpPr>
        <p:spPr>
          <a:xfrm>
            <a:off x="1111625" y="5612482"/>
            <a:ext cx="5654417" cy="196208"/>
          </a:xfrm>
          <a:prstGeom prst="rect">
            <a:avLst/>
          </a:prstGeom>
          <a:noFill/>
        </p:spPr>
        <p:txBody>
          <a:bodyPr wrap="square" rtlCol="0">
            <a:spAutoFit/>
          </a:bodyPr>
          <a:lstStyle/>
          <a:p>
            <a:r>
              <a:rPr lang="en-US" sz="675" dirty="0"/>
              <a:t>CountyCare CM Webinar | For CountyCare Care Coordination Staff – Not for Distribution</a:t>
            </a:r>
          </a:p>
        </p:txBody>
      </p:sp>
      <p:sp>
        <p:nvSpPr>
          <p:cNvPr id="3" name="Slide Number Placeholder 2">
            <a:extLst>
              <a:ext uri="{FF2B5EF4-FFF2-40B4-BE49-F238E27FC236}">
                <a16:creationId xmlns:a16="http://schemas.microsoft.com/office/drawing/2014/main" id="{9C5B81C7-8325-4CEE-9DC9-CAC86BF7D314}"/>
              </a:ext>
            </a:extLst>
          </p:cNvPr>
          <p:cNvSpPr>
            <a:spLocks noGrp="1"/>
          </p:cNvSpPr>
          <p:nvPr>
            <p:ph type="sldNum" sz="quarter" idx="10"/>
          </p:nvPr>
        </p:nvSpPr>
        <p:spPr/>
        <p:txBody>
          <a:bodyPr/>
          <a:lstStyle/>
          <a:p>
            <a:pPr>
              <a:defRPr/>
            </a:pPr>
            <a:fld id="{97CBB0EC-3716-413D-85AA-6DC8F362D3E2}" type="slidenum">
              <a:rPr lang="en-US" smtClean="0"/>
              <a:pPr>
                <a:defRPr/>
              </a:pPr>
              <a:t>78</a:t>
            </a:fld>
            <a:endParaRPr lang="en-US" dirty="0"/>
          </a:p>
        </p:txBody>
      </p:sp>
      <p:pic>
        <p:nvPicPr>
          <p:cNvPr id="6" name="Picture 5">
            <a:extLst>
              <a:ext uri="{FF2B5EF4-FFF2-40B4-BE49-F238E27FC236}">
                <a16:creationId xmlns:a16="http://schemas.microsoft.com/office/drawing/2014/main" id="{B1F65C55-6BA6-4A31-A85A-718E97A5295A}"/>
              </a:ext>
            </a:extLst>
          </p:cNvPr>
          <p:cNvPicPr>
            <a:picLocks noChangeAspect="1"/>
          </p:cNvPicPr>
          <p:nvPr/>
        </p:nvPicPr>
        <p:blipFill>
          <a:blip r:embed="rId5"/>
          <a:stretch>
            <a:fillRect/>
          </a:stretch>
        </p:blipFill>
        <p:spPr>
          <a:xfrm>
            <a:off x="1786571" y="3515122"/>
            <a:ext cx="5570858" cy="2031523"/>
          </a:xfrm>
          <a:prstGeom prst="rect">
            <a:avLst/>
          </a:prstGeom>
        </p:spPr>
      </p:pic>
    </p:spTree>
    <p:extLst>
      <p:ext uri="{BB962C8B-B14F-4D97-AF65-F5344CB8AC3E}">
        <p14:creationId xmlns:p14="http://schemas.microsoft.com/office/powerpoint/2010/main" val="114531075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463B4-0340-42B4-9E20-65FB9C2F9B18}"/>
              </a:ext>
            </a:extLst>
          </p:cNvPr>
          <p:cNvSpPr>
            <a:spLocks noGrp="1"/>
          </p:cNvSpPr>
          <p:nvPr>
            <p:ph type="title"/>
          </p:nvPr>
        </p:nvSpPr>
        <p:spPr>
          <a:xfrm>
            <a:off x="472109" y="1906928"/>
            <a:ext cx="8229600" cy="1143000"/>
          </a:xfrm>
        </p:spPr>
        <p:txBody>
          <a:bodyPr/>
          <a:lstStyle/>
          <a:p>
            <a:r>
              <a:rPr lang="en-US" dirty="0"/>
              <a:t>Open Forum</a:t>
            </a:r>
          </a:p>
        </p:txBody>
      </p:sp>
      <p:sp>
        <p:nvSpPr>
          <p:cNvPr id="4" name="TextBox 3">
            <a:extLst>
              <a:ext uri="{FF2B5EF4-FFF2-40B4-BE49-F238E27FC236}">
                <a16:creationId xmlns:a16="http://schemas.microsoft.com/office/drawing/2014/main" id="{41BF14DE-DF22-485E-BC24-D42883610BAF}"/>
              </a:ext>
            </a:extLst>
          </p:cNvPr>
          <p:cNvSpPr txBox="1"/>
          <p:nvPr/>
        </p:nvSpPr>
        <p:spPr>
          <a:xfrm>
            <a:off x="1751276" y="3215028"/>
            <a:ext cx="5671267" cy="646331"/>
          </a:xfrm>
          <a:prstGeom prst="rect">
            <a:avLst/>
          </a:prstGeom>
          <a:noFill/>
        </p:spPr>
        <p:txBody>
          <a:bodyPr wrap="square" rtlCol="0">
            <a:spAutoFit/>
          </a:bodyPr>
          <a:lstStyle/>
          <a:p>
            <a:pPr algn="ctr"/>
            <a:r>
              <a:rPr lang="en-US" dirty="0"/>
              <a:t>Please share any needs or questions you have by typing in the chat box  </a:t>
            </a:r>
          </a:p>
        </p:txBody>
      </p:sp>
      <p:sp>
        <p:nvSpPr>
          <p:cNvPr id="6" name="TextBox 5">
            <a:extLst>
              <a:ext uri="{FF2B5EF4-FFF2-40B4-BE49-F238E27FC236}">
                <a16:creationId xmlns:a16="http://schemas.microsoft.com/office/drawing/2014/main" id="{CCBCC075-2B6C-4264-830E-80E35BBABD0F}"/>
              </a:ext>
            </a:extLst>
          </p:cNvPr>
          <p:cNvSpPr txBox="1"/>
          <p:nvPr/>
        </p:nvSpPr>
        <p:spPr>
          <a:xfrm>
            <a:off x="1111625" y="5612482"/>
            <a:ext cx="5654417" cy="196208"/>
          </a:xfrm>
          <a:prstGeom prst="rect">
            <a:avLst/>
          </a:prstGeom>
          <a:noFill/>
        </p:spPr>
        <p:txBody>
          <a:bodyPr wrap="square" rtlCol="0">
            <a:spAutoFit/>
          </a:bodyPr>
          <a:lstStyle/>
          <a:p>
            <a:r>
              <a:rPr lang="en-US" sz="675" dirty="0"/>
              <a:t>CountyCare CM Webinar  | For CountyCare Care Coordination Staff – Not for Distribution</a:t>
            </a:r>
          </a:p>
        </p:txBody>
      </p:sp>
      <p:sp>
        <p:nvSpPr>
          <p:cNvPr id="3" name="Slide Number Placeholder 2">
            <a:extLst>
              <a:ext uri="{FF2B5EF4-FFF2-40B4-BE49-F238E27FC236}">
                <a16:creationId xmlns:a16="http://schemas.microsoft.com/office/drawing/2014/main" id="{88073CE7-DF05-4E9F-8C09-9E9775662B32}"/>
              </a:ext>
            </a:extLst>
          </p:cNvPr>
          <p:cNvSpPr>
            <a:spLocks noGrp="1"/>
          </p:cNvSpPr>
          <p:nvPr>
            <p:ph type="sldNum" sz="quarter" idx="10"/>
          </p:nvPr>
        </p:nvSpPr>
        <p:spPr/>
        <p:txBody>
          <a:bodyPr/>
          <a:lstStyle/>
          <a:p>
            <a:pPr>
              <a:defRPr/>
            </a:pPr>
            <a:fld id="{B6BD7E0C-2D14-4ACD-B20A-8E0BE1BBAAE0}" type="slidenum">
              <a:rPr lang="en-US" smtClean="0"/>
              <a:pPr>
                <a:defRPr/>
              </a:pPr>
              <a:t>79</a:t>
            </a:fld>
            <a:endParaRPr lang="en-US" dirty="0"/>
          </a:p>
        </p:txBody>
      </p:sp>
    </p:spTree>
    <p:extLst>
      <p:ext uri="{BB962C8B-B14F-4D97-AF65-F5344CB8AC3E}">
        <p14:creationId xmlns:p14="http://schemas.microsoft.com/office/powerpoint/2010/main" val="42721382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73E0C-69F1-9F47-AF57-E4001D6B84C5}"/>
              </a:ext>
            </a:extLst>
          </p:cNvPr>
          <p:cNvSpPr>
            <a:spLocks noGrp="1"/>
          </p:cNvSpPr>
          <p:nvPr>
            <p:ph type="title"/>
          </p:nvPr>
        </p:nvSpPr>
        <p:spPr>
          <a:xfrm>
            <a:off x="827484" y="1196788"/>
            <a:ext cx="6710642" cy="1050398"/>
          </a:xfrm>
        </p:spPr>
        <p:txBody>
          <a:bodyPr anchor="ctr">
            <a:normAutofit/>
          </a:bodyPr>
          <a:lstStyle/>
          <a:p>
            <a:r>
              <a:rPr lang="en-US" dirty="0">
                <a:solidFill>
                  <a:srgbClr val="00B050"/>
                </a:solidFill>
              </a:rPr>
              <a:t>Home Health Care Focus</a:t>
            </a:r>
          </a:p>
        </p:txBody>
      </p:sp>
      <p:sp>
        <p:nvSpPr>
          <p:cNvPr id="3" name="Content Placeholder 2">
            <a:extLst>
              <a:ext uri="{FF2B5EF4-FFF2-40B4-BE49-F238E27FC236}">
                <a16:creationId xmlns:a16="http://schemas.microsoft.com/office/drawing/2014/main" id="{EC0DDF59-A3A1-0D45-BD58-41388E142B76}"/>
              </a:ext>
            </a:extLst>
          </p:cNvPr>
          <p:cNvSpPr>
            <a:spLocks noGrp="1"/>
          </p:cNvSpPr>
          <p:nvPr>
            <p:ph idx="1"/>
          </p:nvPr>
        </p:nvSpPr>
        <p:spPr>
          <a:xfrm>
            <a:off x="280220" y="2774131"/>
            <a:ext cx="8723671" cy="2613659"/>
          </a:xfrm>
        </p:spPr>
        <p:txBody>
          <a:bodyPr>
            <a:normAutofit/>
          </a:bodyPr>
          <a:lstStyle/>
          <a:p>
            <a:r>
              <a:rPr lang="en-US" sz="2100" dirty="0"/>
              <a:t> </a:t>
            </a:r>
            <a:r>
              <a:rPr lang="en-US" altLang="en-US" sz="1800" dirty="0"/>
              <a:t>Home health care provides patients with services for acute </a:t>
            </a:r>
            <a:r>
              <a:rPr lang="en-US" altLang="en-US" sz="1800" b="1" dirty="0"/>
              <a:t>episodic</a:t>
            </a:r>
            <a:r>
              <a:rPr lang="en-US" altLang="en-US" sz="1800" dirty="0"/>
              <a:t> periods based on patient acuity and needs.</a:t>
            </a:r>
          </a:p>
          <a:p>
            <a:r>
              <a:rPr lang="en-US" altLang="en-US" sz="1800" dirty="0"/>
              <a:t>Patients are discharged from home health care when the acute defined </a:t>
            </a:r>
            <a:r>
              <a:rPr lang="en-US" altLang="en-US" sz="1800" b="1" dirty="0"/>
              <a:t>goals have been met</a:t>
            </a:r>
            <a:r>
              <a:rPr lang="en-US" altLang="en-US" sz="1800" dirty="0"/>
              <a:t>, even though they </a:t>
            </a:r>
            <a:r>
              <a:rPr lang="en-US" altLang="en-US" sz="1800" b="1" dirty="0"/>
              <a:t>continue</a:t>
            </a:r>
            <a:r>
              <a:rPr lang="en-US" altLang="en-US" sz="1800" dirty="0"/>
              <a:t> to have chronic debilitating medical conditions 	and functional limitations. </a:t>
            </a:r>
          </a:p>
          <a:p>
            <a:r>
              <a:rPr lang="en-US" altLang="en-US" sz="1800" dirty="0"/>
              <a:t>The focus is on post acute and episodic, </a:t>
            </a:r>
            <a:r>
              <a:rPr lang="en-US" altLang="en-US" sz="1800" b="1" dirty="0"/>
              <a:t>not long-term care</a:t>
            </a:r>
            <a:r>
              <a:rPr lang="en-US" altLang="en-US" sz="1800" dirty="0"/>
              <a:t>. </a:t>
            </a:r>
          </a:p>
          <a:p>
            <a:pPr marL="0" indent="0">
              <a:buNone/>
            </a:pPr>
            <a:endParaRPr lang="en-US" altLang="en-US" sz="2100" dirty="0"/>
          </a:p>
        </p:txBody>
      </p:sp>
      <p:pic>
        <p:nvPicPr>
          <p:cNvPr id="5" name="Picture 4" descr="Icon&#10;&#10;Description automatically generated">
            <a:extLst>
              <a:ext uri="{FF2B5EF4-FFF2-40B4-BE49-F238E27FC236}">
                <a16:creationId xmlns:a16="http://schemas.microsoft.com/office/drawing/2014/main" id="{EB733654-45A2-6B4B-B345-AD2B892A375B}"/>
              </a:ext>
            </a:extLst>
          </p:cNvPr>
          <p:cNvPicPr>
            <a:picLocks noChangeAspect="1"/>
          </p:cNvPicPr>
          <p:nvPr/>
        </p:nvPicPr>
        <p:blipFill>
          <a:blip r:embed="rId3"/>
          <a:stretch>
            <a:fillRect/>
          </a:stretch>
        </p:blipFill>
        <p:spPr>
          <a:xfrm>
            <a:off x="6873838" y="1082010"/>
            <a:ext cx="2423393" cy="1382809"/>
          </a:xfrm>
          <a:prstGeom prst="rect">
            <a:avLst/>
          </a:prstGeom>
        </p:spPr>
      </p:pic>
      <p:pic>
        <p:nvPicPr>
          <p:cNvPr id="4" name="Picture 3" descr="A drawing of a person and person&#10;&#10;Description automatically generated with medium confidence">
            <a:extLst>
              <a:ext uri="{FF2B5EF4-FFF2-40B4-BE49-F238E27FC236}">
                <a16:creationId xmlns:a16="http://schemas.microsoft.com/office/drawing/2014/main" id="{432ECA53-EDEC-654C-4DA6-260E712867A1}"/>
              </a:ext>
            </a:extLst>
          </p:cNvPr>
          <p:cNvPicPr>
            <a:picLocks noChangeAspect="1"/>
          </p:cNvPicPr>
          <p:nvPr/>
        </p:nvPicPr>
        <p:blipFill>
          <a:blip r:embed="rId4">
            <a:alphaModFix/>
          </a:blip>
          <a:stretch>
            <a:fillRect/>
          </a:stretch>
        </p:blipFill>
        <p:spPr>
          <a:xfrm>
            <a:off x="6754209" y="4207284"/>
            <a:ext cx="2025481" cy="1349477"/>
          </a:xfrm>
          <a:prstGeom prst="rect">
            <a:avLst/>
          </a:prstGeom>
        </p:spPr>
      </p:pic>
    </p:spTree>
    <p:extLst>
      <p:ext uri="{BB962C8B-B14F-4D97-AF65-F5344CB8AC3E}">
        <p14:creationId xmlns:p14="http://schemas.microsoft.com/office/powerpoint/2010/main" val="3869840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73E0C-69F1-9F47-AF57-E4001D6B84C5}"/>
              </a:ext>
            </a:extLst>
          </p:cNvPr>
          <p:cNvSpPr>
            <a:spLocks noGrp="1"/>
          </p:cNvSpPr>
          <p:nvPr>
            <p:ph type="title"/>
          </p:nvPr>
        </p:nvSpPr>
        <p:spPr>
          <a:xfrm>
            <a:off x="827484" y="1196788"/>
            <a:ext cx="6710642" cy="1050398"/>
          </a:xfrm>
        </p:spPr>
        <p:txBody>
          <a:bodyPr anchor="ctr">
            <a:normAutofit/>
          </a:bodyPr>
          <a:lstStyle/>
          <a:p>
            <a:r>
              <a:rPr lang="en-US" dirty="0">
                <a:solidFill>
                  <a:srgbClr val="00B050"/>
                </a:solidFill>
              </a:rPr>
              <a:t>Home Health Care Examples</a:t>
            </a:r>
          </a:p>
        </p:txBody>
      </p:sp>
      <p:sp>
        <p:nvSpPr>
          <p:cNvPr id="3" name="Content Placeholder 2">
            <a:extLst>
              <a:ext uri="{FF2B5EF4-FFF2-40B4-BE49-F238E27FC236}">
                <a16:creationId xmlns:a16="http://schemas.microsoft.com/office/drawing/2014/main" id="{EC0DDF59-A3A1-0D45-BD58-41388E142B76}"/>
              </a:ext>
            </a:extLst>
          </p:cNvPr>
          <p:cNvSpPr>
            <a:spLocks noGrp="1"/>
          </p:cNvSpPr>
          <p:nvPr>
            <p:ph idx="1"/>
          </p:nvPr>
        </p:nvSpPr>
        <p:spPr>
          <a:xfrm>
            <a:off x="330096" y="2464819"/>
            <a:ext cx="8723671" cy="2613659"/>
          </a:xfrm>
        </p:spPr>
        <p:txBody>
          <a:bodyPr>
            <a:normAutofit/>
          </a:bodyPr>
          <a:lstStyle/>
          <a:p>
            <a:r>
              <a:rPr lang="en-US" sz="1800" b="1" dirty="0"/>
              <a:t>Hip Fracture </a:t>
            </a:r>
            <a:r>
              <a:rPr lang="en-US" sz="1800" dirty="0"/>
              <a:t>discharged from the Hospital or Rehab Facility. </a:t>
            </a:r>
          </a:p>
          <a:p>
            <a:r>
              <a:rPr lang="en-US" altLang="en-US" sz="1800" b="1" dirty="0"/>
              <a:t>Diabetic Foot Ulcer</a:t>
            </a:r>
            <a:r>
              <a:rPr lang="en-US" altLang="en-US" sz="1800" dirty="0"/>
              <a:t> discharged from the Hospital on a Negative Pressure Wound Therapy device. </a:t>
            </a:r>
          </a:p>
          <a:p>
            <a:r>
              <a:rPr lang="en-US" altLang="en-US" sz="1800" b="1" dirty="0"/>
              <a:t>Abdominal Surgery </a:t>
            </a:r>
            <a:r>
              <a:rPr lang="en-US" altLang="en-US" sz="1800" dirty="0"/>
              <a:t>from the Hospital or Rehab Facility with new Ostomy.</a:t>
            </a:r>
          </a:p>
          <a:p>
            <a:r>
              <a:rPr lang="en-US" altLang="en-US" sz="1800" b="1" dirty="0"/>
              <a:t>IV Antibiotics</a:t>
            </a:r>
          </a:p>
          <a:p>
            <a:r>
              <a:rPr lang="en-US" altLang="en-US" sz="1800" b="1" dirty="0"/>
              <a:t>LVAD</a:t>
            </a:r>
            <a:endParaRPr lang="en-US" altLang="en-US" sz="2100" b="1" dirty="0"/>
          </a:p>
        </p:txBody>
      </p:sp>
      <p:pic>
        <p:nvPicPr>
          <p:cNvPr id="5" name="Picture 4" descr="Icon&#10;&#10;Description automatically generated">
            <a:extLst>
              <a:ext uri="{FF2B5EF4-FFF2-40B4-BE49-F238E27FC236}">
                <a16:creationId xmlns:a16="http://schemas.microsoft.com/office/drawing/2014/main" id="{EB733654-45A2-6B4B-B345-AD2B892A375B}"/>
              </a:ext>
            </a:extLst>
          </p:cNvPr>
          <p:cNvPicPr>
            <a:picLocks noChangeAspect="1"/>
          </p:cNvPicPr>
          <p:nvPr/>
        </p:nvPicPr>
        <p:blipFill>
          <a:blip r:embed="rId3"/>
          <a:stretch>
            <a:fillRect/>
          </a:stretch>
        </p:blipFill>
        <p:spPr>
          <a:xfrm>
            <a:off x="6873838" y="1082010"/>
            <a:ext cx="2423393" cy="1382809"/>
          </a:xfrm>
          <a:prstGeom prst="rect">
            <a:avLst/>
          </a:prstGeom>
        </p:spPr>
      </p:pic>
      <p:pic>
        <p:nvPicPr>
          <p:cNvPr id="4" name="Picture 3" descr="A drawing of a person and person">
            <a:extLst>
              <a:ext uri="{FF2B5EF4-FFF2-40B4-BE49-F238E27FC236}">
                <a16:creationId xmlns:a16="http://schemas.microsoft.com/office/drawing/2014/main" id="{1BB161B6-10A4-CF93-7B40-5955A3310E9D}"/>
              </a:ext>
            </a:extLst>
          </p:cNvPr>
          <p:cNvPicPr>
            <a:picLocks noChangeAspect="1"/>
          </p:cNvPicPr>
          <p:nvPr/>
        </p:nvPicPr>
        <p:blipFill>
          <a:blip r:embed="rId4"/>
          <a:stretch>
            <a:fillRect/>
          </a:stretch>
        </p:blipFill>
        <p:spPr>
          <a:xfrm>
            <a:off x="6677891" y="4174837"/>
            <a:ext cx="2025481" cy="1349477"/>
          </a:xfrm>
          <a:prstGeom prst="rect">
            <a:avLst/>
          </a:prstGeom>
        </p:spPr>
      </p:pic>
    </p:spTree>
    <p:extLst>
      <p:ext uri="{BB962C8B-B14F-4D97-AF65-F5344CB8AC3E}">
        <p14:creationId xmlns:p14="http://schemas.microsoft.com/office/powerpoint/2010/main" val="235753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4178</TotalTime>
  <Words>4709</Words>
  <Application>Microsoft Office PowerPoint</Application>
  <PresentationFormat>On-screen Show (4:3)</PresentationFormat>
  <Paragraphs>568</Paragraphs>
  <Slides>79</Slides>
  <Notes>11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79</vt:i4>
      </vt:variant>
    </vt:vector>
  </HeadingPairs>
  <TitlesOfParts>
    <vt:vector size="90" baseType="lpstr">
      <vt:lpstr>Cook County Health Brandon</vt:lpstr>
      <vt:lpstr>Arial</vt:lpstr>
      <vt:lpstr>ArialUnicodeMS</vt:lpstr>
      <vt:lpstr>Brandon Grotesque Bold</vt:lpstr>
      <vt:lpstr>brandon_grotesquebold</vt:lpstr>
      <vt:lpstr>Calibri</vt:lpstr>
      <vt:lpstr>Georgia</vt:lpstr>
      <vt:lpstr>LucidaGrande</vt:lpstr>
      <vt:lpstr>Noto Sans</vt:lpstr>
      <vt:lpstr>Wingdings</vt:lpstr>
      <vt:lpstr>Office Theme</vt:lpstr>
      <vt:lpstr>Care Coordinator  Monthly Webinar </vt:lpstr>
      <vt:lpstr>Agenda</vt:lpstr>
      <vt:lpstr>Home Based Care Community Care</vt:lpstr>
      <vt:lpstr>Objectives and Goals</vt:lpstr>
      <vt:lpstr>Who is Better Care Home Health?</vt:lpstr>
      <vt:lpstr>Types of Home-Based Care</vt:lpstr>
      <vt:lpstr>What is Home Health Care</vt:lpstr>
      <vt:lpstr>Home Health Care Focus</vt:lpstr>
      <vt:lpstr>Home Health Care Examples</vt:lpstr>
      <vt:lpstr>What is Hospice Care</vt:lpstr>
      <vt:lpstr>Hospice Care Focus</vt:lpstr>
      <vt:lpstr>Hospice Care Examples</vt:lpstr>
      <vt:lpstr>What is Home Care Non-Skilled or Personal Care </vt:lpstr>
      <vt:lpstr>Home Health (Skilled) vs Home Care  (Non-Skilled)</vt:lpstr>
      <vt:lpstr>Home Care Non-Skilled Focus</vt:lpstr>
      <vt:lpstr>Home Care Non-Skilled Focus</vt:lpstr>
      <vt:lpstr>Questions?</vt:lpstr>
      <vt:lpstr>Thank You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 &amp; A</vt:lpstr>
      <vt:lpstr>PowerPoint Presentation</vt:lpstr>
      <vt:lpstr>Background on Basinger</vt:lpstr>
      <vt:lpstr>Overview</vt:lpstr>
      <vt:lpstr>Why Choose Basinger?</vt:lpstr>
      <vt:lpstr>About Our DME  (DURABLE MEDICAL EQUIPMENT)</vt:lpstr>
      <vt:lpstr>Our Services</vt:lpstr>
      <vt:lpstr>Durable Medical Equipment and Medical Supplies</vt:lpstr>
      <vt:lpstr>Prior Authorization Process</vt:lpstr>
      <vt:lpstr>Vaccinations </vt:lpstr>
      <vt:lpstr>Durable Medical Equipment </vt:lpstr>
      <vt:lpstr>Delivery</vt:lpstr>
      <vt:lpstr>DME Services </vt:lpstr>
      <vt:lpstr>Benefits and Limitations</vt:lpstr>
      <vt:lpstr>Fee Schedule and Policy</vt:lpstr>
      <vt:lpstr>Durable Medical Equipment (DME) Payment/Reimbursement </vt:lpstr>
      <vt:lpstr>DME Contact Support</vt:lpstr>
      <vt:lpstr>Q &amp; A</vt:lpstr>
      <vt:lpstr>Member Escalations</vt:lpstr>
      <vt:lpstr>Member Escalations</vt:lpstr>
      <vt:lpstr>Q &amp; A</vt:lpstr>
      <vt:lpstr>CountyCare Rewards OTC Flex Card</vt:lpstr>
      <vt:lpstr>Future Rewards Card Enhancements</vt:lpstr>
      <vt:lpstr>Merchant Categories Member’s Can Purchase From:</vt:lpstr>
      <vt:lpstr>Rewards Card - What Remains the Same</vt:lpstr>
      <vt:lpstr>Current CountyCare OTC Rewards – Amount Added to Card for Services</vt:lpstr>
      <vt:lpstr>Future OTC Reward Program Enhancements</vt:lpstr>
      <vt:lpstr>Q &amp; A</vt:lpstr>
      <vt:lpstr>FoodCare: Emergency Meals Program   </vt:lpstr>
      <vt:lpstr>FoodCare</vt:lpstr>
      <vt:lpstr>Emergency Meals Referral Instructions</vt:lpstr>
      <vt:lpstr>Workflow Review</vt:lpstr>
      <vt:lpstr>Submission Instructions</vt:lpstr>
      <vt:lpstr>Form Walkthrough and  Submission Instructions </vt:lpstr>
      <vt:lpstr>Questions and Resources </vt:lpstr>
      <vt:lpstr>Thank you! </vt:lpstr>
      <vt:lpstr>COVID-19 Updates</vt:lpstr>
      <vt:lpstr>COVID-19 Updates </vt:lpstr>
      <vt:lpstr>Vaccination Locations Updates</vt:lpstr>
      <vt:lpstr>FREE AT HOME COVID TEST KITS</vt:lpstr>
      <vt:lpstr>CountyCare COVID Vaccine Reward</vt:lpstr>
      <vt:lpstr>COVID19 Vaccine for Pregnant Members</vt:lpstr>
      <vt:lpstr>Care Coordinator Spotlight Reminder</vt:lpstr>
      <vt:lpstr>Resources &amp; Reminders</vt:lpstr>
      <vt:lpstr>Reminders</vt:lpstr>
      <vt:lpstr>Open Forum</vt:lpstr>
    </vt:vector>
  </TitlesOfParts>
  <Manager/>
  <Company>Stroger Cook County Hospital</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
  <dc:creator>Cheryl Boose-Davis</dc:creator>
  <cp:keywords/>
  <dc:description/>
  <cp:lastModifiedBy>Elliott, Iva</cp:lastModifiedBy>
  <cp:revision>226</cp:revision>
  <cp:lastPrinted>2016-11-03T13:13:20Z</cp:lastPrinted>
  <dcterms:created xsi:type="dcterms:W3CDTF">2015-05-12T18:24:58Z</dcterms:created>
  <dcterms:modified xsi:type="dcterms:W3CDTF">2023-01-20T20:09:14Z</dcterms:modified>
  <cp:category/>
</cp:coreProperties>
</file>