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53"/>
  </p:notesMasterIdLst>
  <p:sldIdLst>
    <p:sldId id="256" r:id="rId5"/>
    <p:sldId id="2147472338" r:id="rId6"/>
    <p:sldId id="260" r:id="rId7"/>
    <p:sldId id="257" r:id="rId8"/>
    <p:sldId id="261" r:id="rId9"/>
    <p:sldId id="262" r:id="rId10"/>
    <p:sldId id="263" r:id="rId11"/>
    <p:sldId id="264" r:id="rId12"/>
    <p:sldId id="265" r:id="rId13"/>
    <p:sldId id="2147472342" r:id="rId14"/>
    <p:sldId id="266"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147472339" r:id="rId41"/>
    <p:sldId id="2147472340" r:id="rId42"/>
    <p:sldId id="2147472341" r:id="rId43"/>
    <p:sldId id="293" r:id="rId44"/>
    <p:sldId id="296" r:id="rId45"/>
    <p:sldId id="295" r:id="rId46"/>
    <p:sldId id="297" r:id="rId47"/>
    <p:sldId id="298" r:id="rId48"/>
    <p:sldId id="299" r:id="rId49"/>
    <p:sldId id="300" r:id="rId50"/>
    <p:sldId id="301" r:id="rId51"/>
    <p:sldId id="302" r:id="rId52"/>
  </p:sldIdLst>
  <p:sldSz cx="20104100" cy="11309350"/>
  <p:notesSz cx="20104100" cy="1130935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0" d="100"/>
          <a:sy n="40" d="100"/>
        </p:scale>
        <p:origin x="672" y="56"/>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notesMaster" Target="notesMasters/notesMaster1.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ableStyles" Target="tableStyle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8712200" cy="5667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11387138" y="0"/>
            <a:ext cx="8712200" cy="566738"/>
          </a:xfrm>
          <a:prstGeom prst="rect">
            <a:avLst/>
          </a:prstGeom>
        </p:spPr>
        <p:txBody>
          <a:bodyPr vert="horz" lIns="91440" tIns="45720" rIns="91440" bIns="45720" rtlCol="0"/>
          <a:lstStyle>
            <a:lvl1pPr algn="r">
              <a:defRPr sz="1200"/>
            </a:lvl1pPr>
          </a:lstStyle>
          <a:p>
            <a:fld id="{A04CD49E-F7D8-4299-947A-2BDB8470817C}" type="datetimeFigureOut">
              <a:rPr lang="en-US" smtClean="0"/>
              <a:t>10/21/2026</a:t>
            </a:fld>
            <a:endParaRPr lang="en-US"/>
          </a:p>
        </p:txBody>
      </p:sp>
      <p:sp>
        <p:nvSpPr>
          <p:cNvPr id="4" name="Slide Image Placeholder 3"/>
          <p:cNvSpPr>
            <a:spLocks noGrp="1" noRot="1" noChangeAspect="1"/>
          </p:cNvSpPr>
          <p:nvPr>
            <p:ph type="sldImg" idx="2"/>
          </p:nvPr>
        </p:nvSpPr>
        <p:spPr>
          <a:xfrm>
            <a:off x="6659563" y="1414463"/>
            <a:ext cx="6784975" cy="38163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2009775" y="5441950"/>
            <a:ext cx="16084550" cy="44545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10742613"/>
            <a:ext cx="8712200" cy="56673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11387138" y="10742613"/>
            <a:ext cx="8712200" cy="566737"/>
          </a:xfrm>
          <a:prstGeom prst="rect">
            <a:avLst/>
          </a:prstGeom>
        </p:spPr>
        <p:txBody>
          <a:bodyPr vert="horz" lIns="91440" tIns="45720" rIns="91440" bIns="45720" rtlCol="0" anchor="b"/>
          <a:lstStyle>
            <a:lvl1pPr algn="r">
              <a:defRPr sz="1200"/>
            </a:lvl1pPr>
          </a:lstStyle>
          <a:p>
            <a:fld id="{091E7DDE-D7DA-4976-88DF-61CCE14A2762}" type="slidenum">
              <a:rPr lang="en-US" smtClean="0"/>
              <a:t>‹#›</a:t>
            </a:fld>
            <a:endParaRPr lang="en-US"/>
          </a:p>
        </p:txBody>
      </p:sp>
    </p:spTree>
    <p:extLst>
      <p:ext uri="{BB962C8B-B14F-4D97-AF65-F5344CB8AC3E}">
        <p14:creationId xmlns:p14="http://schemas.microsoft.com/office/powerpoint/2010/main" val="27961664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a:t>Aaron Galeener</a:t>
            </a:r>
          </a:p>
        </p:txBody>
      </p:sp>
      <p:sp>
        <p:nvSpPr>
          <p:cNvPr id="4" name="Slide Number Placeholder 3"/>
          <p:cNvSpPr>
            <a:spLocks noGrp="1"/>
          </p:cNvSpPr>
          <p:nvPr>
            <p:ph type="sldNum" sz="quarter" idx="5"/>
          </p:nvPr>
        </p:nvSpPr>
        <p:spPr/>
        <p:txBody>
          <a:bodyPr/>
          <a:lstStyle/>
          <a:p>
            <a:pPr defTabSz="931774">
              <a:defRPr/>
            </a:pPr>
            <a:fld id="{40BD12EE-1D61-4EF8-A5BB-FD82082B1B54}" type="slidenum">
              <a:rPr lang="en-US">
                <a:solidFill>
                  <a:prstClr val="black"/>
                </a:solidFill>
                <a:latin typeface="Calibri" panose="020F0502020204030204"/>
              </a:rPr>
              <a:pPr defTabSz="931774">
                <a:defRPr/>
              </a:pPr>
              <a:t>2</a:t>
            </a:fld>
            <a:endParaRPr lang="en-US">
              <a:solidFill>
                <a:prstClr val="black"/>
              </a:solidFill>
              <a:latin typeface="Calibri" panose="020F0502020204030204"/>
            </a:endParaRPr>
          </a:p>
        </p:txBody>
      </p:sp>
    </p:spTree>
    <p:extLst>
      <p:ext uri="{BB962C8B-B14F-4D97-AF65-F5344CB8AC3E}">
        <p14:creationId xmlns:p14="http://schemas.microsoft.com/office/powerpoint/2010/main" val="21199993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2487866" y="-89152"/>
            <a:ext cx="14374985" cy="1385310"/>
          </a:xfrm>
          <a:prstGeom prst="rect">
            <a:avLst/>
          </a:prstGeom>
        </p:spPr>
        <p:txBody>
          <a:bodyPr wrap="square" lIns="0" tIns="0" rIns="0" bIns="0">
            <a:spAutoFit/>
          </a:bodyPr>
          <a:lstStyle>
            <a:lvl1pPr>
              <a:defRPr sz="7250" b="0" i="0">
                <a:solidFill>
                  <a:srgbClr val="006EC0"/>
                </a:solidFill>
                <a:latin typeface="Palatino Linotype"/>
                <a:cs typeface="Palatino Linotype"/>
              </a:defRPr>
            </a:lvl1pPr>
          </a:lstStyle>
          <a:p>
            <a:endParaRPr/>
          </a:p>
        </p:txBody>
      </p:sp>
      <p:sp>
        <p:nvSpPr>
          <p:cNvPr id="3" name="Holder 3"/>
          <p:cNvSpPr>
            <a:spLocks noGrp="1"/>
          </p:cNvSpPr>
          <p:nvPr>
            <p:ph type="subTitle" idx="4"/>
          </p:nvPr>
        </p:nvSpPr>
        <p:spPr>
          <a:xfrm>
            <a:off x="3015615" y="6333236"/>
            <a:ext cx="14072870" cy="2827337"/>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10/21/2026</a:t>
            </a:fld>
            <a:endParaRPr lang="en-US"/>
          </a:p>
        </p:txBody>
      </p:sp>
      <p:sp>
        <p:nvSpPr>
          <p:cNvPr id="6" name="Holder 6"/>
          <p:cNvSpPr>
            <a:spLocks noGrp="1"/>
          </p:cNvSpPr>
          <p:nvPr>
            <p:ph type="sldNum" sz="quarter" idx="7"/>
          </p:nvPr>
        </p:nvSpPr>
        <p:spPr/>
        <p:txBody>
          <a:bodyPr lIns="0" tIns="0" rIns="0" bIns="0"/>
          <a:lstStyle>
            <a:lvl1pPr>
              <a:defRPr sz="1650" b="1" i="0">
                <a:solidFill>
                  <a:srgbClr val="123054"/>
                </a:solidFill>
                <a:latin typeface="Calibri"/>
                <a:cs typeface="Calibri"/>
              </a:defRPr>
            </a:lvl1pPr>
          </a:lstStyle>
          <a:p>
            <a:pPr marL="173355">
              <a:lnSpc>
                <a:spcPts val="1789"/>
              </a:lnSpc>
            </a:pPr>
            <a:fld id="{81D60167-4931-47E6-BA6A-407CBD079E47}" type="slidenum">
              <a:rPr spc="-50" dirty="0"/>
              <a:t>‹#›</a:t>
            </a:fld>
            <a:endParaRPr spc="-50"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7250" b="0" i="0">
                <a:solidFill>
                  <a:srgbClr val="006EC0"/>
                </a:solidFill>
                <a:latin typeface="Palatino Linotype"/>
                <a:cs typeface="Palatino Linotype"/>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10/21/2026</a:t>
            </a:fld>
            <a:endParaRPr lang="en-US"/>
          </a:p>
        </p:txBody>
      </p:sp>
      <p:sp>
        <p:nvSpPr>
          <p:cNvPr id="6" name="Holder 6"/>
          <p:cNvSpPr>
            <a:spLocks noGrp="1"/>
          </p:cNvSpPr>
          <p:nvPr>
            <p:ph type="sldNum" sz="quarter" idx="7"/>
          </p:nvPr>
        </p:nvSpPr>
        <p:spPr/>
        <p:txBody>
          <a:bodyPr lIns="0" tIns="0" rIns="0" bIns="0"/>
          <a:lstStyle>
            <a:lvl1pPr>
              <a:defRPr sz="1650" b="1" i="0">
                <a:solidFill>
                  <a:srgbClr val="123054"/>
                </a:solidFill>
                <a:latin typeface="Calibri"/>
                <a:cs typeface="Calibri"/>
              </a:defRPr>
            </a:lvl1pPr>
          </a:lstStyle>
          <a:p>
            <a:pPr marL="173355">
              <a:lnSpc>
                <a:spcPts val="1789"/>
              </a:lnSpc>
            </a:pPr>
            <a:fld id="{81D60167-4931-47E6-BA6A-407CBD079E47}" type="slidenum">
              <a:rPr spc="-50" dirty="0"/>
              <a:t>‹#›</a:t>
            </a:fld>
            <a:endParaRPr spc="-5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7250" b="0" i="0">
                <a:solidFill>
                  <a:srgbClr val="006EC0"/>
                </a:solidFill>
                <a:latin typeface="Palatino Linotype"/>
                <a:cs typeface="Palatino Linotype"/>
              </a:defRPr>
            </a:lvl1pPr>
          </a:lstStyle>
          <a:p>
            <a:endParaRPr/>
          </a:p>
        </p:txBody>
      </p:sp>
      <p:sp>
        <p:nvSpPr>
          <p:cNvPr id="3" name="Holder 3"/>
          <p:cNvSpPr>
            <a:spLocks noGrp="1"/>
          </p:cNvSpPr>
          <p:nvPr>
            <p:ph sz="half" idx="2"/>
          </p:nvPr>
        </p:nvSpPr>
        <p:spPr>
          <a:xfrm>
            <a:off x="1005205" y="2601150"/>
            <a:ext cx="8745284" cy="746417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10353611" y="2601150"/>
            <a:ext cx="8745284" cy="746417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10/21/2026</a:t>
            </a:fld>
            <a:endParaRPr lang="en-US"/>
          </a:p>
        </p:txBody>
      </p:sp>
      <p:sp>
        <p:nvSpPr>
          <p:cNvPr id="7" name="Holder 7"/>
          <p:cNvSpPr>
            <a:spLocks noGrp="1"/>
          </p:cNvSpPr>
          <p:nvPr>
            <p:ph type="sldNum" sz="quarter" idx="7"/>
          </p:nvPr>
        </p:nvSpPr>
        <p:spPr/>
        <p:txBody>
          <a:bodyPr lIns="0" tIns="0" rIns="0" bIns="0"/>
          <a:lstStyle>
            <a:lvl1pPr>
              <a:defRPr sz="1650" b="1" i="0">
                <a:solidFill>
                  <a:srgbClr val="123054"/>
                </a:solidFill>
                <a:latin typeface="Calibri"/>
                <a:cs typeface="Calibri"/>
              </a:defRPr>
            </a:lvl1pPr>
          </a:lstStyle>
          <a:p>
            <a:pPr marL="173355">
              <a:lnSpc>
                <a:spcPts val="1789"/>
              </a:lnSpc>
            </a:pPr>
            <a:fld id="{81D60167-4931-47E6-BA6A-407CBD079E47}" type="slidenum">
              <a:rPr spc="-50" dirty="0"/>
              <a:t>‹#›</a:t>
            </a:fld>
            <a:endParaRPr spc="-5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319"/>
            <a:ext cx="20104100" cy="11308715"/>
          </a:xfrm>
          <a:custGeom>
            <a:avLst/>
            <a:gdLst/>
            <a:ahLst/>
            <a:cxnLst/>
            <a:rect l="l" t="t" r="r" b="b"/>
            <a:pathLst>
              <a:path w="20104100" h="11308715">
                <a:moveTo>
                  <a:pt x="20103591" y="285"/>
                </a:moveTo>
                <a:lnTo>
                  <a:pt x="0" y="285"/>
                </a:lnTo>
                <a:lnTo>
                  <a:pt x="0" y="11308588"/>
                </a:lnTo>
                <a:lnTo>
                  <a:pt x="20103591" y="11308588"/>
                </a:lnTo>
                <a:lnTo>
                  <a:pt x="20103591" y="285"/>
                </a:lnTo>
                <a:close/>
              </a:path>
            </a:pathLst>
          </a:custGeom>
          <a:solidFill>
            <a:srgbClr val="005F9C"/>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7250" b="0" i="0">
                <a:solidFill>
                  <a:srgbClr val="006EC0"/>
                </a:solidFill>
                <a:latin typeface="Palatino Linotype"/>
                <a:cs typeface="Palatino Linotype"/>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10/21/2026</a:t>
            </a:fld>
            <a:endParaRPr lang="en-US"/>
          </a:p>
        </p:txBody>
      </p:sp>
      <p:sp>
        <p:nvSpPr>
          <p:cNvPr id="5" name="Holder 5"/>
          <p:cNvSpPr>
            <a:spLocks noGrp="1"/>
          </p:cNvSpPr>
          <p:nvPr>
            <p:ph type="sldNum" sz="quarter" idx="7"/>
          </p:nvPr>
        </p:nvSpPr>
        <p:spPr/>
        <p:txBody>
          <a:bodyPr lIns="0" tIns="0" rIns="0" bIns="0"/>
          <a:lstStyle>
            <a:lvl1pPr>
              <a:defRPr sz="1650" b="1" i="0">
                <a:solidFill>
                  <a:srgbClr val="123054"/>
                </a:solidFill>
                <a:latin typeface="Calibri"/>
                <a:cs typeface="Calibri"/>
              </a:defRPr>
            </a:lvl1pPr>
          </a:lstStyle>
          <a:p>
            <a:pPr marL="173355">
              <a:lnSpc>
                <a:spcPts val="1789"/>
              </a:lnSpc>
            </a:pPr>
            <a:fld id="{81D60167-4931-47E6-BA6A-407CBD079E47}" type="slidenum">
              <a:rPr spc="-50" dirty="0"/>
              <a:t>‹#›</a:t>
            </a:fld>
            <a:endParaRPr spc="-50"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319"/>
            <a:ext cx="20104100" cy="11308715"/>
          </a:xfrm>
          <a:custGeom>
            <a:avLst/>
            <a:gdLst/>
            <a:ahLst/>
            <a:cxnLst/>
            <a:rect l="l" t="t" r="r" b="b"/>
            <a:pathLst>
              <a:path w="20104100" h="11308715">
                <a:moveTo>
                  <a:pt x="20103591" y="285"/>
                </a:moveTo>
                <a:lnTo>
                  <a:pt x="0" y="285"/>
                </a:lnTo>
                <a:lnTo>
                  <a:pt x="0" y="11308588"/>
                </a:lnTo>
                <a:lnTo>
                  <a:pt x="20103591" y="11308588"/>
                </a:lnTo>
                <a:lnTo>
                  <a:pt x="20103591" y="285"/>
                </a:lnTo>
                <a:close/>
              </a:path>
            </a:pathLst>
          </a:custGeom>
          <a:solidFill>
            <a:srgbClr val="005F9C"/>
          </a:solidFill>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10/21/2026</a:t>
            </a:fld>
            <a:endParaRPr lang="en-US"/>
          </a:p>
        </p:txBody>
      </p:sp>
      <p:sp>
        <p:nvSpPr>
          <p:cNvPr id="4" name="Holder 4"/>
          <p:cNvSpPr>
            <a:spLocks noGrp="1"/>
          </p:cNvSpPr>
          <p:nvPr>
            <p:ph type="sldNum" sz="quarter" idx="7"/>
          </p:nvPr>
        </p:nvSpPr>
        <p:spPr/>
        <p:txBody>
          <a:bodyPr lIns="0" tIns="0" rIns="0" bIns="0"/>
          <a:lstStyle>
            <a:lvl1pPr>
              <a:defRPr sz="1650" b="1" i="0">
                <a:solidFill>
                  <a:srgbClr val="123054"/>
                </a:solidFill>
                <a:latin typeface="Calibri"/>
                <a:cs typeface="Calibri"/>
              </a:defRPr>
            </a:lvl1pPr>
          </a:lstStyle>
          <a:p>
            <a:pPr marL="173355">
              <a:lnSpc>
                <a:spcPts val="1789"/>
              </a:lnSpc>
            </a:pPr>
            <a:fld id="{81D60167-4931-47E6-BA6A-407CBD079E47}" type="slidenum">
              <a:rPr spc="-50" dirty="0"/>
              <a:t>‹#›</a:t>
            </a:fld>
            <a:endParaRPr spc="-5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1869058" y="10189130"/>
            <a:ext cx="1774605" cy="755189"/>
          </a:xfrm>
          <a:prstGeom prst="rect">
            <a:avLst/>
          </a:prstGeom>
        </p:spPr>
      </p:pic>
      <p:sp>
        <p:nvSpPr>
          <p:cNvPr id="2" name="Holder 2"/>
          <p:cNvSpPr>
            <a:spLocks noGrp="1"/>
          </p:cNvSpPr>
          <p:nvPr>
            <p:ph type="title"/>
          </p:nvPr>
        </p:nvSpPr>
        <p:spPr>
          <a:xfrm>
            <a:off x="607552" y="-4444"/>
            <a:ext cx="18539576" cy="1503670"/>
          </a:xfrm>
          <a:prstGeom prst="rect">
            <a:avLst/>
          </a:prstGeom>
        </p:spPr>
        <p:txBody>
          <a:bodyPr wrap="square" lIns="0" tIns="0" rIns="0" bIns="0">
            <a:spAutoFit/>
          </a:bodyPr>
          <a:lstStyle>
            <a:lvl1pPr>
              <a:defRPr sz="7250" b="0" i="0">
                <a:solidFill>
                  <a:srgbClr val="006EC0"/>
                </a:solidFill>
                <a:latin typeface="Palatino Linotype"/>
                <a:cs typeface="Palatino Linotype"/>
              </a:defRPr>
            </a:lvl1pPr>
          </a:lstStyle>
          <a:p>
            <a:endParaRPr/>
          </a:p>
        </p:txBody>
      </p:sp>
      <p:sp>
        <p:nvSpPr>
          <p:cNvPr id="3" name="Holder 3"/>
          <p:cNvSpPr>
            <a:spLocks noGrp="1"/>
          </p:cNvSpPr>
          <p:nvPr>
            <p:ph type="body" idx="1"/>
          </p:nvPr>
        </p:nvSpPr>
        <p:spPr>
          <a:xfrm>
            <a:off x="10581640" y="5642451"/>
            <a:ext cx="8516619" cy="2578734"/>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6835394" y="10517696"/>
            <a:ext cx="6433312" cy="565467"/>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1005205" y="10517696"/>
            <a:ext cx="4623943" cy="565467"/>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10/21/2026</a:t>
            </a:fld>
            <a:endParaRPr lang="en-US"/>
          </a:p>
        </p:txBody>
      </p:sp>
      <p:sp>
        <p:nvSpPr>
          <p:cNvPr id="6" name="Holder 6"/>
          <p:cNvSpPr>
            <a:spLocks noGrp="1"/>
          </p:cNvSpPr>
          <p:nvPr>
            <p:ph type="sldNum" sz="quarter" idx="7"/>
          </p:nvPr>
        </p:nvSpPr>
        <p:spPr>
          <a:xfrm>
            <a:off x="1239233" y="10489680"/>
            <a:ext cx="354330" cy="251154"/>
          </a:xfrm>
          <a:prstGeom prst="rect">
            <a:avLst/>
          </a:prstGeom>
        </p:spPr>
        <p:txBody>
          <a:bodyPr wrap="square" lIns="0" tIns="0" rIns="0" bIns="0">
            <a:spAutoFit/>
          </a:bodyPr>
          <a:lstStyle>
            <a:lvl1pPr>
              <a:defRPr sz="1650" b="1" i="0">
                <a:solidFill>
                  <a:srgbClr val="123054"/>
                </a:solidFill>
                <a:latin typeface="Calibri"/>
                <a:cs typeface="Calibri"/>
              </a:defRPr>
            </a:lvl1pPr>
          </a:lstStyle>
          <a:p>
            <a:pPr marL="173355">
              <a:lnSpc>
                <a:spcPts val="1789"/>
              </a:lnSpc>
            </a:pPr>
            <a:fld id="{81D60167-4931-47E6-BA6A-407CBD079E47}" type="slidenum">
              <a:rPr spc="-50" dirty="0"/>
              <a:t>‹#›</a:t>
            </a:fld>
            <a:endParaRPr spc="-50"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18" Type="http://schemas.openxmlformats.org/officeDocument/2006/relationships/image" Target="../media/image18.png"/><Relationship Id="rId3" Type="http://schemas.openxmlformats.org/officeDocument/2006/relationships/image" Target="../media/image3.png"/><Relationship Id="rId21" Type="http://schemas.openxmlformats.org/officeDocument/2006/relationships/image" Target="../media/image21.png"/><Relationship Id="rId7" Type="http://schemas.openxmlformats.org/officeDocument/2006/relationships/image" Target="../media/image7.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image" Target="../media/image2.png"/><Relationship Id="rId16" Type="http://schemas.openxmlformats.org/officeDocument/2006/relationships/image" Target="../media/image16.png"/><Relationship Id="rId20" Type="http://schemas.openxmlformats.org/officeDocument/2006/relationships/image" Target="../media/image20.png"/><Relationship Id="rId1" Type="http://schemas.openxmlformats.org/officeDocument/2006/relationships/slideLayout" Target="../slideLayouts/slideLayout4.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19" Type="http://schemas.openxmlformats.org/officeDocument/2006/relationships/image" Target="../media/image19.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3.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dhs.state.il.us/page.aspx?item=29722" TargetMode="External"/><Relationship Id="rId2" Type="http://schemas.openxmlformats.org/officeDocument/2006/relationships/hyperlink" Target="https://abe.illinois.gov/abe/access/"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hyperlink" Target="http://www.countycare.com/providers" TargetMode="External"/><Relationship Id="rId2" Type="http://schemas.openxmlformats.org/officeDocument/2006/relationships/hyperlink" Target="https://essentials.availity.com/" TargetMode="External"/><Relationship Id="rId1" Type="http://schemas.openxmlformats.org/officeDocument/2006/relationships/slideLayout" Target="../slideLayouts/slideLayout3.xml"/><Relationship Id="rId5" Type="http://schemas.openxmlformats.org/officeDocument/2006/relationships/image" Target="../media/image26.png"/><Relationship Id="rId4" Type="http://schemas.openxmlformats.org/officeDocument/2006/relationships/image" Target="../media/image25.jpg"/></Relationships>
</file>

<file path=ppt/slides/_rels/slide7.xml.rels><?xml version="1.0" encoding="UTF-8" standalone="yes"?>
<Relationships xmlns="http://schemas.openxmlformats.org/package/2006/relationships"><Relationship Id="rId3" Type="http://schemas.openxmlformats.org/officeDocument/2006/relationships/hyperlink" Target="https://essentials.availity.com/" TargetMode="External"/><Relationship Id="rId2" Type="http://schemas.openxmlformats.org/officeDocument/2006/relationships/hyperlink" Target="https://essentials.availity.com/static/public/onb/onboarding-ui-apps/availity-fr-ui/#/login?auth_id=3cd33faa-359b-447e-80f3-4d9481fdcdf0" TargetMode="External"/><Relationship Id="rId1" Type="http://schemas.openxmlformats.org/officeDocument/2006/relationships/slideLayout" Target="../slideLayouts/slideLayout2.xml"/><Relationship Id="rId4" Type="http://schemas.openxmlformats.org/officeDocument/2006/relationships/image" Target="../media/image27.jpg"/></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https://www.availity.com/documents/Welcome_New_User.pdf"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countycare.com/providers/" TargetMode="External"/><Relationship Id="rId2" Type="http://schemas.openxmlformats.org/officeDocument/2006/relationships/hyperlink" Target="https://countycare.com/wp-content/uploads/CountyCare_Provider-Manual_07.24.25.pdf" TargetMode="External"/><Relationship Id="rId1" Type="http://schemas.openxmlformats.org/officeDocument/2006/relationships/slideLayout" Target="../slideLayouts/slideLayout2.xml"/><Relationship Id="rId5" Type="http://schemas.openxmlformats.org/officeDocument/2006/relationships/image" Target="../media/image30.jpg"/><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3" Type="http://schemas.openxmlformats.org/officeDocument/2006/relationships/hyperlink" Target="https://www.iamhp.org/providers" TargetMode="External"/><Relationship Id="rId2" Type="http://schemas.openxmlformats.org/officeDocument/2006/relationships/hyperlink" Target="mailto:CountyCareProviderRosterSubmission@cookcountyhhs.org"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countycare.com/wp-content/uploads/Provider-Relations-Provider-Assignments_09.01.24.pdf" TargetMode="External"/><Relationship Id="rId2" Type="http://schemas.openxmlformats.org/officeDocument/2006/relationships/hyperlink" Target="mailto:CountyCareProviderServices@cookcountyhhs.org"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myhfs.illinois.gov/" TargetMode="External"/><Relationship Id="rId2" Type="http://schemas.openxmlformats.org/officeDocument/2006/relationships/hyperlink" Target="https://essentials.availity.com/"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countycare.com/providers/prior-authorizations/" TargetMode="External"/><Relationship Id="rId2" Type="http://schemas.openxmlformats.org/officeDocument/2006/relationships/hyperlink" Target="https://essentials.availity.com/" TargetMode="External"/><Relationship Id="rId1" Type="http://schemas.openxmlformats.org/officeDocument/2006/relationships/slideLayout" Target="../slideLayouts/slideLayout2.xml"/><Relationship Id="rId4" Type="http://schemas.openxmlformats.org/officeDocument/2006/relationships/image" Target="../media/image3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countycare.com/providers/prior-authorizations/"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countycare.com/wp-content/uploads/CCR_EFT-ERAEnrollmentOrderForm_English.pdf" TargetMode="External"/><Relationship Id="rId2" Type="http://schemas.openxmlformats.org/officeDocument/2006/relationships/hyperlink" Target="http://www.instamed.com/eraeft"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hyperlink" Target="https://countycare.com/wp-content/uploads/CountyCare_Provider-Manual_07.24.25.pdf"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countycare.com/wp-content/uploads/CCR_AbuseNeglectCriticalIncidentTraining_-English.pdf" TargetMode="External"/><Relationship Id="rId2" Type="http://schemas.openxmlformats.org/officeDocument/2006/relationships/hyperlink" Target="https://countycare.com/wp-content/uploads/CCR_AttestationTrainingCompletion_English_032618.pdf" TargetMode="External"/><Relationship Id="rId1" Type="http://schemas.openxmlformats.org/officeDocument/2006/relationships/slideLayout" Target="../slideLayouts/slideLayout2.xml"/><Relationship Id="rId6" Type="http://schemas.openxmlformats.org/officeDocument/2006/relationships/hyperlink" Target="https://countycare.com/providers/provider-resources/" TargetMode="External"/><Relationship Id="rId5" Type="http://schemas.openxmlformats.org/officeDocument/2006/relationships/hyperlink" Target="https://countycare.com/wp-content/uploads/CCR_FraudWasteAbuseTraining_English_101619.pdf" TargetMode="External"/><Relationship Id="rId4" Type="http://schemas.openxmlformats.org/officeDocument/2006/relationships/hyperlink" Target="https://countycare.com/wp-content/uploads/Provider-Cultural-Competency-Training-Website_04.25.pdf"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hyperlink" Target="https://www.aafp.org/news/blogs/leadervoices/entry/20190418lv-humility.html" TargetMode="External"/><Relationship Id="rId2" Type="http://schemas.openxmlformats.org/officeDocument/2006/relationships/image" Target="../media/image36.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hyperlink" Target="https://catalyst.nejm.org/doi/full/10.1056/CAT.17.0559"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www.countycare.com/providers/provider-manual"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mailto:countycarequalityofcare@cookcountyhhs.org" TargetMode="External"/><Relationship Id="rId2" Type="http://schemas.openxmlformats.org/officeDocument/2006/relationships/hyperlink" Target="https://countycare.com/wp-content/uploads/CCR_CriticalIncidentReportingForm_English_092120.pdf"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hyperlink" Target="https://countycare.com/providers/pay-for-performance-program/" TargetMode="Externa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hyperlink" Target="https://countycare.com/rewards/"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hyperlink" Target="https://avesissymplr.veriben.net/?healthPlanCompany=CookCounty"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hyperlink" Target="https://countycare.com/providers/care-coordination/"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9527540" y="9842703"/>
            <a:ext cx="122578" cy="121176"/>
          </a:xfrm>
          <a:prstGeom prst="rect">
            <a:avLst/>
          </a:prstGeom>
        </p:spPr>
      </p:pic>
      <p:grpSp>
        <p:nvGrpSpPr>
          <p:cNvPr id="3" name="object 3"/>
          <p:cNvGrpSpPr/>
          <p:nvPr/>
        </p:nvGrpSpPr>
        <p:grpSpPr>
          <a:xfrm>
            <a:off x="9739503" y="9840038"/>
            <a:ext cx="922019" cy="127000"/>
            <a:chOff x="9739503" y="9840038"/>
            <a:chExt cx="922019" cy="127000"/>
          </a:xfrm>
        </p:grpSpPr>
        <p:pic>
          <p:nvPicPr>
            <p:cNvPr id="4" name="object 4"/>
            <p:cNvPicPr/>
            <p:nvPr/>
          </p:nvPicPr>
          <p:blipFill>
            <a:blip r:embed="rId3" cstate="print"/>
            <a:stretch>
              <a:fillRect/>
            </a:stretch>
          </p:blipFill>
          <p:spPr>
            <a:xfrm>
              <a:off x="9739503" y="9842703"/>
              <a:ext cx="129493" cy="121176"/>
            </a:xfrm>
            <a:prstGeom prst="rect">
              <a:avLst/>
            </a:prstGeom>
          </p:spPr>
        </p:pic>
        <p:pic>
          <p:nvPicPr>
            <p:cNvPr id="5" name="object 5"/>
            <p:cNvPicPr/>
            <p:nvPr/>
          </p:nvPicPr>
          <p:blipFill>
            <a:blip r:embed="rId4" cstate="print"/>
            <a:stretch>
              <a:fillRect/>
            </a:stretch>
          </p:blipFill>
          <p:spPr>
            <a:xfrm>
              <a:off x="9909937" y="9842341"/>
              <a:ext cx="82169" cy="122047"/>
            </a:xfrm>
            <a:prstGeom prst="rect">
              <a:avLst/>
            </a:prstGeom>
          </p:spPr>
        </p:pic>
        <p:pic>
          <p:nvPicPr>
            <p:cNvPr id="6" name="object 6"/>
            <p:cNvPicPr/>
            <p:nvPr/>
          </p:nvPicPr>
          <p:blipFill>
            <a:blip r:embed="rId5" cstate="print"/>
            <a:stretch>
              <a:fillRect/>
            </a:stretch>
          </p:blipFill>
          <p:spPr>
            <a:xfrm>
              <a:off x="10025888" y="9842703"/>
              <a:ext cx="108727" cy="121176"/>
            </a:xfrm>
            <a:prstGeom prst="rect">
              <a:avLst/>
            </a:prstGeom>
          </p:spPr>
        </p:pic>
        <p:pic>
          <p:nvPicPr>
            <p:cNvPr id="7" name="object 7"/>
            <p:cNvPicPr/>
            <p:nvPr/>
          </p:nvPicPr>
          <p:blipFill>
            <a:blip r:embed="rId6" cstate="print"/>
            <a:stretch>
              <a:fillRect/>
            </a:stretch>
          </p:blipFill>
          <p:spPr>
            <a:xfrm>
              <a:off x="10167747" y="9840038"/>
              <a:ext cx="298172" cy="126381"/>
            </a:xfrm>
            <a:prstGeom prst="rect">
              <a:avLst/>
            </a:prstGeom>
          </p:spPr>
        </p:pic>
        <p:pic>
          <p:nvPicPr>
            <p:cNvPr id="8" name="object 8"/>
            <p:cNvPicPr/>
            <p:nvPr/>
          </p:nvPicPr>
          <p:blipFill>
            <a:blip r:embed="rId7" cstate="print"/>
            <a:stretch>
              <a:fillRect/>
            </a:stretch>
          </p:blipFill>
          <p:spPr>
            <a:xfrm>
              <a:off x="10492232" y="9842663"/>
              <a:ext cx="169166" cy="121216"/>
            </a:xfrm>
            <a:prstGeom prst="rect">
              <a:avLst/>
            </a:prstGeom>
          </p:spPr>
        </p:pic>
      </p:grpSp>
      <p:sp>
        <p:nvSpPr>
          <p:cNvPr id="9" name="object 9"/>
          <p:cNvSpPr/>
          <p:nvPr/>
        </p:nvSpPr>
        <p:spPr>
          <a:xfrm>
            <a:off x="10757789" y="9909765"/>
            <a:ext cx="22225" cy="55244"/>
          </a:xfrm>
          <a:custGeom>
            <a:avLst/>
            <a:gdLst/>
            <a:ahLst/>
            <a:cxnLst/>
            <a:rect l="l" t="t" r="r" b="b"/>
            <a:pathLst>
              <a:path w="22225" h="55245">
                <a:moveTo>
                  <a:pt x="21409" y="35"/>
                </a:moveTo>
                <a:lnTo>
                  <a:pt x="-271" y="35"/>
                </a:lnTo>
                <a:lnTo>
                  <a:pt x="-271" y="54656"/>
                </a:lnTo>
                <a:lnTo>
                  <a:pt x="21409" y="54656"/>
                </a:lnTo>
                <a:lnTo>
                  <a:pt x="21409" y="35"/>
                </a:lnTo>
                <a:close/>
              </a:path>
            </a:pathLst>
          </a:custGeom>
          <a:solidFill>
            <a:srgbClr val="0D3B5F"/>
          </a:solidFill>
        </p:spPr>
        <p:txBody>
          <a:bodyPr wrap="square" lIns="0" tIns="0" rIns="0" bIns="0" rtlCol="0"/>
          <a:lstStyle/>
          <a:p>
            <a:endParaRPr/>
          </a:p>
        </p:txBody>
      </p:sp>
      <p:grpSp>
        <p:nvGrpSpPr>
          <p:cNvPr id="10" name="object 10"/>
          <p:cNvGrpSpPr/>
          <p:nvPr/>
        </p:nvGrpSpPr>
        <p:grpSpPr>
          <a:xfrm>
            <a:off x="10757789" y="9842341"/>
            <a:ext cx="607695" cy="122555"/>
            <a:chOff x="10757789" y="9842341"/>
            <a:chExt cx="607695" cy="122555"/>
          </a:xfrm>
        </p:grpSpPr>
        <p:sp>
          <p:nvSpPr>
            <p:cNvPr id="11" name="object 11"/>
            <p:cNvSpPr/>
            <p:nvPr/>
          </p:nvSpPr>
          <p:spPr>
            <a:xfrm>
              <a:off x="10757510" y="9842468"/>
              <a:ext cx="99060" cy="121920"/>
            </a:xfrm>
            <a:custGeom>
              <a:avLst/>
              <a:gdLst/>
              <a:ahLst/>
              <a:cxnLst/>
              <a:rect l="l" t="t" r="r" b="b"/>
              <a:pathLst>
                <a:path w="99059" h="121920">
                  <a:moveTo>
                    <a:pt x="98552" y="0"/>
                  </a:moveTo>
                  <a:lnTo>
                    <a:pt x="77851" y="0"/>
                  </a:lnTo>
                  <a:lnTo>
                    <a:pt x="77851" y="48260"/>
                  </a:lnTo>
                  <a:lnTo>
                    <a:pt x="21717" y="48260"/>
                  </a:lnTo>
                  <a:lnTo>
                    <a:pt x="21717" y="0"/>
                  </a:lnTo>
                  <a:lnTo>
                    <a:pt x="0" y="0"/>
                  </a:lnTo>
                  <a:lnTo>
                    <a:pt x="0" y="48260"/>
                  </a:lnTo>
                  <a:lnTo>
                    <a:pt x="0" y="67310"/>
                  </a:lnTo>
                  <a:lnTo>
                    <a:pt x="77851" y="67310"/>
                  </a:lnTo>
                  <a:lnTo>
                    <a:pt x="77851" y="121920"/>
                  </a:lnTo>
                  <a:lnTo>
                    <a:pt x="98552" y="121920"/>
                  </a:lnTo>
                  <a:lnTo>
                    <a:pt x="98552" y="67310"/>
                  </a:lnTo>
                  <a:lnTo>
                    <a:pt x="98552" y="48260"/>
                  </a:lnTo>
                  <a:lnTo>
                    <a:pt x="98552" y="0"/>
                  </a:lnTo>
                  <a:close/>
                </a:path>
              </a:pathLst>
            </a:custGeom>
            <a:solidFill>
              <a:srgbClr val="0D3B5F"/>
            </a:solidFill>
          </p:spPr>
          <p:txBody>
            <a:bodyPr wrap="square" lIns="0" tIns="0" rIns="0" bIns="0" rtlCol="0"/>
            <a:lstStyle/>
            <a:p>
              <a:endParaRPr/>
            </a:p>
          </p:txBody>
        </p:sp>
        <p:pic>
          <p:nvPicPr>
            <p:cNvPr id="12" name="object 12"/>
            <p:cNvPicPr/>
            <p:nvPr/>
          </p:nvPicPr>
          <p:blipFill>
            <a:blip r:embed="rId8" cstate="print"/>
            <a:stretch>
              <a:fillRect/>
            </a:stretch>
          </p:blipFill>
          <p:spPr>
            <a:xfrm>
              <a:off x="10896219" y="9842341"/>
              <a:ext cx="83057" cy="122047"/>
            </a:xfrm>
            <a:prstGeom prst="rect">
              <a:avLst/>
            </a:prstGeom>
          </p:spPr>
        </p:pic>
        <p:pic>
          <p:nvPicPr>
            <p:cNvPr id="13" name="object 13"/>
            <p:cNvPicPr/>
            <p:nvPr/>
          </p:nvPicPr>
          <p:blipFill>
            <a:blip r:embed="rId9" cstate="print"/>
            <a:stretch>
              <a:fillRect/>
            </a:stretch>
          </p:blipFill>
          <p:spPr>
            <a:xfrm>
              <a:off x="10999216" y="9842703"/>
              <a:ext cx="122541" cy="121176"/>
            </a:xfrm>
            <a:prstGeom prst="rect">
              <a:avLst/>
            </a:prstGeom>
          </p:spPr>
        </p:pic>
        <p:sp>
          <p:nvSpPr>
            <p:cNvPr id="14" name="object 14"/>
            <p:cNvSpPr/>
            <p:nvPr/>
          </p:nvSpPr>
          <p:spPr>
            <a:xfrm>
              <a:off x="11148530" y="9842468"/>
              <a:ext cx="216535" cy="122555"/>
            </a:xfrm>
            <a:custGeom>
              <a:avLst/>
              <a:gdLst/>
              <a:ahLst/>
              <a:cxnLst/>
              <a:rect l="l" t="t" r="r" b="b"/>
              <a:pathLst>
                <a:path w="216534" h="122554">
                  <a:moveTo>
                    <a:pt x="71882" y="101600"/>
                  </a:moveTo>
                  <a:lnTo>
                    <a:pt x="20828" y="101600"/>
                  </a:lnTo>
                  <a:lnTo>
                    <a:pt x="20828" y="0"/>
                  </a:lnTo>
                  <a:lnTo>
                    <a:pt x="0" y="0"/>
                  </a:lnTo>
                  <a:lnTo>
                    <a:pt x="0" y="101600"/>
                  </a:lnTo>
                  <a:lnTo>
                    <a:pt x="0" y="121920"/>
                  </a:lnTo>
                  <a:lnTo>
                    <a:pt x="71882" y="121920"/>
                  </a:lnTo>
                  <a:lnTo>
                    <a:pt x="71882" y="101600"/>
                  </a:lnTo>
                  <a:close/>
                </a:path>
                <a:path w="216534" h="122554">
                  <a:moveTo>
                    <a:pt x="167894" y="0"/>
                  </a:moveTo>
                  <a:lnTo>
                    <a:pt x="72644" y="0"/>
                  </a:lnTo>
                  <a:lnTo>
                    <a:pt x="72644" y="20320"/>
                  </a:lnTo>
                  <a:lnTo>
                    <a:pt x="109982" y="20320"/>
                  </a:lnTo>
                  <a:lnTo>
                    <a:pt x="109982" y="121920"/>
                  </a:lnTo>
                  <a:lnTo>
                    <a:pt x="130683" y="121920"/>
                  </a:lnTo>
                  <a:lnTo>
                    <a:pt x="130683" y="20320"/>
                  </a:lnTo>
                  <a:lnTo>
                    <a:pt x="167894" y="20320"/>
                  </a:lnTo>
                  <a:lnTo>
                    <a:pt x="167894" y="0"/>
                  </a:lnTo>
                  <a:close/>
                </a:path>
                <a:path w="216534" h="122554">
                  <a:moveTo>
                    <a:pt x="216217" y="67335"/>
                  </a:moveTo>
                  <a:lnTo>
                    <a:pt x="195453" y="67335"/>
                  </a:lnTo>
                  <a:lnTo>
                    <a:pt x="195453" y="121958"/>
                  </a:lnTo>
                  <a:lnTo>
                    <a:pt x="216217" y="121958"/>
                  </a:lnTo>
                  <a:lnTo>
                    <a:pt x="216217" y="67335"/>
                  </a:lnTo>
                  <a:close/>
                </a:path>
              </a:pathLst>
            </a:custGeom>
            <a:solidFill>
              <a:srgbClr val="0D3B5F"/>
            </a:solidFill>
          </p:spPr>
          <p:txBody>
            <a:bodyPr wrap="square" lIns="0" tIns="0" rIns="0" bIns="0" rtlCol="0"/>
            <a:lstStyle/>
            <a:p>
              <a:endParaRPr/>
            </a:p>
          </p:txBody>
        </p:sp>
      </p:grpSp>
      <p:sp>
        <p:nvSpPr>
          <p:cNvPr id="15" name="object 15"/>
          <p:cNvSpPr/>
          <p:nvPr/>
        </p:nvSpPr>
        <p:spPr>
          <a:xfrm>
            <a:off x="11344110" y="9842468"/>
            <a:ext cx="99060" cy="121920"/>
          </a:xfrm>
          <a:custGeom>
            <a:avLst/>
            <a:gdLst/>
            <a:ahLst/>
            <a:cxnLst/>
            <a:rect l="l" t="t" r="r" b="b"/>
            <a:pathLst>
              <a:path w="99059" h="121920">
                <a:moveTo>
                  <a:pt x="98552" y="0"/>
                </a:moveTo>
                <a:lnTo>
                  <a:pt x="77851" y="0"/>
                </a:lnTo>
                <a:lnTo>
                  <a:pt x="77851" y="48260"/>
                </a:lnTo>
                <a:lnTo>
                  <a:pt x="20701" y="48260"/>
                </a:lnTo>
                <a:lnTo>
                  <a:pt x="20701" y="0"/>
                </a:lnTo>
                <a:lnTo>
                  <a:pt x="0" y="0"/>
                </a:lnTo>
                <a:lnTo>
                  <a:pt x="0" y="48260"/>
                </a:lnTo>
                <a:lnTo>
                  <a:pt x="0" y="67310"/>
                </a:lnTo>
                <a:lnTo>
                  <a:pt x="77851" y="67310"/>
                </a:lnTo>
                <a:lnTo>
                  <a:pt x="77851" y="121920"/>
                </a:lnTo>
                <a:lnTo>
                  <a:pt x="98552" y="121920"/>
                </a:lnTo>
                <a:lnTo>
                  <a:pt x="98552" y="67310"/>
                </a:lnTo>
                <a:lnTo>
                  <a:pt x="98552" y="48260"/>
                </a:lnTo>
                <a:lnTo>
                  <a:pt x="98552" y="0"/>
                </a:lnTo>
                <a:close/>
              </a:path>
            </a:pathLst>
          </a:custGeom>
          <a:solidFill>
            <a:srgbClr val="0D3B5F"/>
          </a:solidFill>
        </p:spPr>
        <p:txBody>
          <a:bodyPr wrap="square" lIns="0" tIns="0" rIns="0" bIns="0" rtlCol="0"/>
          <a:lstStyle/>
          <a:p>
            <a:endParaRPr/>
          </a:p>
        </p:txBody>
      </p:sp>
      <p:grpSp>
        <p:nvGrpSpPr>
          <p:cNvPr id="16" name="object 16"/>
          <p:cNvGrpSpPr/>
          <p:nvPr/>
        </p:nvGrpSpPr>
        <p:grpSpPr>
          <a:xfrm>
            <a:off x="11545951" y="9842473"/>
            <a:ext cx="461009" cy="121920"/>
            <a:chOff x="11545951" y="9842473"/>
            <a:chExt cx="461009" cy="121920"/>
          </a:xfrm>
        </p:grpSpPr>
        <p:pic>
          <p:nvPicPr>
            <p:cNvPr id="17" name="object 17"/>
            <p:cNvPicPr/>
            <p:nvPr/>
          </p:nvPicPr>
          <p:blipFill>
            <a:blip r:embed="rId10" cstate="print"/>
            <a:stretch>
              <a:fillRect/>
            </a:stretch>
          </p:blipFill>
          <p:spPr>
            <a:xfrm>
              <a:off x="11545951" y="9842703"/>
              <a:ext cx="84470" cy="121176"/>
            </a:xfrm>
            <a:prstGeom prst="rect">
              <a:avLst/>
            </a:prstGeom>
          </p:spPr>
        </p:pic>
        <p:pic>
          <p:nvPicPr>
            <p:cNvPr id="18" name="object 18"/>
            <p:cNvPicPr/>
            <p:nvPr/>
          </p:nvPicPr>
          <p:blipFill>
            <a:blip r:embed="rId11" cstate="print"/>
            <a:stretch>
              <a:fillRect/>
            </a:stretch>
          </p:blipFill>
          <p:spPr>
            <a:xfrm>
              <a:off x="11662791" y="9842473"/>
              <a:ext cx="209935" cy="121914"/>
            </a:xfrm>
            <a:prstGeom prst="rect">
              <a:avLst/>
            </a:prstGeom>
          </p:spPr>
        </p:pic>
        <p:pic>
          <p:nvPicPr>
            <p:cNvPr id="19" name="object 19"/>
            <p:cNvPicPr/>
            <p:nvPr/>
          </p:nvPicPr>
          <p:blipFill>
            <a:blip r:embed="rId12" cstate="print"/>
            <a:stretch>
              <a:fillRect/>
            </a:stretch>
          </p:blipFill>
          <p:spPr>
            <a:xfrm>
              <a:off x="11899011" y="9842703"/>
              <a:ext cx="107872" cy="121176"/>
            </a:xfrm>
            <a:prstGeom prst="rect">
              <a:avLst/>
            </a:prstGeom>
          </p:spPr>
        </p:pic>
      </p:grpSp>
      <p:sp>
        <p:nvSpPr>
          <p:cNvPr id="20" name="object 20"/>
          <p:cNvSpPr/>
          <p:nvPr/>
        </p:nvSpPr>
        <p:spPr>
          <a:xfrm>
            <a:off x="9527540" y="9710134"/>
            <a:ext cx="1255395" cy="17780"/>
          </a:xfrm>
          <a:custGeom>
            <a:avLst/>
            <a:gdLst/>
            <a:ahLst/>
            <a:cxnLst/>
            <a:rect l="l" t="t" r="r" b="b"/>
            <a:pathLst>
              <a:path w="1255395" h="17779">
                <a:moveTo>
                  <a:pt x="1255122" y="40"/>
                </a:moveTo>
                <a:lnTo>
                  <a:pt x="-240" y="40"/>
                </a:lnTo>
                <a:lnTo>
                  <a:pt x="-240" y="17438"/>
                </a:lnTo>
                <a:lnTo>
                  <a:pt x="1252455" y="17438"/>
                </a:lnTo>
                <a:lnTo>
                  <a:pt x="1255122" y="40"/>
                </a:lnTo>
                <a:close/>
              </a:path>
            </a:pathLst>
          </a:custGeom>
          <a:solidFill>
            <a:srgbClr val="0D3B5F"/>
          </a:solidFill>
        </p:spPr>
        <p:txBody>
          <a:bodyPr wrap="square" lIns="0" tIns="0" rIns="0" bIns="0" rtlCol="0"/>
          <a:lstStyle/>
          <a:p>
            <a:endParaRPr/>
          </a:p>
        </p:txBody>
      </p:sp>
      <p:sp>
        <p:nvSpPr>
          <p:cNvPr id="21" name="object 21"/>
          <p:cNvSpPr/>
          <p:nvPr/>
        </p:nvSpPr>
        <p:spPr>
          <a:xfrm>
            <a:off x="10938636" y="9710134"/>
            <a:ext cx="1068705" cy="17780"/>
          </a:xfrm>
          <a:custGeom>
            <a:avLst/>
            <a:gdLst/>
            <a:ahLst/>
            <a:cxnLst/>
            <a:rect l="l" t="t" r="r" b="b"/>
            <a:pathLst>
              <a:path w="1068704" h="17779">
                <a:moveTo>
                  <a:pt x="1068147" y="40"/>
                </a:moveTo>
                <a:lnTo>
                  <a:pt x="10137" y="40"/>
                </a:lnTo>
                <a:lnTo>
                  <a:pt x="-276" y="17438"/>
                </a:lnTo>
                <a:lnTo>
                  <a:pt x="1068147" y="17438"/>
                </a:lnTo>
                <a:lnTo>
                  <a:pt x="1068147" y="40"/>
                </a:lnTo>
                <a:close/>
              </a:path>
            </a:pathLst>
          </a:custGeom>
          <a:solidFill>
            <a:srgbClr val="0D3B5F"/>
          </a:solidFill>
        </p:spPr>
        <p:txBody>
          <a:bodyPr wrap="square" lIns="0" tIns="0" rIns="0" bIns="0" rtlCol="0"/>
          <a:lstStyle/>
          <a:p>
            <a:endParaRPr/>
          </a:p>
        </p:txBody>
      </p:sp>
      <p:grpSp>
        <p:nvGrpSpPr>
          <p:cNvPr id="22" name="object 22"/>
          <p:cNvGrpSpPr/>
          <p:nvPr/>
        </p:nvGrpSpPr>
        <p:grpSpPr>
          <a:xfrm>
            <a:off x="9531857" y="9276302"/>
            <a:ext cx="569595" cy="353695"/>
            <a:chOff x="9531857" y="9276302"/>
            <a:chExt cx="569595" cy="353695"/>
          </a:xfrm>
        </p:grpSpPr>
        <p:sp>
          <p:nvSpPr>
            <p:cNvPr id="23" name="object 23"/>
            <p:cNvSpPr/>
            <p:nvPr/>
          </p:nvSpPr>
          <p:spPr>
            <a:xfrm>
              <a:off x="9531857" y="9276302"/>
              <a:ext cx="299720" cy="353695"/>
            </a:xfrm>
            <a:custGeom>
              <a:avLst/>
              <a:gdLst/>
              <a:ahLst/>
              <a:cxnLst/>
              <a:rect l="l" t="t" r="r" b="b"/>
              <a:pathLst>
                <a:path w="299720" h="353695">
                  <a:moveTo>
                    <a:pt x="174633" y="51"/>
                  </a:moveTo>
                  <a:lnTo>
                    <a:pt x="121676" y="8179"/>
                  </a:lnTo>
                  <a:lnTo>
                    <a:pt x="75322" y="29514"/>
                  </a:lnTo>
                  <a:lnTo>
                    <a:pt x="38874" y="62660"/>
                  </a:lnTo>
                  <a:lnTo>
                    <a:pt x="12839" y="106601"/>
                  </a:lnTo>
                  <a:lnTo>
                    <a:pt x="521" y="158162"/>
                  </a:lnTo>
                  <a:lnTo>
                    <a:pt x="-240" y="176703"/>
                  </a:lnTo>
                  <a:lnTo>
                    <a:pt x="521" y="195753"/>
                  </a:lnTo>
                  <a:lnTo>
                    <a:pt x="12839" y="247822"/>
                  </a:lnTo>
                  <a:lnTo>
                    <a:pt x="38874" y="291001"/>
                  </a:lnTo>
                  <a:lnTo>
                    <a:pt x="75322" y="324401"/>
                  </a:lnTo>
                  <a:lnTo>
                    <a:pt x="121676" y="346117"/>
                  </a:lnTo>
                  <a:lnTo>
                    <a:pt x="174633" y="353356"/>
                  </a:lnTo>
                  <a:lnTo>
                    <a:pt x="184920" y="353102"/>
                  </a:lnTo>
                  <a:lnTo>
                    <a:pt x="223400" y="346371"/>
                  </a:lnTo>
                  <a:lnTo>
                    <a:pt x="264547" y="326814"/>
                  </a:lnTo>
                  <a:lnTo>
                    <a:pt x="294391" y="298239"/>
                  </a:lnTo>
                  <a:lnTo>
                    <a:pt x="299090" y="291890"/>
                  </a:lnTo>
                  <a:lnTo>
                    <a:pt x="270516" y="271951"/>
                  </a:lnTo>
                  <a:lnTo>
                    <a:pt x="265944" y="278936"/>
                  </a:lnTo>
                  <a:lnTo>
                    <a:pt x="260991" y="285413"/>
                  </a:lnTo>
                  <a:lnTo>
                    <a:pt x="226448" y="311828"/>
                  </a:lnTo>
                  <a:lnTo>
                    <a:pt x="187968" y="321607"/>
                  </a:lnTo>
                  <a:lnTo>
                    <a:pt x="174633" y="322242"/>
                  </a:lnTo>
                  <a:lnTo>
                    <a:pt x="158759" y="321480"/>
                  </a:lnTo>
                  <a:lnTo>
                    <a:pt x="116596" y="310050"/>
                  </a:lnTo>
                  <a:lnTo>
                    <a:pt x="82942" y="288207"/>
                  </a:lnTo>
                  <a:lnTo>
                    <a:pt x="57923" y="256838"/>
                  </a:lnTo>
                  <a:lnTo>
                    <a:pt x="42049" y="218993"/>
                  </a:lnTo>
                  <a:lnTo>
                    <a:pt x="36969" y="176703"/>
                  </a:lnTo>
                  <a:lnTo>
                    <a:pt x="37477" y="162607"/>
                  </a:lnTo>
                  <a:lnTo>
                    <a:pt x="46493" y="121333"/>
                  </a:lnTo>
                  <a:lnTo>
                    <a:pt x="65289" y="85647"/>
                  </a:lnTo>
                  <a:lnTo>
                    <a:pt x="93355" y="57453"/>
                  </a:lnTo>
                  <a:lnTo>
                    <a:pt x="129930" y="38404"/>
                  </a:lnTo>
                  <a:lnTo>
                    <a:pt x="174633" y="32181"/>
                  </a:lnTo>
                  <a:lnTo>
                    <a:pt x="181237" y="32308"/>
                  </a:lnTo>
                  <a:lnTo>
                    <a:pt x="220479" y="42976"/>
                  </a:lnTo>
                  <a:lnTo>
                    <a:pt x="226448" y="46024"/>
                  </a:lnTo>
                  <a:lnTo>
                    <a:pt x="234195" y="49453"/>
                  </a:lnTo>
                  <a:lnTo>
                    <a:pt x="241180" y="54659"/>
                  </a:lnTo>
                  <a:lnTo>
                    <a:pt x="247275" y="59866"/>
                  </a:lnTo>
                  <a:lnTo>
                    <a:pt x="257562" y="70280"/>
                  </a:lnTo>
                  <a:lnTo>
                    <a:pt x="261118" y="76376"/>
                  </a:lnTo>
                  <a:lnTo>
                    <a:pt x="290454" y="53771"/>
                  </a:lnTo>
                  <a:lnTo>
                    <a:pt x="252609" y="20116"/>
                  </a:lnTo>
                  <a:lnTo>
                    <a:pt x="205874" y="3353"/>
                  </a:lnTo>
                  <a:lnTo>
                    <a:pt x="190127" y="940"/>
                  </a:lnTo>
                  <a:lnTo>
                    <a:pt x="174633" y="51"/>
                  </a:lnTo>
                  <a:close/>
                </a:path>
              </a:pathLst>
            </a:custGeom>
            <a:solidFill>
              <a:srgbClr val="0495D2"/>
            </a:solidFill>
          </p:spPr>
          <p:txBody>
            <a:bodyPr wrap="square" lIns="0" tIns="0" rIns="0" bIns="0" rtlCol="0"/>
            <a:lstStyle/>
            <a:p>
              <a:endParaRPr/>
            </a:p>
          </p:txBody>
        </p:sp>
        <p:pic>
          <p:nvPicPr>
            <p:cNvPr id="24" name="object 24"/>
            <p:cNvPicPr/>
            <p:nvPr/>
          </p:nvPicPr>
          <p:blipFill>
            <a:blip r:embed="rId13" cstate="print"/>
            <a:stretch>
              <a:fillRect/>
            </a:stretch>
          </p:blipFill>
          <p:spPr>
            <a:xfrm>
              <a:off x="9865867" y="9393342"/>
              <a:ext cx="235012" cy="233733"/>
            </a:xfrm>
            <a:prstGeom prst="rect">
              <a:avLst/>
            </a:prstGeom>
          </p:spPr>
        </p:pic>
      </p:grpSp>
      <p:pic>
        <p:nvPicPr>
          <p:cNvPr id="25" name="object 25"/>
          <p:cNvPicPr/>
          <p:nvPr/>
        </p:nvPicPr>
        <p:blipFill>
          <a:blip r:embed="rId14" cstate="print"/>
          <a:stretch>
            <a:fillRect/>
          </a:stretch>
        </p:blipFill>
        <p:spPr>
          <a:xfrm>
            <a:off x="10158221" y="9399400"/>
            <a:ext cx="191876" cy="227675"/>
          </a:xfrm>
          <a:prstGeom prst="rect">
            <a:avLst/>
          </a:prstGeom>
        </p:spPr>
      </p:pic>
      <p:pic>
        <p:nvPicPr>
          <p:cNvPr id="26" name="object 26"/>
          <p:cNvPicPr/>
          <p:nvPr/>
        </p:nvPicPr>
        <p:blipFill>
          <a:blip r:embed="rId15" cstate="print"/>
          <a:stretch>
            <a:fillRect/>
          </a:stretch>
        </p:blipFill>
        <p:spPr>
          <a:xfrm>
            <a:off x="10419588" y="9393304"/>
            <a:ext cx="191755" cy="227675"/>
          </a:xfrm>
          <a:prstGeom prst="rect">
            <a:avLst/>
          </a:prstGeom>
        </p:spPr>
      </p:pic>
      <p:grpSp>
        <p:nvGrpSpPr>
          <p:cNvPr id="27" name="object 27"/>
          <p:cNvGrpSpPr/>
          <p:nvPr/>
        </p:nvGrpSpPr>
        <p:grpSpPr>
          <a:xfrm>
            <a:off x="10657458" y="9276302"/>
            <a:ext cx="924560" cy="459105"/>
            <a:chOff x="10657458" y="9276302"/>
            <a:chExt cx="924560" cy="459105"/>
          </a:xfrm>
        </p:grpSpPr>
        <p:sp>
          <p:nvSpPr>
            <p:cNvPr id="28" name="object 28"/>
            <p:cNvSpPr/>
            <p:nvPr/>
          </p:nvSpPr>
          <p:spPr>
            <a:xfrm>
              <a:off x="10657179" y="9336169"/>
              <a:ext cx="374015" cy="399415"/>
            </a:xfrm>
            <a:custGeom>
              <a:avLst/>
              <a:gdLst/>
              <a:ahLst/>
              <a:cxnLst/>
              <a:rect l="l" t="t" r="r" b="b"/>
              <a:pathLst>
                <a:path w="374015" h="399415">
                  <a:moveTo>
                    <a:pt x="144526" y="283210"/>
                  </a:moveTo>
                  <a:lnTo>
                    <a:pt x="142748" y="253746"/>
                  </a:lnTo>
                  <a:lnTo>
                    <a:pt x="138430" y="256286"/>
                  </a:lnTo>
                  <a:lnTo>
                    <a:pt x="133223" y="258064"/>
                  </a:lnTo>
                  <a:lnTo>
                    <a:pt x="127254" y="259715"/>
                  </a:lnTo>
                  <a:lnTo>
                    <a:pt x="122047" y="261493"/>
                  </a:lnTo>
                  <a:lnTo>
                    <a:pt x="115951" y="262382"/>
                  </a:lnTo>
                  <a:lnTo>
                    <a:pt x="106426" y="262382"/>
                  </a:lnTo>
                  <a:lnTo>
                    <a:pt x="93345" y="259715"/>
                  </a:lnTo>
                  <a:lnTo>
                    <a:pt x="90932" y="257175"/>
                  </a:lnTo>
                  <a:lnTo>
                    <a:pt x="87376" y="254635"/>
                  </a:lnTo>
                  <a:lnTo>
                    <a:pt x="84709" y="251968"/>
                  </a:lnTo>
                  <a:lnTo>
                    <a:pt x="82169" y="247650"/>
                  </a:lnTo>
                  <a:lnTo>
                    <a:pt x="81280" y="242443"/>
                  </a:lnTo>
                  <a:lnTo>
                    <a:pt x="79629" y="237236"/>
                  </a:lnTo>
                  <a:lnTo>
                    <a:pt x="78740" y="230378"/>
                  </a:lnTo>
                  <a:lnTo>
                    <a:pt x="78740" y="91821"/>
                  </a:lnTo>
                  <a:lnTo>
                    <a:pt x="142748" y="91821"/>
                  </a:lnTo>
                  <a:lnTo>
                    <a:pt x="142748" y="63246"/>
                  </a:lnTo>
                  <a:lnTo>
                    <a:pt x="78740" y="63246"/>
                  </a:lnTo>
                  <a:lnTo>
                    <a:pt x="78740" y="0"/>
                  </a:lnTo>
                  <a:lnTo>
                    <a:pt x="47625" y="0"/>
                  </a:lnTo>
                  <a:lnTo>
                    <a:pt x="47625" y="63246"/>
                  </a:lnTo>
                  <a:lnTo>
                    <a:pt x="0" y="63246"/>
                  </a:lnTo>
                  <a:lnTo>
                    <a:pt x="0" y="91821"/>
                  </a:lnTo>
                  <a:lnTo>
                    <a:pt x="47625" y="91821"/>
                  </a:lnTo>
                  <a:lnTo>
                    <a:pt x="47625" y="231140"/>
                  </a:lnTo>
                  <a:lnTo>
                    <a:pt x="48006" y="240284"/>
                  </a:lnTo>
                  <a:lnTo>
                    <a:pt x="70866" y="283972"/>
                  </a:lnTo>
                  <a:lnTo>
                    <a:pt x="89916" y="290068"/>
                  </a:lnTo>
                  <a:lnTo>
                    <a:pt x="96012" y="290957"/>
                  </a:lnTo>
                  <a:lnTo>
                    <a:pt x="102108" y="290957"/>
                  </a:lnTo>
                  <a:lnTo>
                    <a:pt x="113919" y="290449"/>
                  </a:lnTo>
                  <a:lnTo>
                    <a:pt x="124968" y="289052"/>
                  </a:lnTo>
                  <a:lnTo>
                    <a:pt x="135128" y="286512"/>
                  </a:lnTo>
                  <a:lnTo>
                    <a:pt x="144526" y="283210"/>
                  </a:lnTo>
                  <a:close/>
                </a:path>
                <a:path w="374015" h="399415">
                  <a:moveTo>
                    <a:pt x="373761" y="63246"/>
                  </a:moveTo>
                  <a:lnTo>
                    <a:pt x="335661" y="63246"/>
                  </a:lnTo>
                  <a:lnTo>
                    <a:pt x="267335" y="246761"/>
                  </a:lnTo>
                  <a:lnTo>
                    <a:pt x="198120" y="63246"/>
                  </a:lnTo>
                  <a:lnTo>
                    <a:pt x="158369" y="63246"/>
                  </a:lnTo>
                  <a:lnTo>
                    <a:pt x="250063" y="288290"/>
                  </a:lnTo>
                  <a:lnTo>
                    <a:pt x="229997" y="339471"/>
                  </a:lnTo>
                  <a:lnTo>
                    <a:pt x="198628" y="369951"/>
                  </a:lnTo>
                  <a:lnTo>
                    <a:pt x="191135" y="370586"/>
                  </a:lnTo>
                  <a:lnTo>
                    <a:pt x="181610" y="370586"/>
                  </a:lnTo>
                  <a:lnTo>
                    <a:pt x="173863" y="368808"/>
                  </a:lnTo>
                  <a:lnTo>
                    <a:pt x="167005" y="365379"/>
                  </a:lnTo>
                  <a:lnTo>
                    <a:pt x="163576" y="395732"/>
                  </a:lnTo>
                  <a:lnTo>
                    <a:pt x="168783" y="397510"/>
                  </a:lnTo>
                  <a:lnTo>
                    <a:pt x="172974" y="398272"/>
                  </a:lnTo>
                  <a:lnTo>
                    <a:pt x="178181" y="398272"/>
                  </a:lnTo>
                  <a:lnTo>
                    <a:pt x="183388" y="399161"/>
                  </a:lnTo>
                  <a:lnTo>
                    <a:pt x="192913" y="399161"/>
                  </a:lnTo>
                  <a:lnTo>
                    <a:pt x="206375" y="398145"/>
                  </a:lnTo>
                  <a:lnTo>
                    <a:pt x="244475" y="375666"/>
                  </a:lnTo>
                  <a:lnTo>
                    <a:pt x="257048" y="355219"/>
                  </a:lnTo>
                  <a:lnTo>
                    <a:pt x="373761" y="63246"/>
                  </a:lnTo>
                  <a:close/>
                </a:path>
              </a:pathLst>
            </a:custGeom>
            <a:solidFill>
              <a:srgbClr val="0495D2"/>
            </a:solidFill>
          </p:spPr>
          <p:txBody>
            <a:bodyPr wrap="square" lIns="0" tIns="0" rIns="0" bIns="0" rtlCol="0"/>
            <a:lstStyle/>
            <a:p>
              <a:endParaRPr/>
            </a:p>
          </p:txBody>
        </p:sp>
        <p:sp>
          <p:nvSpPr>
            <p:cNvPr id="29" name="object 29"/>
            <p:cNvSpPr/>
            <p:nvPr/>
          </p:nvSpPr>
          <p:spPr>
            <a:xfrm>
              <a:off x="11059667" y="9276302"/>
              <a:ext cx="299720" cy="353695"/>
            </a:xfrm>
            <a:custGeom>
              <a:avLst/>
              <a:gdLst/>
              <a:ahLst/>
              <a:cxnLst/>
              <a:rect l="l" t="t" r="r" b="b"/>
              <a:pathLst>
                <a:path w="299720" h="353695">
                  <a:moveTo>
                    <a:pt x="174595" y="51"/>
                  </a:moveTo>
                  <a:lnTo>
                    <a:pt x="121764" y="8179"/>
                  </a:lnTo>
                  <a:lnTo>
                    <a:pt x="75410" y="29514"/>
                  </a:lnTo>
                  <a:lnTo>
                    <a:pt x="38835" y="62660"/>
                  </a:lnTo>
                  <a:lnTo>
                    <a:pt x="12801" y="106601"/>
                  </a:lnTo>
                  <a:lnTo>
                    <a:pt x="609" y="158162"/>
                  </a:lnTo>
                  <a:lnTo>
                    <a:pt x="-279" y="176703"/>
                  </a:lnTo>
                  <a:lnTo>
                    <a:pt x="609" y="195753"/>
                  </a:lnTo>
                  <a:lnTo>
                    <a:pt x="12801" y="247822"/>
                  </a:lnTo>
                  <a:lnTo>
                    <a:pt x="38835" y="291001"/>
                  </a:lnTo>
                  <a:lnTo>
                    <a:pt x="75410" y="324401"/>
                  </a:lnTo>
                  <a:lnTo>
                    <a:pt x="121764" y="346117"/>
                  </a:lnTo>
                  <a:lnTo>
                    <a:pt x="174595" y="353356"/>
                  </a:lnTo>
                  <a:lnTo>
                    <a:pt x="185008" y="353102"/>
                  </a:lnTo>
                  <a:lnTo>
                    <a:pt x="223488" y="346371"/>
                  </a:lnTo>
                  <a:lnTo>
                    <a:pt x="264508" y="326814"/>
                  </a:lnTo>
                  <a:lnTo>
                    <a:pt x="294353" y="298239"/>
                  </a:lnTo>
                  <a:lnTo>
                    <a:pt x="299178" y="291890"/>
                  </a:lnTo>
                  <a:lnTo>
                    <a:pt x="271493" y="271951"/>
                  </a:lnTo>
                  <a:lnTo>
                    <a:pt x="266286" y="278936"/>
                  </a:lnTo>
                  <a:lnTo>
                    <a:pt x="261079" y="285413"/>
                  </a:lnTo>
                  <a:lnTo>
                    <a:pt x="226536" y="311828"/>
                  </a:lnTo>
                  <a:lnTo>
                    <a:pt x="187929" y="321607"/>
                  </a:lnTo>
                  <a:lnTo>
                    <a:pt x="174595" y="322242"/>
                  </a:lnTo>
                  <a:lnTo>
                    <a:pt x="158847" y="321480"/>
                  </a:lnTo>
                  <a:lnTo>
                    <a:pt x="116557" y="310050"/>
                  </a:lnTo>
                  <a:lnTo>
                    <a:pt x="82903" y="288207"/>
                  </a:lnTo>
                  <a:lnTo>
                    <a:pt x="58012" y="256838"/>
                  </a:lnTo>
                  <a:lnTo>
                    <a:pt x="42137" y="218993"/>
                  </a:lnTo>
                  <a:lnTo>
                    <a:pt x="37057" y="176703"/>
                  </a:lnTo>
                  <a:lnTo>
                    <a:pt x="37565" y="162607"/>
                  </a:lnTo>
                  <a:lnTo>
                    <a:pt x="46455" y="121333"/>
                  </a:lnTo>
                  <a:lnTo>
                    <a:pt x="65250" y="85647"/>
                  </a:lnTo>
                  <a:lnTo>
                    <a:pt x="93317" y="57453"/>
                  </a:lnTo>
                  <a:lnTo>
                    <a:pt x="129892" y="38404"/>
                  </a:lnTo>
                  <a:lnTo>
                    <a:pt x="174595" y="32181"/>
                  </a:lnTo>
                  <a:lnTo>
                    <a:pt x="181198" y="32308"/>
                  </a:lnTo>
                  <a:lnTo>
                    <a:pt x="220440" y="42976"/>
                  </a:lnTo>
                  <a:lnTo>
                    <a:pt x="226536" y="46024"/>
                  </a:lnTo>
                  <a:lnTo>
                    <a:pt x="234283" y="49453"/>
                  </a:lnTo>
                  <a:lnTo>
                    <a:pt x="241141" y="54659"/>
                  </a:lnTo>
                  <a:lnTo>
                    <a:pt x="247237" y="59866"/>
                  </a:lnTo>
                  <a:lnTo>
                    <a:pt x="257650" y="70280"/>
                  </a:lnTo>
                  <a:lnTo>
                    <a:pt x="261079" y="76376"/>
                  </a:lnTo>
                  <a:lnTo>
                    <a:pt x="291305" y="53771"/>
                  </a:lnTo>
                  <a:lnTo>
                    <a:pt x="252571" y="20116"/>
                  </a:lnTo>
                  <a:lnTo>
                    <a:pt x="205836" y="3353"/>
                  </a:lnTo>
                  <a:lnTo>
                    <a:pt x="190215" y="940"/>
                  </a:lnTo>
                  <a:lnTo>
                    <a:pt x="174595" y="51"/>
                  </a:lnTo>
                  <a:close/>
                </a:path>
              </a:pathLst>
            </a:custGeom>
            <a:solidFill>
              <a:srgbClr val="0D3B5F"/>
            </a:solidFill>
          </p:spPr>
          <p:txBody>
            <a:bodyPr wrap="square" lIns="0" tIns="0" rIns="0" bIns="0" rtlCol="0"/>
            <a:lstStyle/>
            <a:p>
              <a:endParaRPr/>
            </a:p>
          </p:txBody>
        </p:sp>
        <p:pic>
          <p:nvPicPr>
            <p:cNvPr id="30" name="object 30"/>
            <p:cNvPicPr/>
            <p:nvPr/>
          </p:nvPicPr>
          <p:blipFill>
            <a:blip r:embed="rId16" cstate="print"/>
            <a:stretch>
              <a:fillRect/>
            </a:stretch>
          </p:blipFill>
          <p:spPr>
            <a:xfrm>
              <a:off x="11393804" y="9393342"/>
              <a:ext cx="188175" cy="233733"/>
            </a:xfrm>
            <a:prstGeom prst="rect">
              <a:avLst/>
            </a:prstGeom>
          </p:spPr>
        </p:pic>
      </p:grpSp>
      <p:pic>
        <p:nvPicPr>
          <p:cNvPr id="31" name="object 31"/>
          <p:cNvPicPr/>
          <p:nvPr/>
        </p:nvPicPr>
        <p:blipFill>
          <a:blip r:embed="rId17" cstate="print"/>
          <a:stretch>
            <a:fillRect/>
          </a:stretch>
        </p:blipFill>
        <p:spPr>
          <a:xfrm>
            <a:off x="11652377" y="9393342"/>
            <a:ext cx="353518" cy="233733"/>
          </a:xfrm>
          <a:prstGeom prst="rect">
            <a:avLst/>
          </a:prstGeom>
        </p:spPr>
      </p:pic>
      <p:grpSp>
        <p:nvGrpSpPr>
          <p:cNvPr id="32" name="object 32"/>
          <p:cNvGrpSpPr/>
          <p:nvPr/>
        </p:nvGrpSpPr>
        <p:grpSpPr>
          <a:xfrm>
            <a:off x="8096631" y="8801068"/>
            <a:ext cx="1419225" cy="1664335"/>
            <a:chOff x="8096631" y="8801068"/>
            <a:chExt cx="1419225" cy="1664335"/>
          </a:xfrm>
        </p:grpSpPr>
        <p:sp>
          <p:nvSpPr>
            <p:cNvPr id="33" name="object 33"/>
            <p:cNvSpPr/>
            <p:nvPr/>
          </p:nvSpPr>
          <p:spPr>
            <a:xfrm>
              <a:off x="8602726" y="8801068"/>
              <a:ext cx="325755" cy="247650"/>
            </a:xfrm>
            <a:custGeom>
              <a:avLst/>
              <a:gdLst/>
              <a:ahLst/>
              <a:cxnLst/>
              <a:rect l="l" t="t" r="r" b="b"/>
              <a:pathLst>
                <a:path w="325754" h="247650">
                  <a:moveTo>
                    <a:pt x="325021" y="63"/>
                  </a:moveTo>
                  <a:lnTo>
                    <a:pt x="275746" y="1460"/>
                  </a:lnTo>
                  <a:lnTo>
                    <a:pt x="227233" y="5651"/>
                  </a:lnTo>
                  <a:lnTo>
                    <a:pt x="179737" y="12636"/>
                  </a:lnTo>
                  <a:lnTo>
                    <a:pt x="133129" y="22160"/>
                  </a:lnTo>
                  <a:lnTo>
                    <a:pt x="87537" y="34225"/>
                  </a:lnTo>
                  <a:lnTo>
                    <a:pt x="43088" y="48830"/>
                  </a:lnTo>
                  <a:lnTo>
                    <a:pt x="-217" y="65847"/>
                  </a:lnTo>
                  <a:lnTo>
                    <a:pt x="76742" y="247707"/>
                  </a:lnTo>
                  <a:lnTo>
                    <a:pt x="123350" y="229800"/>
                  </a:lnTo>
                  <a:lnTo>
                    <a:pt x="171609" y="215449"/>
                  </a:lnTo>
                  <a:lnTo>
                    <a:pt x="221518" y="205036"/>
                  </a:lnTo>
                  <a:lnTo>
                    <a:pt x="272698" y="198686"/>
                  </a:lnTo>
                  <a:lnTo>
                    <a:pt x="325021" y="196527"/>
                  </a:lnTo>
                  <a:lnTo>
                    <a:pt x="325021" y="63"/>
                  </a:lnTo>
                  <a:close/>
                </a:path>
              </a:pathLst>
            </a:custGeom>
            <a:solidFill>
              <a:srgbClr val="6CADDF"/>
            </a:solidFill>
          </p:spPr>
          <p:txBody>
            <a:bodyPr wrap="square" lIns="0" tIns="0" rIns="0" bIns="0" rtlCol="0"/>
            <a:lstStyle/>
            <a:p>
              <a:endParaRPr/>
            </a:p>
          </p:txBody>
        </p:sp>
        <p:sp>
          <p:nvSpPr>
            <p:cNvPr id="34" name="object 34"/>
            <p:cNvSpPr/>
            <p:nvPr/>
          </p:nvSpPr>
          <p:spPr>
            <a:xfrm>
              <a:off x="8339709" y="8866854"/>
              <a:ext cx="340360" cy="316865"/>
            </a:xfrm>
            <a:custGeom>
              <a:avLst/>
              <a:gdLst/>
              <a:ahLst/>
              <a:cxnLst/>
              <a:rect l="l" t="t" r="r" b="b"/>
              <a:pathLst>
                <a:path w="340359" h="316865">
                  <a:moveTo>
                    <a:pt x="262799" y="61"/>
                  </a:moveTo>
                  <a:lnTo>
                    <a:pt x="214286" y="22413"/>
                  </a:lnTo>
                  <a:lnTo>
                    <a:pt x="167551" y="47812"/>
                  </a:lnTo>
                  <a:lnTo>
                    <a:pt x="122595" y="76132"/>
                  </a:lnTo>
                  <a:lnTo>
                    <a:pt x="79543" y="107247"/>
                  </a:lnTo>
                  <a:lnTo>
                    <a:pt x="38523" y="141155"/>
                  </a:lnTo>
                  <a:lnTo>
                    <a:pt x="-210" y="177476"/>
                  </a:lnTo>
                  <a:lnTo>
                    <a:pt x="139104" y="316918"/>
                  </a:lnTo>
                  <a:lnTo>
                    <a:pt x="174663" y="284026"/>
                  </a:lnTo>
                  <a:lnTo>
                    <a:pt x="212762" y="253928"/>
                  </a:lnTo>
                  <a:lnTo>
                    <a:pt x="253020" y="226750"/>
                  </a:lnTo>
                  <a:lnTo>
                    <a:pt x="295437" y="202748"/>
                  </a:lnTo>
                  <a:lnTo>
                    <a:pt x="339759" y="181921"/>
                  </a:lnTo>
                  <a:lnTo>
                    <a:pt x="262799" y="61"/>
                  </a:lnTo>
                  <a:close/>
                </a:path>
              </a:pathLst>
            </a:custGeom>
            <a:solidFill>
              <a:srgbClr val="0495D2"/>
            </a:solidFill>
          </p:spPr>
          <p:txBody>
            <a:bodyPr wrap="square" lIns="0" tIns="0" rIns="0" bIns="0" rtlCol="0"/>
            <a:lstStyle/>
            <a:p>
              <a:endParaRPr/>
            </a:p>
          </p:txBody>
        </p:sp>
        <p:sp>
          <p:nvSpPr>
            <p:cNvPr id="35" name="object 35"/>
            <p:cNvSpPr/>
            <p:nvPr/>
          </p:nvSpPr>
          <p:spPr>
            <a:xfrm>
              <a:off x="8156321" y="9044273"/>
              <a:ext cx="323215" cy="351155"/>
            </a:xfrm>
            <a:custGeom>
              <a:avLst/>
              <a:gdLst/>
              <a:ahLst/>
              <a:cxnLst/>
              <a:rect l="l" t="t" r="r" b="b"/>
              <a:pathLst>
                <a:path w="323215" h="351154">
                  <a:moveTo>
                    <a:pt x="183177" y="57"/>
                  </a:moveTo>
                  <a:lnTo>
                    <a:pt x="150793" y="34473"/>
                  </a:lnTo>
                  <a:lnTo>
                    <a:pt x="120186" y="70794"/>
                  </a:lnTo>
                  <a:lnTo>
                    <a:pt x="91612" y="108893"/>
                  </a:lnTo>
                  <a:lnTo>
                    <a:pt x="65197" y="148516"/>
                  </a:lnTo>
                  <a:lnTo>
                    <a:pt x="41067" y="189790"/>
                  </a:lnTo>
                  <a:lnTo>
                    <a:pt x="19224" y="232334"/>
                  </a:lnTo>
                  <a:lnTo>
                    <a:pt x="-206" y="276275"/>
                  </a:lnTo>
                  <a:lnTo>
                    <a:pt x="183177" y="350822"/>
                  </a:lnTo>
                  <a:lnTo>
                    <a:pt x="204258" y="303960"/>
                  </a:lnTo>
                  <a:lnTo>
                    <a:pt x="228896" y="259257"/>
                  </a:lnTo>
                  <a:lnTo>
                    <a:pt x="256835" y="216713"/>
                  </a:lnTo>
                  <a:lnTo>
                    <a:pt x="288076" y="176709"/>
                  </a:lnTo>
                  <a:lnTo>
                    <a:pt x="322492" y="139499"/>
                  </a:lnTo>
                  <a:lnTo>
                    <a:pt x="183177" y="57"/>
                  </a:lnTo>
                  <a:close/>
                </a:path>
              </a:pathLst>
            </a:custGeom>
            <a:solidFill>
              <a:srgbClr val="6CADDF"/>
            </a:solidFill>
          </p:spPr>
          <p:txBody>
            <a:bodyPr wrap="square" lIns="0" tIns="0" rIns="0" bIns="0" rtlCol="0"/>
            <a:lstStyle/>
            <a:p>
              <a:endParaRPr/>
            </a:p>
          </p:txBody>
        </p:sp>
        <p:sp>
          <p:nvSpPr>
            <p:cNvPr id="36" name="object 36"/>
            <p:cNvSpPr/>
            <p:nvPr/>
          </p:nvSpPr>
          <p:spPr>
            <a:xfrm>
              <a:off x="8096631" y="9320498"/>
              <a:ext cx="243204" cy="311785"/>
            </a:xfrm>
            <a:custGeom>
              <a:avLst/>
              <a:gdLst/>
              <a:ahLst/>
              <a:cxnLst/>
              <a:rect l="l" t="t" r="r" b="b"/>
              <a:pathLst>
                <a:path w="243204" h="311784">
                  <a:moveTo>
                    <a:pt x="59483" y="50"/>
                  </a:moveTo>
                  <a:lnTo>
                    <a:pt x="41577" y="49198"/>
                  </a:lnTo>
                  <a:lnTo>
                    <a:pt x="26718" y="99615"/>
                  </a:lnTo>
                  <a:lnTo>
                    <a:pt x="15034" y="151049"/>
                  </a:lnTo>
                  <a:lnTo>
                    <a:pt x="6653" y="203626"/>
                  </a:lnTo>
                  <a:lnTo>
                    <a:pt x="1446" y="257218"/>
                  </a:lnTo>
                  <a:lnTo>
                    <a:pt x="-204" y="311827"/>
                  </a:lnTo>
                  <a:lnTo>
                    <a:pt x="196132" y="311827"/>
                  </a:lnTo>
                  <a:lnTo>
                    <a:pt x="198164" y="261917"/>
                  </a:lnTo>
                  <a:lnTo>
                    <a:pt x="204133" y="213150"/>
                  </a:lnTo>
                  <a:lnTo>
                    <a:pt x="213784" y="165654"/>
                  </a:lnTo>
                  <a:lnTo>
                    <a:pt x="226738" y="119427"/>
                  </a:lnTo>
                  <a:lnTo>
                    <a:pt x="242867" y="74597"/>
                  </a:lnTo>
                  <a:lnTo>
                    <a:pt x="59483" y="50"/>
                  </a:lnTo>
                  <a:close/>
                </a:path>
              </a:pathLst>
            </a:custGeom>
            <a:solidFill>
              <a:srgbClr val="95C5E7"/>
            </a:solidFill>
          </p:spPr>
          <p:txBody>
            <a:bodyPr wrap="square" lIns="0" tIns="0" rIns="0" bIns="0" rtlCol="0"/>
            <a:lstStyle/>
            <a:p>
              <a:endParaRPr/>
            </a:p>
          </p:txBody>
        </p:sp>
        <p:sp>
          <p:nvSpPr>
            <p:cNvPr id="37" name="object 37"/>
            <p:cNvSpPr/>
            <p:nvPr/>
          </p:nvSpPr>
          <p:spPr>
            <a:xfrm>
              <a:off x="8096631" y="9632283"/>
              <a:ext cx="247650" cy="325755"/>
            </a:xfrm>
            <a:custGeom>
              <a:avLst/>
              <a:gdLst/>
              <a:ahLst/>
              <a:cxnLst/>
              <a:rect l="l" t="t" r="r" b="b"/>
              <a:pathLst>
                <a:path w="247650" h="325754">
                  <a:moveTo>
                    <a:pt x="196132" y="42"/>
                  </a:moveTo>
                  <a:lnTo>
                    <a:pt x="-204" y="42"/>
                  </a:lnTo>
                  <a:lnTo>
                    <a:pt x="1192" y="49317"/>
                  </a:lnTo>
                  <a:lnTo>
                    <a:pt x="5383" y="97829"/>
                  </a:lnTo>
                  <a:lnTo>
                    <a:pt x="12368" y="145453"/>
                  </a:lnTo>
                  <a:lnTo>
                    <a:pt x="21892" y="192188"/>
                  </a:lnTo>
                  <a:lnTo>
                    <a:pt x="33957" y="237780"/>
                  </a:lnTo>
                  <a:lnTo>
                    <a:pt x="48562" y="282229"/>
                  </a:lnTo>
                  <a:lnTo>
                    <a:pt x="65579" y="325535"/>
                  </a:lnTo>
                  <a:lnTo>
                    <a:pt x="247185" y="248448"/>
                  </a:lnTo>
                  <a:lnTo>
                    <a:pt x="229278" y="201840"/>
                  </a:lnTo>
                  <a:lnTo>
                    <a:pt x="215054" y="153581"/>
                  </a:lnTo>
                  <a:lnTo>
                    <a:pt x="204641" y="103671"/>
                  </a:lnTo>
                  <a:lnTo>
                    <a:pt x="198291" y="52492"/>
                  </a:lnTo>
                  <a:lnTo>
                    <a:pt x="196132" y="42"/>
                  </a:lnTo>
                  <a:close/>
                </a:path>
              </a:pathLst>
            </a:custGeom>
            <a:solidFill>
              <a:srgbClr val="6CADDF"/>
            </a:solidFill>
          </p:spPr>
          <p:txBody>
            <a:bodyPr wrap="square" lIns="0" tIns="0" rIns="0" bIns="0" rtlCol="0"/>
            <a:lstStyle/>
            <a:p>
              <a:endParaRPr/>
            </a:p>
          </p:txBody>
        </p:sp>
        <p:sp>
          <p:nvSpPr>
            <p:cNvPr id="38" name="object 38"/>
            <p:cNvSpPr/>
            <p:nvPr/>
          </p:nvSpPr>
          <p:spPr>
            <a:xfrm>
              <a:off x="8162417" y="9880695"/>
              <a:ext cx="316865" cy="340360"/>
            </a:xfrm>
            <a:custGeom>
              <a:avLst/>
              <a:gdLst/>
              <a:ahLst/>
              <a:cxnLst/>
              <a:rect l="l" t="t" r="r" b="b"/>
              <a:pathLst>
                <a:path w="316865" h="340359">
                  <a:moveTo>
                    <a:pt x="181399" y="36"/>
                  </a:moveTo>
                  <a:lnTo>
                    <a:pt x="-206" y="77123"/>
                  </a:lnTo>
                  <a:lnTo>
                    <a:pt x="22018" y="125635"/>
                  </a:lnTo>
                  <a:lnTo>
                    <a:pt x="47417" y="172523"/>
                  </a:lnTo>
                  <a:lnTo>
                    <a:pt x="75737" y="217530"/>
                  </a:lnTo>
                  <a:lnTo>
                    <a:pt x="106852" y="260582"/>
                  </a:lnTo>
                  <a:lnTo>
                    <a:pt x="140760" y="301577"/>
                  </a:lnTo>
                  <a:lnTo>
                    <a:pt x="177081" y="340374"/>
                  </a:lnTo>
                  <a:lnTo>
                    <a:pt x="316396" y="200970"/>
                  </a:lnTo>
                  <a:lnTo>
                    <a:pt x="283504" y="165373"/>
                  </a:lnTo>
                  <a:lnTo>
                    <a:pt x="253406" y="127286"/>
                  </a:lnTo>
                  <a:lnTo>
                    <a:pt x="226355" y="86901"/>
                  </a:lnTo>
                  <a:lnTo>
                    <a:pt x="202226" y="44484"/>
                  </a:lnTo>
                  <a:lnTo>
                    <a:pt x="181399" y="36"/>
                  </a:lnTo>
                  <a:close/>
                </a:path>
              </a:pathLst>
            </a:custGeom>
            <a:solidFill>
              <a:srgbClr val="0495D2"/>
            </a:solidFill>
          </p:spPr>
          <p:txBody>
            <a:bodyPr wrap="square" lIns="0" tIns="0" rIns="0" bIns="0" rtlCol="0"/>
            <a:lstStyle/>
            <a:p>
              <a:endParaRPr/>
            </a:p>
          </p:txBody>
        </p:sp>
        <p:sp>
          <p:nvSpPr>
            <p:cNvPr id="39" name="object 39"/>
            <p:cNvSpPr/>
            <p:nvPr/>
          </p:nvSpPr>
          <p:spPr>
            <a:xfrm>
              <a:off x="8339709" y="10081634"/>
              <a:ext cx="350520" cy="323215"/>
            </a:xfrm>
            <a:custGeom>
              <a:avLst/>
              <a:gdLst/>
              <a:ahLst/>
              <a:cxnLst/>
              <a:rect l="l" t="t" r="r" b="b"/>
              <a:pathLst>
                <a:path w="350520" h="323215">
                  <a:moveTo>
                    <a:pt x="139104" y="31"/>
                  </a:moveTo>
                  <a:lnTo>
                    <a:pt x="-210" y="139435"/>
                  </a:lnTo>
                  <a:lnTo>
                    <a:pt x="34205" y="171908"/>
                  </a:lnTo>
                  <a:lnTo>
                    <a:pt x="70399" y="202476"/>
                  </a:lnTo>
                  <a:lnTo>
                    <a:pt x="108371" y="231038"/>
                  </a:lnTo>
                  <a:lnTo>
                    <a:pt x="148121" y="257466"/>
                  </a:lnTo>
                  <a:lnTo>
                    <a:pt x="189268" y="281671"/>
                  </a:lnTo>
                  <a:lnTo>
                    <a:pt x="231939" y="303553"/>
                  </a:lnTo>
                  <a:lnTo>
                    <a:pt x="275753" y="322996"/>
                  </a:lnTo>
                  <a:lnTo>
                    <a:pt x="350173" y="139435"/>
                  </a:lnTo>
                  <a:lnTo>
                    <a:pt x="303438" y="118366"/>
                  </a:lnTo>
                  <a:lnTo>
                    <a:pt x="258735" y="93729"/>
                  </a:lnTo>
                  <a:lnTo>
                    <a:pt x="216191" y="65688"/>
                  </a:lnTo>
                  <a:lnTo>
                    <a:pt x="176314" y="34396"/>
                  </a:lnTo>
                  <a:lnTo>
                    <a:pt x="139104" y="31"/>
                  </a:lnTo>
                  <a:close/>
                </a:path>
              </a:pathLst>
            </a:custGeom>
            <a:solidFill>
              <a:srgbClr val="6CADDF"/>
            </a:solidFill>
          </p:spPr>
          <p:txBody>
            <a:bodyPr wrap="square" lIns="0" tIns="0" rIns="0" bIns="0" rtlCol="0"/>
            <a:lstStyle/>
            <a:p>
              <a:endParaRPr/>
            </a:p>
          </p:txBody>
        </p:sp>
        <p:sp>
          <p:nvSpPr>
            <p:cNvPr id="40" name="object 40"/>
            <p:cNvSpPr/>
            <p:nvPr/>
          </p:nvSpPr>
          <p:spPr>
            <a:xfrm>
              <a:off x="8615680" y="10221042"/>
              <a:ext cx="312420" cy="243840"/>
            </a:xfrm>
            <a:custGeom>
              <a:avLst/>
              <a:gdLst/>
              <a:ahLst/>
              <a:cxnLst/>
              <a:rect l="l" t="t" r="r" b="b"/>
              <a:pathLst>
                <a:path w="312420" h="243840">
                  <a:moveTo>
                    <a:pt x="74202" y="27"/>
                  </a:moveTo>
                  <a:lnTo>
                    <a:pt x="-217" y="183588"/>
                  </a:lnTo>
                  <a:lnTo>
                    <a:pt x="48930" y="201533"/>
                  </a:lnTo>
                  <a:lnTo>
                    <a:pt x="99220" y="216391"/>
                  </a:lnTo>
                  <a:lnTo>
                    <a:pt x="150781" y="228062"/>
                  </a:lnTo>
                  <a:lnTo>
                    <a:pt x="203485" y="236495"/>
                  </a:lnTo>
                  <a:lnTo>
                    <a:pt x="257204" y="241600"/>
                  </a:lnTo>
                  <a:lnTo>
                    <a:pt x="312067" y="243327"/>
                  </a:lnTo>
                  <a:lnTo>
                    <a:pt x="312067" y="46787"/>
                  </a:lnTo>
                  <a:lnTo>
                    <a:pt x="261903" y="44743"/>
                  </a:lnTo>
                  <a:lnTo>
                    <a:pt x="212882" y="38799"/>
                  </a:lnTo>
                  <a:lnTo>
                    <a:pt x="165259" y="29198"/>
                  </a:lnTo>
                  <a:lnTo>
                    <a:pt x="119032" y="16194"/>
                  </a:lnTo>
                  <a:lnTo>
                    <a:pt x="74202" y="27"/>
                  </a:lnTo>
                  <a:close/>
                </a:path>
              </a:pathLst>
            </a:custGeom>
            <a:solidFill>
              <a:srgbClr val="95C5E7"/>
            </a:solidFill>
          </p:spPr>
          <p:txBody>
            <a:bodyPr wrap="square" lIns="0" tIns="0" rIns="0" bIns="0" rtlCol="0"/>
            <a:lstStyle/>
            <a:p>
              <a:endParaRPr/>
            </a:p>
          </p:txBody>
        </p:sp>
        <p:sp>
          <p:nvSpPr>
            <p:cNvPr id="41" name="object 41"/>
            <p:cNvSpPr/>
            <p:nvPr/>
          </p:nvSpPr>
          <p:spPr>
            <a:xfrm>
              <a:off x="8927973" y="10216711"/>
              <a:ext cx="324485" cy="248920"/>
            </a:xfrm>
            <a:custGeom>
              <a:avLst/>
              <a:gdLst/>
              <a:ahLst/>
              <a:cxnLst/>
              <a:rect l="l" t="t" r="r" b="b"/>
              <a:pathLst>
                <a:path w="324484" h="248920">
                  <a:moveTo>
                    <a:pt x="247291" y="27"/>
                  </a:moveTo>
                  <a:lnTo>
                    <a:pt x="200683" y="17972"/>
                  </a:lnTo>
                  <a:lnTo>
                    <a:pt x="152424" y="32221"/>
                  </a:lnTo>
                  <a:lnTo>
                    <a:pt x="102768" y="42609"/>
                  </a:lnTo>
                  <a:lnTo>
                    <a:pt x="51843" y="48959"/>
                  </a:lnTo>
                  <a:lnTo>
                    <a:pt x="-225" y="51118"/>
                  </a:lnTo>
                  <a:lnTo>
                    <a:pt x="-225" y="248522"/>
                  </a:lnTo>
                  <a:lnTo>
                    <a:pt x="48795" y="247061"/>
                  </a:lnTo>
                  <a:lnTo>
                    <a:pt x="97053" y="242731"/>
                  </a:lnTo>
                  <a:lnTo>
                    <a:pt x="144423" y="235644"/>
                  </a:lnTo>
                  <a:lnTo>
                    <a:pt x="191031" y="225904"/>
                  </a:lnTo>
                  <a:lnTo>
                    <a:pt x="236496" y="213623"/>
                  </a:lnTo>
                  <a:lnTo>
                    <a:pt x="280945" y="198904"/>
                  </a:lnTo>
                  <a:lnTo>
                    <a:pt x="324251" y="181848"/>
                  </a:lnTo>
                  <a:lnTo>
                    <a:pt x="247291" y="27"/>
                  </a:lnTo>
                  <a:close/>
                </a:path>
              </a:pathLst>
            </a:custGeom>
            <a:solidFill>
              <a:srgbClr val="6CADDF"/>
            </a:solidFill>
          </p:spPr>
          <p:txBody>
            <a:bodyPr wrap="square" lIns="0" tIns="0" rIns="0" bIns="0" rtlCol="0"/>
            <a:lstStyle/>
            <a:p>
              <a:endParaRPr/>
            </a:p>
          </p:txBody>
        </p:sp>
        <p:sp>
          <p:nvSpPr>
            <p:cNvPr id="42" name="object 42"/>
            <p:cNvSpPr/>
            <p:nvPr/>
          </p:nvSpPr>
          <p:spPr>
            <a:xfrm>
              <a:off x="9175496" y="10081634"/>
              <a:ext cx="340360" cy="317500"/>
            </a:xfrm>
            <a:custGeom>
              <a:avLst/>
              <a:gdLst/>
              <a:ahLst/>
              <a:cxnLst/>
              <a:rect l="l" t="t" r="r" b="b"/>
              <a:pathLst>
                <a:path w="340359" h="317500">
                  <a:moveTo>
                    <a:pt x="200423" y="31"/>
                  </a:moveTo>
                  <a:lnTo>
                    <a:pt x="164863" y="32948"/>
                  </a:lnTo>
                  <a:lnTo>
                    <a:pt x="126764" y="63034"/>
                  </a:lnTo>
                  <a:lnTo>
                    <a:pt x="86379" y="90173"/>
                  </a:lnTo>
                  <a:lnTo>
                    <a:pt x="43962" y="114239"/>
                  </a:lnTo>
                  <a:lnTo>
                    <a:pt x="-231" y="135104"/>
                  </a:lnTo>
                  <a:lnTo>
                    <a:pt x="76728" y="316926"/>
                  </a:lnTo>
                  <a:lnTo>
                    <a:pt x="125621" y="294587"/>
                  </a:lnTo>
                  <a:lnTo>
                    <a:pt x="172610" y="269175"/>
                  </a:lnTo>
                  <a:lnTo>
                    <a:pt x="217694" y="240842"/>
                  </a:lnTo>
                  <a:lnTo>
                    <a:pt x="260619" y="209690"/>
                  </a:lnTo>
                  <a:lnTo>
                    <a:pt x="301385" y="175858"/>
                  </a:lnTo>
                  <a:lnTo>
                    <a:pt x="339738" y="139435"/>
                  </a:lnTo>
                  <a:lnTo>
                    <a:pt x="200423" y="31"/>
                  </a:lnTo>
                  <a:close/>
                </a:path>
              </a:pathLst>
            </a:custGeom>
            <a:solidFill>
              <a:srgbClr val="0495D2"/>
            </a:solidFill>
          </p:spPr>
          <p:txBody>
            <a:bodyPr wrap="square" lIns="0" tIns="0" rIns="0" bIns="0" rtlCol="0"/>
            <a:lstStyle/>
            <a:p>
              <a:endParaRPr/>
            </a:p>
          </p:txBody>
        </p:sp>
        <p:sp>
          <p:nvSpPr>
            <p:cNvPr id="43" name="object 43"/>
            <p:cNvSpPr/>
            <p:nvPr/>
          </p:nvSpPr>
          <p:spPr>
            <a:xfrm>
              <a:off x="9165082" y="8860758"/>
              <a:ext cx="350520" cy="323215"/>
            </a:xfrm>
            <a:custGeom>
              <a:avLst/>
              <a:gdLst/>
              <a:ahLst/>
              <a:cxnLst/>
              <a:rect l="l" t="t" r="r" b="b"/>
              <a:pathLst>
                <a:path w="350520" h="323215">
                  <a:moveTo>
                    <a:pt x="74188" y="61"/>
                  </a:moveTo>
                  <a:lnTo>
                    <a:pt x="-231" y="183572"/>
                  </a:lnTo>
                  <a:lnTo>
                    <a:pt x="46503" y="204653"/>
                  </a:lnTo>
                  <a:lnTo>
                    <a:pt x="91206" y="229291"/>
                  </a:lnTo>
                  <a:lnTo>
                    <a:pt x="133622" y="257357"/>
                  </a:lnTo>
                  <a:lnTo>
                    <a:pt x="173626" y="288725"/>
                  </a:lnTo>
                  <a:lnTo>
                    <a:pt x="210837" y="323014"/>
                  </a:lnTo>
                  <a:lnTo>
                    <a:pt x="350152" y="183572"/>
                  </a:lnTo>
                  <a:lnTo>
                    <a:pt x="315863" y="150807"/>
                  </a:lnTo>
                  <a:lnTo>
                    <a:pt x="279542" y="120200"/>
                  </a:lnTo>
                  <a:lnTo>
                    <a:pt x="241570" y="91626"/>
                  </a:lnTo>
                  <a:lnTo>
                    <a:pt x="201820" y="65338"/>
                  </a:lnTo>
                  <a:lnTo>
                    <a:pt x="160673" y="41208"/>
                  </a:lnTo>
                  <a:lnTo>
                    <a:pt x="118002" y="19492"/>
                  </a:lnTo>
                  <a:lnTo>
                    <a:pt x="74188" y="61"/>
                  </a:lnTo>
                  <a:close/>
                </a:path>
              </a:pathLst>
            </a:custGeom>
            <a:solidFill>
              <a:srgbClr val="95C5E7"/>
            </a:solidFill>
          </p:spPr>
          <p:txBody>
            <a:bodyPr wrap="square" lIns="0" tIns="0" rIns="0" bIns="0" rtlCol="0"/>
            <a:lstStyle/>
            <a:p>
              <a:endParaRPr/>
            </a:p>
          </p:txBody>
        </p:sp>
        <p:sp>
          <p:nvSpPr>
            <p:cNvPr id="44" name="object 44"/>
            <p:cNvSpPr/>
            <p:nvPr/>
          </p:nvSpPr>
          <p:spPr>
            <a:xfrm>
              <a:off x="8927973" y="8801068"/>
              <a:ext cx="311785" cy="243204"/>
            </a:xfrm>
            <a:custGeom>
              <a:avLst/>
              <a:gdLst/>
              <a:ahLst/>
              <a:cxnLst/>
              <a:rect l="l" t="t" r="r" b="b"/>
              <a:pathLst>
                <a:path w="311784" h="243204">
                  <a:moveTo>
                    <a:pt x="-225" y="63"/>
                  </a:moveTo>
                  <a:lnTo>
                    <a:pt x="-225" y="196527"/>
                  </a:lnTo>
                  <a:lnTo>
                    <a:pt x="49684" y="198559"/>
                  </a:lnTo>
                  <a:lnTo>
                    <a:pt x="98323" y="204274"/>
                  </a:lnTo>
                  <a:lnTo>
                    <a:pt x="145820" y="213798"/>
                  </a:lnTo>
                  <a:lnTo>
                    <a:pt x="192047" y="226879"/>
                  </a:lnTo>
                  <a:lnTo>
                    <a:pt x="236877" y="243262"/>
                  </a:lnTo>
                  <a:lnTo>
                    <a:pt x="311297" y="59751"/>
                  </a:lnTo>
                  <a:lnTo>
                    <a:pt x="262149" y="41845"/>
                  </a:lnTo>
                  <a:lnTo>
                    <a:pt x="211859" y="26986"/>
                  </a:lnTo>
                  <a:lnTo>
                    <a:pt x="160425" y="15303"/>
                  </a:lnTo>
                  <a:lnTo>
                    <a:pt x="107848" y="6921"/>
                  </a:lnTo>
                  <a:lnTo>
                    <a:pt x="54255" y="1841"/>
                  </a:lnTo>
                  <a:lnTo>
                    <a:pt x="-225" y="63"/>
                  </a:lnTo>
                  <a:close/>
                </a:path>
              </a:pathLst>
            </a:custGeom>
            <a:solidFill>
              <a:srgbClr val="0495D2"/>
            </a:solidFill>
          </p:spPr>
          <p:txBody>
            <a:bodyPr wrap="square" lIns="0" tIns="0" rIns="0" bIns="0" rtlCol="0"/>
            <a:lstStyle/>
            <a:p>
              <a:endParaRPr/>
            </a:p>
          </p:txBody>
        </p:sp>
        <p:pic>
          <p:nvPicPr>
            <p:cNvPr id="45" name="object 45"/>
            <p:cNvPicPr/>
            <p:nvPr/>
          </p:nvPicPr>
          <p:blipFill>
            <a:blip r:embed="rId18" cstate="print"/>
            <a:stretch>
              <a:fillRect/>
            </a:stretch>
          </p:blipFill>
          <p:spPr>
            <a:xfrm>
              <a:off x="8685784" y="9013178"/>
              <a:ext cx="242013" cy="210292"/>
            </a:xfrm>
            <a:prstGeom prst="rect">
              <a:avLst/>
            </a:prstGeom>
          </p:spPr>
        </p:pic>
        <p:sp>
          <p:nvSpPr>
            <p:cNvPr id="46" name="object 46"/>
            <p:cNvSpPr/>
            <p:nvPr/>
          </p:nvSpPr>
          <p:spPr>
            <a:xfrm>
              <a:off x="8490204" y="9062561"/>
              <a:ext cx="264160" cy="256540"/>
            </a:xfrm>
            <a:custGeom>
              <a:avLst/>
              <a:gdLst/>
              <a:ahLst/>
              <a:cxnLst/>
              <a:rect l="l" t="t" r="r" b="b"/>
              <a:pathLst>
                <a:path w="264159" h="256540">
                  <a:moveTo>
                    <a:pt x="195360" y="56"/>
                  </a:moveTo>
                  <a:lnTo>
                    <a:pt x="152054" y="20376"/>
                  </a:lnTo>
                  <a:lnTo>
                    <a:pt x="110653" y="43870"/>
                  </a:lnTo>
                  <a:lnTo>
                    <a:pt x="71411" y="70539"/>
                  </a:lnTo>
                  <a:lnTo>
                    <a:pt x="34328" y="100130"/>
                  </a:lnTo>
                  <a:lnTo>
                    <a:pt x="-214" y="132514"/>
                  </a:lnTo>
                  <a:lnTo>
                    <a:pt x="123607" y="256336"/>
                  </a:lnTo>
                  <a:lnTo>
                    <a:pt x="154848" y="227762"/>
                  </a:lnTo>
                  <a:lnTo>
                    <a:pt x="188756" y="202235"/>
                  </a:lnTo>
                  <a:lnTo>
                    <a:pt x="225077" y="179884"/>
                  </a:lnTo>
                  <a:lnTo>
                    <a:pt x="263684" y="160961"/>
                  </a:lnTo>
                  <a:lnTo>
                    <a:pt x="195360" y="56"/>
                  </a:lnTo>
                  <a:close/>
                </a:path>
              </a:pathLst>
            </a:custGeom>
            <a:solidFill>
              <a:srgbClr val="006192"/>
            </a:solidFill>
          </p:spPr>
          <p:txBody>
            <a:bodyPr wrap="square" lIns="0" tIns="0" rIns="0" bIns="0" rtlCol="0"/>
            <a:lstStyle/>
            <a:p>
              <a:endParaRPr/>
            </a:p>
          </p:txBody>
        </p:sp>
        <p:sp>
          <p:nvSpPr>
            <p:cNvPr id="47" name="object 47"/>
            <p:cNvSpPr/>
            <p:nvPr/>
          </p:nvSpPr>
          <p:spPr>
            <a:xfrm>
              <a:off x="8353552" y="9195022"/>
              <a:ext cx="260985" cy="271145"/>
            </a:xfrm>
            <a:custGeom>
              <a:avLst/>
              <a:gdLst/>
              <a:ahLst/>
              <a:cxnLst/>
              <a:rect l="l" t="t" r="r" b="b"/>
              <a:pathLst>
                <a:path w="260984" h="271145">
                  <a:moveTo>
                    <a:pt x="136437" y="53"/>
                  </a:moveTo>
                  <a:lnTo>
                    <a:pt x="103037" y="36247"/>
                  </a:lnTo>
                  <a:lnTo>
                    <a:pt x="72558" y="75235"/>
                  </a:lnTo>
                  <a:lnTo>
                    <a:pt x="44999" y="116636"/>
                  </a:lnTo>
                  <a:lnTo>
                    <a:pt x="20743" y="160323"/>
                  </a:lnTo>
                  <a:lnTo>
                    <a:pt x="-211" y="206042"/>
                  </a:lnTo>
                  <a:lnTo>
                    <a:pt x="162471" y="271064"/>
                  </a:lnTo>
                  <a:lnTo>
                    <a:pt x="181394" y="230552"/>
                  </a:lnTo>
                  <a:lnTo>
                    <a:pt x="204126" y="192199"/>
                  </a:lnTo>
                  <a:lnTo>
                    <a:pt x="230542" y="156640"/>
                  </a:lnTo>
                  <a:lnTo>
                    <a:pt x="260259" y="123875"/>
                  </a:lnTo>
                  <a:lnTo>
                    <a:pt x="136437" y="53"/>
                  </a:lnTo>
                  <a:close/>
                </a:path>
              </a:pathLst>
            </a:custGeom>
            <a:solidFill>
              <a:srgbClr val="004E7B"/>
            </a:solidFill>
          </p:spPr>
          <p:txBody>
            <a:bodyPr wrap="square" lIns="0" tIns="0" rIns="0" bIns="0" rtlCol="0"/>
            <a:lstStyle/>
            <a:p>
              <a:endParaRPr/>
            </a:p>
          </p:txBody>
        </p:sp>
        <p:pic>
          <p:nvPicPr>
            <p:cNvPr id="48" name="object 48"/>
            <p:cNvPicPr/>
            <p:nvPr/>
          </p:nvPicPr>
          <p:blipFill>
            <a:blip r:embed="rId19" cstate="print"/>
            <a:stretch>
              <a:fillRect/>
            </a:stretch>
          </p:blipFill>
          <p:spPr>
            <a:xfrm>
              <a:off x="8308594" y="9401153"/>
              <a:ext cx="210020" cy="473572"/>
            </a:xfrm>
            <a:prstGeom prst="rect">
              <a:avLst/>
            </a:prstGeom>
          </p:spPr>
        </p:pic>
        <p:sp>
          <p:nvSpPr>
            <p:cNvPr id="49" name="object 49"/>
            <p:cNvSpPr/>
            <p:nvPr/>
          </p:nvSpPr>
          <p:spPr>
            <a:xfrm>
              <a:off x="8357870" y="9806273"/>
              <a:ext cx="256540" cy="264160"/>
            </a:xfrm>
            <a:custGeom>
              <a:avLst/>
              <a:gdLst/>
              <a:ahLst/>
              <a:cxnLst/>
              <a:rect l="l" t="t" r="r" b="b"/>
              <a:pathLst>
                <a:path w="256540" h="264159">
                  <a:moveTo>
                    <a:pt x="160693" y="37"/>
                  </a:moveTo>
                  <a:lnTo>
                    <a:pt x="-211" y="68489"/>
                  </a:lnTo>
                  <a:lnTo>
                    <a:pt x="20235" y="111795"/>
                  </a:lnTo>
                  <a:lnTo>
                    <a:pt x="43856" y="153196"/>
                  </a:lnTo>
                  <a:lnTo>
                    <a:pt x="70652" y="192565"/>
                  </a:lnTo>
                  <a:lnTo>
                    <a:pt x="100116" y="229521"/>
                  </a:lnTo>
                  <a:lnTo>
                    <a:pt x="132119" y="264140"/>
                  </a:lnTo>
                  <a:lnTo>
                    <a:pt x="255941" y="140369"/>
                  </a:lnTo>
                  <a:lnTo>
                    <a:pt x="227367" y="109001"/>
                  </a:lnTo>
                  <a:lnTo>
                    <a:pt x="201840" y="75093"/>
                  </a:lnTo>
                  <a:lnTo>
                    <a:pt x="179489" y="38645"/>
                  </a:lnTo>
                  <a:lnTo>
                    <a:pt x="160693" y="37"/>
                  </a:lnTo>
                  <a:close/>
                </a:path>
              </a:pathLst>
            </a:custGeom>
            <a:solidFill>
              <a:srgbClr val="006192"/>
            </a:solidFill>
          </p:spPr>
          <p:txBody>
            <a:bodyPr wrap="square" lIns="0" tIns="0" rIns="0" bIns="0" rtlCol="0"/>
            <a:lstStyle/>
            <a:p>
              <a:endParaRPr/>
            </a:p>
          </p:txBody>
        </p:sp>
        <p:sp>
          <p:nvSpPr>
            <p:cNvPr id="50" name="object 50"/>
            <p:cNvSpPr/>
            <p:nvPr/>
          </p:nvSpPr>
          <p:spPr>
            <a:xfrm>
              <a:off x="8490204" y="9946608"/>
              <a:ext cx="271145" cy="260985"/>
            </a:xfrm>
            <a:custGeom>
              <a:avLst/>
              <a:gdLst/>
              <a:ahLst/>
              <a:cxnLst/>
              <a:rect l="l" t="t" r="r" b="b"/>
              <a:pathLst>
                <a:path w="271145" h="260984">
                  <a:moveTo>
                    <a:pt x="123607" y="34"/>
                  </a:moveTo>
                  <a:lnTo>
                    <a:pt x="-214" y="123805"/>
                  </a:lnTo>
                  <a:lnTo>
                    <a:pt x="35979" y="157231"/>
                  </a:lnTo>
                  <a:lnTo>
                    <a:pt x="74967" y="187786"/>
                  </a:lnTo>
                  <a:lnTo>
                    <a:pt x="116368" y="215319"/>
                  </a:lnTo>
                  <a:lnTo>
                    <a:pt x="159928" y="239651"/>
                  </a:lnTo>
                  <a:lnTo>
                    <a:pt x="205774" y="260606"/>
                  </a:lnTo>
                  <a:lnTo>
                    <a:pt x="270669" y="97834"/>
                  </a:lnTo>
                  <a:lnTo>
                    <a:pt x="230157" y="78899"/>
                  </a:lnTo>
                  <a:lnTo>
                    <a:pt x="191931" y="56040"/>
                  </a:lnTo>
                  <a:lnTo>
                    <a:pt x="156245" y="29624"/>
                  </a:lnTo>
                  <a:lnTo>
                    <a:pt x="123607" y="34"/>
                  </a:lnTo>
                  <a:close/>
                </a:path>
              </a:pathLst>
            </a:custGeom>
            <a:solidFill>
              <a:srgbClr val="0D3B5F"/>
            </a:solidFill>
          </p:spPr>
          <p:txBody>
            <a:bodyPr wrap="square" lIns="0" tIns="0" rIns="0" bIns="0" rtlCol="0"/>
            <a:lstStyle/>
            <a:p>
              <a:endParaRPr/>
            </a:p>
          </p:txBody>
        </p:sp>
        <p:pic>
          <p:nvPicPr>
            <p:cNvPr id="51" name="object 51"/>
            <p:cNvPicPr/>
            <p:nvPr/>
          </p:nvPicPr>
          <p:blipFill>
            <a:blip r:embed="rId20" cstate="print"/>
            <a:stretch>
              <a:fillRect/>
            </a:stretch>
          </p:blipFill>
          <p:spPr>
            <a:xfrm>
              <a:off x="8696198" y="10041839"/>
              <a:ext cx="473008" cy="210368"/>
            </a:xfrm>
            <a:prstGeom prst="rect">
              <a:avLst/>
            </a:prstGeom>
          </p:spPr>
        </p:pic>
        <p:sp>
          <p:nvSpPr>
            <p:cNvPr id="52" name="object 52"/>
            <p:cNvSpPr/>
            <p:nvPr/>
          </p:nvSpPr>
          <p:spPr>
            <a:xfrm>
              <a:off x="9093848" y="9058179"/>
              <a:ext cx="271145" cy="1144905"/>
            </a:xfrm>
            <a:custGeom>
              <a:avLst/>
              <a:gdLst/>
              <a:ahLst/>
              <a:cxnLst/>
              <a:rect l="l" t="t" r="r" b="b"/>
              <a:pathLst>
                <a:path w="271145" h="1144904">
                  <a:moveTo>
                    <a:pt x="270764" y="1012240"/>
                  </a:moveTo>
                  <a:lnTo>
                    <a:pt x="147066" y="888466"/>
                  </a:lnTo>
                  <a:lnTo>
                    <a:pt x="115824" y="916914"/>
                  </a:lnTo>
                  <a:lnTo>
                    <a:pt x="81915" y="942568"/>
                  </a:lnTo>
                  <a:lnTo>
                    <a:pt x="45466" y="964920"/>
                  </a:lnTo>
                  <a:lnTo>
                    <a:pt x="6985" y="983665"/>
                  </a:lnTo>
                  <a:lnTo>
                    <a:pt x="75311" y="1144714"/>
                  </a:lnTo>
                  <a:lnTo>
                    <a:pt x="118491" y="1124292"/>
                  </a:lnTo>
                  <a:lnTo>
                    <a:pt x="159893" y="1100582"/>
                  </a:lnTo>
                  <a:lnTo>
                    <a:pt x="199263" y="1073835"/>
                  </a:lnTo>
                  <a:lnTo>
                    <a:pt x="236220" y="1044308"/>
                  </a:lnTo>
                  <a:lnTo>
                    <a:pt x="270764" y="1012240"/>
                  </a:lnTo>
                  <a:close/>
                </a:path>
                <a:path w="271145" h="1144904">
                  <a:moveTo>
                    <a:pt x="270764" y="136906"/>
                  </a:moveTo>
                  <a:lnTo>
                    <a:pt x="234569" y="103505"/>
                  </a:lnTo>
                  <a:lnTo>
                    <a:pt x="195707" y="72898"/>
                  </a:lnTo>
                  <a:lnTo>
                    <a:pt x="154305" y="45339"/>
                  </a:lnTo>
                  <a:lnTo>
                    <a:pt x="110617" y="21082"/>
                  </a:lnTo>
                  <a:lnTo>
                    <a:pt x="64897" y="0"/>
                  </a:lnTo>
                  <a:lnTo>
                    <a:pt x="0" y="162814"/>
                  </a:lnTo>
                  <a:lnTo>
                    <a:pt x="40513" y="181864"/>
                  </a:lnTo>
                  <a:lnTo>
                    <a:pt x="78740" y="204597"/>
                  </a:lnTo>
                  <a:lnTo>
                    <a:pt x="114427" y="231013"/>
                  </a:lnTo>
                  <a:lnTo>
                    <a:pt x="147066" y="260718"/>
                  </a:lnTo>
                  <a:lnTo>
                    <a:pt x="270764" y="136906"/>
                  </a:lnTo>
                  <a:close/>
                </a:path>
              </a:pathLst>
            </a:custGeom>
            <a:solidFill>
              <a:srgbClr val="006192"/>
            </a:solidFill>
          </p:spPr>
          <p:txBody>
            <a:bodyPr wrap="square" lIns="0" tIns="0" rIns="0" bIns="0" rtlCol="0"/>
            <a:lstStyle/>
            <a:p>
              <a:endParaRPr/>
            </a:p>
          </p:txBody>
        </p:sp>
        <p:pic>
          <p:nvPicPr>
            <p:cNvPr id="53" name="object 53"/>
            <p:cNvPicPr/>
            <p:nvPr/>
          </p:nvPicPr>
          <p:blipFill>
            <a:blip r:embed="rId21" cstate="print"/>
            <a:stretch>
              <a:fillRect/>
            </a:stretch>
          </p:blipFill>
          <p:spPr>
            <a:xfrm>
              <a:off x="8927973" y="9013178"/>
              <a:ext cx="230755" cy="207752"/>
            </a:xfrm>
            <a:prstGeom prst="rect">
              <a:avLst/>
            </a:prstGeom>
          </p:spPr>
        </p:pic>
      </p:grpSp>
      <p:sp>
        <p:nvSpPr>
          <p:cNvPr id="54" name="object 54"/>
          <p:cNvSpPr/>
          <p:nvPr/>
        </p:nvSpPr>
        <p:spPr>
          <a:xfrm>
            <a:off x="0" y="1313402"/>
            <a:ext cx="20104100" cy="2868930"/>
          </a:xfrm>
          <a:custGeom>
            <a:avLst/>
            <a:gdLst/>
            <a:ahLst/>
            <a:cxnLst/>
            <a:rect l="l" t="t" r="r" b="b"/>
            <a:pathLst>
              <a:path w="20104100" h="2868929">
                <a:moveTo>
                  <a:pt x="20103591" y="252"/>
                </a:moveTo>
                <a:lnTo>
                  <a:pt x="0" y="252"/>
                </a:lnTo>
                <a:lnTo>
                  <a:pt x="0" y="2868856"/>
                </a:lnTo>
                <a:lnTo>
                  <a:pt x="20103591" y="2868856"/>
                </a:lnTo>
                <a:lnTo>
                  <a:pt x="20103591" y="252"/>
                </a:lnTo>
                <a:close/>
              </a:path>
            </a:pathLst>
          </a:custGeom>
          <a:solidFill>
            <a:srgbClr val="005F9C"/>
          </a:solidFill>
        </p:spPr>
        <p:txBody>
          <a:bodyPr wrap="square" lIns="0" tIns="0" rIns="0" bIns="0" rtlCol="0"/>
          <a:lstStyle/>
          <a:p>
            <a:endParaRPr/>
          </a:p>
        </p:txBody>
      </p:sp>
      <p:sp>
        <p:nvSpPr>
          <p:cNvPr id="55" name="object 55" descr="$PPTXTitle"/>
          <p:cNvSpPr txBox="1">
            <a:spLocks noGrp="1"/>
          </p:cNvSpPr>
          <p:nvPr>
            <p:ph type="title"/>
          </p:nvPr>
        </p:nvSpPr>
        <p:spPr>
          <a:xfrm>
            <a:off x="930936" y="2024582"/>
            <a:ext cx="18084165" cy="1130300"/>
          </a:xfrm>
          <a:prstGeom prst="rect">
            <a:avLst/>
          </a:prstGeom>
        </p:spPr>
        <p:txBody>
          <a:bodyPr vert="horz" wrap="square" lIns="0" tIns="12065" rIns="0" bIns="0" rtlCol="0">
            <a:spAutoFit/>
          </a:bodyPr>
          <a:lstStyle/>
          <a:p>
            <a:pPr marL="12700">
              <a:lnSpc>
                <a:spcPct val="100000"/>
              </a:lnSpc>
              <a:spcBef>
                <a:spcPts val="95"/>
              </a:spcBef>
            </a:pPr>
            <a:r>
              <a:rPr dirty="0">
                <a:solidFill>
                  <a:srgbClr val="FFFFFF"/>
                </a:solidFill>
              </a:rPr>
              <a:t>CountyCare</a:t>
            </a:r>
            <a:r>
              <a:rPr spc="95" dirty="0">
                <a:solidFill>
                  <a:srgbClr val="FFFFFF"/>
                </a:solidFill>
              </a:rPr>
              <a:t> </a:t>
            </a:r>
            <a:r>
              <a:rPr spc="90" dirty="0">
                <a:solidFill>
                  <a:srgbClr val="FFFFFF"/>
                </a:solidFill>
              </a:rPr>
              <a:t>Network</a:t>
            </a:r>
            <a:r>
              <a:rPr spc="310" dirty="0">
                <a:solidFill>
                  <a:srgbClr val="FFFFFF"/>
                </a:solidFill>
              </a:rPr>
              <a:t> </a:t>
            </a:r>
            <a:r>
              <a:rPr spc="65" dirty="0">
                <a:solidFill>
                  <a:srgbClr val="FFFFFF"/>
                </a:solidFill>
              </a:rPr>
              <a:t>Provider</a:t>
            </a:r>
            <a:r>
              <a:rPr spc="235" dirty="0">
                <a:solidFill>
                  <a:srgbClr val="FFFFFF"/>
                </a:solidFill>
              </a:rPr>
              <a:t> </a:t>
            </a:r>
            <a:r>
              <a:rPr spc="65" dirty="0">
                <a:solidFill>
                  <a:srgbClr val="FFFFFF"/>
                </a:solidFill>
              </a:rPr>
              <a:t>Orientation</a:t>
            </a:r>
          </a:p>
        </p:txBody>
      </p:sp>
      <p:sp>
        <p:nvSpPr>
          <p:cNvPr id="56" name="object 56"/>
          <p:cNvSpPr txBox="1"/>
          <p:nvPr/>
        </p:nvSpPr>
        <p:spPr>
          <a:xfrm>
            <a:off x="62278" y="10863203"/>
            <a:ext cx="1603375" cy="338455"/>
          </a:xfrm>
          <a:prstGeom prst="rect">
            <a:avLst/>
          </a:prstGeom>
        </p:spPr>
        <p:txBody>
          <a:bodyPr vert="horz" wrap="square" lIns="0" tIns="12700" rIns="0" bIns="0" rtlCol="0">
            <a:spAutoFit/>
          </a:bodyPr>
          <a:lstStyle/>
          <a:p>
            <a:pPr marL="12700">
              <a:lnSpc>
                <a:spcPct val="100000"/>
              </a:lnSpc>
              <a:spcBef>
                <a:spcPts val="100"/>
              </a:spcBef>
            </a:pPr>
            <a:r>
              <a:rPr sz="2050" i="1" spc="95" dirty="0">
                <a:solidFill>
                  <a:srgbClr val="179AD4"/>
                </a:solidFill>
                <a:latin typeface="Calibri"/>
                <a:cs typeface="Calibri"/>
              </a:rPr>
              <a:t>Revised</a:t>
            </a:r>
            <a:r>
              <a:rPr sz="2050" i="1" spc="245" dirty="0">
                <a:solidFill>
                  <a:srgbClr val="179AD4"/>
                </a:solidFill>
                <a:latin typeface="Calibri"/>
                <a:cs typeface="Calibri"/>
              </a:rPr>
              <a:t> </a:t>
            </a:r>
            <a:r>
              <a:rPr sz="2050" i="1" spc="114" dirty="0">
                <a:solidFill>
                  <a:srgbClr val="179AD4"/>
                </a:solidFill>
                <a:latin typeface="Calibri"/>
                <a:cs typeface="Calibri"/>
              </a:rPr>
              <a:t>2025</a:t>
            </a:r>
            <a:endParaRPr sz="2050">
              <a:latin typeface="Calibri"/>
              <a:cs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0CA38D4F-3D83-4FC9-8024-0300A2E51416}"/>
              </a:ext>
            </a:extLst>
          </p:cNvPr>
          <p:cNvCxnSpPr>
            <a:cxnSpLocks/>
          </p:cNvCxnSpPr>
          <p:nvPr/>
        </p:nvCxnSpPr>
        <p:spPr bwMode="gray">
          <a:xfrm>
            <a:off x="6548205" y="2540057"/>
            <a:ext cx="0" cy="7042010"/>
          </a:xfrm>
          <a:prstGeom prst="line">
            <a:avLst/>
          </a:prstGeom>
          <a:solidFill>
            <a:srgbClr val="242D69"/>
          </a:solidFill>
          <a:ln w="19050" cap="flat" cmpd="sng" algn="ctr">
            <a:solidFill>
              <a:srgbClr val="FFFFFF">
                <a:lumMod val="75000"/>
              </a:srgbClr>
            </a:solidFill>
            <a:prstDash val="sysDash"/>
            <a:round/>
            <a:headEnd type="none" w="med" len="med"/>
            <a:tailEnd type="none"/>
          </a:ln>
          <a:effectLst/>
        </p:spPr>
      </p:cxnSp>
      <p:sp>
        <p:nvSpPr>
          <p:cNvPr id="5" name="Rectangle 4">
            <a:extLst>
              <a:ext uri="{FF2B5EF4-FFF2-40B4-BE49-F238E27FC236}">
                <a16:creationId xmlns:a16="http://schemas.microsoft.com/office/drawing/2014/main" id="{BF8BD51A-8113-4215-B37D-BB3BF4DE0EB6}"/>
              </a:ext>
            </a:extLst>
          </p:cNvPr>
          <p:cNvSpPr/>
          <p:nvPr/>
        </p:nvSpPr>
        <p:spPr>
          <a:xfrm>
            <a:off x="6591886" y="2318124"/>
            <a:ext cx="6784110" cy="599844"/>
          </a:xfrm>
          <a:prstGeom prst="rect">
            <a:avLst/>
          </a:prstGeom>
        </p:spPr>
        <p:txBody>
          <a:bodyPr wrap="square" anchor="ctr">
            <a:spAutoFit/>
          </a:bodyPr>
          <a:lstStyle/>
          <a:p>
            <a:pPr algn="ctr">
              <a:defRPr/>
            </a:pPr>
            <a:r>
              <a:rPr lang="en-US" sz="3298" b="1">
                <a:solidFill>
                  <a:srgbClr val="A5A5A5"/>
                </a:solidFill>
                <a:latin typeface="Avenir Next LT Pro" panose="020B0504020202020204" pitchFamily="34" charset="0"/>
                <a:cs typeface="Arial" panose="020B0604020202020204" pitchFamily="34" charset="0"/>
              </a:rPr>
              <a:t>Fast Facts</a:t>
            </a:r>
          </a:p>
        </p:txBody>
      </p:sp>
      <p:sp>
        <p:nvSpPr>
          <p:cNvPr id="16" name="Rectangle 15">
            <a:extLst>
              <a:ext uri="{FF2B5EF4-FFF2-40B4-BE49-F238E27FC236}">
                <a16:creationId xmlns:a16="http://schemas.microsoft.com/office/drawing/2014/main" id="{542CC248-CE6F-422C-B1C1-9F5F487E02EE}"/>
              </a:ext>
            </a:extLst>
          </p:cNvPr>
          <p:cNvSpPr/>
          <p:nvPr/>
        </p:nvSpPr>
        <p:spPr>
          <a:xfrm>
            <a:off x="7060713" y="3416875"/>
            <a:ext cx="6495183" cy="4686539"/>
          </a:xfrm>
          <a:prstGeom prst="rect">
            <a:avLst/>
          </a:prstGeom>
        </p:spPr>
        <p:txBody>
          <a:bodyPr wrap="square">
            <a:spAutoFit/>
          </a:bodyPr>
          <a:lstStyle/>
          <a:p>
            <a:r>
              <a:rPr lang="en-US" sz="2309" b="1" dirty="0">
                <a:solidFill>
                  <a:srgbClr val="4472C4">
                    <a:lumMod val="50000"/>
                  </a:srgbClr>
                </a:solidFill>
                <a:latin typeface="Avenir Next LT Pro" panose="020B0504020202020204" pitchFamily="34" charset="0"/>
                <a:cs typeface="Arial" panose="020B0604020202020204" pitchFamily="34" charset="0"/>
              </a:rPr>
              <a:t>Lines of Business:</a:t>
            </a:r>
          </a:p>
          <a:p>
            <a:pPr marL="353402" indent="-353402">
              <a:buFont typeface="Arial" panose="020B0604020202020204" pitchFamily="34" charset="0"/>
              <a:buChar char="•"/>
            </a:pPr>
            <a:r>
              <a:rPr lang="en-US" sz="2309" dirty="0">
                <a:solidFill>
                  <a:srgbClr val="09233F"/>
                </a:solidFill>
                <a:latin typeface="Avenir Next LT Pro" panose="020B0504020202020204" pitchFamily="34" charset="0"/>
                <a:cs typeface="Arial" panose="020B0604020202020204" pitchFamily="34" charset="0"/>
              </a:rPr>
              <a:t>CountyCare: Medicaid </a:t>
            </a:r>
          </a:p>
          <a:p>
            <a:endParaRPr lang="en-US" sz="2309" b="1" dirty="0">
              <a:solidFill>
                <a:srgbClr val="4472C4">
                  <a:lumMod val="50000"/>
                </a:srgbClr>
              </a:solidFill>
              <a:latin typeface="Avenir Next LT Pro" panose="020B0504020202020204" pitchFamily="34" charset="0"/>
              <a:cs typeface="Arial" panose="020B0604020202020204" pitchFamily="34" charset="0"/>
            </a:endParaRPr>
          </a:p>
          <a:p>
            <a:pPr>
              <a:defRPr/>
            </a:pPr>
            <a:r>
              <a:rPr lang="en-US" sz="2309" b="1" dirty="0">
                <a:solidFill>
                  <a:srgbClr val="4472C4">
                    <a:lumMod val="50000"/>
                  </a:srgbClr>
                </a:solidFill>
                <a:latin typeface="Avenir Next LT Pro" panose="020B0504020202020204" pitchFamily="34" charset="0"/>
                <a:cs typeface="Arial" panose="020B0604020202020204" pitchFamily="34" charset="0"/>
              </a:rPr>
              <a:t>Membership:</a:t>
            </a:r>
            <a:endParaRPr lang="en-US" sz="2309" baseline="30000" dirty="0">
              <a:solidFill>
                <a:srgbClr val="4472C4">
                  <a:lumMod val="50000"/>
                </a:srgbClr>
              </a:solidFill>
              <a:latin typeface="Avenir Next LT Pro" panose="020B0504020202020204" pitchFamily="34" charset="0"/>
              <a:cs typeface="Arial" panose="020B0604020202020204" pitchFamily="34" charset="0"/>
            </a:endParaRPr>
          </a:p>
          <a:p>
            <a:pPr marL="471202" indent="-471202">
              <a:buFont typeface="Arial" panose="020B0604020202020204" pitchFamily="34" charset="0"/>
              <a:buChar char="•"/>
              <a:defRPr/>
            </a:pPr>
            <a:r>
              <a:rPr lang="en-US" sz="2309" dirty="0">
                <a:solidFill>
                  <a:prstClr val="black"/>
                </a:solidFill>
                <a:latin typeface="Avenir Next LT Pro" panose="020B0504020202020204" pitchFamily="34" charset="0"/>
                <a:cs typeface="Arial" panose="020B0604020202020204" pitchFamily="34" charset="0"/>
              </a:rPr>
              <a:t>~375,000 Medicaid members</a:t>
            </a:r>
          </a:p>
          <a:p>
            <a:pPr>
              <a:defRPr/>
            </a:pPr>
            <a:endParaRPr lang="en-US" sz="2309" dirty="0">
              <a:solidFill>
                <a:srgbClr val="44546A"/>
              </a:solidFill>
              <a:latin typeface="Avenir Next LT Pro" panose="020B0504020202020204" pitchFamily="34" charset="0"/>
              <a:cs typeface="Arial" panose="020B0604020202020204" pitchFamily="34" charset="0"/>
            </a:endParaRPr>
          </a:p>
          <a:p>
            <a:pPr>
              <a:defRPr/>
            </a:pPr>
            <a:r>
              <a:rPr lang="en-US" sz="2309" b="1" dirty="0">
                <a:solidFill>
                  <a:srgbClr val="4472C4">
                    <a:lumMod val="50000"/>
                  </a:srgbClr>
                </a:solidFill>
                <a:latin typeface="Avenir Next LT Pro" panose="020B0504020202020204" pitchFamily="34" charset="0"/>
                <a:cs typeface="Arial" panose="020B0604020202020204" pitchFamily="34" charset="0"/>
              </a:rPr>
              <a:t>Medicaid Network:</a:t>
            </a:r>
            <a:endParaRPr lang="en-US" sz="2309" baseline="30000" dirty="0">
              <a:solidFill>
                <a:srgbClr val="4472C4">
                  <a:lumMod val="50000"/>
                </a:srgbClr>
              </a:solidFill>
              <a:latin typeface="Avenir Next LT Pro" panose="020B0504020202020204" pitchFamily="34" charset="0"/>
              <a:cs typeface="Arial" panose="020B0604020202020204" pitchFamily="34" charset="0"/>
            </a:endParaRPr>
          </a:p>
          <a:p>
            <a:pPr marL="471202" indent="-471202">
              <a:buFont typeface="Arial" panose="020B0604020202020204" pitchFamily="34" charset="0"/>
              <a:buChar char="•"/>
              <a:defRPr/>
            </a:pPr>
            <a:r>
              <a:rPr lang="en-US" sz="2309" dirty="0">
                <a:solidFill>
                  <a:prstClr val="black"/>
                </a:solidFill>
                <a:latin typeface="Avenir Next LT Pro" panose="020B0504020202020204" pitchFamily="34" charset="0"/>
                <a:cs typeface="Arial" panose="020B0604020202020204" pitchFamily="34" charset="0"/>
              </a:rPr>
              <a:t>6,900 PCPs, 29,750 specialists, 90+ hospitals, 180 urgent care sites</a:t>
            </a:r>
            <a:endParaRPr lang="en-US" sz="2309" dirty="0">
              <a:solidFill>
                <a:srgbClr val="4472C4">
                  <a:lumMod val="50000"/>
                </a:srgbClr>
              </a:solidFill>
              <a:latin typeface="Avenir Next LT Pro" panose="020B0504020202020204" pitchFamily="34" charset="0"/>
              <a:cs typeface="Arial" panose="020B0604020202020204" pitchFamily="34" charset="0"/>
            </a:endParaRPr>
          </a:p>
          <a:p>
            <a:pPr marL="471202" indent="-471202">
              <a:buFont typeface="Arial" panose="020B0604020202020204" pitchFamily="34" charset="0"/>
              <a:buChar char="•"/>
              <a:defRPr/>
            </a:pPr>
            <a:endParaRPr lang="en-US" sz="2309" dirty="0">
              <a:solidFill>
                <a:srgbClr val="44546A"/>
              </a:solidFill>
              <a:latin typeface="Avenir Next LT Pro" panose="020B0504020202020204" pitchFamily="34" charset="0"/>
              <a:cs typeface="Arial" panose="020B0604020202020204" pitchFamily="34" charset="0"/>
            </a:endParaRPr>
          </a:p>
          <a:p>
            <a:pPr>
              <a:defRPr/>
            </a:pPr>
            <a:r>
              <a:rPr lang="en-US" sz="2309" b="1" dirty="0">
                <a:solidFill>
                  <a:srgbClr val="4472C4">
                    <a:lumMod val="50000"/>
                  </a:srgbClr>
                </a:solidFill>
                <a:latin typeface="Avenir Next LT Pro" panose="020B0504020202020204" pitchFamily="34" charset="0"/>
                <a:cs typeface="Arial" panose="020B0604020202020204" pitchFamily="34" charset="0"/>
              </a:rPr>
              <a:t>NCQA Health Plan Rating:</a:t>
            </a:r>
            <a:endParaRPr lang="en-US" sz="2309" baseline="30000" dirty="0">
              <a:solidFill>
                <a:srgbClr val="4472C4">
                  <a:lumMod val="50000"/>
                </a:srgbClr>
              </a:solidFill>
              <a:latin typeface="Avenir Next LT Pro" panose="020B0504020202020204" pitchFamily="34" charset="0"/>
              <a:cs typeface="Arial" panose="020B0604020202020204" pitchFamily="34" charset="0"/>
            </a:endParaRPr>
          </a:p>
          <a:p>
            <a:pPr>
              <a:defRPr/>
            </a:pPr>
            <a:endParaRPr lang="en-US" sz="2309" dirty="0">
              <a:solidFill>
                <a:srgbClr val="4472C4">
                  <a:lumMod val="50000"/>
                </a:srgbClr>
              </a:solidFill>
              <a:cs typeface="Arial" panose="020B0604020202020204" pitchFamily="34" charset="0"/>
            </a:endParaRPr>
          </a:p>
          <a:p>
            <a:pPr>
              <a:defRPr/>
            </a:pPr>
            <a:endParaRPr lang="en-US" sz="2144" dirty="0">
              <a:solidFill>
                <a:prstClr val="black"/>
              </a:solidFill>
              <a:cs typeface="Arial" panose="020B0604020202020204" pitchFamily="34" charset="0"/>
            </a:endParaRPr>
          </a:p>
        </p:txBody>
      </p:sp>
      <p:cxnSp>
        <p:nvCxnSpPr>
          <p:cNvPr id="30" name="Straight Connector 29">
            <a:extLst>
              <a:ext uri="{FF2B5EF4-FFF2-40B4-BE49-F238E27FC236}">
                <a16:creationId xmlns:a16="http://schemas.microsoft.com/office/drawing/2014/main" id="{0A0F71A8-BE92-45D8-B0E1-45673935D96D}"/>
              </a:ext>
            </a:extLst>
          </p:cNvPr>
          <p:cNvCxnSpPr>
            <a:cxnSpLocks/>
          </p:cNvCxnSpPr>
          <p:nvPr/>
        </p:nvCxnSpPr>
        <p:spPr bwMode="gray">
          <a:xfrm>
            <a:off x="13332320" y="2531088"/>
            <a:ext cx="2" cy="7050979"/>
          </a:xfrm>
          <a:prstGeom prst="line">
            <a:avLst/>
          </a:prstGeom>
          <a:solidFill>
            <a:srgbClr val="242D69"/>
          </a:solidFill>
          <a:ln w="19050" cap="flat" cmpd="sng" algn="ctr">
            <a:solidFill>
              <a:srgbClr val="FFFFFF">
                <a:lumMod val="75000"/>
              </a:srgbClr>
            </a:solidFill>
            <a:prstDash val="sysDash"/>
            <a:round/>
            <a:headEnd type="none" w="med" len="med"/>
            <a:tailEnd type="none"/>
          </a:ln>
          <a:effectLst/>
        </p:spPr>
      </p:cxnSp>
      <p:sp>
        <p:nvSpPr>
          <p:cNvPr id="15" name="Rectangle 14">
            <a:extLst>
              <a:ext uri="{FF2B5EF4-FFF2-40B4-BE49-F238E27FC236}">
                <a16:creationId xmlns:a16="http://schemas.microsoft.com/office/drawing/2014/main" id="{6EFC9F7C-FA93-40A7-8B5C-04F4782B1760}"/>
              </a:ext>
            </a:extLst>
          </p:cNvPr>
          <p:cNvSpPr/>
          <p:nvPr/>
        </p:nvSpPr>
        <p:spPr>
          <a:xfrm>
            <a:off x="13419674" y="2338711"/>
            <a:ext cx="6112077" cy="599844"/>
          </a:xfrm>
          <a:prstGeom prst="rect">
            <a:avLst/>
          </a:prstGeom>
        </p:spPr>
        <p:txBody>
          <a:bodyPr wrap="square" anchor="ctr">
            <a:spAutoFit/>
          </a:bodyPr>
          <a:lstStyle/>
          <a:p>
            <a:pPr algn="ctr">
              <a:defRPr/>
            </a:pPr>
            <a:r>
              <a:rPr lang="en-US" sz="3298" b="1">
                <a:solidFill>
                  <a:srgbClr val="A5A5A5"/>
                </a:solidFill>
                <a:latin typeface="Avenir Next LT Pro" panose="020B0504020202020204" pitchFamily="34" charset="0"/>
                <a:cs typeface="Arial" panose="020B0604020202020204" pitchFamily="34" charset="0"/>
              </a:rPr>
              <a:t>Key Priorities</a:t>
            </a:r>
          </a:p>
        </p:txBody>
      </p:sp>
      <p:sp>
        <p:nvSpPr>
          <p:cNvPr id="7" name="Title 6">
            <a:extLst>
              <a:ext uri="{FF2B5EF4-FFF2-40B4-BE49-F238E27FC236}">
                <a16:creationId xmlns:a16="http://schemas.microsoft.com/office/drawing/2014/main" id="{4AFD4770-D1C8-4CCC-914E-CA1B16A281D1}"/>
              </a:ext>
            </a:extLst>
          </p:cNvPr>
          <p:cNvSpPr>
            <a:spLocks noGrp="1"/>
          </p:cNvSpPr>
          <p:nvPr>
            <p:ph type="title"/>
          </p:nvPr>
        </p:nvSpPr>
        <p:spPr>
          <a:xfrm>
            <a:off x="1005204" y="918475"/>
            <a:ext cx="12475845" cy="1157125"/>
          </a:xfrm>
        </p:spPr>
        <p:txBody>
          <a:bodyPr>
            <a:noAutofit/>
          </a:bodyPr>
          <a:lstStyle/>
          <a:p>
            <a:pPr algn="l">
              <a:spcBef>
                <a:spcPts val="100"/>
              </a:spcBef>
            </a:pPr>
            <a:r>
              <a:rPr lang="en-US" spc="220" dirty="0"/>
              <a:t>CountyCare Overview</a:t>
            </a:r>
          </a:p>
        </p:txBody>
      </p:sp>
      <p:sp>
        <p:nvSpPr>
          <p:cNvPr id="11" name="Rectangle 10">
            <a:extLst>
              <a:ext uri="{FF2B5EF4-FFF2-40B4-BE49-F238E27FC236}">
                <a16:creationId xmlns:a16="http://schemas.microsoft.com/office/drawing/2014/main" id="{B18601E0-A49C-4F7E-BCD3-91BA2D71F510}"/>
              </a:ext>
            </a:extLst>
          </p:cNvPr>
          <p:cNvSpPr/>
          <p:nvPr/>
        </p:nvSpPr>
        <p:spPr bwMode="gray">
          <a:xfrm>
            <a:off x="13675091" y="3412357"/>
            <a:ext cx="6112077" cy="6461921"/>
          </a:xfrm>
          <a:prstGeom prst="rect">
            <a:avLst/>
          </a:prstGeom>
          <a:noFill/>
          <a:ln w="9525" cap="flat" cmpd="sng" algn="ctr">
            <a:solidFill>
              <a:schemeClr val="bg1"/>
            </a:solidFill>
            <a:prstDash val="solid"/>
            <a:round/>
            <a:headEnd type="none" w="med" len="med"/>
            <a:tailEnd type="none" w="med" len="med"/>
          </a:ln>
          <a:effectLst/>
        </p:spPr>
        <p:txBody>
          <a:bodyPr vert="horz" wrap="square" lIns="150781" tIns="75390" rIns="150781" bIns="75390" numCol="1" rtlCol="0" anchor="t" anchorCtr="0" compatLnSpc="1">
            <a:prstTxWarp prst="textNoShape">
              <a:avLst/>
            </a:prstTxWarp>
            <a:noAutofit/>
          </a:bodyPr>
          <a:lstStyle/>
          <a:p>
            <a:pPr defTabSz="2413600">
              <a:lnSpc>
                <a:spcPct val="108000"/>
              </a:lnSpc>
              <a:defRPr/>
            </a:pPr>
            <a:r>
              <a:rPr lang="en-US" sz="2309" b="1" dirty="0">
                <a:solidFill>
                  <a:srgbClr val="4472C4">
                    <a:lumMod val="50000"/>
                  </a:srgbClr>
                </a:solidFill>
                <a:latin typeface="Avenir Next LT Pro" panose="020B0504020202020204" pitchFamily="34" charset="0"/>
                <a:cs typeface="Arial" panose="020B0604020202020204" pitchFamily="34" charset="0"/>
              </a:rPr>
              <a:t>Strategic Pillars</a:t>
            </a:r>
          </a:p>
          <a:p>
            <a:pPr defTabSz="2413600">
              <a:lnSpc>
                <a:spcPct val="108000"/>
              </a:lnSpc>
              <a:defRPr/>
            </a:pPr>
            <a:endParaRPr lang="en-US" sz="2309" b="1" dirty="0">
              <a:solidFill>
                <a:srgbClr val="4472C4">
                  <a:lumMod val="50000"/>
                </a:srgbClr>
              </a:solidFill>
              <a:latin typeface="Avenir Next LT Pro" panose="020B0504020202020204" pitchFamily="34" charset="0"/>
              <a:cs typeface="Arial" panose="020B0604020202020204" pitchFamily="34" charset="0"/>
            </a:endParaRPr>
          </a:p>
          <a:p>
            <a:pPr marL="376961" indent="-376961" defTabSz="2413600">
              <a:lnSpc>
                <a:spcPct val="108000"/>
              </a:lnSpc>
              <a:buFont typeface="+mj-lt"/>
              <a:buAutoNum type="arabicPeriod"/>
              <a:defRPr/>
            </a:pPr>
            <a:r>
              <a:rPr lang="en-US" sz="2309" dirty="0">
                <a:solidFill>
                  <a:prstClr val="black"/>
                </a:solidFill>
                <a:latin typeface="Avenir Next LT Pro" panose="020B0504020202020204" pitchFamily="34" charset="0"/>
                <a:cs typeface="Arial" panose="020B0604020202020204" pitchFamily="34" charset="0"/>
              </a:rPr>
              <a:t>Quality, Safety, and Experience</a:t>
            </a:r>
          </a:p>
          <a:p>
            <a:pPr marL="376961" indent="-376961" defTabSz="2413600">
              <a:lnSpc>
                <a:spcPct val="108000"/>
              </a:lnSpc>
              <a:buFont typeface="+mj-lt"/>
              <a:buAutoNum type="arabicPeriod"/>
              <a:defRPr/>
            </a:pPr>
            <a:r>
              <a:rPr lang="en-US" sz="2309" dirty="0">
                <a:solidFill>
                  <a:prstClr val="black"/>
                </a:solidFill>
                <a:latin typeface="Avenir Next LT Pro" panose="020B0504020202020204" pitchFamily="34" charset="0"/>
                <a:cs typeface="Arial" panose="020B0604020202020204" pitchFamily="34" charset="0"/>
              </a:rPr>
              <a:t>Workforce</a:t>
            </a:r>
          </a:p>
          <a:p>
            <a:pPr marL="376961" indent="-376961" defTabSz="2413600">
              <a:lnSpc>
                <a:spcPct val="108000"/>
              </a:lnSpc>
              <a:buFont typeface="+mj-lt"/>
              <a:buAutoNum type="arabicPeriod"/>
              <a:defRPr/>
            </a:pPr>
            <a:r>
              <a:rPr lang="en-US" sz="2309" dirty="0">
                <a:solidFill>
                  <a:prstClr val="black"/>
                </a:solidFill>
                <a:latin typeface="Avenir Next LT Pro" panose="020B0504020202020204" pitchFamily="34" charset="0"/>
                <a:cs typeface="Arial" panose="020B0604020202020204" pitchFamily="34" charset="0"/>
              </a:rPr>
              <a:t>Fiscal Resilience</a:t>
            </a:r>
          </a:p>
          <a:p>
            <a:pPr marL="376961" indent="-376961" defTabSz="2413600">
              <a:lnSpc>
                <a:spcPct val="108000"/>
              </a:lnSpc>
              <a:buFont typeface="+mj-lt"/>
              <a:buAutoNum type="arabicPeriod"/>
              <a:defRPr/>
            </a:pPr>
            <a:r>
              <a:rPr lang="en-US" sz="2309" dirty="0">
                <a:solidFill>
                  <a:prstClr val="black"/>
                </a:solidFill>
                <a:latin typeface="Avenir Next LT Pro" panose="020B0504020202020204" pitchFamily="34" charset="0"/>
                <a:cs typeface="Arial" panose="020B0604020202020204" pitchFamily="34" charset="0"/>
              </a:rPr>
              <a:t>Transformation and Growth</a:t>
            </a:r>
          </a:p>
          <a:p>
            <a:pPr marL="376961" indent="-376961" defTabSz="2413600">
              <a:lnSpc>
                <a:spcPct val="108000"/>
              </a:lnSpc>
              <a:buFont typeface="+mj-lt"/>
              <a:buAutoNum type="arabicPeriod"/>
              <a:defRPr/>
            </a:pPr>
            <a:r>
              <a:rPr lang="en-US" sz="2309" dirty="0">
                <a:solidFill>
                  <a:prstClr val="black"/>
                </a:solidFill>
                <a:latin typeface="Avenir Next LT Pro" panose="020B0504020202020204" pitchFamily="34" charset="0"/>
                <a:cs typeface="Arial" panose="020B0604020202020204" pitchFamily="34" charset="0"/>
              </a:rPr>
              <a:t>Equity</a:t>
            </a:r>
          </a:p>
          <a:p>
            <a:pPr marL="376961" indent="-376961" defTabSz="2413600">
              <a:buFont typeface="+mj-lt"/>
              <a:buAutoNum type="arabicPeriod"/>
              <a:defRPr/>
            </a:pPr>
            <a:endParaRPr lang="en-US" sz="1979" dirty="0">
              <a:solidFill>
                <a:prstClr val="black"/>
              </a:solidFill>
            </a:endParaRPr>
          </a:p>
        </p:txBody>
      </p:sp>
      <p:sp>
        <p:nvSpPr>
          <p:cNvPr id="8" name="Rectangle 7">
            <a:extLst>
              <a:ext uri="{FF2B5EF4-FFF2-40B4-BE49-F238E27FC236}">
                <a16:creationId xmlns:a16="http://schemas.microsoft.com/office/drawing/2014/main" id="{1171846E-72C4-47C3-AB1C-2D5F4A117F68}"/>
              </a:ext>
            </a:extLst>
          </p:cNvPr>
          <p:cNvSpPr/>
          <p:nvPr/>
        </p:nvSpPr>
        <p:spPr bwMode="gray">
          <a:xfrm>
            <a:off x="1005205" y="3213406"/>
            <a:ext cx="5308683" cy="5901990"/>
          </a:xfrm>
          <a:prstGeom prst="rect">
            <a:avLst/>
          </a:prstGeom>
          <a:noFill/>
          <a:ln w="9525" cap="flat" cmpd="sng" algn="ctr">
            <a:noFill/>
            <a:prstDash val="solid"/>
            <a:round/>
            <a:headEnd type="none" w="med" len="med"/>
            <a:tailEnd type="none" w="med" len="med"/>
          </a:ln>
          <a:effectLst/>
        </p:spPr>
        <p:txBody>
          <a:bodyPr vert="horz" wrap="square" lIns="150781" tIns="75390" rIns="150781" bIns="75390" numCol="1" rtlCol="0" anchor="t" anchorCtr="0" compatLnSpc="1">
            <a:prstTxWarp prst="textNoShape">
              <a:avLst/>
            </a:prstTxWarp>
            <a:noAutofit/>
          </a:bodyPr>
          <a:lstStyle/>
          <a:p>
            <a:pPr defTabSz="2413600">
              <a:spcBef>
                <a:spcPts val="1649"/>
              </a:spcBef>
              <a:defRPr/>
            </a:pPr>
            <a:r>
              <a:rPr lang="en-US" sz="2309" b="1">
                <a:solidFill>
                  <a:srgbClr val="4472C4">
                    <a:lumMod val="50000"/>
                  </a:srgbClr>
                </a:solidFill>
                <a:latin typeface="Avenir Next LT Pro" panose="020B0504020202020204" pitchFamily="34" charset="0"/>
                <a:cs typeface="Arial" panose="020B0604020202020204" pitchFamily="34" charset="0"/>
              </a:rPr>
              <a:t>Mission</a:t>
            </a:r>
          </a:p>
          <a:p>
            <a:pPr defTabSz="2413600">
              <a:spcBef>
                <a:spcPts val="1649"/>
              </a:spcBef>
              <a:defRPr/>
            </a:pPr>
            <a:r>
              <a:rPr lang="en-US" sz="2309">
                <a:solidFill>
                  <a:prstClr val="black"/>
                </a:solidFill>
                <a:latin typeface="Avenir Next LT Pro" panose="020B0504020202020204" pitchFamily="34" charset="0"/>
                <a:cs typeface="Arial" panose="020B0604020202020204" pitchFamily="34" charset="0"/>
              </a:rPr>
              <a:t>As a public, provider-led health plan, we improve our members’ lives by partnering with communities, supporting a vibrant safety-net, advancing health equity, and empowering providers to deliver integrated, member-centered health care.</a:t>
            </a:r>
          </a:p>
          <a:p>
            <a:pPr defTabSz="2413600">
              <a:spcBef>
                <a:spcPts val="1649"/>
              </a:spcBef>
              <a:defRPr/>
            </a:pPr>
            <a:r>
              <a:rPr lang="en-US" sz="2309" b="1">
                <a:solidFill>
                  <a:srgbClr val="4472C4">
                    <a:lumMod val="50000"/>
                  </a:srgbClr>
                </a:solidFill>
                <a:latin typeface="Avenir Next LT Pro" panose="020B0504020202020204" pitchFamily="34" charset="0"/>
                <a:cs typeface="Arial" panose="020B0604020202020204" pitchFamily="34" charset="0"/>
              </a:rPr>
              <a:t>Vision</a:t>
            </a:r>
          </a:p>
          <a:p>
            <a:pPr defTabSz="2413600">
              <a:spcBef>
                <a:spcPts val="1649"/>
              </a:spcBef>
              <a:defRPr/>
            </a:pPr>
            <a:r>
              <a:rPr lang="en-US" sz="2309">
                <a:solidFill>
                  <a:prstClr val="black"/>
                </a:solidFill>
                <a:latin typeface="Avenir Next LT Pro" panose="020B0504020202020204" pitchFamily="34" charset="0"/>
                <a:cs typeface="Arial" panose="020B0604020202020204" pitchFamily="34" charset="0"/>
              </a:rPr>
              <a:t>To transform the health of our members and the communities we serve.</a:t>
            </a:r>
          </a:p>
        </p:txBody>
      </p:sp>
      <p:sp>
        <p:nvSpPr>
          <p:cNvPr id="18" name="Rectangle 17">
            <a:extLst>
              <a:ext uri="{FF2B5EF4-FFF2-40B4-BE49-F238E27FC236}">
                <a16:creationId xmlns:a16="http://schemas.microsoft.com/office/drawing/2014/main" id="{873359DB-216B-4614-A316-76558FF00738}"/>
              </a:ext>
            </a:extLst>
          </p:cNvPr>
          <p:cNvSpPr/>
          <p:nvPr/>
        </p:nvSpPr>
        <p:spPr>
          <a:xfrm>
            <a:off x="897660" y="2371037"/>
            <a:ext cx="5542993" cy="599844"/>
          </a:xfrm>
          <a:prstGeom prst="rect">
            <a:avLst/>
          </a:prstGeom>
        </p:spPr>
        <p:txBody>
          <a:bodyPr wrap="square" anchor="ctr">
            <a:spAutoFit/>
          </a:bodyPr>
          <a:lstStyle/>
          <a:p>
            <a:pPr algn="ctr">
              <a:defRPr/>
            </a:pPr>
            <a:r>
              <a:rPr lang="en-US" sz="3298" b="1">
                <a:solidFill>
                  <a:srgbClr val="A5A5A5"/>
                </a:solidFill>
                <a:latin typeface="Avenir Next LT Pro" panose="020B0504020202020204" pitchFamily="34" charset="0"/>
                <a:cs typeface="Arial" panose="020B0604020202020204" pitchFamily="34" charset="0"/>
              </a:rPr>
              <a:t>Mission &amp; Vision</a:t>
            </a:r>
          </a:p>
        </p:txBody>
      </p:sp>
      <p:pic>
        <p:nvPicPr>
          <p:cNvPr id="10" name="Picture 9">
            <a:extLst>
              <a:ext uri="{FF2B5EF4-FFF2-40B4-BE49-F238E27FC236}">
                <a16:creationId xmlns:a16="http://schemas.microsoft.com/office/drawing/2014/main" id="{4A653940-6850-413E-CF7C-29589BD4D8CB}"/>
              </a:ext>
            </a:extLst>
          </p:cNvPr>
          <p:cNvPicPr>
            <a:picLocks noChangeAspect="1"/>
          </p:cNvPicPr>
          <p:nvPr/>
        </p:nvPicPr>
        <p:blipFill rotWithShape="1">
          <a:blip r:embed="rId3"/>
          <a:srcRect t="40029"/>
          <a:stretch/>
        </p:blipFill>
        <p:spPr>
          <a:xfrm>
            <a:off x="6655759" y="7455005"/>
            <a:ext cx="5915194" cy="1296818"/>
          </a:xfrm>
          <a:prstGeom prst="rect">
            <a:avLst/>
          </a:prstGeom>
        </p:spPr>
      </p:pic>
      <p:pic>
        <p:nvPicPr>
          <p:cNvPr id="13" name="Picture 12" descr="A person and person hugging each other&#10;&#10;AI-generated content may be incorrect.">
            <a:extLst>
              <a:ext uri="{FF2B5EF4-FFF2-40B4-BE49-F238E27FC236}">
                <a16:creationId xmlns:a16="http://schemas.microsoft.com/office/drawing/2014/main" id="{62ECA339-86F5-ADC0-BF2B-4846F56EAEA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571349" y="250357"/>
            <a:ext cx="2215819" cy="2213260"/>
          </a:xfrm>
          <a:prstGeom prst="rect">
            <a:avLst/>
          </a:prstGeom>
        </p:spPr>
      </p:pic>
    </p:spTree>
    <p:extLst>
      <p:ext uri="{BB962C8B-B14F-4D97-AF65-F5344CB8AC3E}">
        <p14:creationId xmlns:p14="http://schemas.microsoft.com/office/powerpoint/2010/main" val="5032536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descr="Screen Clipping"/>
          <p:cNvPicPr/>
          <p:nvPr/>
        </p:nvPicPr>
        <p:blipFill>
          <a:blip r:embed="rId2" cstate="print"/>
          <a:stretch>
            <a:fillRect/>
          </a:stretch>
        </p:blipFill>
        <p:spPr>
          <a:xfrm>
            <a:off x="10683240" y="2171010"/>
            <a:ext cx="7684305" cy="8081032"/>
          </a:xfrm>
          <a:prstGeom prst="rect">
            <a:avLst/>
          </a:prstGeom>
        </p:spPr>
      </p:pic>
      <p:sp>
        <p:nvSpPr>
          <p:cNvPr id="3" name="object 3" descr="$PPTXTitle"/>
          <p:cNvSpPr txBox="1">
            <a:spLocks noGrp="1"/>
          </p:cNvSpPr>
          <p:nvPr>
            <p:ph type="title"/>
          </p:nvPr>
        </p:nvSpPr>
        <p:spPr>
          <a:prstGeom prst="rect">
            <a:avLst/>
          </a:prstGeom>
        </p:spPr>
        <p:txBody>
          <a:bodyPr vert="horz" wrap="square" lIns="0" tIns="237941" rIns="0" bIns="0" rtlCol="0">
            <a:spAutoFit/>
          </a:bodyPr>
          <a:lstStyle/>
          <a:p>
            <a:pPr marL="6314440">
              <a:lnSpc>
                <a:spcPct val="100000"/>
              </a:lnSpc>
              <a:spcBef>
                <a:spcPts val="100"/>
              </a:spcBef>
            </a:pPr>
            <a:r>
              <a:rPr spc="220" dirty="0"/>
              <a:t>Service</a:t>
            </a:r>
            <a:r>
              <a:rPr spc="330" dirty="0"/>
              <a:t> </a:t>
            </a:r>
            <a:r>
              <a:rPr spc="35" dirty="0"/>
              <a:t>Area</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173355">
              <a:lnSpc>
                <a:spcPts val="1789"/>
              </a:lnSpc>
            </a:pPr>
            <a:fld id="{81D60167-4931-47E6-BA6A-407CBD079E47}" type="slidenum">
              <a:rPr spc="-50" dirty="0"/>
              <a:t>3</a:t>
            </a:fld>
            <a:endParaRPr spc="-50" dirty="0"/>
          </a:p>
        </p:txBody>
      </p:sp>
      <p:sp>
        <p:nvSpPr>
          <p:cNvPr id="4" name="object 4"/>
          <p:cNvSpPr txBox="1"/>
          <p:nvPr/>
        </p:nvSpPr>
        <p:spPr>
          <a:xfrm>
            <a:off x="1050720" y="3356779"/>
            <a:ext cx="9018905" cy="3049270"/>
          </a:xfrm>
          <a:prstGeom prst="rect">
            <a:avLst/>
          </a:prstGeom>
        </p:spPr>
        <p:txBody>
          <a:bodyPr vert="horz" wrap="square" lIns="0" tIns="12700" rIns="0" bIns="0" rtlCol="0">
            <a:spAutoFit/>
          </a:bodyPr>
          <a:lstStyle/>
          <a:p>
            <a:pPr marL="12700">
              <a:lnSpc>
                <a:spcPct val="100000"/>
              </a:lnSpc>
              <a:spcBef>
                <a:spcPts val="100"/>
              </a:spcBef>
            </a:pPr>
            <a:r>
              <a:rPr sz="3300" spc="175" dirty="0">
                <a:solidFill>
                  <a:srgbClr val="1F1243"/>
                </a:solidFill>
                <a:latin typeface="Calibri"/>
                <a:cs typeface="Calibri"/>
              </a:rPr>
              <a:t>CountyCare</a:t>
            </a:r>
            <a:r>
              <a:rPr sz="3300" spc="345" dirty="0">
                <a:solidFill>
                  <a:srgbClr val="1F1243"/>
                </a:solidFill>
                <a:latin typeface="Calibri"/>
                <a:cs typeface="Calibri"/>
              </a:rPr>
              <a:t> </a:t>
            </a:r>
            <a:r>
              <a:rPr sz="3300" spc="70" dirty="0">
                <a:solidFill>
                  <a:srgbClr val="1F1243"/>
                </a:solidFill>
                <a:latin typeface="Calibri"/>
                <a:cs typeface="Calibri"/>
              </a:rPr>
              <a:t>offers</a:t>
            </a:r>
            <a:r>
              <a:rPr sz="3300" spc="215" dirty="0">
                <a:solidFill>
                  <a:srgbClr val="1F1243"/>
                </a:solidFill>
                <a:latin typeface="Calibri"/>
                <a:cs typeface="Calibri"/>
              </a:rPr>
              <a:t> </a:t>
            </a:r>
            <a:r>
              <a:rPr sz="3300" spc="85" dirty="0">
                <a:solidFill>
                  <a:srgbClr val="1F1243"/>
                </a:solidFill>
                <a:latin typeface="Calibri"/>
                <a:cs typeface="Calibri"/>
              </a:rPr>
              <a:t>health</a:t>
            </a:r>
            <a:r>
              <a:rPr sz="3300" spc="250" dirty="0">
                <a:solidFill>
                  <a:srgbClr val="1F1243"/>
                </a:solidFill>
                <a:latin typeface="Calibri"/>
                <a:cs typeface="Calibri"/>
              </a:rPr>
              <a:t> </a:t>
            </a:r>
            <a:r>
              <a:rPr sz="3300" spc="120" dirty="0">
                <a:solidFill>
                  <a:srgbClr val="1F1243"/>
                </a:solidFill>
                <a:latin typeface="Calibri"/>
                <a:cs typeface="Calibri"/>
              </a:rPr>
              <a:t>plan</a:t>
            </a:r>
            <a:r>
              <a:rPr sz="3300" spc="340" dirty="0">
                <a:solidFill>
                  <a:srgbClr val="1F1243"/>
                </a:solidFill>
                <a:latin typeface="Calibri"/>
                <a:cs typeface="Calibri"/>
              </a:rPr>
              <a:t> </a:t>
            </a:r>
            <a:r>
              <a:rPr sz="3300" spc="125" dirty="0">
                <a:solidFill>
                  <a:srgbClr val="1F1243"/>
                </a:solidFill>
                <a:latin typeface="Calibri"/>
                <a:cs typeface="Calibri"/>
              </a:rPr>
              <a:t>services</a:t>
            </a:r>
            <a:r>
              <a:rPr sz="3300" spc="285" dirty="0">
                <a:solidFill>
                  <a:srgbClr val="1F1243"/>
                </a:solidFill>
                <a:latin typeface="Calibri"/>
                <a:cs typeface="Calibri"/>
              </a:rPr>
              <a:t> </a:t>
            </a:r>
            <a:r>
              <a:rPr sz="3300" spc="-25" dirty="0">
                <a:solidFill>
                  <a:srgbClr val="1F1243"/>
                </a:solidFill>
                <a:latin typeface="Calibri"/>
                <a:cs typeface="Calibri"/>
              </a:rPr>
              <a:t>to</a:t>
            </a:r>
            <a:endParaRPr sz="3300">
              <a:latin typeface="Calibri"/>
              <a:cs typeface="Calibri"/>
            </a:endParaRPr>
          </a:p>
          <a:p>
            <a:pPr marL="12700" marR="5080">
              <a:lnSpc>
                <a:spcPct val="100000"/>
              </a:lnSpc>
              <a:tabLst>
                <a:tab pos="1899285" algn="l"/>
                <a:tab pos="7580630" algn="l"/>
              </a:tabLst>
            </a:pPr>
            <a:r>
              <a:rPr sz="3300" spc="140" dirty="0">
                <a:solidFill>
                  <a:srgbClr val="1F1243"/>
                </a:solidFill>
                <a:latin typeface="Calibri"/>
                <a:cs typeface="Calibri"/>
              </a:rPr>
              <a:t>Medicaid</a:t>
            </a:r>
            <a:r>
              <a:rPr sz="3300" dirty="0">
                <a:solidFill>
                  <a:srgbClr val="1F1243"/>
                </a:solidFill>
                <a:latin typeface="Calibri"/>
                <a:cs typeface="Calibri"/>
              </a:rPr>
              <a:t>	</a:t>
            </a:r>
            <a:r>
              <a:rPr sz="3300" spc="170" dirty="0">
                <a:solidFill>
                  <a:srgbClr val="1F1243"/>
                </a:solidFill>
                <a:latin typeface="Calibri"/>
                <a:cs typeface="Calibri"/>
              </a:rPr>
              <a:t>members</a:t>
            </a:r>
            <a:r>
              <a:rPr sz="3300" spc="365" dirty="0">
                <a:solidFill>
                  <a:srgbClr val="1F1243"/>
                </a:solidFill>
                <a:latin typeface="Calibri"/>
                <a:cs typeface="Calibri"/>
              </a:rPr>
              <a:t> </a:t>
            </a:r>
            <a:r>
              <a:rPr sz="3300" spc="100" dirty="0">
                <a:solidFill>
                  <a:srgbClr val="1F1243"/>
                </a:solidFill>
                <a:latin typeface="Calibri"/>
                <a:cs typeface="Calibri"/>
              </a:rPr>
              <a:t>who</a:t>
            </a:r>
            <a:r>
              <a:rPr sz="3300" spc="320" dirty="0">
                <a:solidFill>
                  <a:srgbClr val="1F1243"/>
                </a:solidFill>
                <a:latin typeface="Calibri"/>
                <a:cs typeface="Calibri"/>
              </a:rPr>
              <a:t> </a:t>
            </a:r>
            <a:r>
              <a:rPr sz="3300" spc="130" dirty="0">
                <a:solidFill>
                  <a:srgbClr val="1F1243"/>
                </a:solidFill>
                <a:latin typeface="Calibri"/>
                <a:cs typeface="Calibri"/>
              </a:rPr>
              <a:t>reside</a:t>
            </a:r>
            <a:r>
              <a:rPr sz="3300" spc="295" dirty="0">
                <a:solidFill>
                  <a:srgbClr val="1F1243"/>
                </a:solidFill>
                <a:latin typeface="Calibri"/>
                <a:cs typeface="Calibri"/>
              </a:rPr>
              <a:t> </a:t>
            </a:r>
            <a:r>
              <a:rPr sz="3300" dirty="0">
                <a:solidFill>
                  <a:srgbClr val="1F1243"/>
                </a:solidFill>
                <a:latin typeface="Calibri"/>
                <a:cs typeface="Calibri"/>
              </a:rPr>
              <a:t>in</a:t>
            </a:r>
            <a:r>
              <a:rPr sz="3300" spc="235" dirty="0">
                <a:solidFill>
                  <a:srgbClr val="1F1243"/>
                </a:solidFill>
                <a:latin typeface="Calibri"/>
                <a:cs typeface="Calibri"/>
              </a:rPr>
              <a:t> </a:t>
            </a:r>
            <a:r>
              <a:rPr sz="3300" spc="204" dirty="0">
                <a:solidFill>
                  <a:srgbClr val="1F1243"/>
                </a:solidFill>
                <a:latin typeface="Calibri"/>
                <a:cs typeface="Calibri"/>
              </a:rPr>
              <a:t>Cook</a:t>
            </a:r>
            <a:r>
              <a:rPr sz="3300" dirty="0">
                <a:solidFill>
                  <a:srgbClr val="1F1243"/>
                </a:solidFill>
                <a:latin typeface="Calibri"/>
                <a:cs typeface="Calibri"/>
              </a:rPr>
              <a:t>	</a:t>
            </a:r>
            <a:r>
              <a:rPr sz="3300" spc="95" dirty="0">
                <a:solidFill>
                  <a:srgbClr val="1F1243"/>
                </a:solidFill>
                <a:latin typeface="Calibri"/>
                <a:cs typeface="Calibri"/>
              </a:rPr>
              <a:t>County, </a:t>
            </a:r>
            <a:r>
              <a:rPr sz="3300" spc="50" dirty="0">
                <a:solidFill>
                  <a:srgbClr val="1F1243"/>
                </a:solidFill>
                <a:latin typeface="Calibri"/>
                <a:cs typeface="Calibri"/>
              </a:rPr>
              <a:t>Illinois.</a:t>
            </a:r>
            <a:endParaRPr sz="3300">
              <a:latin typeface="Calibri"/>
              <a:cs typeface="Calibri"/>
            </a:endParaRPr>
          </a:p>
          <a:p>
            <a:pPr marL="12700" marR="765810">
              <a:lnSpc>
                <a:spcPct val="100000"/>
              </a:lnSpc>
              <a:spcBef>
                <a:spcPts val="4009"/>
              </a:spcBef>
              <a:tabLst>
                <a:tab pos="3566795" algn="l"/>
                <a:tab pos="5678805" algn="l"/>
              </a:tabLst>
            </a:pPr>
            <a:r>
              <a:rPr sz="3300" spc="150" dirty="0">
                <a:solidFill>
                  <a:srgbClr val="1F1243"/>
                </a:solidFill>
                <a:latin typeface="Calibri"/>
                <a:cs typeface="Calibri"/>
              </a:rPr>
              <a:t>Contracted</a:t>
            </a:r>
            <a:r>
              <a:rPr sz="3300" spc="355" dirty="0">
                <a:solidFill>
                  <a:srgbClr val="1F1243"/>
                </a:solidFill>
                <a:latin typeface="Calibri"/>
                <a:cs typeface="Calibri"/>
              </a:rPr>
              <a:t> </a:t>
            </a:r>
            <a:r>
              <a:rPr sz="3300" spc="135" dirty="0">
                <a:solidFill>
                  <a:srgbClr val="1F1243"/>
                </a:solidFill>
                <a:latin typeface="Calibri"/>
                <a:cs typeface="Calibri"/>
              </a:rPr>
              <a:t>providers</a:t>
            </a:r>
            <a:r>
              <a:rPr sz="3300" spc="330" dirty="0">
                <a:solidFill>
                  <a:srgbClr val="1F1243"/>
                </a:solidFill>
                <a:latin typeface="Calibri"/>
                <a:cs typeface="Calibri"/>
              </a:rPr>
              <a:t> </a:t>
            </a:r>
            <a:r>
              <a:rPr sz="3300" spc="130" dirty="0">
                <a:solidFill>
                  <a:srgbClr val="1F1243"/>
                </a:solidFill>
                <a:latin typeface="Calibri"/>
                <a:cs typeface="Calibri"/>
              </a:rPr>
              <a:t>may</a:t>
            </a:r>
            <a:r>
              <a:rPr sz="3300" spc="280" dirty="0">
                <a:solidFill>
                  <a:srgbClr val="1F1243"/>
                </a:solidFill>
                <a:latin typeface="Calibri"/>
                <a:cs typeface="Calibri"/>
              </a:rPr>
              <a:t> </a:t>
            </a:r>
            <a:r>
              <a:rPr sz="3300" spc="120" dirty="0">
                <a:solidFill>
                  <a:srgbClr val="1F1243"/>
                </a:solidFill>
                <a:latin typeface="Calibri"/>
                <a:cs typeface="Calibri"/>
              </a:rPr>
              <a:t>be</a:t>
            </a:r>
            <a:r>
              <a:rPr sz="3300" dirty="0">
                <a:solidFill>
                  <a:srgbClr val="1F1243"/>
                </a:solidFill>
                <a:latin typeface="Calibri"/>
                <a:cs typeface="Calibri"/>
              </a:rPr>
              <a:t>	in</a:t>
            </a:r>
            <a:r>
              <a:rPr sz="3300" spc="260" dirty="0">
                <a:solidFill>
                  <a:srgbClr val="1F1243"/>
                </a:solidFill>
                <a:latin typeface="Calibri"/>
                <a:cs typeface="Calibri"/>
              </a:rPr>
              <a:t> </a:t>
            </a:r>
            <a:r>
              <a:rPr sz="3300" spc="95" dirty="0">
                <a:solidFill>
                  <a:srgbClr val="1F1243"/>
                </a:solidFill>
                <a:latin typeface="Calibri"/>
                <a:cs typeface="Calibri"/>
              </a:rPr>
              <a:t>other</a:t>
            </a:r>
            <a:r>
              <a:rPr sz="3300" spc="265" dirty="0">
                <a:solidFill>
                  <a:srgbClr val="1F1243"/>
                </a:solidFill>
                <a:latin typeface="Calibri"/>
                <a:cs typeface="Calibri"/>
              </a:rPr>
              <a:t> </a:t>
            </a:r>
            <a:r>
              <a:rPr sz="3300" spc="85" dirty="0">
                <a:solidFill>
                  <a:srgbClr val="1F1243"/>
                </a:solidFill>
                <a:latin typeface="Calibri"/>
                <a:cs typeface="Calibri"/>
              </a:rPr>
              <a:t>areas </a:t>
            </a:r>
            <a:r>
              <a:rPr sz="3300" spc="145" dirty="0">
                <a:solidFill>
                  <a:srgbClr val="1F1243"/>
                </a:solidFill>
                <a:latin typeface="Calibri"/>
                <a:cs typeface="Calibri"/>
              </a:rPr>
              <a:t>surrounding</a:t>
            </a:r>
            <a:r>
              <a:rPr sz="3300" spc="400" dirty="0">
                <a:solidFill>
                  <a:srgbClr val="1F1243"/>
                </a:solidFill>
                <a:latin typeface="Calibri"/>
                <a:cs typeface="Calibri"/>
              </a:rPr>
              <a:t> </a:t>
            </a:r>
            <a:r>
              <a:rPr sz="3300" spc="204" dirty="0">
                <a:solidFill>
                  <a:srgbClr val="1F1243"/>
                </a:solidFill>
                <a:latin typeface="Calibri"/>
                <a:cs typeface="Calibri"/>
              </a:rPr>
              <a:t>Cook</a:t>
            </a:r>
            <a:r>
              <a:rPr sz="3300" dirty="0">
                <a:solidFill>
                  <a:srgbClr val="1F1243"/>
                </a:solidFill>
                <a:latin typeface="Calibri"/>
                <a:cs typeface="Calibri"/>
              </a:rPr>
              <a:t>	</a:t>
            </a:r>
            <a:r>
              <a:rPr sz="3300" spc="95" dirty="0">
                <a:solidFill>
                  <a:srgbClr val="1F1243"/>
                </a:solidFill>
                <a:latin typeface="Calibri"/>
                <a:cs typeface="Calibri"/>
              </a:rPr>
              <a:t>County.</a:t>
            </a:r>
            <a:endParaRPr sz="3300">
              <a:latin typeface="Calibri"/>
              <a:cs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182367" rIns="0" bIns="0" rtlCol="0">
            <a:spAutoFit/>
          </a:bodyPr>
          <a:lstStyle/>
          <a:p>
            <a:pPr marL="4258310">
              <a:lnSpc>
                <a:spcPct val="100000"/>
              </a:lnSpc>
              <a:spcBef>
                <a:spcPts val="95"/>
              </a:spcBef>
            </a:pPr>
            <a:r>
              <a:rPr spc="95" dirty="0"/>
              <a:t>HealthChoice</a:t>
            </a:r>
            <a:r>
              <a:rPr spc="204" dirty="0"/>
              <a:t> </a:t>
            </a:r>
            <a:r>
              <a:rPr spc="135" dirty="0"/>
              <a:t>Illinois</a:t>
            </a: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173355">
              <a:lnSpc>
                <a:spcPts val="1789"/>
              </a:lnSpc>
            </a:pPr>
            <a:fld id="{81D60167-4931-47E6-BA6A-407CBD079E47}" type="slidenum">
              <a:rPr spc="-50" dirty="0"/>
              <a:t>4</a:t>
            </a:fld>
            <a:endParaRPr spc="-50" dirty="0"/>
          </a:p>
        </p:txBody>
      </p:sp>
      <p:sp>
        <p:nvSpPr>
          <p:cNvPr id="3" name="object 3"/>
          <p:cNvSpPr txBox="1"/>
          <p:nvPr/>
        </p:nvSpPr>
        <p:spPr>
          <a:xfrm>
            <a:off x="1204640" y="1674325"/>
            <a:ext cx="17578705" cy="6227445"/>
          </a:xfrm>
          <a:prstGeom prst="rect">
            <a:avLst/>
          </a:prstGeom>
        </p:spPr>
        <p:txBody>
          <a:bodyPr vert="horz" wrap="square" lIns="0" tIns="66040" rIns="0" bIns="0" rtlCol="0">
            <a:spAutoFit/>
          </a:bodyPr>
          <a:lstStyle/>
          <a:p>
            <a:pPr marL="12700" marR="87630">
              <a:lnSpc>
                <a:spcPts val="3600"/>
              </a:lnSpc>
              <a:spcBef>
                <a:spcPts val="520"/>
              </a:spcBef>
              <a:tabLst>
                <a:tab pos="4874260" algn="l"/>
              </a:tabLst>
            </a:pPr>
            <a:r>
              <a:rPr sz="3300" u="sng" spc="140" dirty="0">
                <a:solidFill>
                  <a:srgbClr val="0000FF"/>
                </a:solidFill>
                <a:uFill>
                  <a:solidFill>
                    <a:srgbClr val="934F70"/>
                  </a:solidFill>
                </a:uFill>
                <a:latin typeface="Calibri"/>
                <a:cs typeface="Calibri"/>
                <a:hlinkClick r:id="rId2"/>
              </a:rPr>
              <a:t>Medicai</a:t>
            </a:r>
            <a:r>
              <a:rPr sz="3300" u="sng" spc="140" dirty="0">
                <a:solidFill>
                  <a:srgbClr val="0000FF"/>
                </a:solidFill>
                <a:uFill>
                  <a:solidFill>
                    <a:srgbClr val="934F70"/>
                  </a:solidFill>
                </a:uFill>
                <a:latin typeface="Calibri"/>
                <a:cs typeface="Calibri"/>
              </a:rPr>
              <a:t>d</a:t>
            </a:r>
            <a:r>
              <a:rPr sz="3300" u="sng" spc="390" dirty="0">
                <a:solidFill>
                  <a:srgbClr val="0000FF"/>
                </a:solidFill>
                <a:uFill>
                  <a:solidFill>
                    <a:srgbClr val="934F70"/>
                  </a:solidFill>
                </a:uFill>
                <a:latin typeface="Calibri"/>
                <a:cs typeface="Calibri"/>
              </a:rPr>
              <a:t> </a:t>
            </a:r>
            <a:r>
              <a:rPr sz="3300" u="sng" spc="114" dirty="0">
                <a:solidFill>
                  <a:srgbClr val="0000FF"/>
                </a:solidFill>
                <a:uFill>
                  <a:solidFill>
                    <a:srgbClr val="934F70"/>
                  </a:solidFill>
                </a:uFill>
                <a:latin typeface="Calibri"/>
                <a:cs typeface="Calibri"/>
                <a:hlinkClick r:id="rId2"/>
              </a:rPr>
              <a:t>eligibility</a:t>
            </a:r>
            <a:r>
              <a:rPr sz="3300" u="none" spc="295" dirty="0">
                <a:solidFill>
                  <a:srgbClr val="0000FF"/>
                </a:solidFill>
                <a:latin typeface="Calibri"/>
                <a:cs typeface="Calibri"/>
              </a:rPr>
              <a:t> </a:t>
            </a:r>
            <a:r>
              <a:rPr sz="3300" u="none" dirty="0">
                <a:latin typeface="Calibri"/>
                <a:cs typeface="Calibri"/>
              </a:rPr>
              <a:t>is</a:t>
            </a:r>
            <a:r>
              <a:rPr sz="3300" u="none" spc="245" dirty="0">
                <a:latin typeface="Calibri"/>
                <a:cs typeface="Calibri"/>
              </a:rPr>
              <a:t> </a:t>
            </a:r>
            <a:r>
              <a:rPr sz="3300" u="none" spc="145" dirty="0">
                <a:latin typeface="Calibri"/>
                <a:cs typeface="Calibri"/>
              </a:rPr>
              <a:t>determined</a:t>
            </a:r>
            <a:r>
              <a:rPr sz="3300" u="none" spc="355" dirty="0">
                <a:latin typeface="Calibri"/>
                <a:cs typeface="Calibri"/>
              </a:rPr>
              <a:t> </a:t>
            </a:r>
            <a:r>
              <a:rPr sz="3300" u="none" spc="110" dirty="0">
                <a:latin typeface="Calibri"/>
                <a:cs typeface="Calibri"/>
              </a:rPr>
              <a:t>by</a:t>
            </a:r>
            <a:r>
              <a:rPr sz="3300" u="none" spc="340" dirty="0">
                <a:latin typeface="Calibri"/>
                <a:cs typeface="Calibri"/>
              </a:rPr>
              <a:t> </a:t>
            </a:r>
            <a:r>
              <a:rPr sz="3300" u="none" spc="65" dirty="0">
                <a:latin typeface="Calibri"/>
                <a:cs typeface="Calibri"/>
              </a:rPr>
              <a:t>the</a:t>
            </a:r>
            <a:r>
              <a:rPr sz="3300" u="none" spc="235" dirty="0">
                <a:latin typeface="Calibri"/>
                <a:cs typeface="Calibri"/>
              </a:rPr>
              <a:t> </a:t>
            </a:r>
            <a:r>
              <a:rPr sz="3300" u="none" spc="140" dirty="0">
                <a:latin typeface="Calibri"/>
                <a:cs typeface="Calibri"/>
              </a:rPr>
              <a:t>Department</a:t>
            </a:r>
            <a:r>
              <a:rPr sz="3300" u="none" spc="340" dirty="0">
                <a:latin typeface="Calibri"/>
                <a:cs typeface="Calibri"/>
              </a:rPr>
              <a:t> </a:t>
            </a:r>
            <a:r>
              <a:rPr sz="3300" u="none" dirty="0">
                <a:latin typeface="Calibri"/>
                <a:cs typeface="Calibri"/>
              </a:rPr>
              <a:t>of</a:t>
            </a:r>
            <a:r>
              <a:rPr sz="3300" u="none" spc="315" dirty="0">
                <a:latin typeface="Calibri"/>
                <a:cs typeface="Calibri"/>
              </a:rPr>
              <a:t> </a:t>
            </a:r>
            <a:r>
              <a:rPr sz="3300" u="none" spc="110" dirty="0">
                <a:latin typeface="Calibri"/>
                <a:cs typeface="Calibri"/>
              </a:rPr>
              <a:t>Health</a:t>
            </a:r>
            <a:r>
              <a:rPr sz="3300" u="none" spc="290" dirty="0">
                <a:latin typeface="Calibri"/>
                <a:cs typeface="Calibri"/>
              </a:rPr>
              <a:t> </a:t>
            </a:r>
            <a:r>
              <a:rPr sz="3300" u="none" spc="135" dirty="0">
                <a:latin typeface="Calibri"/>
                <a:cs typeface="Calibri"/>
              </a:rPr>
              <a:t>and</a:t>
            </a:r>
            <a:r>
              <a:rPr sz="3300" u="none" spc="375" dirty="0">
                <a:latin typeface="Calibri"/>
                <a:cs typeface="Calibri"/>
              </a:rPr>
              <a:t> </a:t>
            </a:r>
            <a:r>
              <a:rPr sz="3300" u="none" spc="110" dirty="0">
                <a:latin typeface="Calibri"/>
                <a:cs typeface="Calibri"/>
              </a:rPr>
              <a:t>Family</a:t>
            </a:r>
            <a:r>
              <a:rPr sz="3300" u="none" spc="265" dirty="0">
                <a:latin typeface="Calibri"/>
                <a:cs typeface="Calibri"/>
              </a:rPr>
              <a:t> </a:t>
            </a:r>
            <a:r>
              <a:rPr sz="3300" u="none" spc="145" dirty="0">
                <a:latin typeface="Calibri"/>
                <a:cs typeface="Calibri"/>
              </a:rPr>
              <a:t>Services</a:t>
            </a:r>
            <a:r>
              <a:rPr sz="3300" u="none" spc="280" dirty="0">
                <a:latin typeface="Calibri"/>
                <a:cs typeface="Calibri"/>
              </a:rPr>
              <a:t> </a:t>
            </a:r>
            <a:r>
              <a:rPr sz="3300" u="none" spc="114" dirty="0">
                <a:latin typeface="Calibri"/>
                <a:cs typeface="Calibri"/>
              </a:rPr>
              <a:t>(HFS).</a:t>
            </a:r>
            <a:r>
              <a:rPr sz="3300" u="none" spc="155" dirty="0">
                <a:latin typeface="Calibri"/>
                <a:cs typeface="Calibri"/>
              </a:rPr>
              <a:t> </a:t>
            </a:r>
            <a:r>
              <a:rPr sz="3300" u="none" spc="25" dirty="0">
                <a:latin typeface="Calibri"/>
                <a:cs typeface="Calibri"/>
              </a:rPr>
              <a:t>To </a:t>
            </a:r>
            <a:r>
              <a:rPr sz="3300" u="none" spc="65" dirty="0">
                <a:latin typeface="Calibri"/>
                <a:cs typeface="Calibri"/>
              </a:rPr>
              <a:t>qualify,</a:t>
            </a:r>
            <a:r>
              <a:rPr sz="3300" u="none" spc="150" dirty="0">
                <a:latin typeface="Calibri"/>
                <a:cs typeface="Calibri"/>
              </a:rPr>
              <a:t> </a:t>
            </a:r>
            <a:r>
              <a:rPr sz="3300" u="none" dirty="0">
                <a:latin typeface="Calibri"/>
                <a:cs typeface="Calibri"/>
              </a:rPr>
              <a:t>a</a:t>
            </a:r>
            <a:r>
              <a:rPr sz="3300" u="none" spc="280" dirty="0">
                <a:latin typeface="Calibri"/>
                <a:cs typeface="Calibri"/>
              </a:rPr>
              <a:t> </a:t>
            </a:r>
            <a:r>
              <a:rPr sz="3300" u="none" spc="160" dirty="0">
                <a:latin typeface="Calibri"/>
                <a:cs typeface="Calibri"/>
              </a:rPr>
              <a:t>person</a:t>
            </a:r>
            <a:r>
              <a:rPr sz="3300" u="none" spc="295" dirty="0">
                <a:latin typeface="Calibri"/>
                <a:cs typeface="Calibri"/>
              </a:rPr>
              <a:t> </a:t>
            </a:r>
            <a:r>
              <a:rPr sz="3300" u="none" spc="80" dirty="0">
                <a:latin typeface="Calibri"/>
                <a:cs typeface="Calibri"/>
              </a:rPr>
              <a:t>must</a:t>
            </a:r>
            <a:r>
              <a:rPr sz="3300" u="none" spc="245" dirty="0">
                <a:latin typeface="Calibri"/>
                <a:cs typeface="Calibri"/>
              </a:rPr>
              <a:t> </a:t>
            </a:r>
            <a:r>
              <a:rPr sz="3300" u="none" spc="120" dirty="0">
                <a:latin typeface="Calibri"/>
                <a:cs typeface="Calibri"/>
              </a:rPr>
              <a:t>be</a:t>
            </a:r>
            <a:r>
              <a:rPr sz="3300" u="none" dirty="0">
                <a:latin typeface="Calibri"/>
                <a:cs typeface="Calibri"/>
              </a:rPr>
              <a:t>	</a:t>
            </a:r>
            <a:r>
              <a:rPr sz="3300" u="none" spc="60" dirty="0">
                <a:latin typeface="Calibri"/>
                <a:cs typeface="Calibri"/>
              </a:rPr>
              <a:t>either:</a:t>
            </a:r>
            <a:endParaRPr sz="3300" dirty="0">
              <a:latin typeface="Calibri"/>
              <a:cs typeface="Calibri"/>
            </a:endParaRPr>
          </a:p>
          <a:p>
            <a:pPr marL="1246505" indent="-479425">
              <a:lnSpc>
                <a:spcPct val="100000"/>
              </a:lnSpc>
              <a:spcBef>
                <a:spcPts val="2270"/>
              </a:spcBef>
              <a:buClr>
                <a:srgbClr val="1A9AD5"/>
              </a:buClr>
              <a:buSzPct val="111864"/>
              <a:buFont typeface="Wingdings"/>
              <a:buChar char=""/>
              <a:tabLst>
                <a:tab pos="1246505" algn="l"/>
                <a:tab pos="5428615" algn="l"/>
              </a:tabLst>
            </a:pPr>
            <a:r>
              <a:rPr sz="2950" spc="120" dirty="0">
                <a:latin typeface="Calibri"/>
                <a:cs typeface="Calibri"/>
              </a:rPr>
              <a:t>Blind,</a:t>
            </a:r>
            <a:r>
              <a:rPr sz="2950" spc="170" dirty="0">
                <a:latin typeface="Calibri"/>
                <a:cs typeface="Calibri"/>
              </a:rPr>
              <a:t> </a:t>
            </a:r>
            <a:r>
              <a:rPr sz="2950" spc="180" dirty="0">
                <a:latin typeface="Calibri"/>
                <a:cs typeface="Calibri"/>
              </a:rPr>
              <a:t>Disabled</a:t>
            </a:r>
            <a:r>
              <a:rPr sz="2950" spc="295" dirty="0">
                <a:latin typeface="Calibri"/>
                <a:cs typeface="Calibri"/>
              </a:rPr>
              <a:t> </a:t>
            </a:r>
            <a:r>
              <a:rPr sz="2950" spc="70" dirty="0">
                <a:latin typeface="Calibri"/>
                <a:cs typeface="Calibri"/>
              </a:rPr>
              <a:t>or</a:t>
            </a:r>
            <a:r>
              <a:rPr sz="2950" spc="145" dirty="0">
                <a:latin typeface="Calibri"/>
                <a:cs typeface="Calibri"/>
              </a:rPr>
              <a:t> </a:t>
            </a:r>
            <a:r>
              <a:rPr sz="2950" spc="229" dirty="0">
                <a:latin typeface="Calibri"/>
                <a:cs typeface="Calibri"/>
              </a:rPr>
              <a:t>Aged</a:t>
            </a:r>
            <a:r>
              <a:rPr sz="2950" dirty="0">
                <a:latin typeface="Calibri"/>
                <a:cs typeface="Calibri"/>
              </a:rPr>
              <a:t>	</a:t>
            </a:r>
            <a:r>
              <a:rPr sz="2950" spc="70" dirty="0">
                <a:latin typeface="Calibri"/>
                <a:cs typeface="Calibri"/>
              </a:rPr>
              <a:t>(65</a:t>
            </a:r>
            <a:r>
              <a:rPr sz="2950" spc="245" dirty="0">
                <a:latin typeface="Calibri"/>
                <a:cs typeface="Calibri"/>
              </a:rPr>
              <a:t> </a:t>
            </a:r>
            <a:r>
              <a:rPr sz="2950" spc="70" dirty="0">
                <a:latin typeface="Calibri"/>
                <a:cs typeface="Calibri"/>
              </a:rPr>
              <a:t>or</a:t>
            </a:r>
            <a:r>
              <a:rPr sz="2950" spc="204" dirty="0">
                <a:latin typeface="Calibri"/>
                <a:cs typeface="Calibri"/>
              </a:rPr>
              <a:t> </a:t>
            </a:r>
            <a:r>
              <a:rPr sz="2950" spc="120" dirty="0">
                <a:latin typeface="Calibri"/>
                <a:cs typeface="Calibri"/>
              </a:rPr>
              <a:t>older)</a:t>
            </a:r>
            <a:r>
              <a:rPr sz="2950" spc="215" dirty="0">
                <a:latin typeface="Calibri"/>
                <a:cs typeface="Calibri"/>
              </a:rPr>
              <a:t> </a:t>
            </a:r>
            <a:r>
              <a:rPr sz="2950" spc="130" dirty="0">
                <a:latin typeface="Calibri"/>
                <a:cs typeface="Calibri"/>
              </a:rPr>
              <a:t>OR </a:t>
            </a:r>
            <a:endParaRPr sz="2950" dirty="0">
              <a:latin typeface="Calibri"/>
              <a:cs typeface="Calibri"/>
            </a:endParaRPr>
          </a:p>
          <a:p>
            <a:pPr marL="1236980" indent="-469900">
              <a:lnSpc>
                <a:spcPct val="100000"/>
              </a:lnSpc>
              <a:spcBef>
                <a:spcPts val="2590"/>
              </a:spcBef>
              <a:buClr>
                <a:srgbClr val="1A9AD5"/>
              </a:buClr>
              <a:buFont typeface="Wingdings"/>
              <a:buChar char=""/>
              <a:tabLst>
                <a:tab pos="1236980" algn="l"/>
                <a:tab pos="6204585" algn="l"/>
              </a:tabLst>
            </a:pPr>
            <a:r>
              <a:rPr sz="2950" spc="135" dirty="0">
                <a:latin typeface="Calibri"/>
                <a:cs typeface="Calibri"/>
              </a:rPr>
              <a:t>Have</a:t>
            </a:r>
            <a:r>
              <a:rPr sz="2950" spc="275" dirty="0">
                <a:latin typeface="Calibri"/>
                <a:cs typeface="Calibri"/>
              </a:rPr>
              <a:t> </a:t>
            </a:r>
            <a:r>
              <a:rPr sz="2950" spc="125" dirty="0">
                <a:latin typeface="Calibri"/>
                <a:cs typeface="Calibri"/>
              </a:rPr>
              <a:t>children</a:t>
            </a:r>
            <a:r>
              <a:rPr sz="2950" spc="250" dirty="0">
                <a:latin typeface="Calibri"/>
                <a:cs typeface="Calibri"/>
              </a:rPr>
              <a:t> </a:t>
            </a:r>
            <a:r>
              <a:rPr sz="2950" spc="135" dirty="0">
                <a:latin typeface="Calibri"/>
                <a:cs typeface="Calibri"/>
              </a:rPr>
              <a:t>under</a:t>
            </a:r>
            <a:r>
              <a:rPr sz="2950" spc="325" dirty="0">
                <a:latin typeface="Calibri"/>
                <a:cs typeface="Calibri"/>
              </a:rPr>
              <a:t> </a:t>
            </a:r>
            <a:r>
              <a:rPr sz="2950" spc="70" dirty="0">
                <a:latin typeface="Calibri"/>
                <a:cs typeface="Calibri"/>
              </a:rPr>
              <a:t>the</a:t>
            </a:r>
            <a:r>
              <a:rPr sz="2950" spc="225" dirty="0">
                <a:latin typeface="Calibri"/>
                <a:cs typeface="Calibri"/>
              </a:rPr>
              <a:t> </a:t>
            </a:r>
            <a:r>
              <a:rPr sz="2950" spc="175" dirty="0">
                <a:latin typeface="Calibri"/>
                <a:cs typeface="Calibri"/>
              </a:rPr>
              <a:t>age</a:t>
            </a:r>
            <a:r>
              <a:rPr sz="2950" dirty="0">
                <a:latin typeface="Calibri"/>
                <a:cs typeface="Calibri"/>
              </a:rPr>
              <a:t>	</a:t>
            </a:r>
            <a:r>
              <a:rPr sz="2950" spc="55" dirty="0">
                <a:latin typeface="Calibri"/>
                <a:cs typeface="Calibri"/>
              </a:rPr>
              <a:t>of</a:t>
            </a:r>
            <a:r>
              <a:rPr sz="2950" spc="229" dirty="0">
                <a:latin typeface="Calibri"/>
                <a:cs typeface="Calibri"/>
              </a:rPr>
              <a:t> </a:t>
            </a:r>
            <a:r>
              <a:rPr sz="2950" spc="90" dirty="0">
                <a:latin typeface="Calibri"/>
                <a:cs typeface="Calibri"/>
              </a:rPr>
              <a:t>19</a:t>
            </a:r>
            <a:r>
              <a:rPr sz="2950" spc="280" dirty="0">
                <a:latin typeface="Calibri"/>
                <a:cs typeface="Calibri"/>
              </a:rPr>
              <a:t> </a:t>
            </a:r>
            <a:r>
              <a:rPr sz="2950" spc="140" dirty="0">
                <a:latin typeface="Calibri"/>
                <a:cs typeface="Calibri"/>
              </a:rPr>
              <a:t>OR </a:t>
            </a:r>
            <a:endParaRPr sz="2950" dirty="0">
              <a:latin typeface="Calibri"/>
              <a:cs typeface="Calibri"/>
            </a:endParaRPr>
          </a:p>
          <a:p>
            <a:pPr marL="1236980" indent="-469900">
              <a:lnSpc>
                <a:spcPct val="100000"/>
              </a:lnSpc>
              <a:spcBef>
                <a:spcPts val="2510"/>
              </a:spcBef>
              <a:buClr>
                <a:srgbClr val="1A9AD5"/>
              </a:buClr>
              <a:buFont typeface="Wingdings"/>
              <a:buChar char=""/>
              <a:tabLst>
                <a:tab pos="1236980" algn="l"/>
              </a:tabLst>
            </a:pPr>
            <a:r>
              <a:rPr sz="2950" spc="100" dirty="0">
                <a:latin typeface="Calibri"/>
                <a:cs typeface="Calibri"/>
              </a:rPr>
              <a:t>Pregnant</a:t>
            </a:r>
            <a:endParaRPr sz="2950" dirty="0">
              <a:latin typeface="Calibri"/>
              <a:cs typeface="Calibri"/>
            </a:endParaRPr>
          </a:p>
          <a:p>
            <a:pPr marL="1143000" indent="-375920">
              <a:lnSpc>
                <a:spcPct val="100000"/>
              </a:lnSpc>
              <a:spcBef>
                <a:spcPts val="2500"/>
              </a:spcBef>
              <a:buClr>
                <a:srgbClr val="1A9AD5"/>
              </a:buClr>
              <a:buFont typeface="Wingdings"/>
              <a:buChar char=""/>
              <a:tabLst>
                <a:tab pos="1143000" algn="l"/>
              </a:tabLst>
            </a:pPr>
            <a:r>
              <a:rPr sz="2950" spc="110" dirty="0">
                <a:latin typeface="Calibri"/>
                <a:cs typeface="Calibri"/>
              </a:rPr>
              <a:t>Health</a:t>
            </a:r>
            <a:r>
              <a:rPr sz="2950" spc="235" dirty="0">
                <a:latin typeface="Calibri"/>
                <a:cs typeface="Calibri"/>
              </a:rPr>
              <a:t> </a:t>
            </a:r>
            <a:r>
              <a:rPr sz="2950" spc="105" dirty="0">
                <a:latin typeface="Calibri"/>
                <a:cs typeface="Calibri"/>
              </a:rPr>
              <a:t>Benefits</a:t>
            </a:r>
            <a:r>
              <a:rPr sz="2950" spc="210" dirty="0">
                <a:latin typeface="Calibri"/>
                <a:cs typeface="Calibri"/>
              </a:rPr>
              <a:t> </a:t>
            </a:r>
            <a:r>
              <a:rPr sz="2950" spc="60" dirty="0">
                <a:latin typeface="Calibri"/>
                <a:cs typeface="Calibri"/>
              </a:rPr>
              <a:t>for</a:t>
            </a:r>
            <a:r>
              <a:rPr sz="2950" spc="170" dirty="0">
                <a:latin typeface="Calibri"/>
                <a:cs typeface="Calibri"/>
              </a:rPr>
              <a:t> </a:t>
            </a:r>
            <a:r>
              <a:rPr sz="2950" spc="125" dirty="0">
                <a:latin typeface="Calibri"/>
                <a:cs typeface="Calibri"/>
              </a:rPr>
              <a:t>Immigrant</a:t>
            </a:r>
            <a:r>
              <a:rPr sz="2950" spc="229" dirty="0">
                <a:latin typeface="Calibri"/>
                <a:cs typeface="Calibri"/>
              </a:rPr>
              <a:t> </a:t>
            </a:r>
            <a:r>
              <a:rPr sz="2950" spc="130" dirty="0">
                <a:latin typeface="Calibri"/>
                <a:cs typeface="Calibri"/>
              </a:rPr>
              <a:t>Seniors(65+)</a:t>
            </a:r>
            <a:endParaRPr sz="2950" dirty="0">
              <a:latin typeface="Calibri"/>
              <a:cs typeface="Calibri"/>
            </a:endParaRPr>
          </a:p>
          <a:p>
            <a:pPr marL="12700" marR="5080">
              <a:lnSpc>
                <a:spcPts val="3600"/>
              </a:lnSpc>
              <a:spcBef>
                <a:spcPts val="3575"/>
              </a:spcBef>
              <a:tabLst>
                <a:tab pos="1899285" algn="l"/>
                <a:tab pos="3941445" algn="l"/>
              </a:tabLst>
            </a:pPr>
            <a:r>
              <a:rPr sz="3300" spc="140" dirty="0">
                <a:latin typeface="Calibri"/>
                <a:cs typeface="Calibri"/>
              </a:rPr>
              <a:t>Medicaid</a:t>
            </a:r>
            <a:r>
              <a:rPr sz="3300" dirty="0">
                <a:latin typeface="Calibri"/>
                <a:cs typeface="Calibri"/>
              </a:rPr>
              <a:t>	</a:t>
            </a:r>
            <a:r>
              <a:rPr sz="3300" spc="170" dirty="0">
                <a:latin typeface="Calibri"/>
                <a:cs typeface="Calibri"/>
              </a:rPr>
              <a:t>members</a:t>
            </a:r>
            <a:r>
              <a:rPr sz="3300" spc="365" dirty="0">
                <a:latin typeface="Calibri"/>
                <a:cs typeface="Calibri"/>
              </a:rPr>
              <a:t> </a:t>
            </a:r>
            <a:r>
              <a:rPr sz="3300" spc="80" dirty="0">
                <a:latin typeface="Calibri"/>
                <a:cs typeface="Calibri"/>
              </a:rPr>
              <a:t>must</a:t>
            </a:r>
            <a:r>
              <a:rPr sz="3300" spc="254" dirty="0">
                <a:latin typeface="Calibri"/>
                <a:cs typeface="Calibri"/>
              </a:rPr>
              <a:t> </a:t>
            </a:r>
            <a:r>
              <a:rPr sz="3300" spc="120" dirty="0">
                <a:latin typeface="Calibri"/>
                <a:cs typeface="Calibri"/>
              </a:rPr>
              <a:t>also</a:t>
            </a:r>
            <a:r>
              <a:rPr sz="3300" spc="290" dirty="0">
                <a:latin typeface="Calibri"/>
                <a:cs typeface="Calibri"/>
              </a:rPr>
              <a:t> </a:t>
            </a:r>
            <a:r>
              <a:rPr sz="3300" spc="125" dirty="0">
                <a:latin typeface="Calibri"/>
                <a:cs typeface="Calibri"/>
              </a:rPr>
              <a:t>meet</a:t>
            </a:r>
            <a:r>
              <a:rPr sz="3300" spc="275" dirty="0">
                <a:latin typeface="Calibri"/>
                <a:cs typeface="Calibri"/>
              </a:rPr>
              <a:t> </a:t>
            </a:r>
            <a:r>
              <a:rPr sz="3300" spc="80" dirty="0">
                <a:latin typeface="Calibri"/>
                <a:cs typeface="Calibri"/>
              </a:rPr>
              <a:t>financial</a:t>
            </a:r>
            <a:r>
              <a:rPr sz="3300" spc="315" dirty="0">
                <a:latin typeface="Calibri"/>
                <a:cs typeface="Calibri"/>
              </a:rPr>
              <a:t> </a:t>
            </a:r>
            <a:r>
              <a:rPr sz="3300" spc="114" dirty="0">
                <a:latin typeface="Calibri"/>
                <a:cs typeface="Calibri"/>
              </a:rPr>
              <a:t>eligibility</a:t>
            </a:r>
            <a:r>
              <a:rPr sz="3300" spc="295" dirty="0">
                <a:latin typeface="Calibri"/>
                <a:cs typeface="Calibri"/>
              </a:rPr>
              <a:t> </a:t>
            </a:r>
            <a:r>
              <a:rPr sz="3300" spc="65" dirty="0">
                <a:latin typeface="Calibri"/>
                <a:cs typeface="Calibri"/>
              </a:rPr>
              <a:t>criteria,</a:t>
            </a:r>
            <a:r>
              <a:rPr sz="3300" spc="125" dirty="0">
                <a:latin typeface="Calibri"/>
                <a:cs typeface="Calibri"/>
              </a:rPr>
              <a:t> </a:t>
            </a:r>
            <a:r>
              <a:rPr sz="3300" spc="135" dirty="0">
                <a:latin typeface="Calibri"/>
                <a:cs typeface="Calibri"/>
              </a:rPr>
              <a:t>residency</a:t>
            </a:r>
            <a:r>
              <a:rPr sz="3300" spc="320" dirty="0">
                <a:latin typeface="Calibri"/>
                <a:cs typeface="Calibri"/>
              </a:rPr>
              <a:t> </a:t>
            </a:r>
            <a:r>
              <a:rPr sz="3300" spc="114" dirty="0">
                <a:latin typeface="Calibri"/>
                <a:cs typeface="Calibri"/>
              </a:rPr>
              <a:t>requirements</a:t>
            </a:r>
            <a:r>
              <a:rPr sz="3300" spc="260" dirty="0">
                <a:latin typeface="Calibri"/>
                <a:cs typeface="Calibri"/>
              </a:rPr>
              <a:t> </a:t>
            </a:r>
            <a:r>
              <a:rPr sz="3300" spc="135" dirty="0">
                <a:latin typeface="Calibri"/>
                <a:cs typeface="Calibri"/>
              </a:rPr>
              <a:t>and</a:t>
            </a:r>
            <a:r>
              <a:rPr sz="3300" spc="350" dirty="0">
                <a:latin typeface="Calibri"/>
                <a:cs typeface="Calibri"/>
              </a:rPr>
              <a:t> </a:t>
            </a:r>
            <a:r>
              <a:rPr sz="3300" spc="-25" dirty="0">
                <a:latin typeface="Calibri"/>
                <a:cs typeface="Calibri"/>
              </a:rPr>
              <a:t>in </a:t>
            </a:r>
            <a:r>
              <a:rPr sz="3300" spc="105" dirty="0">
                <a:latin typeface="Calibri"/>
                <a:cs typeface="Calibri"/>
              </a:rPr>
              <a:t>most</a:t>
            </a:r>
            <a:r>
              <a:rPr sz="3300" spc="220" dirty="0">
                <a:latin typeface="Calibri"/>
                <a:cs typeface="Calibri"/>
              </a:rPr>
              <a:t> </a:t>
            </a:r>
            <a:r>
              <a:rPr sz="3300" spc="130" dirty="0">
                <a:latin typeface="Calibri"/>
                <a:cs typeface="Calibri"/>
              </a:rPr>
              <a:t>cases,</a:t>
            </a:r>
            <a:r>
              <a:rPr sz="3300" spc="185" dirty="0">
                <a:latin typeface="Calibri"/>
                <a:cs typeface="Calibri"/>
              </a:rPr>
              <a:t> </a:t>
            </a:r>
            <a:r>
              <a:rPr sz="3300" spc="85" dirty="0">
                <a:latin typeface="Calibri"/>
                <a:cs typeface="Calibri"/>
              </a:rPr>
              <a:t>must</a:t>
            </a:r>
            <a:r>
              <a:rPr sz="3300" spc="254" dirty="0">
                <a:latin typeface="Calibri"/>
                <a:cs typeface="Calibri"/>
              </a:rPr>
              <a:t> </a:t>
            </a:r>
            <a:r>
              <a:rPr sz="3300" spc="120" dirty="0">
                <a:latin typeface="Calibri"/>
                <a:cs typeface="Calibri"/>
              </a:rPr>
              <a:t>be</a:t>
            </a:r>
            <a:r>
              <a:rPr sz="3300" dirty="0">
                <a:latin typeface="Calibri"/>
                <a:cs typeface="Calibri"/>
              </a:rPr>
              <a:t>	</a:t>
            </a:r>
            <a:r>
              <a:rPr sz="3300" spc="100" dirty="0">
                <a:latin typeface="Calibri"/>
                <a:cs typeface="Calibri"/>
              </a:rPr>
              <a:t>citizens</a:t>
            </a:r>
            <a:r>
              <a:rPr sz="3300" spc="260" dirty="0">
                <a:latin typeface="Calibri"/>
                <a:cs typeface="Calibri"/>
              </a:rPr>
              <a:t> </a:t>
            </a:r>
            <a:r>
              <a:rPr sz="3300" spc="120" dirty="0">
                <a:latin typeface="Calibri"/>
                <a:cs typeface="Calibri"/>
              </a:rPr>
              <a:t>(except</a:t>
            </a:r>
            <a:r>
              <a:rPr sz="3300" spc="320" dirty="0">
                <a:latin typeface="Calibri"/>
                <a:cs typeface="Calibri"/>
              </a:rPr>
              <a:t> </a:t>
            </a:r>
            <a:r>
              <a:rPr sz="3300" dirty="0">
                <a:latin typeface="Calibri"/>
                <a:cs typeface="Calibri"/>
              </a:rPr>
              <a:t>for</a:t>
            </a:r>
            <a:r>
              <a:rPr sz="3300" spc="155" dirty="0">
                <a:latin typeface="Calibri"/>
                <a:cs typeface="Calibri"/>
              </a:rPr>
              <a:t> </a:t>
            </a:r>
            <a:r>
              <a:rPr sz="3300" spc="114" dirty="0">
                <a:latin typeface="Calibri"/>
                <a:cs typeface="Calibri"/>
              </a:rPr>
              <a:t>children</a:t>
            </a:r>
            <a:r>
              <a:rPr sz="3300" spc="345" dirty="0">
                <a:latin typeface="Calibri"/>
                <a:cs typeface="Calibri"/>
              </a:rPr>
              <a:t> </a:t>
            </a:r>
            <a:r>
              <a:rPr sz="3300" spc="135" dirty="0">
                <a:latin typeface="Calibri"/>
                <a:cs typeface="Calibri"/>
              </a:rPr>
              <a:t>and</a:t>
            </a:r>
            <a:r>
              <a:rPr sz="3300" spc="360" dirty="0">
                <a:latin typeface="Calibri"/>
                <a:cs typeface="Calibri"/>
              </a:rPr>
              <a:t> </a:t>
            </a:r>
            <a:r>
              <a:rPr sz="3300" spc="75" dirty="0">
                <a:latin typeface="Calibri"/>
                <a:cs typeface="Calibri"/>
              </a:rPr>
              <a:t>seniors).</a:t>
            </a:r>
            <a:endParaRPr sz="3300" dirty="0">
              <a:latin typeface="Calibri"/>
              <a:cs typeface="Calibri"/>
            </a:endParaRPr>
          </a:p>
          <a:p>
            <a:pPr marL="117475">
              <a:lnSpc>
                <a:spcPct val="100000"/>
              </a:lnSpc>
              <a:spcBef>
                <a:spcPts val="2445"/>
              </a:spcBef>
              <a:tabLst>
                <a:tab pos="7771130" algn="l"/>
              </a:tabLst>
            </a:pPr>
            <a:r>
              <a:rPr sz="3300" spc="180" dirty="0">
                <a:latin typeface="Calibri"/>
                <a:cs typeface="Calibri"/>
              </a:rPr>
              <a:t>See</a:t>
            </a:r>
            <a:r>
              <a:rPr sz="3300" spc="350" dirty="0">
                <a:latin typeface="Calibri"/>
                <a:cs typeface="Calibri"/>
              </a:rPr>
              <a:t> </a:t>
            </a:r>
            <a:r>
              <a:rPr sz="3300" spc="65" dirty="0">
                <a:latin typeface="Calibri"/>
                <a:cs typeface="Calibri"/>
              </a:rPr>
              <a:t>the</a:t>
            </a:r>
            <a:r>
              <a:rPr sz="3300" spc="204" dirty="0">
                <a:latin typeface="Calibri"/>
                <a:cs typeface="Calibri"/>
              </a:rPr>
              <a:t> </a:t>
            </a:r>
            <a:r>
              <a:rPr sz="3300" u="sng" spc="110" dirty="0">
                <a:solidFill>
                  <a:srgbClr val="0000FF"/>
                </a:solidFill>
                <a:uFill>
                  <a:solidFill>
                    <a:srgbClr val="934F70"/>
                  </a:solidFill>
                </a:uFill>
                <a:latin typeface="Calibri"/>
                <a:cs typeface="Calibri"/>
                <a:hlinkClick r:id="rId3"/>
              </a:rPr>
              <a:t>Healt</a:t>
            </a:r>
            <a:r>
              <a:rPr sz="3300" u="sng" spc="110" dirty="0">
                <a:solidFill>
                  <a:srgbClr val="0000FF"/>
                </a:solidFill>
                <a:uFill>
                  <a:solidFill>
                    <a:srgbClr val="934F70"/>
                  </a:solidFill>
                </a:uFill>
                <a:latin typeface="Calibri"/>
                <a:cs typeface="Calibri"/>
              </a:rPr>
              <a:t>h</a:t>
            </a:r>
            <a:r>
              <a:rPr sz="3300" u="sng" spc="250" dirty="0">
                <a:solidFill>
                  <a:srgbClr val="0000FF"/>
                </a:solidFill>
                <a:uFill>
                  <a:solidFill>
                    <a:srgbClr val="934F70"/>
                  </a:solidFill>
                </a:uFill>
                <a:latin typeface="Calibri"/>
                <a:cs typeface="Calibri"/>
              </a:rPr>
              <a:t> </a:t>
            </a:r>
            <a:r>
              <a:rPr sz="3300" u="sng" dirty="0">
                <a:solidFill>
                  <a:srgbClr val="0000FF"/>
                </a:solidFill>
                <a:uFill>
                  <a:solidFill>
                    <a:srgbClr val="934F70"/>
                  </a:solidFill>
                </a:uFill>
                <a:latin typeface="Calibri"/>
                <a:cs typeface="Calibri"/>
                <a:hlinkClick r:id="rId3"/>
              </a:rPr>
              <a:t>&amp;</a:t>
            </a:r>
            <a:r>
              <a:rPr sz="3300" u="sng" spc="155" dirty="0">
                <a:solidFill>
                  <a:srgbClr val="0000FF"/>
                </a:solidFill>
                <a:uFill>
                  <a:solidFill>
                    <a:srgbClr val="934F70"/>
                  </a:solidFill>
                </a:uFill>
                <a:latin typeface="Calibri"/>
                <a:cs typeface="Calibri"/>
              </a:rPr>
              <a:t> </a:t>
            </a:r>
            <a:r>
              <a:rPr sz="3300" u="sng" spc="125" dirty="0">
                <a:solidFill>
                  <a:srgbClr val="0000FF"/>
                </a:solidFill>
                <a:uFill>
                  <a:solidFill>
                    <a:srgbClr val="934F70"/>
                  </a:solidFill>
                </a:uFill>
                <a:latin typeface="Calibri"/>
                <a:cs typeface="Calibri"/>
                <a:hlinkClick r:id="rId3"/>
              </a:rPr>
              <a:t>Medica</a:t>
            </a:r>
            <a:r>
              <a:rPr sz="3300" u="sng" spc="125" dirty="0">
                <a:solidFill>
                  <a:srgbClr val="0000FF"/>
                </a:solidFill>
                <a:uFill>
                  <a:solidFill>
                    <a:srgbClr val="934F70"/>
                  </a:solidFill>
                </a:uFill>
                <a:latin typeface="Calibri"/>
                <a:cs typeface="Calibri"/>
              </a:rPr>
              <a:t>l</a:t>
            </a:r>
            <a:r>
              <a:rPr sz="3300" u="none" spc="325" dirty="0">
                <a:solidFill>
                  <a:srgbClr val="0000FF"/>
                </a:solidFill>
                <a:latin typeface="Calibri"/>
                <a:cs typeface="Calibri"/>
              </a:rPr>
              <a:t> </a:t>
            </a:r>
            <a:r>
              <a:rPr sz="3300" u="none" spc="145" dirty="0">
                <a:latin typeface="Calibri"/>
                <a:cs typeface="Calibri"/>
              </a:rPr>
              <a:t>Services</a:t>
            </a:r>
            <a:r>
              <a:rPr sz="3300" u="none" spc="254" dirty="0">
                <a:latin typeface="Calibri"/>
                <a:cs typeface="Calibri"/>
              </a:rPr>
              <a:t> </a:t>
            </a:r>
            <a:r>
              <a:rPr sz="3300" u="none" spc="210" dirty="0">
                <a:latin typeface="Calibri"/>
                <a:cs typeface="Calibri"/>
              </a:rPr>
              <a:t>page</a:t>
            </a:r>
            <a:r>
              <a:rPr sz="3300" u="none" dirty="0">
                <a:latin typeface="Calibri"/>
                <a:cs typeface="Calibri"/>
              </a:rPr>
              <a:t>	for</a:t>
            </a:r>
            <a:r>
              <a:rPr sz="3300" u="none" spc="204" dirty="0">
                <a:latin typeface="Calibri"/>
                <a:cs typeface="Calibri"/>
              </a:rPr>
              <a:t> </a:t>
            </a:r>
            <a:r>
              <a:rPr sz="3300" u="none" spc="125" dirty="0">
                <a:latin typeface="Calibri"/>
                <a:cs typeface="Calibri"/>
              </a:rPr>
              <a:t>more</a:t>
            </a:r>
            <a:r>
              <a:rPr sz="3300" u="none" spc="325" dirty="0">
                <a:latin typeface="Calibri"/>
                <a:cs typeface="Calibri"/>
              </a:rPr>
              <a:t> </a:t>
            </a:r>
            <a:r>
              <a:rPr sz="3300" u="none" spc="65" dirty="0">
                <a:latin typeface="Calibri"/>
                <a:cs typeface="Calibri"/>
              </a:rPr>
              <a:t>information.</a:t>
            </a:r>
            <a:endParaRPr sz="3300" dirty="0">
              <a:latin typeface="Calibri"/>
              <a:cs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6994474" y="5128587"/>
            <a:ext cx="6054725" cy="826769"/>
          </a:xfrm>
          <a:prstGeom prst="rect">
            <a:avLst/>
          </a:prstGeom>
        </p:spPr>
        <p:txBody>
          <a:bodyPr vert="horz" wrap="square" lIns="0" tIns="13335" rIns="0" bIns="0" rtlCol="0">
            <a:spAutoFit/>
          </a:bodyPr>
          <a:lstStyle/>
          <a:p>
            <a:pPr marL="12700">
              <a:lnSpc>
                <a:spcPct val="100000"/>
              </a:lnSpc>
              <a:spcBef>
                <a:spcPts val="105"/>
              </a:spcBef>
            </a:pPr>
            <a:r>
              <a:rPr sz="5250" spc="70" dirty="0">
                <a:solidFill>
                  <a:srgbClr val="FFFFFF"/>
                </a:solidFill>
              </a:rPr>
              <a:t>Provider</a:t>
            </a:r>
            <a:r>
              <a:rPr sz="5250" spc="150" dirty="0">
                <a:solidFill>
                  <a:srgbClr val="FFFFFF"/>
                </a:solidFill>
              </a:rPr>
              <a:t> Resources</a:t>
            </a:r>
            <a:endParaRPr sz="525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182367" rIns="0" bIns="0" rtlCol="0">
            <a:spAutoFit/>
          </a:bodyPr>
          <a:lstStyle/>
          <a:p>
            <a:pPr marL="3072765">
              <a:lnSpc>
                <a:spcPct val="100000"/>
              </a:lnSpc>
              <a:spcBef>
                <a:spcPts val="95"/>
              </a:spcBef>
            </a:pPr>
            <a:r>
              <a:rPr spc="65" dirty="0"/>
              <a:t>Provider</a:t>
            </a:r>
            <a:r>
              <a:rPr spc="330" dirty="0"/>
              <a:t> </a:t>
            </a:r>
            <a:r>
              <a:rPr dirty="0"/>
              <a:t>Online</a:t>
            </a:r>
            <a:r>
              <a:rPr spc="285" dirty="0"/>
              <a:t> </a:t>
            </a:r>
            <a:r>
              <a:rPr spc="170" dirty="0"/>
              <a:t>Resources</a:t>
            </a:r>
          </a:p>
        </p:txBody>
      </p:sp>
      <p:sp>
        <p:nvSpPr>
          <p:cNvPr id="3" name="object 3"/>
          <p:cNvSpPr txBox="1"/>
          <p:nvPr/>
        </p:nvSpPr>
        <p:spPr>
          <a:xfrm>
            <a:off x="456680" y="1576791"/>
            <a:ext cx="7397750" cy="4504690"/>
          </a:xfrm>
          <a:prstGeom prst="rect">
            <a:avLst/>
          </a:prstGeom>
        </p:spPr>
        <p:txBody>
          <a:bodyPr vert="horz" wrap="square" lIns="0" tIns="0" rIns="0" bIns="0" rtlCol="0">
            <a:spAutoFit/>
          </a:bodyPr>
          <a:lstStyle/>
          <a:p>
            <a:pPr marL="766445" indent="-753745">
              <a:lnSpc>
                <a:spcPts val="4120"/>
              </a:lnSpc>
              <a:buClr>
                <a:srgbClr val="000000"/>
              </a:buClr>
              <a:buSzPct val="109090"/>
              <a:buAutoNum type="arabicPeriod"/>
              <a:tabLst>
                <a:tab pos="766445" algn="l"/>
              </a:tabLst>
            </a:pPr>
            <a:r>
              <a:rPr sz="3300" u="sng" spc="100" dirty="0">
                <a:solidFill>
                  <a:srgbClr val="0000FF"/>
                </a:solidFill>
                <a:uFill>
                  <a:solidFill>
                    <a:srgbClr val="934F70"/>
                  </a:solidFill>
                </a:uFill>
                <a:latin typeface="Calibri"/>
                <a:cs typeface="Calibri"/>
                <a:hlinkClick r:id="rId2"/>
              </a:rPr>
              <a:t>Availit</a:t>
            </a:r>
            <a:r>
              <a:rPr sz="3300" u="sng" spc="100" dirty="0">
                <a:solidFill>
                  <a:srgbClr val="0000FF"/>
                </a:solidFill>
                <a:uFill>
                  <a:solidFill>
                    <a:srgbClr val="934F70"/>
                  </a:solidFill>
                </a:uFill>
                <a:latin typeface="Calibri"/>
                <a:cs typeface="Calibri"/>
              </a:rPr>
              <a:t>y</a:t>
            </a:r>
            <a:r>
              <a:rPr sz="3300" u="sng" spc="445" dirty="0">
                <a:solidFill>
                  <a:srgbClr val="0000FF"/>
                </a:solidFill>
                <a:uFill>
                  <a:solidFill>
                    <a:srgbClr val="934F70"/>
                  </a:solidFill>
                </a:uFill>
                <a:latin typeface="Calibri"/>
                <a:cs typeface="Calibri"/>
              </a:rPr>
              <a:t> </a:t>
            </a:r>
            <a:r>
              <a:rPr sz="3300" u="sng" dirty="0">
                <a:solidFill>
                  <a:srgbClr val="0000FF"/>
                </a:solidFill>
                <a:uFill>
                  <a:solidFill>
                    <a:srgbClr val="934F70"/>
                  </a:solidFill>
                </a:uFill>
                <a:latin typeface="Calibri"/>
                <a:cs typeface="Calibri"/>
                <a:hlinkClick r:id="rId2"/>
              </a:rPr>
              <a:t>Provider</a:t>
            </a:r>
            <a:r>
              <a:rPr sz="3300" u="sng" spc="245" dirty="0">
                <a:solidFill>
                  <a:srgbClr val="0000FF"/>
                </a:solidFill>
                <a:uFill>
                  <a:solidFill>
                    <a:srgbClr val="934F70"/>
                  </a:solidFill>
                </a:uFill>
                <a:latin typeface="Calibri"/>
                <a:cs typeface="Calibri"/>
                <a:hlinkClick r:id="rId2"/>
              </a:rPr>
              <a:t> </a:t>
            </a:r>
            <a:r>
              <a:rPr sz="3300" u="sng" spc="-10" dirty="0">
                <a:solidFill>
                  <a:srgbClr val="0000FF"/>
                </a:solidFill>
                <a:uFill>
                  <a:solidFill>
                    <a:srgbClr val="934F70"/>
                  </a:solidFill>
                </a:uFill>
                <a:latin typeface="Calibri"/>
                <a:cs typeface="Calibri"/>
                <a:hlinkClick r:id="rId2"/>
              </a:rPr>
              <a:t>Porta</a:t>
            </a:r>
            <a:r>
              <a:rPr sz="3300" u="sng" spc="-10" dirty="0">
                <a:solidFill>
                  <a:srgbClr val="0000FF"/>
                </a:solidFill>
                <a:uFill>
                  <a:solidFill>
                    <a:srgbClr val="934F70"/>
                  </a:solidFill>
                </a:uFill>
                <a:latin typeface="Calibri"/>
                <a:cs typeface="Calibri"/>
              </a:rPr>
              <a:t>l</a:t>
            </a:r>
            <a:endParaRPr sz="3300">
              <a:latin typeface="Calibri"/>
              <a:cs typeface="Calibri"/>
            </a:endParaRPr>
          </a:p>
          <a:p>
            <a:pPr marL="1143000" lvl="1" indent="-376555">
              <a:lnSpc>
                <a:spcPct val="100000"/>
              </a:lnSpc>
              <a:spcBef>
                <a:spcPts val="300"/>
              </a:spcBef>
              <a:buClr>
                <a:srgbClr val="179AD4"/>
              </a:buClr>
              <a:buSzPct val="108333"/>
              <a:buFont typeface="Franklin Gothic Medium"/>
              <a:buChar char="•"/>
              <a:tabLst>
                <a:tab pos="1143000" algn="l"/>
              </a:tabLst>
            </a:pPr>
            <a:r>
              <a:rPr sz="2400" spc="90" dirty="0">
                <a:solidFill>
                  <a:srgbClr val="123054"/>
                </a:solidFill>
                <a:latin typeface="Calibri"/>
                <a:cs typeface="Calibri"/>
              </a:rPr>
              <a:t>Check</a:t>
            </a:r>
            <a:r>
              <a:rPr sz="2400" spc="210" dirty="0">
                <a:solidFill>
                  <a:srgbClr val="123054"/>
                </a:solidFill>
                <a:latin typeface="Calibri"/>
                <a:cs typeface="Calibri"/>
              </a:rPr>
              <a:t> </a:t>
            </a:r>
            <a:r>
              <a:rPr sz="2400" spc="90" dirty="0">
                <a:solidFill>
                  <a:srgbClr val="123054"/>
                </a:solidFill>
                <a:latin typeface="Calibri"/>
                <a:cs typeface="Calibri"/>
              </a:rPr>
              <a:t>member</a:t>
            </a:r>
            <a:r>
              <a:rPr sz="2400" spc="225" dirty="0">
                <a:solidFill>
                  <a:srgbClr val="123054"/>
                </a:solidFill>
                <a:latin typeface="Calibri"/>
                <a:cs typeface="Calibri"/>
              </a:rPr>
              <a:t> </a:t>
            </a:r>
            <a:r>
              <a:rPr sz="2400" spc="90" dirty="0">
                <a:solidFill>
                  <a:srgbClr val="123054"/>
                </a:solidFill>
                <a:latin typeface="Calibri"/>
                <a:cs typeface="Calibri"/>
              </a:rPr>
              <a:t>eligibility</a:t>
            </a:r>
            <a:endParaRPr sz="2400">
              <a:latin typeface="Calibri"/>
              <a:cs typeface="Calibri"/>
            </a:endParaRPr>
          </a:p>
          <a:p>
            <a:pPr marL="1143000" lvl="1" indent="-376555">
              <a:lnSpc>
                <a:spcPct val="100000"/>
              </a:lnSpc>
              <a:spcBef>
                <a:spcPts val="300"/>
              </a:spcBef>
              <a:buClr>
                <a:srgbClr val="179AD4"/>
              </a:buClr>
              <a:buSzPct val="108333"/>
              <a:buFont typeface="Franklin Gothic Medium"/>
              <a:buChar char="•"/>
              <a:tabLst>
                <a:tab pos="1143000" algn="l"/>
              </a:tabLst>
            </a:pPr>
            <a:r>
              <a:rPr sz="2400" spc="90" dirty="0">
                <a:solidFill>
                  <a:srgbClr val="123054"/>
                </a:solidFill>
                <a:latin typeface="Calibri"/>
                <a:cs typeface="Calibri"/>
              </a:rPr>
              <a:t>Review</a:t>
            </a:r>
            <a:r>
              <a:rPr sz="2400" spc="225" dirty="0">
                <a:solidFill>
                  <a:srgbClr val="123054"/>
                </a:solidFill>
                <a:latin typeface="Calibri"/>
                <a:cs typeface="Calibri"/>
              </a:rPr>
              <a:t> </a:t>
            </a:r>
            <a:r>
              <a:rPr sz="2400" spc="90" dirty="0">
                <a:solidFill>
                  <a:srgbClr val="123054"/>
                </a:solidFill>
                <a:latin typeface="Calibri"/>
                <a:cs typeface="Calibri"/>
              </a:rPr>
              <a:t>claim</a:t>
            </a:r>
            <a:r>
              <a:rPr sz="2400" spc="220" dirty="0">
                <a:solidFill>
                  <a:srgbClr val="123054"/>
                </a:solidFill>
                <a:latin typeface="Calibri"/>
                <a:cs typeface="Calibri"/>
              </a:rPr>
              <a:t> </a:t>
            </a:r>
            <a:r>
              <a:rPr sz="2400" spc="80" dirty="0">
                <a:solidFill>
                  <a:srgbClr val="123054"/>
                </a:solidFill>
                <a:latin typeface="Calibri"/>
                <a:cs typeface="Calibri"/>
              </a:rPr>
              <a:t>status</a:t>
            </a:r>
            <a:endParaRPr sz="2400">
              <a:latin typeface="Calibri"/>
              <a:cs typeface="Calibri"/>
            </a:endParaRPr>
          </a:p>
          <a:p>
            <a:pPr marL="1143000" lvl="1" indent="-376555">
              <a:lnSpc>
                <a:spcPct val="100000"/>
              </a:lnSpc>
              <a:spcBef>
                <a:spcPts val="300"/>
              </a:spcBef>
              <a:buClr>
                <a:srgbClr val="179AD4"/>
              </a:buClr>
              <a:buSzPct val="108333"/>
              <a:buFont typeface="Franklin Gothic Medium"/>
              <a:buChar char="•"/>
              <a:tabLst>
                <a:tab pos="1143000" algn="l"/>
              </a:tabLst>
            </a:pPr>
            <a:r>
              <a:rPr sz="2400" spc="90" dirty="0">
                <a:solidFill>
                  <a:srgbClr val="123054"/>
                </a:solidFill>
                <a:latin typeface="Calibri"/>
                <a:cs typeface="Calibri"/>
              </a:rPr>
              <a:t>Submit</a:t>
            </a:r>
            <a:r>
              <a:rPr sz="2400" spc="229" dirty="0">
                <a:solidFill>
                  <a:srgbClr val="123054"/>
                </a:solidFill>
                <a:latin typeface="Calibri"/>
                <a:cs typeface="Calibri"/>
              </a:rPr>
              <a:t> </a:t>
            </a:r>
            <a:r>
              <a:rPr sz="2400" spc="85" dirty="0">
                <a:solidFill>
                  <a:srgbClr val="123054"/>
                </a:solidFill>
                <a:latin typeface="Calibri"/>
                <a:cs typeface="Calibri"/>
              </a:rPr>
              <a:t>claims</a:t>
            </a:r>
            <a:endParaRPr sz="2400">
              <a:latin typeface="Calibri"/>
              <a:cs typeface="Calibri"/>
            </a:endParaRPr>
          </a:p>
          <a:p>
            <a:pPr marL="1143000" lvl="1" indent="-376555">
              <a:lnSpc>
                <a:spcPct val="100000"/>
              </a:lnSpc>
              <a:spcBef>
                <a:spcPts val="300"/>
              </a:spcBef>
              <a:buClr>
                <a:srgbClr val="179AD4"/>
              </a:buClr>
              <a:buSzPct val="108333"/>
              <a:buFont typeface="Franklin Gothic Medium"/>
              <a:buChar char="•"/>
              <a:tabLst>
                <a:tab pos="1143000" algn="l"/>
              </a:tabLst>
            </a:pPr>
            <a:r>
              <a:rPr sz="2400" spc="75" dirty="0">
                <a:solidFill>
                  <a:srgbClr val="123054"/>
                </a:solidFill>
                <a:latin typeface="Calibri"/>
                <a:cs typeface="Calibri"/>
              </a:rPr>
              <a:t>View</a:t>
            </a:r>
            <a:r>
              <a:rPr sz="2400" spc="240" dirty="0">
                <a:solidFill>
                  <a:srgbClr val="123054"/>
                </a:solidFill>
                <a:latin typeface="Calibri"/>
                <a:cs typeface="Calibri"/>
              </a:rPr>
              <a:t> </a:t>
            </a:r>
            <a:r>
              <a:rPr sz="2400" spc="100" dirty="0">
                <a:solidFill>
                  <a:srgbClr val="123054"/>
                </a:solidFill>
                <a:latin typeface="Calibri"/>
                <a:cs typeface="Calibri"/>
              </a:rPr>
              <a:t>remittance</a:t>
            </a:r>
            <a:r>
              <a:rPr sz="2400" spc="210" dirty="0">
                <a:solidFill>
                  <a:srgbClr val="123054"/>
                </a:solidFill>
                <a:latin typeface="Calibri"/>
                <a:cs typeface="Calibri"/>
              </a:rPr>
              <a:t> </a:t>
            </a:r>
            <a:r>
              <a:rPr sz="2400" spc="65" dirty="0">
                <a:solidFill>
                  <a:srgbClr val="123054"/>
                </a:solidFill>
                <a:latin typeface="Calibri"/>
                <a:cs typeface="Calibri"/>
              </a:rPr>
              <a:t>and</a:t>
            </a:r>
            <a:r>
              <a:rPr sz="2400" spc="240" dirty="0">
                <a:solidFill>
                  <a:srgbClr val="123054"/>
                </a:solidFill>
                <a:latin typeface="Calibri"/>
                <a:cs typeface="Calibri"/>
              </a:rPr>
              <a:t> </a:t>
            </a:r>
            <a:r>
              <a:rPr sz="2400" spc="70" dirty="0">
                <a:solidFill>
                  <a:srgbClr val="123054"/>
                </a:solidFill>
                <a:latin typeface="Calibri"/>
                <a:cs typeface="Calibri"/>
              </a:rPr>
              <a:t>EOP</a:t>
            </a:r>
            <a:r>
              <a:rPr sz="2400" spc="250" dirty="0">
                <a:solidFill>
                  <a:srgbClr val="123054"/>
                </a:solidFill>
                <a:latin typeface="Calibri"/>
                <a:cs typeface="Calibri"/>
              </a:rPr>
              <a:t> </a:t>
            </a:r>
            <a:r>
              <a:rPr sz="2400" spc="90" dirty="0">
                <a:solidFill>
                  <a:srgbClr val="123054"/>
                </a:solidFill>
                <a:latin typeface="Calibri"/>
                <a:cs typeface="Calibri"/>
              </a:rPr>
              <a:t>payment</a:t>
            </a:r>
            <a:r>
              <a:rPr sz="2400" spc="215" dirty="0">
                <a:solidFill>
                  <a:srgbClr val="123054"/>
                </a:solidFill>
                <a:latin typeface="Calibri"/>
                <a:cs typeface="Calibri"/>
              </a:rPr>
              <a:t> </a:t>
            </a:r>
            <a:r>
              <a:rPr sz="2400" spc="80" dirty="0">
                <a:solidFill>
                  <a:srgbClr val="123054"/>
                </a:solidFill>
                <a:latin typeface="Calibri"/>
                <a:cs typeface="Calibri"/>
              </a:rPr>
              <a:t>details</a:t>
            </a:r>
            <a:endParaRPr sz="2400">
              <a:latin typeface="Calibri"/>
              <a:cs typeface="Calibri"/>
            </a:endParaRPr>
          </a:p>
          <a:p>
            <a:pPr marL="1143000" lvl="1" indent="-376555">
              <a:lnSpc>
                <a:spcPct val="100000"/>
              </a:lnSpc>
              <a:spcBef>
                <a:spcPts val="300"/>
              </a:spcBef>
              <a:buClr>
                <a:srgbClr val="179AD4"/>
              </a:buClr>
              <a:buSzPct val="110416"/>
              <a:buFont typeface="Franklin Gothic Medium"/>
              <a:buChar char="•"/>
              <a:tabLst>
                <a:tab pos="1143000" algn="l"/>
              </a:tabLst>
            </a:pPr>
            <a:r>
              <a:rPr sz="2400" spc="80" dirty="0">
                <a:solidFill>
                  <a:srgbClr val="123054"/>
                </a:solidFill>
                <a:latin typeface="Calibri"/>
                <a:cs typeface="Calibri"/>
              </a:rPr>
              <a:t>View</a:t>
            </a:r>
            <a:r>
              <a:rPr sz="2400" spc="240" dirty="0">
                <a:solidFill>
                  <a:srgbClr val="123054"/>
                </a:solidFill>
                <a:latin typeface="Calibri"/>
                <a:cs typeface="Calibri"/>
              </a:rPr>
              <a:t> </a:t>
            </a:r>
            <a:r>
              <a:rPr sz="2400" spc="80" dirty="0">
                <a:solidFill>
                  <a:srgbClr val="123054"/>
                </a:solidFill>
                <a:latin typeface="Calibri"/>
                <a:cs typeface="Calibri"/>
              </a:rPr>
              <a:t>panel</a:t>
            </a:r>
            <a:r>
              <a:rPr sz="2400" spc="245" dirty="0">
                <a:solidFill>
                  <a:srgbClr val="123054"/>
                </a:solidFill>
                <a:latin typeface="Calibri"/>
                <a:cs typeface="Calibri"/>
              </a:rPr>
              <a:t> </a:t>
            </a:r>
            <a:r>
              <a:rPr sz="2400" spc="80" dirty="0">
                <a:solidFill>
                  <a:srgbClr val="123054"/>
                </a:solidFill>
                <a:latin typeface="Calibri"/>
                <a:cs typeface="Calibri"/>
              </a:rPr>
              <a:t>roster</a:t>
            </a:r>
            <a:endParaRPr sz="2400">
              <a:latin typeface="Calibri"/>
              <a:cs typeface="Calibri"/>
            </a:endParaRPr>
          </a:p>
          <a:p>
            <a:pPr marL="1143000" marR="5080" lvl="1" indent="-376555">
              <a:lnSpc>
                <a:spcPct val="100000"/>
              </a:lnSpc>
              <a:spcBef>
                <a:spcPts val="300"/>
              </a:spcBef>
              <a:buClr>
                <a:srgbClr val="179AD4"/>
              </a:buClr>
              <a:buSzPct val="108333"/>
              <a:buFont typeface="Franklin Gothic Medium"/>
              <a:buChar char="•"/>
              <a:tabLst>
                <a:tab pos="1143000" algn="l"/>
              </a:tabLst>
            </a:pPr>
            <a:r>
              <a:rPr sz="2400" spc="90" dirty="0">
                <a:solidFill>
                  <a:srgbClr val="123054"/>
                </a:solidFill>
                <a:latin typeface="Calibri"/>
                <a:cs typeface="Calibri"/>
              </a:rPr>
              <a:t>Submit</a:t>
            </a:r>
            <a:r>
              <a:rPr sz="2400" spc="225" dirty="0">
                <a:solidFill>
                  <a:srgbClr val="123054"/>
                </a:solidFill>
                <a:latin typeface="Calibri"/>
                <a:cs typeface="Calibri"/>
              </a:rPr>
              <a:t> </a:t>
            </a:r>
            <a:r>
              <a:rPr sz="2400" spc="65" dirty="0">
                <a:solidFill>
                  <a:srgbClr val="123054"/>
                </a:solidFill>
                <a:latin typeface="Calibri"/>
                <a:cs typeface="Calibri"/>
              </a:rPr>
              <a:t>and</a:t>
            </a:r>
            <a:r>
              <a:rPr sz="2400" spc="235" dirty="0">
                <a:solidFill>
                  <a:srgbClr val="123054"/>
                </a:solidFill>
                <a:latin typeface="Calibri"/>
                <a:cs typeface="Calibri"/>
              </a:rPr>
              <a:t> </a:t>
            </a:r>
            <a:r>
              <a:rPr sz="2400" spc="80" dirty="0">
                <a:solidFill>
                  <a:srgbClr val="123054"/>
                </a:solidFill>
                <a:latin typeface="Calibri"/>
                <a:cs typeface="Calibri"/>
              </a:rPr>
              <a:t>view</a:t>
            </a:r>
            <a:r>
              <a:rPr sz="2400" spc="235" dirty="0">
                <a:solidFill>
                  <a:srgbClr val="123054"/>
                </a:solidFill>
                <a:latin typeface="Calibri"/>
                <a:cs typeface="Calibri"/>
              </a:rPr>
              <a:t> </a:t>
            </a:r>
            <a:r>
              <a:rPr sz="2400" spc="85" dirty="0">
                <a:solidFill>
                  <a:srgbClr val="123054"/>
                </a:solidFill>
                <a:latin typeface="Calibri"/>
                <a:cs typeface="Calibri"/>
              </a:rPr>
              <a:t>prior</a:t>
            </a:r>
            <a:r>
              <a:rPr sz="2400" spc="229" dirty="0">
                <a:solidFill>
                  <a:srgbClr val="123054"/>
                </a:solidFill>
                <a:latin typeface="Calibri"/>
                <a:cs typeface="Calibri"/>
              </a:rPr>
              <a:t> </a:t>
            </a:r>
            <a:r>
              <a:rPr sz="2400" spc="100" dirty="0">
                <a:solidFill>
                  <a:srgbClr val="123054"/>
                </a:solidFill>
                <a:latin typeface="Calibri"/>
                <a:cs typeface="Calibri"/>
              </a:rPr>
              <a:t>authorization</a:t>
            </a:r>
            <a:r>
              <a:rPr sz="2400" spc="235" dirty="0">
                <a:solidFill>
                  <a:srgbClr val="123054"/>
                </a:solidFill>
                <a:latin typeface="Calibri"/>
                <a:cs typeface="Calibri"/>
              </a:rPr>
              <a:t> </a:t>
            </a:r>
            <a:r>
              <a:rPr sz="2400" spc="80" dirty="0">
                <a:solidFill>
                  <a:srgbClr val="123054"/>
                </a:solidFill>
                <a:latin typeface="Calibri"/>
                <a:cs typeface="Calibri"/>
              </a:rPr>
              <a:t>requests </a:t>
            </a:r>
            <a:r>
              <a:rPr sz="2400" spc="65" dirty="0">
                <a:solidFill>
                  <a:srgbClr val="123054"/>
                </a:solidFill>
                <a:latin typeface="Calibri"/>
                <a:cs typeface="Calibri"/>
              </a:rPr>
              <a:t>and</a:t>
            </a:r>
            <a:r>
              <a:rPr sz="2400" spc="229" dirty="0">
                <a:solidFill>
                  <a:srgbClr val="123054"/>
                </a:solidFill>
                <a:latin typeface="Calibri"/>
                <a:cs typeface="Calibri"/>
              </a:rPr>
              <a:t> </a:t>
            </a:r>
            <a:r>
              <a:rPr sz="2400" spc="80" dirty="0">
                <a:solidFill>
                  <a:srgbClr val="123054"/>
                </a:solidFill>
                <a:latin typeface="Calibri"/>
                <a:cs typeface="Calibri"/>
              </a:rPr>
              <a:t>status</a:t>
            </a:r>
            <a:endParaRPr sz="2400">
              <a:latin typeface="Calibri"/>
              <a:cs typeface="Calibri"/>
            </a:endParaRPr>
          </a:p>
          <a:p>
            <a:pPr marL="1143000" marR="332105" lvl="1" indent="-376555">
              <a:lnSpc>
                <a:spcPct val="100000"/>
              </a:lnSpc>
              <a:spcBef>
                <a:spcPts val="300"/>
              </a:spcBef>
              <a:buClr>
                <a:srgbClr val="179AD4"/>
              </a:buClr>
              <a:buSzPct val="108333"/>
              <a:buFont typeface="Franklin Gothic Medium"/>
              <a:buChar char="•"/>
              <a:tabLst>
                <a:tab pos="1143000" algn="l"/>
              </a:tabLst>
            </a:pPr>
            <a:r>
              <a:rPr sz="2400" spc="95" dirty="0">
                <a:solidFill>
                  <a:srgbClr val="123054"/>
                </a:solidFill>
                <a:latin typeface="Calibri"/>
                <a:cs typeface="Calibri"/>
              </a:rPr>
              <a:t>Access</a:t>
            </a:r>
            <a:r>
              <a:rPr sz="2400" spc="210" dirty="0">
                <a:solidFill>
                  <a:srgbClr val="123054"/>
                </a:solidFill>
                <a:latin typeface="Calibri"/>
                <a:cs typeface="Calibri"/>
              </a:rPr>
              <a:t> </a:t>
            </a:r>
            <a:r>
              <a:rPr sz="2400" spc="85" dirty="0">
                <a:solidFill>
                  <a:srgbClr val="123054"/>
                </a:solidFill>
                <a:latin typeface="Calibri"/>
                <a:cs typeface="Calibri"/>
              </a:rPr>
              <a:t>Payer</a:t>
            </a:r>
            <a:r>
              <a:rPr sz="2400" spc="245" dirty="0">
                <a:solidFill>
                  <a:srgbClr val="123054"/>
                </a:solidFill>
                <a:latin typeface="Calibri"/>
                <a:cs typeface="Calibri"/>
              </a:rPr>
              <a:t> </a:t>
            </a:r>
            <a:r>
              <a:rPr sz="2400" spc="85" dirty="0">
                <a:solidFill>
                  <a:srgbClr val="123054"/>
                </a:solidFill>
                <a:latin typeface="Calibri"/>
                <a:cs typeface="Calibri"/>
              </a:rPr>
              <a:t>Space</a:t>
            </a:r>
            <a:r>
              <a:rPr sz="2400" spc="220" dirty="0">
                <a:solidFill>
                  <a:srgbClr val="123054"/>
                </a:solidFill>
                <a:latin typeface="Calibri"/>
                <a:cs typeface="Calibri"/>
              </a:rPr>
              <a:t> </a:t>
            </a:r>
            <a:r>
              <a:rPr sz="2400" spc="95" dirty="0">
                <a:solidFill>
                  <a:srgbClr val="123054"/>
                </a:solidFill>
                <a:latin typeface="Calibri"/>
                <a:cs typeface="Calibri"/>
              </a:rPr>
              <a:t>resources</a:t>
            </a:r>
            <a:r>
              <a:rPr sz="2400" spc="235" dirty="0">
                <a:solidFill>
                  <a:srgbClr val="123054"/>
                </a:solidFill>
                <a:latin typeface="Calibri"/>
                <a:cs typeface="Calibri"/>
              </a:rPr>
              <a:t> </a:t>
            </a:r>
            <a:r>
              <a:rPr sz="2400" spc="65" dirty="0">
                <a:solidFill>
                  <a:srgbClr val="123054"/>
                </a:solidFill>
                <a:latin typeface="Calibri"/>
                <a:cs typeface="Calibri"/>
              </a:rPr>
              <a:t>and</a:t>
            </a:r>
            <a:r>
              <a:rPr sz="2400" spc="240" dirty="0">
                <a:solidFill>
                  <a:srgbClr val="123054"/>
                </a:solidFill>
                <a:latin typeface="Calibri"/>
                <a:cs typeface="Calibri"/>
              </a:rPr>
              <a:t> </a:t>
            </a:r>
            <a:r>
              <a:rPr sz="2400" spc="80" dirty="0">
                <a:solidFill>
                  <a:srgbClr val="123054"/>
                </a:solidFill>
                <a:latin typeface="Calibri"/>
                <a:cs typeface="Calibri"/>
              </a:rPr>
              <a:t>provider </a:t>
            </a:r>
            <a:r>
              <a:rPr sz="2400" spc="85" dirty="0">
                <a:solidFill>
                  <a:srgbClr val="123054"/>
                </a:solidFill>
                <a:latin typeface="Calibri"/>
                <a:cs typeface="Calibri"/>
              </a:rPr>
              <a:t>notices</a:t>
            </a:r>
            <a:endParaRPr sz="2400">
              <a:latin typeface="Calibri"/>
              <a:cs typeface="Calibri"/>
            </a:endParaRPr>
          </a:p>
          <a:p>
            <a:pPr marL="1143000" lvl="1" indent="-376555">
              <a:lnSpc>
                <a:spcPct val="100000"/>
              </a:lnSpc>
              <a:spcBef>
                <a:spcPts val="300"/>
              </a:spcBef>
              <a:buClr>
                <a:srgbClr val="179AD4"/>
              </a:buClr>
              <a:buSzPct val="110416"/>
              <a:buFont typeface="Franklin Gothic Medium"/>
              <a:buChar char="•"/>
              <a:tabLst>
                <a:tab pos="1143000" algn="l"/>
              </a:tabLst>
            </a:pPr>
            <a:r>
              <a:rPr sz="2400" spc="75" dirty="0">
                <a:solidFill>
                  <a:srgbClr val="123054"/>
                </a:solidFill>
                <a:latin typeface="Calibri"/>
                <a:cs typeface="Calibri"/>
              </a:rPr>
              <a:t>Send</a:t>
            </a:r>
            <a:r>
              <a:rPr sz="2400" spc="240" dirty="0">
                <a:solidFill>
                  <a:srgbClr val="123054"/>
                </a:solidFill>
                <a:latin typeface="Calibri"/>
                <a:cs typeface="Calibri"/>
              </a:rPr>
              <a:t> </a:t>
            </a:r>
            <a:r>
              <a:rPr sz="2400" spc="65" dirty="0">
                <a:solidFill>
                  <a:srgbClr val="123054"/>
                </a:solidFill>
                <a:latin typeface="Calibri"/>
                <a:cs typeface="Calibri"/>
              </a:rPr>
              <a:t>and</a:t>
            </a:r>
            <a:r>
              <a:rPr sz="2400" spc="240" dirty="0">
                <a:solidFill>
                  <a:srgbClr val="123054"/>
                </a:solidFill>
                <a:latin typeface="Calibri"/>
                <a:cs typeface="Calibri"/>
              </a:rPr>
              <a:t> </a:t>
            </a:r>
            <a:r>
              <a:rPr sz="2400" spc="90" dirty="0">
                <a:solidFill>
                  <a:srgbClr val="123054"/>
                </a:solidFill>
                <a:latin typeface="Calibri"/>
                <a:cs typeface="Calibri"/>
              </a:rPr>
              <a:t>receive</a:t>
            </a:r>
            <a:r>
              <a:rPr sz="2400" spc="235" dirty="0">
                <a:solidFill>
                  <a:srgbClr val="123054"/>
                </a:solidFill>
                <a:latin typeface="Calibri"/>
                <a:cs typeface="Calibri"/>
              </a:rPr>
              <a:t> </a:t>
            </a:r>
            <a:r>
              <a:rPr sz="2400" spc="90" dirty="0">
                <a:solidFill>
                  <a:srgbClr val="123054"/>
                </a:solidFill>
                <a:latin typeface="Calibri"/>
                <a:cs typeface="Calibri"/>
              </a:rPr>
              <a:t>secure</a:t>
            </a:r>
            <a:r>
              <a:rPr sz="2400" spc="245" dirty="0">
                <a:solidFill>
                  <a:srgbClr val="123054"/>
                </a:solidFill>
                <a:latin typeface="Calibri"/>
                <a:cs typeface="Calibri"/>
              </a:rPr>
              <a:t> </a:t>
            </a:r>
            <a:r>
              <a:rPr sz="2400" spc="85" dirty="0">
                <a:solidFill>
                  <a:srgbClr val="123054"/>
                </a:solidFill>
                <a:latin typeface="Calibri"/>
                <a:cs typeface="Calibri"/>
              </a:rPr>
              <a:t>messages</a:t>
            </a:r>
            <a:endParaRPr sz="2400">
              <a:latin typeface="Calibri"/>
              <a:cs typeface="Calibri"/>
            </a:endParaRPr>
          </a:p>
        </p:txBody>
      </p:sp>
      <p:sp>
        <p:nvSpPr>
          <p:cNvPr id="4" name="object 4"/>
          <p:cNvSpPr txBox="1"/>
          <p:nvPr/>
        </p:nvSpPr>
        <p:spPr>
          <a:xfrm>
            <a:off x="9499867" y="1575598"/>
            <a:ext cx="6195695" cy="3793346"/>
          </a:xfrm>
          <a:prstGeom prst="rect">
            <a:avLst/>
          </a:prstGeom>
        </p:spPr>
        <p:txBody>
          <a:bodyPr vert="horz" wrap="square" lIns="0" tIns="0" rIns="0" bIns="0" rtlCol="0">
            <a:spAutoFit/>
          </a:bodyPr>
          <a:lstStyle/>
          <a:p>
            <a:pPr marL="766445" indent="-753745">
              <a:lnSpc>
                <a:spcPts val="4120"/>
              </a:lnSpc>
              <a:buClr>
                <a:srgbClr val="000000"/>
              </a:buClr>
              <a:buSzPct val="109090"/>
              <a:buAutoNum type="arabicPeriod" startAt="2"/>
              <a:tabLst>
                <a:tab pos="766445" algn="l"/>
              </a:tabLst>
            </a:pPr>
            <a:r>
              <a:rPr sz="3300" u="sng" spc="105" dirty="0">
                <a:solidFill>
                  <a:srgbClr val="0000FF"/>
                </a:solidFill>
                <a:uFill>
                  <a:solidFill>
                    <a:srgbClr val="934F70"/>
                  </a:solidFill>
                </a:uFill>
                <a:latin typeface="Calibri"/>
                <a:cs typeface="Calibri"/>
                <a:hlinkClick r:id="rId3"/>
              </a:rPr>
              <a:t>Provide</a:t>
            </a:r>
            <a:r>
              <a:rPr sz="3300" u="sng" spc="105" dirty="0">
                <a:solidFill>
                  <a:srgbClr val="0000FF"/>
                </a:solidFill>
                <a:uFill>
                  <a:solidFill>
                    <a:srgbClr val="934F70"/>
                  </a:solidFill>
                </a:uFill>
                <a:latin typeface="Calibri"/>
                <a:cs typeface="Calibri"/>
              </a:rPr>
              <a:t>r</a:t>
            </a:r>
            <a:r>
              <a:rPr sz="3300" u="sng" spc="250" dirty="0">
                <a:solidFill>
                  <a:srgbClr val="0000FF"/>
                </a:solidFill>
                <a:uFill>
                  <a:solidFill>
                    <a:srgbClr val="934F70"/>
                  </a:solidFill>
                </a:uFill>
                <a:latin typeface="Calibri"/>
                <a:cs typeface="Calibri"/>
              </a:rPr>
              <a:t> </a:t>
            </a:r>
            <a:r>
              <a:rPr sz="3300" u="sng" spc="114" dirty="0">
                <a:solidFill>
                  <a:srgbClr val="0000FF"/>
                </a:solidFill>
                <a:uFill>
                  <a:solidFill>
                    <a:srgbClr val="934F70"/>
                  </a:solidFill>
                </a:uFill>
                <a:latin typeface="Calibri"/>
                <a:cs typeface="Calibri"/>
                <a:hlinkClick r:id="rId3"/>
              </a:rPr>
              <a:t>Website</a:t>
            </a:r>
            <a:endParaRPr sz="3300" dirty="0">
              <a:latin typeface="Calibri"/>
              <a:cs typeface="Calibri"/>
            </a:endParaRPr>
          </a:p>
          <a:p>
            <a:pPr marL="1042669" lvl="1" indent="-279400">
              <a:lnSpc>
                <a:spcPct val="100000"/>
              </a:lnSpc>
              <a:spcBef>
                <a:spcPts val="65"/>
              </a:spcBef>
              <a:buClr>
                <a:srgbClr val="179AD4"/>
              </a:buClr>
              <a:buSzPct val="106779"/>
              <a:buFont typeface="Franklin Gothic Medium"/>
              <a:buChar char="•"/>
              <a:tabLst>
                <a:tab pos="1042669" algn="l"/>
              </a:tabLst>
            </a:pPr>
            <a:r>
              <a:rPr sz="2950" spc="95" dirty="0">
                <a:latin typeface="Calibri"/>
                <a:cs typeface="Calibri"/>
              </a:rPr>
              <a:t>Provider</a:t>
            </a:r>
            <a:r>
              <a:rPr sz="2950" spc="254" dirty="0">
                <a:latin typeface="Calibri"/>
                <a:cs typeface="Calibri"/>
              </a:rPr>
              <a:t> </a:t>
            </a:r>
            <a:r>
              <a:rPr sz="2950" spc="75" dirty="0">
                <a:latin typeface="Calibri"/>
                <a:cs typeface="Calibri"/>
              </a:rPr>
              <a:t>Manual</a:t>
            </a:r>
            <a:endParaRPr sz="2950" dirty="0">
              <a:latin typeface="Calibri"/>
              <a:cs typeface="Calibri"/>
            </a:endParaRPr>
          </a:p>
          <a:p>
            <a:pPr marL="1042669" lvl="1" indent="-279400">
              <a:lnSpc>
                <a:spcPct val="100000"/>
              </a:lnSpc>
              <a:spcBef>
                <a:spcPts val="60"/>
              </a:spcBef>
              <a:buClr>
                <a:srgbClr val="179AD4"/>
              </a:buClr>
              <a:buSzPct val="106779"/>
              <a:buFont typeface="Franklin Gothic Medium"/>
              <a:buChar char="•"/>
              <a:tabLst>
                <a:tab pos="1042669" algn="l"/>
              </a:tabLst>
            </a:pPr>
            <a:r>
              <a:rPr sz="2950" spc="95" dirty="0">
                <a:latin typeface="Calibri"/>
                <a:cs typeface="Calibri"/>
              </a:rPr>
              <a:t>Provider</a:t>
            </a:r>
            <a:r>
              <a:rPr sz="2950" spc="254" dirty="0">
                <a:latin typeface="Calibri"/>
                <a:cs typeface="Calibri"/>
              </a:rPr>
              <a:t> </a:t>
            </a:r>
            <a:r>
              <a:rPr sz="2950" spc="65" dirty="0">
                <a:latin typeface="Calibri"/>
                <a:cs typeface="Calibri"/>
              </a:rPr>
              <a:t>forms</a:t>
            </a:r>
            <a:endParaRPr sz="2950" dirty="0">
              <a:latin typeface="Calibri"/>
              <a:cs typeface="Calibri"/>
            </a:endParaRPr>
          </a:p>
          <a:p>
            <a:pPr marL="1042035" lvl="1" indent="-280035">
              <a:lnSpc>
                <a:spcPct val="100000"/>
              </a:lnSpc>
              <a:spcBef>
                <a:spcPts val="60"/>
              </a:spcBef>
              <a:buClr>
                <a:srgbClr val="179AD4"/>
              </a:buClr>
              <a:buSzPct val="106779"/>
              <a:buFont typeface="Franklin Gothic Medium"/>
              <a:buChar char="•"/>
              <a:tabLst>
                <a:tab pos="1042035" algn="l"/>
              </a:tabLst>
            </a:pPr>
            <a:r>
              <a:rPr sz="2950" spc="145" dirty="0">
                <a:latin typeface="Calibri"/>
                <a:cs typeface="Calibri"/>
              </a:rPr>
              <a:t>Billing</a:t>
            </a:r>
            <a:r>
              <a:rPr sz="2950" spc="250" dirty="0">
                <a:latin typeface="Calibri"/>
                <a:cs typeface="Calibri"/>
              </a:rPr>
              <a:t> </a:t>
            </a:r>
            <a:r>
              <a:rPr sz="2950" spc="75" dirty="0">
                <a:latin typeface="Calibri"/>
                <a:cs typeface="Calibri"/>
              </a:rPr>
              <a:t>Manual</a:t>
            </a:r>
            <a:endParaRPr sz="2950" dirty="0">
              <a:latin typeface="Calibri"/>
              <a:cs typeface="Calibri"/>
            </a:endParaRPr>
          </a:p>
          <a:p>
            <a:pPr marL="1042035" lvl="1" indent="-279400">
              <a:lnSpc>
                <a:spcPct val="100000"/>
              </a:lnSpc>
              <a:spcBef>
                <a:spcPts val="60"/>
              </a:spcBef>
              <a:buClr>
                <a:srgbClr val="179AD4"/>
              </a:buClr>
              <a:buSzPct val="106779"/>
              <a:buFont typeface="Franklin Gothic Medium"/>
              <a:buChar char="•"/>
              <a:tabLst>
                <a:tab pos="1042035" algn="l"/>
              </a:tabLst>
            </a:pPr>
            <a:r>
              <a:rPr sz="2950" spc="60" dirty="0">
                <a:latin typeface="Calibri"/>
                <a:cs typeface="Calibri"/>
              </a:rPr>
              <a:t>Prior</a:t>
            </a:r>
            <a:r>
              <a:rPr sz="2950" spc="185" dirty="0">
                <a:latin typeface="Calibri"/>
                <a:cs typeface="Calibri"/>
              </a:rPr>
              <a:t> </a:t>
            </a:r>
            <a:r>
              <a:rPr sz="2950" spc="90" dirty="0">
                <a:latin typeface="Calibri"/>
                <a:cs typeface="Calibri"/>
              </a:rPr>
              <a:t>authorization</a:t>
            </a:r>
            <a:r>
              <a:rPr sz="2950" spc="275" dirty="0">
                <a:latin typeface="Calibri"/>
                <a:cs typeface="Calibri"/>
              </a:rPr>
              <a:t> </a:t>
            </a:r>
            <a:r>
              <a:rPr sz="2950" spc="65" dirty="0">
                <a:latin typeface="Calibri"/>
                <a:cs typeface="Calibri"/>
              </a:rPr>
              <a:t>information</a:t>
            </a:r>
            <a:endParaRPr sz="2950" dirty="0">
              <a:latin typeface="Calibri"/>
              <a:cs typeface="Calibri"/>
            </a:endParaRPr>
          </a:p>
          <a:p>
            <a:pPr marL="1042669" lvl="1" indent="-279400">
              <a:lnSpc>
                <a:spcPct val="100000"/>
              </a:lnSpc>
              <a:spcBef>
                <a:spcPts val="65"/>
              </a:spcBef>
              <a:buClr>
                <a:srgbClr val="179AD4"/>
              </a:buClr>
              <a:buSzPct val="106779"/>
              <a:buFont typeface="Franklin Gothic Medium"/>
              <a:buChar char="•"/>
              <a:tabLst>
                <a:tab pos="1042669" algn="l"/>
              </a:tabLst>
            </a:pPr>
            <a:r>
              <a:rPr sz="2950" spc="130" dirty="0">
                <a:latin typeface="Calibri"/>
                <a:cs typeface="Calibri"/>
              </a:rPr>
              <a:t>Wellness</a:t>
            </a:r>
            <a:r>
              <a:rPr sz="2950" spc="220" dirty="0">
                <a:latin typeface="Calibri"/>
                <a:cs typeface="Calibri"/>
              </a:rPr>
              <a:t> </a:t>
            </a:r>
            <a:r>
              <a:rPr sz="2950" spc="70" dirty="0">
                <a:latin typeface="Calibri"/>
                <a:cs typeface="Calibri"/>
              </a:rPr>
              <a:t>information</a:t>
            </a:r>
            <a:endParaRPr sz="2950" dirty="0">
              <a:latin typeface="Calibri"/>
              <a:cs typeface="Calibri"/>
            </a:endParaRPr>
          </a:p>
          <a:p>
            <a:pPr marL="1042669" lvl="1" indent="-279400">
              <a:lnSpc>
                <a:spcPct val="100000"/>
              </a:lnSpc>
              <a:spcBef>
                <a:spcPts val="60"/>
              </a:spcBef>
              <a:buClr>
                <a:srgbClr val="179AD4"/>
              </a:buClr>
              <a:buSzPct val="106779"/>
              <a:buFont typeface="Franklin Gothic Medium"/>
              <a:buChar char="•"/>
              <a:tabLst>
                <a:tab pos="1042669" algn="l"/>
              </a:tabLst>
            </a:pPr>
            <a:r>
              <a:rPr sz="2950" spc="95" dirty="0">
                <a:latin typeface="Calibri"/>
                <a:cs typeface="Calibri"/>
              </a:rPr>
              <a:t>Prevention</a:t>
            </a:r>
            <a:r>
              <a:rPr sz="2950" spc="175" dirty="0">
                <a:latin typeface="Calibri"/>
                <a:cs typeface="Calibri"/>
              </a:rPr>
              <a:t> </a:t>
            </a:r>
            <a:r>
              <a:rPr sz="2950" spc="140" dirty="0">
                <a:latin typeface="Calibri"/>
                <a:cs typeface="Calibri"/>
              </a:rPr>
              <a:t>and</a:t>
            </a:r>
            <a:r>
              <a:rPr sz="2950" spc="330" dirty="0">
                <a:latin typeface="Calibri"/>
                <a:cs typeface="Calibri"/>
              </a:rPr>
              <a:t> </a:t>
            </a:r>
            <a:r>
              <a:rPr sz="2950" spc="100" dirty="0">
                <a:latin typeface="Calibri"/>
                <a:cs typeface="Calibri"/>
              </a:rPr>
              <a:t>clinical</a:t>
            </a:r>
            <a:r>
              <a:rPr sz="2950" spc="275" dirty="0">
                <a:latin typeface="Calibri"/>
                <a:cs typeface="Calibri"/>
              </a:rPr>
              <a:t> </a:t>
            </a:r>
            <a:r>
              <a:rPr sz="2950" spc="70" dirty="0">
                <a:latin typeface="Calibri"/>
                <a:cs typeface="Calibri"/>
              </a:rPr>
              <a:t>care</a:t>
            </a:r>
            <a:endParaRPr lang="en-US" sz="2950" spc="70" dirty="0">
              <a:latin typeface="Calibri"/>
              <a:cs typeface="Calibri"/>
            </a:endParaRPr>
          </a:p>
          <a:p>
            <a:pPr marL="1042669" lvl="1" indent="-279400">
              <a:lnSpc>
                <a:spcPct val="100000"/>
              </a:lnSpc>
              <a:spcBef>
                <a:spcPts val="60"/>
              </a:spcBef>
              <a:buClr>
                <a:srgbClr val="179AD4"/>
              </a:buClr>
              <a:buSzPct val="106779"/>
              <a:buFont typeface="Franklin Gothic Medium"/>
              <a:buChar char="•"/>
              <a:tabLst>
                <a:tab pos="1042669" algn="l"/>
              </a:tabLst>
            </a:pPr>
            <a:r>
              <a:rPr lang="en-US" sz="2950" spc="70" dirty="0">
                <a:latin typeface="Calibri"/>
                <a:cs typeface="Calibri"/>
              </a:rPr>
              <a:t>Provider Notices</a:t>
            </a:r>
            <a:endParaRPr sz="2950" dirty="0">
              <a:latin typeface="Calibri"/>
              <a:cs typeface="Calibri"/>
            </a:endParaRPr>
          </a:p>
        </p:txBody>
      </p:sp>
      <p:pic>
        <p:nvPicPr>
          <p:cNvPr id="5" name="object 5"/>
          <p:cNvPicPr/>
          <p:nvPr/>
        </p:nvPicPr>
        <p:blipFill>
          <a:blip r:embed="rId4" cstate="print"/>
          <a:stretch>
            <a:fillRect/>
          </a:stretch>
        </p:blipFill>
        <p:spPr>
          <a:xfrm>
            <a:off x="457200" y="7099819"/>
            <a:ext cx="7799750" cy="2999887"/>
          </a:xfrm>
          <a:prstGeom prst="rect">
            <a:avLst/>
          </a:prstGeom>
        </p:spPr>
      </p:pic>
      <p:sp>
        <p:nvSpPr>
          <p:cNvPr id="7" name="object 7"/>
          <p:cNvSpPr txBox="1"/>
          <p:nvPr/>
        </p:nvSpPr>
        <p:spPr>
          <a:xfrm>
            <a:off x="1400266" y="10504615"/>
            <a:ext cx="132080" cy="236220"/>
          </a:xfrm>
          <a:prstGeom prst="rect">
            <a:avLst/>
          </a:prstGeom>
        </p:spPr>
        <p:txBody>
          <a:bodyPr vert="horz" wrap="square" lIns="0" tIns="0" rIns="0" bIns="0" rtlCol="0">
            <a:spAutoFit/>
          </a:bodyPr>
          <a:lstStyle/>
          <a:p>
            <a:pPr marL="12700">
              <a:lnSpc>
                <a:spcPts val="1670"/>
              </a:lnSpc>
            </a:pPr>
            <a:r>
              <a:rPr sz="1650" b="1" spc="-50" dirty="0">
                <a:solidFill>
                  <a:srgbClr val="123054"/>
                </a:solidFill>
                <a:latin typeface="Calibri"/>
                <a:cs typeface="Calibri"/>
              </a:rPr>
              <a:t>7</a:t>
            </a:r>
            <a:endParaRPr sz="1650">
              <a:latin typeface="Calibri"/>
              <a:cs typeface="Calibri"/>
            </a:endParaRPr>
          </a:p>
        </p:txBody>
      </p:sp>
      <p:pic>
        <p:nvPicPr>
          <p:cNvPr id="9" name="Picture 8">
            <a:extLst>
              <a:ext uri="{FF2B5EF4-FFF2-40B4-BE49-F238E27FC236}">
                <a16:creationId xmlns:a16="http://schemas.microsoft.com/office/drawing/2014/main" id="{743A771C-4740-48BF-5C99-37EF2F92F4A9}"/>
              </a:ext>
            </a:extLst>
          </p:cNvPr>
          <p:cNvPicPr>
            <a:picLocks noChangeAspect="1"/>
          </p:cNvPicPr>
          <p:nvPr/>
        </p:nvPicPr>
        <p:blipFill>
          <a:blip r:embed="rId5"/>
          <a:stretch>
            <a:fillRect/>
          </a:stretch>
        </p:blipFill>
        <p:spPr>
          <a:xfrm>
            <a:off x="9466622" y="7099819"/>
            <a:ext cx="7885414" cy="299988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5873750" y="72695"/>
            <a:ext cx="25647390" cy="1476809"/>
          </a:xfrm>
          <a:prstGeom prst="rect">
            <a:avLst/>
          </a:prstGeom>
        </p:spPr>
        <p:txBody>
          <a:bodyPr vert="horz" wrap="square" lIns="0" tIns="182367" rIns="0" bIns="0" rtlCol="0">
            <a:spAutoFit/>
          </a:bodyPr>
          <a:lstStyle/>
          <a:p>
            <a:pPr marL="5538470" algn="ctr">
              <a:lnSpc>
                <a:spcPct val="100000"/>
              </a:lnSpc>
              <a:spcBef>
                <a:spcPts val="95"/>
              </a:spcBef>
            </a:pPr>
            <a:r>
              <a:rPr sz="6600" spc="65" dirty="0">
                <a:latin typeface="Avenir Next LT Pro" panose="020B0504020202020204" pitchFamily="34" charset="0"/>
              </a:rPr>
              <a:t>Provider</a:t>
            </a:r>
            <a:r>
              <a:rPr sz="6600" spc="165" dirty="0">
                <a:latin typeface="Avenir Next LT Pro" panose="020B0504020202020204" pitchFamily="34" charset="0"/>
              </a:rPr>
              <a:t> </a:t>
            </a:r>
            <a:r>
              <a:rPr sz="6600" spc="114" dirty="0">
                <a:latin typeface="Avenir Next LT Pro" panose="020B0504020202020204" pitchFamily="34" charset="0"/>
              </a:rPr>
              <a:t>Portal</a:t>
            </a:r>
            <a:br>
              <a:rPr lang="en-US" spc="114" dirty="0"/>
            </a:br>
            <a:r>
              <a:rPr lang="en-US" sz="1800" dirty="0">
                <a:latin typeface="Avenir Next LT Pro" panose="020B0504020202020204" pitchFamily="34" charset="0"/>
                <a:hlinkClick r:id="rId2"/>
              </a:rPr>
              <a:t>Availity Essentials - Sign In</a:t>
            </a:r>
            <a:endParaRPr sz="1800" spc="114" dirty="0">
              <a:latin typeface="Avenir Next LT Pro" panose="020B0504020202020204" pitchFamily="34" charset="0"/>
            </a:endParaRPr>
          </a:p>
        </p:txBody>
      </p:sp>
      <p:pic>
        <p:nvPicPr>
          <p:cNvPr id="3" name="object 3" descr="Screen Clipping">
            <a:hlinkClick r:id="rId3"/>
          </p:cNvPr>
          <p:cNvPicPr/>
          <p:nvPr/>
        </p:nvPicPr>
        <p:blipFill>
          <a:blip r:embed="rId4" cstate="print"/>
          <a:stretch>
            <a:fillRect/>
          </a:stretch>
        </p:blipFill>
        <p:spPr>
          <a:xfrm>
            <a:off x="4439426" y="1573970"/>
            <a:ext cx="10276848" cy="4778119"/>
          </a:xfrm>
          <a:prstGeom prst="rect">
            <a:avLst/>
          </a:prstGeom>
        </p:spPr>
      </p:pic>
      <p:sp>
        <p:nvSpPr>
          <p:cNvPr id="4" name="object 4"/>
          <p:cNvSpPr txBox="1"/>
          <p:nvPr/>
        </p:nvSpPr>
        <p:spPr>
          <a:xfrm>
            <a:off x="4718050" y="10203386"/>
            <a:ext cx="11571605" cy="467436"/>
          </a:xfrm>
          <a:prstGeom prst="rect">
            <a:avLst/>
          </a:prstGeom>
        </p:spPr>
        <p:txBody>
          <a:bodyPr vert="horz" wrap="square" lIns="0" tIns="13335" rIns="0" bIns="0" rtlCol="0">
            <a:spAutoFit/>
          </a:bodyPr>
          <a:lstStyle/>
          <a:p>
            <a:pPr marL="12700" marR="5080">
              <a:lnSpc>
                <a:spcPct val="100000"/>
              </a:lnSpc>
              <a:spcBef>
                <a:spcPts val="105"/>
              </a:spcBef>
              <a:tabLst>
                <a:tab pos="1000125" algn="l"/>
                <a:tab pos="3477895" algn="l"/>
                <a:tab pos="4706620" algn="l"/>
              </a:tabLst>
            </a:pPr>
            <a:r>
              <a:rPr sz="2950" b="1" spc="200" dirty="0">
                <a:latin typeface="Calibri"/>
                <a:cs typeface="Calibri"/>
              </a:rPr>
              <a:t>Click</a:t>
            </a:r>
            <a:r>
              <a:rPr sz="2950" b="1" dirty="0">
                <a:latin typeface="Calibri"/>
                <a:cs typeface="Calibri"/>
              </a:rPr>
              <a:t>	</a:t>
            </a:r>
            <a:r>
              <a:rPr sz="2950" b="1" spc="105" dirty="0">
                <a:latin typeface="Calibri"/>
                <a:cs typeface="Calibri"/>
              </a:rPr>
              <a:t>on</a:t>
            </a:r>
            <a:r>
              <a:rPr sz="2950" b="1" spc="330" dirty="0">
                <a:latin typeface="Calibri"/>
                <a:cs typeface="Calibri"/>
              </a:rPr>
              <a:t> </a:t>
            </a:r>
            <a:r>
              <a:rPr sz="2950" b="1" spc="100" dirty="0">
                <a:latin typeface="Calibri"/>
                <a:cs typeface="Calibri"/>
              </a:rPr>
              <a:t>the</a:t>
            </a:r>
            <a:r>
              <a:rPr lang="en-US" sz="2950" b="1" spc="290" dirty="0">
                <a:latin typeface="Calibri"/>
                <a:cs typeface="Calibri"/>
              </a:rPr>
              <a:t> link </a:t>
            </a:r>
            <a:r>
              <a:rPr sz="2950" b="1" spc="190" dirty="0">
                <a:latin typeface="Calibri"/>
                <a:cs typeface="Calibri"/>
              </a:rPr>
              <a:t>above</a:t>
            </a:r>
            <a:r>
              <a:rPr lang="en-US" sz="2950" b="1" spc="190" dirty="0">
                <a:latin typeface="Calibri"/>
                <a:cs typeface="Calibri"/>
              </a:rPr>
              <a:t> </a:t>
            </a:r>
            <a:r>
              <a:rPr sz="2950" b="1" spc="85" dirty="0">
                <a:latin typeface="Calibri"/>
                <a:cs typeface="Calibri"/>
              </a:rPr>
              <a:t>to</a:t>
            </a:r>
            <a:r>
              <a:rPr sz="2950" b="1" spc="254" dirty="0">
                <a:latin typeface="Calibri"/>
                <a:cs typeface="Calibri"/>
              </a:rPr>
              <a:t> </a:t>
            </a:r>
            <a:r>
              <a:rPr sz="2950" b="1" spc="175" dirty="0">
                <a:latin typeface="Calibri"/>
                <a:cs typeface="Calibri"/>
              </a:rPr>
              <a:t>access</a:t>
            </a:r>
            <a:r>
              <a:rPr sz="2950" b="1" spc="305" dirty="0">
                <a:latin typeface="Calibri"/>
                <a:cs typeface="Calibri"/>
              </a:rPr>
              <a:t> </a:t>
            </a:r>
            <a:r>
              <a:rPr sz="2950" b="1" spc="105" dirty="0">
                <a:latin typeface="Calibri"/>
                <a:cs typeface="Calibri"/>
              </a:rPr>
              <a:t>the</a:t>
            </a:r>
            <a:r>
              <a:rPr sz="2950" b="1" spc="305" dirty="0">
                <a:latin typeface="Calibri"/>
                <a:cs typeface="Calibri"/>
              </a:rPr>
              <a:t> </a:t>
            </a:r>
            <a:r>
              <a:rPr sz="2950" b="1" spc="160" dirty="0">
                <a:latin typeface="Calibri"/>
                <a:cs typeface="Calibri"/>
              </a:rPr>
              <a:t>Availity </a:t>
            </a:r>
            <a:r>
              <a:rPr sz="2950" b="1" spc="105" dirty="0">
                <a:latin typeface="Calibri"/>
                <a:cs typeface="Calibri"/>
              </a:rPr>
              <a:t>Essentials</a:t>
            </a:r>
            <a:r>
              <a:rPr sz="2950" b="1" spc="325" dirty="0">
                <a:latin typeface="Calibri"/>
                <a:cs typeface="Calibri"/>
              </a:rPr>
              <a:t> </a:t>
            </a:r>
            <a:r>
              <a:rPr sz="2950" b="1" spc="85" dirty="0">
                <a:latin typeface="Calibri"/>
                <a:cs typeface="Calibri"/>
              </a:rPr>
              <a:t>Portal.</a:t>
            </a:r>
            <a:endParaRPr sz="2950" dirty="0">
              <a:latin typeface="Calibri"/>
              <a:cs typeface="Calibri"/>
            </a:endParaRPr>
          </a:p>
        </p:txBody>
      </p:sp>
      <p:sp>
        <p:nvSpPr>
          <p:cNvPr id="5" name="object 5"/>
          <p:cNvSpPr txBox="1"/>
          <p:nvPr/>
        </p:nvSpPr>
        <p:spPr>
          <a:xfrm>
            <a:off x="1416521" y="10437104"/>
            <a:ext cx="132080" cy="278130"/>
          </a:xfrm>
          <a:prstGeom prst="rect">
            <a:avLst/>
          </a:prstGeom>
        </p:spPr>
        <p:txBody>
          <a:bodyPr vert="horz" wrap="square" lIns="0" tIns="13335" rIns="0" bIns="0" rtlCol="0">
            <a:spAutoFit/>
          </a:bodyPr>
          <a:lstStyle/>
          <a:p>
            <a:pPr marL="12700">
              <a:lnSpc>
                <a:spcPct val="100000"/>
              </a:lnSpc>
              <a:spcBef>
                <a:spcPts val="105"/>
              </a:spcBef>
            </a:pPr>
            <a:r>
              <a:rPr sz="1650" b="1" spc="-50" dirty="0">
                <a:solidFill>
                  <a:srgbClr val="123054"/>
                </a:solidFill>
                <a:latin typeface="Calibri"/>
                <a:cs typeface="Calibri"/>
              </a:rPr>
              <a:t>8</a:t>
            </a:r>
            <a:endParaRPr sz="1650">
              <a:latin typeface="Calibri"/>
              <a:cs typeface="Calibri"/>
            </a:endParaRPr>
          </a:p>
        </p:txBody>
      </p:sp>
      <p:sp>
        <p:nvSpPr>
          <p:cNvPr id="6" name="object 6"/>
          <p:cNvSpPr txBox="1"/>
          <p:nvPr/>
        </p:nvSpPr>
        <p:spPr>
          <a:xfrm>
            <a:off x="4439426" y="6468329"/>
            <a:ext cx="4601210" cy="3188970"/>
          </a:xfrm>
          <a:prstGeom prst="rect">
            <a:avLst/>
          </a:prstGeom>
        </p:spPr>
        <p:txBody>
          <a:bodyPr vert="horz" wrap="square" lIns="0" tIns="241935" rIns="0" bIns="0" rtlCol="0">
            <a:spAutoFit/>
          </a:bodyPr>
          <a:lstStyle/>
          <a:p>
            <a:pPr marL="12700">
              <a:lnSpc>
                <a:spcPct val="100000"/>
              </a:lnSpc>
              <a:spcBef>
                <a:spcPts val="1905"/>
              </a:spcBef>
            </a:pPr>
            <a:r>
              <a:rPr sz="2950" dirty="0">
                <a:solidFill>
                  <a:srgbClr val="179AD4"/>
                </a:solidFill>
                <a:latin typeface="Wingdings"/>
                <a:cs typeface="Wingdings"/>
              </a:rPr>
              <a:t></a:t>
            </a:r>
            <a:r>
              <a:rPr sz="2950" spc="340" dirty="0">
                <a:solidFill>
                  <a:srgbClr val="179AD4"/>
                </a:solidFill>
                <a:latin typeface="Times New Roman"/>
                <a:cs typeface="Times New Roman"/>
              </a:rPr>
              <a:t> </a:t>
            </a:r>
            <a:r>
              <a:rPr sz="2950" spc="85" dirty="0">
                <a:latin typeface="Calibri"/>
                <a:cs typeface="Calibri"/>
              </a:rPr>
              <a:t>Check</a:t>
            </a:r>
            <a:r>
              <a:rPr sz="2950" spc="235" dirty="0">
                <a:latin typeface="Calibri"/>
                <a:cs typeface="Calibri"/>
              </a:rPr>
              <a:t> </a:t>
            </a:r>
            <a:r>
              <a:rPr sz="2950" spc="85" dirty="0">
                <a:latin typeface="Calibri"/>
                <a:cs typeface="Calibri"/>
              </a:rPr>
              <a:t>Member</a:t>
            </a:r>
            <a:r>
              <a:rPr sz="2950" spc="235" dirty="0">
                <a:latin typeface="Calibri"/>
                <a:cs typeface="Calibri"/>
              </a:rPr>
              <a:t> </a:t>
            </a:r>
            <a:r>
              <a:rPr sz="2950" spc="85" dirty="0">
                <a:latin typeface="Calibri"/>
                <a:cs typeface="Calibri"/>
              </a:rPr>
              <a:t>Eligibility</a:t>
            </a:r>
            <a:endParaRPr sz="2950">
              <a:latin typeface="Calibri"/>
              <a:cs typeface="Calibri"/>
            </a:endParaRPr>
          </a:p>
          <a:p>
            <a:pPr marL="12700">
              <a:lnSpc>
                <a:spcPct val="100000"/>
              </a:lnSpc>
              <a:spcBef>
                <a:spcPts val="1800"/>
              </a:spcBef>
            </a:pPr>
            <a:r>
              <a:rPr sz="2950" dirty="0">
                <a:solidFill>
                  <a:srgbClr val="179AD4"/>
                </a:solidFill>
                <a:latin typeface="Wingdings"/>
                <a:cs typeface="Wingdings"/>
              </a:rPr>
              <a:t></a:t>
            </a:r>
            <a:r>
              <a:rPr sz="2950" spc="350" dirty="0">
                <a:solidFill>
                  <a:srgbClr val="179AD4"/>
                </a:solidFill>
                <a:latin typeface="Times New Roman"/>
                <a:cs typeface="Times New Roman"/>
              </a:rPr>
              <a:t> </a:t>
            </a:r>
            <a:r>
              <a:rPr sz="2950" spc="80" dirty="0">
                <a:latin typeface="Calibri"/>
                <a:cs typeface="Calibri"/>
              </a:rPr>
              <a:t>Claim</a:t>
            </a:r>
            <a:r>
              <a:rPr sz="2950" spc="250" dirty="0">
                <a:latin typeface="Calibri"/>
                <a:cs typeface="Calibri"/>
              </a:rPr>
              <a:t> </a:t>
            </a:r>
            <a:r>
              <a:rPr sz="2950" spc="90" dirty="0">
                <a:latin typeface="Calibri"/>
                <a:cs typeface="Calibri"/>
              </a:rPr>
              <a:t>Status</a:t>
            </a:r>
            <a:r>
              <a:rPr sz="2950" spc="225" dirty="0">
                <a:latin typeface="Calibri"/>
                <a:cs typeface="Calibri"/>
              </a:rPr>
              <a:t> </a:t>
            </a:r>
            <a:r>
              <a:rPr sz="2950" spc="85" dirty="0">
                <a:latin typeface="Calibri"/>
                <a:cs typeface="Calibri"/>
              </a:rPr>
              <a:t>Reports</a:t>
            </a:r>
            <a:endParaRPr sz="2950">
              <a:latin typeface="Calibri"/>
              <a:cs typeface="Calibri"/>
            </a:endParaRPr>
          </a:p>
          <a:p>
            <a:pPr marL="12700">
              <a:lnSpc>
                <a:spcPct val="100000"/>
              </a:lnSpc>
              <a:spcBef>
                <a:spcPts val="1800"/>
              </a:spcBef>
            </a:pPr>
            <a:r>
              <a:rPr sz="2950" dirty="0">
                <a:solidFill>
                  <a:srgbClr val="179AD4"/>
                </a:solidFill>
                <a:latin typeface="Wingdings"/>
                <a:cs typeface="Wingdings"/>
              </a:rPr>
              <a:t></a:t>
            </a:r>
            <a:r>
              <a:rPr sz="2950" spc="340" dirty="0">
                <a:solidFill>
                  <a:srgbClr val="179AD4"/>
                </a:solidFill>
                <a:latin typeface="Times New Roman"/>
                <a:cs typeface="Times New Roman"/>
              </a:rPr>
              <a:t> </a:t>
            </a:r>
            <a:r>
              <a:rPr sz="2950" spc="90" dirty="0">
                <a:latin typeface="Calibri"/>
                <a:cs typeface="Calibri"/>
              </a:rPr>
              <a:t>Submit</a:t>
            </a:r>
            <a:r>
              <a:rPr sz="2950" spc="220" dirty="0">
                <a:latin typeface="Calibri"/>
                <a:cs typeface="Calibri"/>
              </a:rPr>
              <a:t> </a:t>
            </a:r>
            <a:r>
              <a:rPr sz="2950" spc="75" dirty="0">
                <a:latin typeface="Calibri"/>
                <a:cs typeface="Calibri"/>
              </a:rPr>
              <a:t>Claims</a:t>
            </a:r>
            <a:endParaRPr sz="2950">
              <a:latin typeface="Calibri"/>
              <a:cs typeface="Calibri"/>
            </a:endParaRPr>
          </a:p>
          <a:p>
            <a:pPr marL="483234" marR="292100" indent="-471170">
              <a:lnSpc>
                <a:spcPct val="100000"/>
              </a:lnSpc>
              <a:spcBef>
                <a:spcPts val="1800"/>
              </a:spcBef>
            </a:pPr>
            <a:r>
              <a:rPr sz="2950" dirty="0">
                <a:solidFill>
                  <a:srgbClr val="179AD4"/>
                </a:solidFill>
                <a:latin typeface="Wingdings"/>
                <a:cs typeface="Wingdings"/>
              </a:rPr>
              <a:t></a:t>
            </a:r>
            <a:r>
              <a:rPr sz="2950" spc="350" dirty="0">
                <a:solidFill>
                  <a:srgbClr val="179AD4"/>
                </a:solidFill>
                <a:latin typeface="Times New Roman"/>
                <a:cs typeface="Times New Roman"/>
              </a:rPr>
              <a:t> </a:t>
            </a:r>
            <a:r>
              <a:rPr sz="2950" spc="75" dirty="0">
                <a:latin typeface="Calibri"/>
                <a:cs typeface="Calibri"/>
              </a:rPr>
              <a:t>View</a:t>
            </a:r>
            <a:r>
              <a:rPr sz="2950" spc="235" dirty="0">
                <a:latin typeface="Calibri"/>
                <a:cs typeface="Calibri"/>
              </a:rPr>
              <a:t> </a:t>
            </a:r>
            <a:r>
              <a:rPr sz="2950" spc="65" dirty="0">
                <a:latin typeface="Calibri"/>
                <a:cs typeface="Calibri"/>
              </a:rPr>
              <a:t>EOP</a:t>
            </a:r>
            <a:r>
              <a:rPr sz="2950" spc="225" dirty="0">
                <a:latin typeface="Calibri"/>
                <a:cs typeface="Calibri"/>
              </a:rPr>
              <a:t> </a:t>
            </a:r>
            <a:r>
              <a:rPr sz="2950" dirty="0">
                <a:latin typeface="Calibri"/>
                <a:cs typeface="Calibri"/>
              </a:rPr>
              <a:t>/</a:t>
            </a:r>
            <a:r>
              <a:rPr sz="2950" spc="229" dirty="0">
                <a:latin typeface="Calibri"/>
                <a:cs typeface="Calibri"/>
              </a:rPr>
              <a:t> </a:t>
            </a:r>
            <a:r>
              <a:rPr sz="2950" spc="85" dirty="0">
                <a:latin typeface="Calibri"/>
                <a:cs typeface="Calibri"/>
              </a:rPr>
              <a:t>Remittance Details</a:t>
            </a:r>
            <a:endParaRPr sz="2950">
              <a:latin typeface="Calibri"/>
              <a:cs typeface="Calibri"/>
            </a:endParaRPr>
          </a:p>
        </p:txBody>
      </p:sp>
      <p:sp>
        <p:nvSpPr>
          <p:cNvPr id="7" name="object 7"/>
          <p:cNvSpPr txBox="1"/>
          <p:nvPr/>
        </p:nvSpPr>
        <p:spPr>
          <a:xfrm>
            <a:off x="10131422" y="6467997"/>
            <a:ext cx="6536055" cy="3188970"/>
          </a:xfrm>
          <a:prstGeom prst="rect">
            <a:avLst/>
          </a:prstGeom>
        </p:spPr>
        <p:txBody>
          <a:bodyPr vert="horz" wrap="square" lIns="0" tIns="241300" rIns="0" bIns="0" rtlCol="0">
            <a:spAutoFit/>
          </a:bodyPr>
          <a:lstStyle/>
          <a:p>
            <a:pPr marL="12700">
              <a:lnSpc>
                <a:spcPct val="100000"/>
              </a:lnSpc>
              <a:spcBef>
                <a:spcPts val="1900"/>
              </a:spcBef>
            </a:pPr>
            <a:r>
              <a:rPr sz="2950" dirty="0">
                <a:solidFill>
                  <a:srgbClr val="179AD4"/>
                </a:solidFill>
                <a:latin typeface="Wingdings"/>
                <a:cs typeface="Wingdings"/>
              </a:rPr>
              <a:t></a:t>
            </a:r>
            <a:r>
              <a:rPr sz="2950" spc="345" dirty="0">
                <a:solidFill>
                  <a:srgbClr val="179AD4"/>
                </a:solidFill>
                <a:latin typeface="Times New Roman"/>
                <a:cs typeface="Times New Roman"/>
              </a:rPr>
              <a:t> </a:t>
            </a:r>
            <a:r>
              <a:rPr sz="2950" spc="75" dirty="0">
                <a:latin typeface="Calibri"/>
                <a:cs typeface="Calibri"/>
              </a:rPr>
              <a:t>View</a:t>
            </a:r>
            <a:r>
              <a:rPr sz="2950" spc="235" dirty="0">
                <a:latin typeface="Calibri"/>
                <a:cs typeface="Calibri"/>
              </a:rPr>
              <a:t> </a:t>
            </a:r>
            <a:r>
              <a:rPr sz="2950" spc="90" dirty="0">
                <a:latin typeface="Calibri"/>
                <a:cs typeface="Calibri"/>
              </a:rPr>
              <a:t>Panel</a:t>
            </a:r>
            <a:r>
              <a:rPr sz="2950" spc="225" dirty="0">
                <a:latin typeface="Calibri"/>
                <a:cs typeface="Calibri"/>
              </a:rPr>
              <a:t> </a:t>
            </a:r>
            <a:r>
              <a:rPr sz="2950" spc="85" dirty="0">
                <a:latin typeface="Calibri"/>
                <a:cs typeface="Calibri"/>
              </a:rPr>
              <a:t>Roster</a:t>
            </a:r>
            <a:endParaRPr sz="2950" dirty="0">
              <a:latin typeface="Calibri"/>
              <a:cs typeface="Calibri"/>
            </a:endParaRPr>
          </a:p>
          <a:p>
            <a:pPr marL="12700">
              <a:lnSpc>
                <a:spcPct val="100000"/>
              </a:lnSpc>
              <a:spcBef>
                <a:spcPts val="1805"/>
              </a:spcBef>
            </a:pPr>
            <a:r>
              <a:rPr sz="2950" dirty="0">
                <a:solidFill>
                  <a:srgbClr val="179AD4"/>
                </a:solidFill>
                <a:latin typeface="Wingdings"/>
                <a:cs typeface="Wingdings"/>
              </a:rPr>
              <a:t></a:t>
            </a:r>
            <a:r>
              <a:rPr sz="2950" spc="355" dirty="0">
                <a:solidFill>
                  <a:srgbClr val="179AD4"/>
                </a:solidFill>
                <a:latin typeface="Times New Roman"/>
                <a:cs typeface="Times New Roman"/>
              </a:rPr>
              <a:t> </a:t>
            </a:r>
            <a:r>
              <a:rPr sz="2950" spc="90" dirty="0">
                <a:latin typeface="Calibri"/>
                <a:cs typeface="Calibri"/>
              </a:rPr>
              <a:t>Submit</a:t>
            </a:r>
            <a:r>
              <a:rPr sz="2950" spc="229" dirty="0">
                <a:latin typeface="Calibri"/>
                <a:cs typeface="Calibri"/>
              </a:rPr>
              <a:t> </a:t>
            </a:r>
            <a:r>
              <a:rPr sz="2950" spc="90" dirty="0">
                <a:latin typeface="Calibri"/>
                <a:cs typeface="Calibri"/>
              </a:rPr>
              <a:t>Prior</a:t>
            </a:r>
            <a:r>
              <a:rPr sz="2950" spc="229" dirty="0">
                <a:latin typeface="Calibri"/>
                <a:cs typeface="Calibri"/>
              </a:rPr>
              <a:t> </a:t>
            </a:r>
            <a:r>
              <a:rPr sz="2950" spc="100" dirty="0">
                <a:latin typeface="Calibri"/>
                <a:cs typeface="Calibri"/>
              </a:rPr>
              <a:t>Authorization</a:t>
            </a:r>
            <a:r>
              <a:rPr sz="2950" spc="229" dirty="0">
                <a:latin typeface="Calibri"/>
                <a:cs typeface="Calibri"/>
              </a:rPr>
              <a:t> </a:t>
            </a:r>
            <a:r>
              <a:rPr sz="2950" spc="85" dirty="0">
                <a:latin typeface="Calibri"/>
                <a:cs typeface="Calibri"/>
              </a:rPr>
              <a:t>Requests</a:t>
            </a:r>
            <a:endParaRPr sz="2950" dirty="0">
              <a:latin typeface="Calibri"/>
              <a:cs typeface="Calibri"/>
            </a:endParaRPr>
          </a:p>
          <a:p>
            <a:pPr marL="12700">
              <a:lnSpc>
                <a:spcPct val="100000"/>
              </a:lnSpc>
              <a:spcBef>
                <a:spcPts val="1800"/>
              </a:spcBef>
            </a:pPr>
            <a:r>
              <a:rPr sz="2950" dirty="0">
                <a:solidFill>
                  <a:srgbClr val="179AD4"/>
                </a:solidFill>
                <a:latin typeface="Wingdings"/>
                <a:cs typeface="Wingdings"/>
              </a:rPr>
              <a:t></a:t>
            </a:r>
            <a:r>
              <a:rPr sz="2950" spc="370" dirty="0">
                <a:solidFill>
                  <a:srgbClr val="179AD4"/>
                </a:solidFill>
                <a:latin typeface="Times New Roman"/>
                <a:cs typeface="Times New Roman"/>
              </a:rPr>
              <a:t> </a:t>
            </a:r>
            <a:r>
              <a:rPr sz="2950" spc="75" dirty="0">
                <a:latin typeface="Calibri"/>
                <a:cs typeface="Calibri"/>
              </a:rPr>
              <a:t>View</a:t>
            </a:r>
            <a:r>
              <a:rPr sz="2950" spc="240" dirty="0">
                <a:latin typeface="Calibri"/>
                <a:cs typeface="Calibri"/>
              </a:rPr>
              <a:t> </a:t>
            </a:r>
            <a:r>
              <a:rPr sz="2950" spc="90" dirty="0">
                <a:latin typeface="Calibri"/>
                <a:cs typeface="Calibri"/>
              </a:rPr>
              <a:t>Prior</a:t>
            </a:r>
            <a:r>
              <a:rPr sz="2950" spc="229" dirty="0">
                <a:latin typeface="Calibri"/>
                <a:cs typeface="Calibri"/>
              </a:rPr>
              <a:t> </a:t>
            </a:r>
            <a:r>
              <a:rPr sz="2950" spc="100" dirty="0">
                <a:latin typeface="Calibri"/>
                <a:cs typeface="Calibri"/>
              </a:rPr>
              <a:t>Authorization</a:t>
            </a:r>
            <a:r>
              <a:rPr sz="2950" spc="225" dirty="0">
                <a:latin typeface="Calibri"/>
                <a:cs typeface="Calibri"/>
              </a:rPr>
              <a:t> </a:t>
            </a:r>
            <a:r>
              <a:rPr sz="2950" spc="80" dirty="0">
                <a:latin typeface="Calibri"/>
                <a:cs typeface="Calibri"/>
              </a:rPr>
              <a:t>Status</a:t>
            </a:r>
            <a:endParaRPr sz="2950" dirty="0">
              <a:latin typeface="Calibri"/>
              <a:cs typeface="Calibri"/>
            </a:endParaRPr>
          </a:p>
          <a:p>
            <a:pPr marL="484505" marR="981075" indent="-472440">
              <a:lnSpc>
                <a:spcPct val="100000"/>
              </a:lnSpc>
              <a:spcBef>
                <a:spcPts val="1800"/>
              </a:spcBef>
            </a:pPr>
            <a:r>
              <a:rPr sz="2950" dirty="0">
                <a:solidFill>
                  <a:srgbClr val="179AD4"/>
                </a:solidFill>
                <a:latin typeface="Wingdings"/>
                <a:cs typeface="Wingdings"/>
              </a:rPr>
              <a:t></a:t>
            </a:r>
            <a:r>
              <a:rPr sz="2950" spc="360" dirty="0">
                <a:solidFill>
                  <a:srgbClr val="179AD4"/>
                </a:solidFill>
                <a:latin typeface="Times New Roman"/>
                <a:cs typeface="Times New Roman"/>
              </a:rPr>
              <a:t> </a:t>
            </a:r>
            <a:r>
              <a:rPr sz="2950" spc="85" dirty="0">
                <a:latin typeface="Calibri"/>
                <a:cs typeface="Calibri"/>
              </a:rPr>
              <a:t>Access</a:t>
            </a:r>
            <a:r>
              <a:rPr sz="2950" spc="240" dirty="0">
                <a:latin typeface="Calibri"/>
                <a:cs typeface="Calibri"/>
              </a:rPr>
              <a:t> </a:t>
            </a:r>
            <a:r>
              <a:rPr sz="2950" spc="85" dirty="0">
                <a:latin typeface="Calibri"/>
                <a:cs typeface="Calibri"/>
              </a:rPr>
              <a:t>Payer</a:t>
            </a:r>
            <a:r>
              <a:rPr sz="2950" spc="235" dirty="0">
                <a:latin typeface="Calibri"/>
                <a:cs typeface="Calibri"/>
              </a:rPr>
              <a:t> </a:t>
            </a:r>
            <a:r>
              <a:rPr sz="2950" spc="85" dirty="0">
                <a:latin typeface="Calibri"/>
                <a:cs typeface="Calibri"/>
              </a:rPr>
              <a:t>Space</a:t>
            </a:r>
            <a:r>
              <a:rPr sz="2950" spc="215" dirty="0">
                <a:latin typeface="Calibri"/>
                <a:cs typeface="Calibri"/>
              </a:rPr>
              <a:t> </a:t>
            </a:r>
            <a:r>
              <a:rPr sz="2950" dirty="0">
                <a:latin typeface="Calibri"/>
                <a:cs typeface="Calibri"/>
              </a:rPr>
              <a:t>&amp;</a:t>
            </a:r>
            <a:r>
              <a:rPr sz="2950" spc="235" dirty="0">
                <a:latin typeface="Calibri"/>
                <a:cs typeface="Calibri"/>
              </a:rPr>
              <a:t> </a:t>
            </a:r>
            <a:r>
              <a:rPr sz="2950" spc="85" dirty="0">
                <a:latin typeface="Calibri"/>
                <a:cs typeface="Calibri"/>
              </a:rPr>
              <a:t>Provider Resources</a:t>
            </a:r>
            <a:endParaRPr sz="2950" dirty="0">
              <a:latin typeface="Calibri"/>
              <a:cs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182367" rIns="0" bIns="0" rtlCol="0">
            <a:spAutoFit/>
          </a:bodyPr>
          <a:lstStyle/>
          <a:p>
            <a:pPr marL="5538470">
              <a:lnSpc>
                <a:spcPct val="100000"/>
              </a:lnSpc>
              <a:spcBef>
                <a:spcPts val="95"/>
              </a:spcBef>
            </a:pPr>
            <a:r>
              <a:rPr spc="65" dirty="0"/>
              <a:t>Provider</a:t>
            </a:r>
            <a:r>
              <a:rPr spc="165" dirty="0"/>
              <a:t> </a:t>
            </a:r>
            <a:r>
              <a:rPr spc="114" dirty="0"/>
              <a:t>Portal</a:t>
            </a:r>
          </a:p>
        </p:txBody>
      </p:sp>
      <p:sp>
        <p:nvSpPr>
          <p:cNvPr id="3" name="object 3"/>
          <p:cNvSpPr txBox="1"/>
          <p:nvPr/>
        </p:nvSpPr>
        <p:spPr>
          <a:xfrm>
            <a:off x="3803650" y="7789423"/>
            <a:ext cx="11077818" cy="2066463"/>
          </a:xfrm>
          <a:prstGeom prst="rect">
            <a:avLst/>
          </a:prstGeom>
        </p:spPr>
        <p:txBody>
          <a:bodyPr vert="horz" wrap="square" lIns="0" tIns="12700" rIns="0" bIns="0" rtlCol="0">
            <a:spAutoFit/>
          </a:bodyPr>
          <a:lstStyle/>
          <a:p>
            <a:pPr marL="389255" marR="5080" indent="-377190" algn="ctr">
              <a:lnSpc>
                <a:spcPct val="90300"/>
              </a:lnSpc>
              <a:spcBef>
                <a:spcPts val="3035"/>
              </a:spcBef>
              <a:buFont typeface="Wingdings"/>
              <a:buChar char=""/>
              <a:tabLst>
                <a:tab pos="389255" algn="l"/>
                <a:tab pos="482600" algn="l"/>
              </a:tabLst>
            </a:pPr>
            <a:r>
              <a:rPr lang="en-US" sz="3200" dirty="0">
                <a:hlinkClick r:id="rId2"/>
              </a:rPr>
              <a:t>Welcome_New_User.pdf</a:t>
            </a:r>
            <a:endParaRPr lang="en-US" sz="2950" dirty="0">
              <a:solidFill>
                <a:srgbClr val="1A9AD5"/>
              </a:solidFill>
              <a:latin typeface="Calibri"/>
              <a:cs typeface="Calibri"/>
            </a:endParaRPr>
          </a:p>
          <a:p>
            <a:pPr marL="389255" marR="5080" indent="-377190" algn="just">
              <a:lnSpc>
                <a:spcPct val="90300"/>
              </a:lnSpc>
              <a:spcBef>
                <a:spcPts val="3035"/>
              </a:spcBef>
              <a:buFont typeface="Wingdings"/>
              <a:buChar char=""/>
              <a:tabLst>
                <a:tab pos="389255" algn="l"/>
                <a:tab pos="482600" algn="l"/>
              </a:tabLst>
            </a:pPr>
            <a:r>
              <a:rPr sz="2950" dirty="0">
                <a:solidFill>
                  <a:srgbClr val="1A9AD5"/>
                </a:solidFill>
                <a:latin typeface="Calibri"/>
                <a:cs typeface="Calibri"/>
              </a:rPr>
              <a:t>	</a:t>
            </a:r>
            <a:r>
              <a:rPr sz="2950" spc="114" dirty="0">
                <a:solidFill>
                  <a:srgbClr val="1F1243"/>
                </a:solidFill>
                <a:latin typeface="Calibri"/>
                <a:cs typeface="Calibri"/>
              </a:rPr>
              <a:t>Access</a:t>
            </a:r>
            <a:r>
              <a:rPr sz="2950" spc="270" dirty="0">
                <a:solidFill>
                  <a:srgbClr val="1F1243"/>
                </a:solidFill>
                <a:latin typeface="Calibri"/>
                <a:cs typeface="Calibri"/>
              </a:rPr>
              <a:t> </a:t>
            </a:r>
            <a:r>
              <a:rPr sz="2950" spc="150" dirty="0">
                <a:solidFill>
                  <a:srgbClr val="1F1243"/>
                </a:solidFill>
                <a:latin typeface="Calibri"/>
                <a:cs typeface="Calibri"/>
              </a:rPr>
              <a:t>step-</a:t>
            </a:r>
            <a:r>
              <a:rPr sz="2950" spc="140" dirty="0">
                <a:solidFill>
                  <a:srgbClr val="1F1243"/>
                </a:solidFill>
                <a:latin typeface="Calibri"/>
                <a:cs typeface="Calibri"/>
              </a:rPr>
              <a:t>by-</a:t>
            </a:r>
            <a:r>
              <a:rPr sz="2950" spc="105" dirty="0">
                <a:solidFill>
                  <a:srgbClr val="1F1243"/>
                </a:solidFill>
                <a:latin typeface="Calibri"/>
                <a:cs typeface="Calibri"/>
              </a:rPr>
              <a:t>step</a:t>
            </a:r>
            <a:r>
              <a:rPr sz="2950" spc="254" dirty="0">
                <a:solidFill>
                  <a:srgbClr val="1F1243"/>
                </a:solidFill>
                <a:latin typeface="Calibri"/>
                <a:cs typeface="Calibri"/>
              </a:rPr>
              <a:t> </a:t>
            </a:r>
            <a:r>
              <a:rPr sz="2950" spc="125" dirty="0">
                <a:solidFill>
                  <a:srgbClr val="1F1243"/>
                </a:solidFill>
                <a:latin typeface="Calibri"/>
                <a:cs typeface="Calibri"/>
              </a:rPr>
              <a:t>training</a:t>
            </a:r>
            <a:r>
              <a:rPr sz="2950" spc="265" dirty="0">
                <a:solidFill>
                  <a:srgbClr val="1F1243"/>
                </a:solidFill>
                <a:latin typeface="Calibri"/>
                <a:cs typeface="Calibri"/>
              </a:rPr>
              <a:t> </a:t>
            </a:r>
            <a:r>
              <a:rPr sz="2950" spc="125" dirty="0">
                <a:solidFill>
                  <a:srgbClr val="1F1243"/>
                </a:solidFill>
                <a:latin typeface="Calibri"/>
                <a:cs typeface="Calibri"/>
              </a:rPr>
              <a:t>resources</a:t>
            </a:r>
            <a:r>
              <a:rPr sz="2950" spc="270" dirty="0">
                <a:solidFill>
                  <a:srgbClr val="1F1243"/>
                </a:solidFill>
                <a:latin typeface="Calibri"/>
                <a:cs typeface="Calibri"/>
              </a:rPr>
              <a:t> </a:t>
            </a:r>
            <a:r>
              <a:rPr sz="2950" spc="100" dirty="0">
                <a:solidFill>
                  <a:srgbClr val="1F1243"/>
                </a:solidFill>
                <a:latin typeface="Calibri"/>
                <a:cs typeface="Calibri"/>
              </a:rPr>
              <a:t>and</a:t>
            </a:r>
            <a:r>
              <a:rPr sz="2950" spc="285" dirty="0">
                <a:solidFill>
                  <a:srgbClr val="1F1243"/>
                </a:solidFill>
                <a:latin typeface="Calibri"/>
                <a:cs typeface="Calibri"/>
              </a:rPr>
              <a:t> </a:t>
            </a:r>
            <a:r>
              <a:rPr sz="2950" spc="120" dirty="0">
                <a:solidFill>
                  <a:srgbClr val="1F1243"/>
                </a:solidFill>
                <a:latin typeface="Calibri"/>
                <a:cs typeface="Calibri"/>
              </a:rPr>
              <a:t>guides</a:t>
            </a:r>
            <a:r>
              <a:rPr sz="2950" spc="254" dirty="0">
                <a:solidFill>
                  <a:srgbClr val="1F1243"/>
                </a:solidFill>
                <a:latin typeface="Calibri"/>
                <a:cs typeface="Calibri"/>
              </a:rPr>
              <a:t> </a:t>
            </a:r>
            <a:r>
              <a:rPr sz="2950" spc="45" dirty="0">
                <a:solidFill>
                  <a:srgbClr val="1F1243"/>
                </a:solidFill>
                <a:latin typeface="Calibri"/>
                <a:cs typeface="Calibri"/>
              </a:rPr>
              <a:t>in </a:t>
            </a:r>
            <a:r>
              <a:rPr sz="2950" spc="95" dirty="0">
                <a:solidFill>
                  <a:srgbClr val="1F1243"/>
                </a:solidFill>
                <a:latin typeface="Calibri"/>
                <a:cs typeface="Calibri"/>
              </a:rPr>
              <a:t>the</a:t>
            </a:r>
            <a:r>
              <a:rPr sz="2950" spc="285" dirty="0">
                <a:solidFill>
                  <a:srgbClr val="1F1243"/>
                </a:solidFill>
                <a:latin typeface="Calibri"/>
                <a:cs typeface="Calibri"/>
              </a:rPr>
              <a:t> </a:t>
            </a:r>
            <a:r>
              <a:rPr sz="2950" spc="125" dirty="0">
                <a:solidFill>
                  <a:srgbClr val="1F1243"/>
                </a:solidFill>
                <a:latin typeface="Calibri"/>
                <a:cs typeface="Calibri"/>
              </a:rPr>
              <a:t>CountyCare</a:t>
            </a:r>
            <a:r>
              <a:rPr sz="2950" spc="254" dirty="0">
                <a:solidFill>
                  <a:srgbClr val="1F1243"/>
                </a:solidFill>
                <a:latin typeface="Calibri"/>
                <a:cs typeface="Calibri"/>
              </a:rPr>
              <a:t> </a:t>
            </a:r>
            <a:r>
              <a:rPr sz="2950" spc="114" dirty="0">
                <a:solidFill>
                  <a:srgbClr val="1F1243"/>
                </a:solidFill>
                <a:latin typeface="Calibri"/>
                <a:cs typeface="Calibri"/>
              </a:rPr>
              <a:t>Payer</a:t>
            </a:r>
            <a:r>
              <a:rPr sz="2950" spc="275" dirty="0">
                <a:solidFill>
                  <a:srgbClr val="1F1243"/>
                </a:solidFill>
                <a:latin typeface="Calibri"/>
                <a:cs typeface="Calibri"/>
              </a:rPr>
              <a:t> </a:t>
            </a:r>
            <a:r>
              <a:rPr sz="2950" spc="114" dirty="0">
                <a:solidFill>
                  <a:srgbClr val="1F1243"/>
                </a:solidFill>
                <a:latin typeface="Calibri"/>
                <a:cs typeface="Calibri"/>
              </a:rPr>
              <a:t>Space</a:t>
            </a:r>
            <a:r>
              <a:rPr sz="2950" spc="260" dirty="0">
                <a:solidFill>
                  <a:srgbClr val="1F1243"/>
                </a:solidFill>
                <a:latin typeface="Calibri"/>
                <a:cs typeface="Calibri"/>
              </a:rPr>
              <a:t> </a:t>
            </a:r>
            <a:r>
              <a:rPr sz="2950" spc="114" dirty="0">
                <a:solidFill>
                  <a:srgbClr val="1F1243"/>
                </a:solidFill>
                <a:latin typeface="Calibri"/>
                <a:cs typeface="Calibri"/>
              </a:rPr>
              <a:t>within</a:t>
            </a:r>
            <a:r>
              <a:rPr sz="2950" spc="280" dirty="0">
                <a:solidFill>
                  <a:srgbClr val="1F1243"/>
                </a:solidFill>
                <a:latin typeface="Calibri"/>
                <a:cs typeface="Calibri"/>
              </a:rPr>
              <a:t> </a:t>
            </a:r>
            <a:r>
              <a:rPr sz="2950" spc="120" dirty="0">
                <a:solidFill>
                  <a:srgbClr val="1F1243"/>
                </a:solidFill>
                <a:latin typeface="Calibri"/>
                <a:cs typeface="Calibri"/>
              </a:rPr>
              <a:t>Availity</a:t>
            </a:r>
            <a:r>
              <a:rPr sz="2950" spc="280" dirty="0">
                <a:solidFill>
                  <a:srgbClr val="1F1243"/>
                </a:solidFill>
                <a:latin typeface="Calibri"/>
                <a:cs typeface="Calibri"/>
              </a:rPr>
              <a:t> </a:t>
            </a:r>
            <a:r>
              <a:rPr sz="2950" spc="120" dirty="0">
                <a:solidFill>
                  <a:srgbClr val="1F1243"/>
                </a:solidFill>
                <a:latin typeface="Calibri"/>
                <a:cs typeface="Calibri"/>
              </a:rPr>
              <a:t>Essentials </a:t>
            </a:r>
            <a:r>
              <a:rPr sz="2950" spc="75" dirty="0">
                <a:solidFill>
                  <a:srgbClr val="1F1243"/>
                </a:solidFill>
                <a:latin typeface="Calibri"/>
                <a:cs typeface="Calibri"/>
              </a:rPr>
              <a:t>at</a:t>
            </a:r>
            <a:r>
              <a:rPr sz="2950" spc="275" dirty="0">
                <a:solidFill>
                  <a:srgbClr val="1F1243"/>
                </a:solidFill>
                <a:latin typeface="Calibri"/>
                <a:cs typeface="Calibri"/>
              </a:rPr>
              <a:t> </a:t>
            </a:r>
            <a:r>
              <a:rPr sz="2950" spc="120" dirty="0">
                <a:solidFill>
                  <a:srgbClr val="1F1243"/>
                </a:solidFill>
                <a:latin typeface="Calibri"/>
                <a:cs typeface="Calibri"/>
              </a:rPr>
              <a:t>essentials.availity.com</a:t>
            </a:r>
            <a:endParaRPr sz="2950" dirty="0">
              <a:latin typeface="Calibri"/>
              <a:cs typeface="Calibri"/>
            </a:endParaRPr>
          </a:p>
        </p:txBody>
      </p:sp>
      <p:sp>
        <p:nvSpPr>
          <p:cNvPr id="8" name="object 8"/>
          <p:cNvSpPr txBox="1"/>
          <p:nvPr/>
        </p:nvSpPr>
        <p:spPr>
          <a:xfrm>
            <a:off x="1416521" y="10437104"/>
            <a:ext cx="132080" cy="278130"/>
          </a:xfrm>
          <a:prstGeom prst="rect">
            <a:avLst/>
          </a:prstGeom>
        </p:spPr>
        <p:txBody>
          <a:bodyPr vert="horz" wrap="square" lIns="0" tIns="13335" rIns="0" bIns="0" rtlCol="0">
            <a:spAutoFit/>
          </a:bodyPr>
          <a:lstStyle/>
          <a:p>
            <a:pPr marL="12700">
              <a:lnSpc>
                <a:spcPct val="100000"/>
              </a:lnSpc>
              <a:spcBef>
                <a:spcPts val="105"/>
              </a:spcBef>
            </a:pPr>
            <a:r>
              <a:rPr sz="1650" b="1" spc="-50" dirty="0">
                <a:solidFill>
                  <a:srgbClr val="123054"/>
                </a:solidFill>
                <a:latin typeface="Calibri"/>
                <a:cs typeface="Calibri"/>
              </a:rPr>
              <a:t>9</a:t>
            </a:r>
            <a:endParaRPr sz="1650">
              <a:latin typeface="Calibri"/>
              <a:cs typeface="Calibri"/>
            </a:endParaRPr>
          </a:p>
        </p:txBody>
      </p:sp>
      <p:pic>
        <p:nvPicPr>
          <p:cNvPr id="10" name="Picture 9">
            <a:extLst>
              <a:ext uri="{FF2B5EF4-FFF2-40B4-BE49-F238E27FC236}">
                <a16:creationId xmlns:a16="http://schemas.microsoft.com/office/drawing/2014/main" id="{D6389445-170F-73C7-3FCD-F2D7750B4594}"/>
              </a:ext>
            </a:extLst>
          </p:cNvPr>
          <p:cNvPicPr>
            <a:picLocks noChangeAspect="1"/>
          </p:cNvPicPr>
          <p:nvPr/>
        </p:nvPicPr>
        <p:blipFill>
          <a:blip r:embed="rId3"/>
          <a:stretch>
            <a:fillRect/>
          </a:stretch>
        </p:blipFill>
        <p:spPr>
          <a:xfrm>
            <a:off x="3906207" y="1768475"/>
            <a:ext cx="10872704" cy="5560916"/>
          </a:xfrm>
          <a:prstGeom prst="rect">
            <a:avLst/>
          </a:prstGeom>
          <a:ln w="28575">
            <a:solidFill>
              <a:schemeClr val="tx2"/>
            </a:solid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1365250" y="148904"/>
            <a:ext cx="7238365" cy="1130300"/>
          </a:xfrm>
          <a:prstGeom prst="rect">
            <a:avLst/>
          </a:prstGeom>
        </p:spPr>
        <p:txBody>
          <a:bodyPr vert="horz" wrap="square" lIns="0" tIns="12065" rIns="0" bIns="0" rtlCol="0">
            <a:spAutoFit/>
          </a:bodyPr>
          <a:lstStyle/>
          <a:p>
            <a:pPr marL="12700">
              <a:lnSpc>
                <a:spcPct val="100000"/>
              </a:lnSpc>
              <a:spcBef>
                <a:spcPts val="95"/>
              </a:spcBef>
            </a:pPr>
            <a:r>
              <a:rPr spc="65" dirty="0"/>
              <a:t>Provider</a:t>
            </a:r>
            <a:r>
              <a:rPr spc="165" dirty="0"/>
              <a:t> </a:t>
            </a:r>
            <a:r>
              <a:rPr spc="140" dirty="0"/>
              <a:t>Manual</a:t>
            </a:r>
          </a:p>
        </p:txBody>
      </p:sp>
      <p:sp>
        <p:nvSpPr>
          <p:cNvPr id="3" name="object 3"/>
          <p:cNvSpPr txBox="1"/>
          <p:nvPr/>
        </p:nvSpPr>
        <p:spPr>
          <a:xfrm>
            <a:off x="866204" y="1463675"/>
            <a:ext cx="9074150" cy="8861913"/>
          </a:xfrm>
          <a:prstGeom prst="rect">
            <a:avLst/>
          </a:prstGeom>
        </p:spPr>
        <p:txBody>
          <a:bodyPr vert="horz" wrap="square" lIns="0" tIns="55880" rIns="0" bIns="0" rtlCol="0">
            <a:spAutoFit/>
          </a:bodyPr>
          <a:lstStyle/>
          <a:p>
            <a:pPr marL="388620" marR="5080" indent="-376555">
              <a:lnSpc>
                <a:spcPct val="90400"/>
              </a:lnSpc>
              <a:spcBef>
                <a:spcPts val="440"/>
              </a:spcBef>
              <a:buClr>
                <a:srgbClr val="0D99D4"/>
              </a:buClr>
              <a:buFont typeface="Wingdings"/>
              <a:buChar char=""/>
              <a:tabLst>
                <a:tab pos="388620" algn="l"/>
              </a:tabLst>
            </a:pPr>
            <a:r>
              <a:rPr sz="2950" spc="120" dirty="0">
                <a:latin typeface="Calibri"/>
                <a:cs typeface="Calibri"/>
              </a:rPr>
              <a:t>The</a:t>
            </a:r>
            <a:r>
              <a:rPr sz="2950" spc="270" dirty="0">
                <a:latin typeface="Calibri"/>
                <a:cs typeface="Calibri"/>
              </a:rPr>
              <a:t> </a:t>
            </a:r>
            <a:r>
              <a:rPr sz="2950" u="sng" spc="105" dirty="0">
                <a:solidFill>
                  <a:srgbClr val="0000FF"/>
                </a:solidFill>
                <a:uFill>
                  <a:solidFill>
                    <a:srgbClr val="179AD4"/>
                  </a:solidFill>
                </a:uFill>
                <a:latin typeface="Calibri"/>
                <a:cs typeface="Calibri"/>
                <a:hlinkClick r:id="rId2"/>
              </a:rPr>
              <a:t>Provide</a:t>
            </a:r>
            <a:r>
              <a:rPr sz="2950" u="sng" spc="105" dirty="0">
                <a:solidFill>
                  <a:srgbClr val="0000FF"/>
                </a:solidFill>
                <a:uFill>
                  <a:solidFill>
                    <a:srgbClr val="179AD4"/>
                  </a:solidFill>
                </a:uFill>
                <a:latin typeface="Calibri"/>
                <a:cs typeface="Calibri"/>
              </a:rPr>
              <a:t>r</a:t>
            </a:r>
            <a:r>
              <a:rPr sz="2950" u="sng" spc="204" dirty="0">
                <a:solidFill>
                  <a:srgbClr val="0000FF"/>
                </a:solidFill>
                <a:uFill>
                  <a:solidFill>
                    <a:srgbClr val="179AD4"/>
                  </a:solidFill>
                </a:uFill>
                <a:latin typeface="Calibri"/>
                <a:cs typeface="Calibri"/>
              </a:rPr>
              <a:t> </a:t>
            </a:r>
            <a:r>
              <a:rPr sz="2950" u="sng" spc="100" dirty="0">
                <a:solidFill>
                  <a:srgbClr val="0000FF"/>
                </a:solidFill>
                <a:uFill>
                  <a:solidFill>
                    <a:srgbClr val="179AD4"/>
                  </a:solidFill>
                </a:uFill>
                <a:latin typeface="Calibri"/>
                <a:cs typeface="Calibri"/>
                <a:hlinkClick r:id="rId2"/>
              </a:rPr>
              <a:t>Manua</a:t>
            </a:r>
            <a:r>
              <a:rPr sz="2950" u="sng" spc="100" dirty="0">
                <a:solidFill>
                  <a:srgbClr val="179AD4"/>
                </a:solidFill>
                <a:uFill>
                  <a:solidFill>
                    <a:srgbClr val="179AD4"/>
                  </a:solidFill>
                </a:uFill>
                <a:latin typeface="Calibri"/>
                <a:cs typeface="Calibri"/>
              </a:rPr>
              <a:t>l</a:t>
            </a:r>
            <a:r>
              <a:rPr sz="2950" u="sng" spc="229" dirty="0">
                <a:solidFill>
                  <a:srgbClr val="179AD4"/>
                </a:solidFill>
                <a:uFill>
                  <a:solidFill>
                    <a:srgbClr val="179AD4"/>
                  </a:solidFill>
                </a:uFill>
                <a:latin typeface="Calibri"/>
                <a:cs typeface="Calibri"/>
              </a:rPr>
              <a:t> </a:t>
            </a:r>
            <a:r>
              <a:rPr sz="2950" u="none" spc="120" dirty="0">
                <a:latin typeface="Calibri"/>
                <a:cs typeface="Calibri"/>
              </a:rPr>
              <a:t>serves</a:t>
            </a:r>
            <a:r>
              <a:rPr sz="2950" u="none" spc="215" dirty="0">
                <a:latin typeface="Calibri"/>
                <a:cs typeface="Calibri"/>
              </a:rPr>
              <a:t> </a:t>
            </a:r>
            <a:r>
              <a:rPr sz="2950" u="none" spc="80" dirty="0">
                <a:latin typeface="Calibri"/>
                <a:cs typeface="Calibri"/>
              </a:rPr>
              <a:t>as</a:t>
            </a:r>
            <a:r>
              <a:rPr sz="2950" u="none" spc="240" dirty="0">
                <a:latin typeface="Calibri"/>
                <a:cs typeface="Calibri"/>
              </a:rPr>
              <a:t> </a:t>
            </a:r>
            <a:r>
              <a:rPr sz="2950" u="none" spc="75" dirty="0">
                <a:latin typeface="Calibri"/>
                <a:cs typeface="Calibri"/>
              </a:rPr>
              <a:t>an</a:t>
            </a:r>
            <a:r>
              <a:rPr sz="2950" u="none" spc="240" dirty="0">
                <a:latin typeface="Calibri"/>
                <a:cs typeface="Calibri"/>
              </a:rPr>
              <a:t> </a:t>
            </a:r>
            <a:r>
              <a:rPr sz="2950" u="none" spc="120" dirty="0">
                <a:latin typeface="Calibri"/>
                <a:cs typeface="Calibri"/>
              </a:rPr>
              <a:t>extension</a:t>
            </a:r>
            <a:r>
              <a:rPr sz="2950" u="none" spc="229" dirty="0">
                <a:latin typeface="Calibri"/>
                <a:cs typeface="Calibri"/>
              </a:rPr>
              <a:t> </a:t>
            </a:r>
            <a:r>
              <a:rPr sz="2950" u="none" spc="55" dirty="0">
                <a:latin typeface="Calibri"/>
                <a:cs typeface="Calibri"/>
              </a:rPr>
              <a:t>of</a:t>
            </a:r>
            <a:r>
              <a:rPr sz="2950" u="none" spc="270" dirty="0">
                <a:latin typeface="Calibri"/>
                <a:cs typeface="Calibri"/>
              </a:rPr>
              <a:t> </a:t>
            </a:r>
            <a:r>
              <a:rPr sz="2950" u="none" spc="60" dirty="0">
                <a:latin typeface="Calibri"/>
                <a:cs typeface="Calibri"/>
              </a:rPr>
              <a:t>your </a:t>
            </a:r>
            <a:r>
              <a:rPr sz="2950" u="none" spc="125" dirty="0">
                <a:latin typeface="Calibri"/>
                <a:cs typeface="Calibri"/>
              </a:rPr>
              <a:t>provider</a:t>
            </a:r>
            <a:r>
              <a:rPr sz="2950" u="none" spc="295" dirty="0">
                <a:latin typeface="Calibri"/>
                <a:cs typeface="Calibri"/>
              </a:rPr>
              <a:t> </a:t>
            </a:r>
            <a:r>
              <a:rPr sz="2950" u="none" spc="145" dirty="0">
                <a:latin typeface="Calibri"/>
                <a:cs typeface="Calibri"/>
              </a:rPr>
              <a:t>agreement</a:t>
            </a:r>
            <a:r>
              <a:rPr sz="2950" u="none" spc="295" dirty="0">
                <a:latin typeface="Calibri"/>
                <a:cs typeface="Calibri"/>
              </a:rPr>
              <a:t> </a:t>
            </a:r>
            <a:r>
              <a:rPr sz="2950" u="none" spc="135" dirty="0">
                <a:latin typeface="Calibri"/>
                <a:cs typeface="Calibri"/>
              </a:rPr>
              <a:t>and</a:t>
            </a:r>
            <a:r>
              <a:rPr sz="2950" u="none" spc="350" dirty="0">
                <a:latin typeface="Calibri"/>
                <a:cs typeface="Calibri"/>
              </a:rPr>
              <a:t> </a:t>
            </a:r>
            <a:r>
              <a:rPr sz="2950" u="none" spc="45" dirty="0">
                <a:latin typeface="Calibri"/>
                <a:cs typeface="Calibri"/>
              </a:rPr>
              <a:t>is</a:t>
            </a:r>
            <a:r>
              <a:rPr sz="2950" u="none" spc="195" dirty="0">
                <a:latin typeface="Calibri"/>
                <a:cs typeface="Calibri"/>
              </a:rPr>
              <a:t> </a:t>
            </a:r>
            <a:r>
              <a:rPr sz="2950" u="none" dirty="0">
                <a:latin typeface="Calibri"/>
                <a:cs typeface="Calibri"/>
              </a:rPr>
              <a:t>a</a:t>
            </a:r>
            <a:r>
              <a:rPr sz="2950" u="none" spc="245" dirty="0">
                <a:latin typeface="Calibri"/>
                <a:cs typeface="Calibri"/>
              </a:rPr>
              <a:t> </a:t>
            </a:r>
            <a:r>
              <a:rPr sz="2950" u="none" spc="140" dirty="0">
                <a:latin typeface="Calibri"/>
                <a:cs typeface="Calibri"/>
              </a:rPr>
              <a:t>comprehensive </a:t>
            </a:r>
            <a:r>
              <a:rPr sz="2950" u="none" spc="114" dirty="0">
                <a:latin typeface="Calibri"/>
                <a:cs typeface="Calibri"/>
              </a:rPr>
              <a:t>reference</a:t>
            </a:r>
            <a:r>
              <a:rPr sz="2950" u="none" spc="204" dirty="0">
                <a:latin typeface="Calibri"/>
                <a:cs typeface="Calibri"/>
              </a:rPr>
              <a:t> </a:t>
            </a:r>
            <a:r>
              <a:rPr sz="2950" u="none" spc="95" dirty="0">
                <a:latin typeface="Calibri"/>
                <a:cs typeface="Calibri"/>
              </a:rPr>
              <a:t>tool</a:t>
            </a:r>
            <a:r>
              <a:rPr sz="2950" u="none" spc="204" dirty="0">
                <a:latin typeface="Calibri"/>
                <a:cs typeface="Calibri"/>
              </a:rPr>
              <a:t> </a:t>
            </a:r>
            <a:r>
              <a:rPr sz="2950" u="none" spc="140" dirty="0">
                <a:latin typeface="Calibri"/>
                <a:cs typeface="Calibri"/>
              </a:rPr>
              <a:t>and</a:t>
            </a:r>
            <a:r>
              <a:rPr sz="2950" u="none" spc="325" dirty="0">
                <a:latin typeface="Calibri"/>
                <a:cs typeface="Calibri"/>
              </a:rPr>
              <a:t> </a:t>
            </a:r>
            <a:r>
              <a:rPr sz="2950" u="none" spc="135" dirty="0">
                <a:latin typeface="Calibri"/>
                <a:cs typeface="Calibri"/>
              </a:rPr>
              <a:t>includes</a:t>
            </a:r>
            <a:r>
              <a:rPr sz="2950" u="none" spc="325" dirty="0">
                <a:latin typeface="Calibri"/>
                <a:cs typeface="Calibri"/>
              </a:rPr>
              <a:t> </a:t>
            </a:r>
            <a:r>
              <a:rPr sz="2950" u="none" spc="70" dirty="0">
                <a:latin typeface="Calibri"/>
                <a:cs typeface="Calibri"/>
              </a:rPr>
              <a:t>the</a:t>
            </a:r>
            <a:r>
              <a:rPr sz="2950" u="none" spc="210" dirty="0">
                <a:latin typeface="Calibri"/>
                <a:cs typeface="Calibri"/>
              </a:rPr>
              <a:t> </a:t>
            </a:r>
            <a:r>
              <a:rPr sz="2950" u="none" spc="114" dirty="0">
                <a:latin typeface="Calibri"/>
                <a:cs typeface="Calibri"/>
              </a:rPr>
              <a:t>following </a:t>
            </a:r>
            <a:r>
              <a:rPr sz="2950" u="none" spc="70" dirty="0">
                <a:latin typeface="Calibri"/>
                <a:cs typeface="Calibri"/>
              </a:rPr>
              <a:t>information:</a:t>
            </a:r>
            <a:endParaRPr sz="2950" dirty="0">
              <a:latin typeface="Calibri"/>
              <a:cs typeface="Calibri"/>
            </a:endParaRPr>
          </a:p>
          <a:p>
            <a:pPr marL="1409700" lvl="1" indent="-275590">
              <a:lnSpc>
                <a:spcPct val="100000"/>
              </a:lnSpc>
              <a:spcBef>
                <a:spcPts val="395"/>
              </a:spcBef>
              <a:buClr>
                <a:srgbClr val="1A9AD5"/>
              </a:buClr>
              <a:buFont typeface="Arial"/>
              <a:buChar char="•"/>
              <a:tabLst>
                <a:tab pos="1409700" algn="l"/>
              </a:tabLst>
            </a:pPr>
            <a:r>
              <a:rPr sz="2950" spc="110" dirty="0">
                <a:latin typeface="Calibri"/>
                <a:cs typeface="Calibri"/>
              </a:rPr>
              <a:t>Administrative</a:t>
            </a:r>
            <a:r>
              <a:rPr sz="2950" spc="280" dirty="0">
                <a:latin typeface="Calibri"/>
                <a:cs typeface="Calibri"/>
              </a:rPr>
              <a:t> </a:t>
            </a:r>
            <a:r>
              <a:rPr sz="2950" spc="140" dirty="0">
                <a:latin typeface="Calibri"/>
                <a:cs typeface="Calibri"/>
              </a:rPr>
              <a:t>processes</a:t>
            </a:r>
            <a:endParaRPr sz="2950" dirty="0">
              <a:latin typeface="Calibri"/>
              <a:cs typeface="Calibri"/>
            </a:endParaRPr>
          </a:p>
          <a:p>
            <a:pPr marL="1416050" lvl="1" indent="-281940">
              <a:lnSpc>
                <a:spcPct val="100000"/>
              </a:lnSpc>
              <a:spcBef>
                <a:spcPts val="505"/>
              </a:spcBef>
              <a:buClr>
                <a:srgbClr val="1A9AD5"/>
              </a:buClr>
              <a:buFont typeface="Arial"/>
              <a:buChar char="•"/>
              <a:tabLst>
                <a:tab pos="1416050" algn="l"/>
              </a:tabLst>
            </a:pPr>
            <a:r>
              <a:rPr sz="2950" spc="60" dirty="0">
                <a:latin typeface="Calibri"/>
                <a:cs typeface="Calibri"/>
              </a:rPr>
              <a:t>Prior</a:t>
            </a:r>
            <a:r>
              <a:rPr sz="2950" spc="185" dirty="0">
                <a:latin typeface="Calibri"/>
                <a:cs typeface="Calibri"/>
              </a:rPr>
              <a:t> </a:t>
            </a:r>
            <a:r>
              <a:rPr sz="2950" spc="90" dirty="0">
                <a:latin typeface="Calibri"/>
                <a:cs typeface="Calibri"/>
              </a:rPr>
              <a:t>authorization</a:t>
            </a:r>
            <a:r>
              <a:rPr sz="2950" spc="270" dirty="0">
                <a:latin typeface="Calibri"/>
                <a:cs typeface="Calibri"/>
              </a:rPr>
              <a:t> </a:t>
            </a:r>
            <a:r>
              <a:rPr sz="2950" spc="140" dirty="0">
                <a:latin typeface="Calibri"/>
                <a:cs typeface="Calibri"/>
              </a:rPr>
              <a:t>and</a:t>
            </a:r>
            <a:r>
              <a:rPr sz="2950" spc="330" dirty="0">
                <a:latin typeface="Calibri"/>
                <a:cs typeface="Calibri"/>
              </a:rPr>
              <a:t> </a:t>
            </a:r>
            <a:r>
              <a:rPr sz="2950" spc="65" dirty="0">
                <a:latin typeface="Calibri"/>
                <a:cs typeface="Calibri"/>
              </a:rPr>
              <a:t>referral</a:t>
            </a:r>
            <a:r>
              <a:rPr sz="2950" spc="210" dirty="0">
                <a:latin typeface="Calibri"/>
                <a:cs typeface="Calibri"/>
              </a:rPr>
              <a:t> </a:t>
            </a:r>
            <a:r>
              <a:rPr sz="2950" spc="140" dirty="0">
                <a:latin typeface="Calibri"/>
                <a:cs typeface="Calibri"/>
              </a:rPr>
              <a:t>processes</a:t>
            </a:r>
            <a:endParaRPr sz="2950" dirty="0">
              <a:latin typeface="Calibri"/>
              <a:cs typeface="Calibri"/>
            </a:endParaRPr>
          </a:p>
          <a:p>
            <a:pPr marL="1416050" lvl="1" indent="-281940">
              <a:lnSpc>
                <a:spcPct val="100000"/>
              </a:lnSpc>
              <a:spcBef>
                <a:spcPts val="495"/>
              </a:spcBef>
              <a:buClr>
                <a:srgbClr val="1A9AD5"/>
              </a:buClr>
              <a:buFont typeface="Arial"/>
              <a:buChar char="•"/>
              <a:tabLst>
                <a:tab pos="1416050" algn="l"/>
              </a:tabLst>
            </a:pPr>
            <a:r>
              <a:rPr sz="2950" spc="155" dirty="0">
                <a:latin typeface="Calibri"/>
                <a:cs typeface="Calibri"/>
              </a:rPr>
              <a:t>Claims</a:t>
            </a:r>
            <a:r>
              <a:rPr sz="2950" spc="280" dirty="0">
                <a:latin typeface="Calibri"/>
                <a:cs typeface="Calibri"/>
              </a:rPr>
              <a:t> </a:t>
            </a:r>
            <a:r>
              <a:rPr sz="2950" spc="140" dirty="0">
                <a:latin typeface="Calibri"/>
                <a:cs typeface="Calibri"/>
              </a:rPr>
              <a:t>and</a:t>
            </a:r>
            <a:r>
              <a:rPr sz="2950" spc="325" dirty="0">
                <a:latin typeface="Calibri"/>
                <a:cs typeface="Calibri"/>
              </a:rPr>
              <a:t> </a:t>
            </a:r>
            <a:r>
              <a:rPr sz="2950" spc="140" dirty="0">
                <a:latin typeface="Calibri"/>
                <a:cs typeface="Calibri"/>
              </a:rPr>
              <a:t>encounter</a:t>
            </a:r>
            <a:r>
              <a:rPr sz="2950" spc="250" dirty="0">
                <a:latin typeface="Calibri"/>
                <a:cs typeface="Calibri"/>
              </a:rPr>
              <a:t> </a:t>
            </a:r>
            <a:r>
              <a:rPr sz="2950" spc="150" dirty="0">
                <a:latin typeface="Calibri"/>
                <a:cs typeface="Calibri"/>
              </a:rPr>
              <a:t>submission</a:t>
            </a:r>
            <a:r>
              <a:rPr sz="2950" spc="295" dirty="0">
                <a:latin typeface="Calibri"/>
                <a:cs typeface="Calibri"/>
              </a:rPr>
              <a:t> </a:t>
            </a:r>
            <a:r>
              <a:rPr sz="2950" spc="145" dirty="0">
                <a:latin typeface="Calibri"/>
                <a:cs typeface="Calibri"/>
              </a:rPr>
              <a:t>processes</a:t>
            </a:r>
            <a:endParaRPr sz="2950" dirty="0">
              <a:latin typeface="Calibri"/>
              <a:cs typeface="Calibri"/>
            </a:endParaRPr>
          </a:p>
          <a:p>
            <a:pPr marL="1416050" lvl="1" indent="-281940">
              <a:lnSpc>
                <a:spcPct val="100000"/>
              </a:lnSpc>
              <a:spcBef>
                <a:spcPts val="505"/>
              </a:spcBef>
              <a:buClr>
                <a:srgbClr val="1A9AD5"/>
              </a:buClr>
              <a:buFont typeface="Arial"/>
              <a:buChar char="•"/>
              <a:tabLst>
                <a:tab pos="1416050" algn="l"/>
              </a:tabLst>
            </a:pPr>
            <a:r>
              <a:rPr sz="2950" spc="110" dirty="0">
                <a:latin typeface="Calibri"/>
                <a:cs typeface="Calibri"/>
              </a:rPr>
              <a:t>Plan</a:t>
            </a:r>
            <a:r>
              <a:rPr sz="2950" spc="225" dirty="0">
                <a:latin typeface="Calibri"/>
                <a:cs typeface="Calibri"/>
              </a:rPr>
              <a:t> </a:t>
            </a:r>
            <a:r>
              <a:rPr sz="2950" spc="85" dirty="0">
                <a:latin typeface="Calibri"/>
                <a:cs typeface="Calibri"/>
              </a:rPr>
              <a:t>benefits</a:t>
            </a:r>
            <a:endParaRPr sz="2950" dirty="0">
              <a:latin typeface="Calibri"/>
              <a:cs typeface="Calibri"/>
            </a:endParaRPr>
          </a:p>
          <a:p>
            <a:pPr marL="1416050" lvl="1" indent="-281940">
              <a:lnSpc>
                <a:spcPct val="100000"/>
              </a:lnSpc>
              <a:spcBef>
                <a:spcPts val="505"/>
              </a:spcBef>
              <a:buClr>
                <a:srgbClr val="1A9AD5"/>
              </a:buClr>
              <a:buFont typeface="Arial"/>
              <a:buChar char="•"/>
              <a:tabLst>
                <a:tab pos="1416050" algn="l"/>
              </a:tabLst>
            </a:pPr>
            <a:r>
              <a:rPr sz="2950" spc="135" dirty="0">
                <a:latin typeface="Calibri"/>
                <a:cs typeface="Calibri"/>
              </a:rPr>
              <a:t>Clinical</a:t>
            </a:r>
            <a:r>
              <a:rPr sz="2950" spc="275" dirty="0">
                <a:latin typeface="Calibri"/>
                <a:cs typeface="Calibri"/>
              </a:rPr>
              <a:t> </a:t>
            </a:r>
            <a:r>
              <a:rPr sz="2950" spc="114" dirty="0">
                <a:latin typeface="Calibri"/>
                <a:cs typeface="Calibri"/>
              </a:rPr>
              <a:t>practice</a:t>
            </a:r>
            <a:r>
              <a:rPr sz="2950" spc="300" dirty="0">
                <a:latin typeface="Calibri"/>
                <a:cs typeface="Calibri"/>
              </a:rPr>
              <a:t> </a:t>
            </a:r>
            <a:r>
              <a:rPr sz="2950" spc="140" dirty="0">
                <a:latin typeface="Calibri"/>
                <a:cs typeface="Calibri"/>
              </a:rPr>
              <a:t>guidelines</a:t>
            </a:r>
            <a:endParaRPr sz="2950" dirty="0">
              <a:latin typeface="Calibri"/>
              <a:cs typeface="Calibri"/>
            </a:endParaRPr>
          </a:p>
          <a:p>
            <a:pPr marL="1409700" lvl="1" indent="-275590">
              <a:lnSpc>
                <a:spcPct val="100000"/>
              </a:lnSpc>
              <a:spcBef>
                <a:spcPts val="490"/>
              </a:spcBef>
              <a:buClr>
                <a:srgbClr val="1A9AD5"/>
              </a:buClr>
              <a:buFont typeface="Arial"/>
              <a:buChar char="•"/>
              <a:tabLst>
                <a:tab pos="1409700" algn="l"/>
              </a:tabLst>
            </a:pPr>
            <a:r>
              <a:rPr sz="2950" spc="95" dirty="0">
                <a:latin typeface="Calibri"/>
                <a:cs typeface="Calibri"/>
              </a:rPr>
              <a:t>Availability</a:t>
            </a:r>
            <a:r>
              <a:rPr sz="2950" spc="305" dirty="0">
                <a:latin typeface="Calibri"/>
                <a:cs typeface="Calibri"/>
              </a:rPr>
              <a:t> </a:t>
            </a:r>
            <a:r>
              <a:rPr sz="2950" spc="140" dirty="0">
                <a:latin typeface="Calibri"/>
                <a:cs typeface="Calibri"/>
              </a:rPr>
              <a:t>and</a:t>
            </a:r>
            <a:r>
              <a:rPr sz="2950" spc="330" dirty="0">
                <a:latin typeface="Calibri"/>
                <a:cs typeface="Calibri"/>
              </a:rPr>
              <a:t> </a:t>
            </a:r>
            <a:r>
              <a:rPr sz="2950" spc="150" dirty="0">
                <a:latin typeface="Calibri"/>
                <a:cs typeface="Calibri"/>
              </a:rPr>
              <a:t>access</a:t>
            </a:r>
            <a:r>
              <a:rPr sz="2950" spc="330" dirty="0">
                <a:latin typeface="Calibri"/>
                <a:cs typeface="Calibri"/>
              </a:rPr>
              <a:t> </a:t>
            </a:r>
            <a:r>
              <a:rPr sz="2950" spc="110" dirty="0">
                <a:latin typeface="Calibri"/>
                <a:cs typeface="Calibri"/>
              </a:rPr>
              <a:t>standards</a:t>
            </a:r>
            <a:endParaRPr sz="2950" dirty="0">
              <a:latin typeface="Calibri"/>
              <a:cs typeface="Calibri"/>
            </a:endParaRPr>
          </a:p>
          <a:p>
            <a:pPr marL="1416050" lvl="1" indent="-281940">
              <a:lnSpc>
                <a:spcPct val="100000"/>
              </a:lnSpc>
              <a:spcBef>
                <a:spcPts val="505"/>
              </a:spcBef>
              <a:buClr>
                <a:srgbClr val="1A9AD5"/>
              </a:buClr>
              <a:buFont typeface="Arial"/>
              <a:buChar char="•"/>
              <a:tabLst>
                <a:tab pos="1416050" algn="l"/>
              </a:tabLst>
            </a:pPr>
            <a:r>
              <a:rPr sz="2950" spc="155" dirty="0">
                <a:latin typeface="Calibri"/>
                <a:cs typeface="Calibri"/>
              </a:rPr>
              <a:t>Care</a:t>
            </a:r>
            <a:r>
              <a:rPr sz="2950" spc="300" dirty="0">
                <a:latin typeface="Calibri"/>
                <a:cs typeface="Calibri"/>
              </a:rPr>
              <a:t> </a:t>
            </a:r>
            <a:r>
              <a:rPr sz="2950" spc="170" dirty="0">
                <a:latin typeface="Calibri"/>
                <a:cs typeface="Calibri"/>
              </a:rPr>
              <a:t>management</a:t>
            </a:r>
            <a:r>
              <a:rPr sz="2950" spc="285" dirty="0">
                <a:latin typeface="Calibri"/>
                <a:cs typeface="Calibri"/>
              </a:rPr>
              <a:t> </a:t>
            </a:r>
            <a:r>
              <a:rPr sz="2950" spc="150" dirty="0">
                <a:latin typeface="Calibri"/>
                <a:cs typeface="Calibri"/>
              </a:rPr>
              <a:t>programs</a:t>
            </a:r>
            <a:endParaRPr sz="2950" dirty="0">
              <a:latin typeface="Calibri"/>
              <a:cs typeface="Calibri"/>
            </a:endParaRPr>
          </a:p>
          <a:p>
            <a:pPr marL="1416050" lvl="1" indent="-281940">
              <a:lnSpc>
                <a:spcPct val="100000"/>
              </a:lnSpc>
              <a:spcBef>
                <a:spcPts val="505"/>
              </a:spcBef>
              <a:buClr>
                <a:srgbClr val="1A9AD5"/>
              </a:buClr>
              <a:buFont typeface="Arial"/>
              <a:buChar char="•"/>
              <a:tabLst>
                <a:tab pos="1416050" algn="l"/>
              </a:tabLst>
            </a:pPr>
            <a:r>
              <a:rPr sz="2950" spc="140" dirty="0">
                <a:latin typeface="Calibri"/>
                <a:cs typeface="Calibri"/>
              </a:rPr>
              <a:t>Enrollee</a:t>
            </a:r>
            <a:r>
              <a:rPr sz="2950" spc="204" dirty="0">
                <a:latin typeface="Calibri"/>
                <a:cs typeface="Calibri"/>
              </a:rPr>
              <a:t> </a:t>
            </a:r>
            <a:r>
              <a:rPr sz="2950" spc="90" dirty="0">
                <a:latin typeface="Calibri"/>
                <a:cs typeface="Calibri"/>
              </a:rPr>
              <a:t>rights</a:t>
            </a:r>
            <a:endParaRPr sz="2950" dirty="0">
              <a:latin typeface="Calibri"/>
              <a:cs typeface="Calibri"/>
            </a:endParaRPr>
          </a:p>
          <a:p>
            <a:pPr lvl="1">
              <a:lnSpc>
                <a:spcPct val="100000"/>
              </a:lnSpc>
              <a:spcBef>
                <a:spcPts val="3035"/>
              </a:spcBef>
              <a:buClr>
                <a:srgbClr val="1A9AD5"/>
              </a:buClr>
              <a:buFont typeface="Arial"/>
              <a:buChar char="•"/>
            </a:pPr>
            <a:r>
              <a:rPr lang="en-US" sz="2950" dirty="0">
                <a:latin typeface="Calibri"/>
                <a:cs typeface="Calibri"/>
              </a:rPr>
              <a:t>The current Provider Manual remains the July 2025 version. Please check the CountyCare webpage for the most up-to-date Provider Manual.</a:t>
            </a:r>
          </a:p>
          <a:p>
            <a:pPr lvl="1">
              <a:lnSpc>
                <a:spcPct val="100000"/>
              </a:lnSpc>
              <a:spcBef>
                <a:spcPts val="3035"/>
              </a:spcBef>
              <a:buClr>
                <a:srgbClr val="1A9AD5"/>
              </a:buClr>
              <a:buFont typeface="Arial"/>
              <a:buChar char="•"/>
            </a:pPr>
            <a:endParaRPr sz="2950" dirty="0">
              <a:latin typeface="Calibri"/>
              <a:cs typeface="Calibri"/>
            </a:endParaRPr>
          </a:p>
          <a:p>
            <a:pPr marL="483234" indent="-470534">
              <a:lnSpc>
                <a:spcPct val="100000"/>
              </a:lnSpc>
              <a:buClr>
                <a:srgbClr val="1A9AD5"/>
              </a:buClr>
              <a:buFont typeface="Wingdings"/>
              <a:buChar char=""/>
              <a:tabLst>
                <a:tab pos="483234" algn="l"/>
                <a:tab pos="2351405" algn="l"/>
              </a:tabLst>
            </a:pPr>
            <a:r>
              <a:rPr sz="2950" spc="120" dirty="0">
                <a:latin typeface="Calibri"/>
                <a:cs typeface="Calibri"/>
              </a:rPr>
              <a:t>Additional</a:t>
            </a:r>
            <a:r>
              <a:rPr sz="2950" dirty="0">
                <a:latin typeface="Calibri"/>
                <a:cs typeface="Calibri"/>
              </a:rPr>
              <a:t>	</a:t>
            </a:r>
            <a:r>
              <a:rPr sz="2950" spc="95" dirty="0">
                <a:latin typeface="Calibri"/>
                <a:cs typeface="Calibri"/>
              </a:rPr>
              <a:t>Provider</a:t>
            </a:r>
            <a:r>
              <a:rPr sz="2950" spc="285" dirty="0">
                <a:latin typeface="Calibri"/>
                <a:cs typeface="Calibri"/>
              </a:rPr>
              <a:t> </a:t>
            </a:r>
            <a:r>
              <a:rPr sz="2950" spc="145" dirty="0">
                <a:latin typeface="Calibri"/>
                <a:cs typeface="Calibri"/>
              </a:rPr>
              <a:t>Resources</a:t>
            </a:r>
            <a:r>
              <a:rPr sz="2950" spc="270" dirty="0">
                <a:latin typeface="Calibri"/>
                <a:cs typeface="Calibri"/>
              </a:rPr>
              <a:t> </a:t>
            </a:r>
            <a:r>
              <a:rPr sz="2950" spc="80" dirty="0">
                <a:latin typeface="Calibri"/>
                <a:cs typeface="Calibri"/>
              </a:rPr>
              <a:t>are</a:t>
            </a:r>
            <a:r>
              <a:rPr sz="2950" spc="215" dirty="0">
                <a:latin typeface="Calibri"/>
                <a:cs typeface="Calibri"/>
              </a:rPr>
              <a:t> </a:t>
            </a:r>
            <a:r>
              <a:rPr sz="2950" spc="125" dirty="0">
                <a:latin typeface="Calibri"/>
                <a:cs typeface="Calibri"/>
              </a:rPr>
              <a:t>available</a:t>
            </a:r>
            <a:r>
              <a:rPr sz="2950" spc="265" dirty="0">
                <a:latin typeface="Calibri"/>
                <a:cs typeface="Calibri"/>
              </a:rPr>
              <a:t> </a:t>
            </a:r>
            <a:r>
              <a:rPr sz="2950" u="sng" spc="70" dirty="0">
                <a:solidFill>
                  <a:srgbClr val="0000FF"/>
                </a:solidFill>
                <a:uFill>
                  <a:solidFill>
                    <a:srgbClr val="179AD4"/>
                  </a:solidFill>
                </a:uFill>
                <a:latin typeface="Calibri"/>
                <a:cs typeface="Calibri"/>
                <a:hlinkClick r:id="rId3"/>
              </a:rPr>
              <a:t>here</a:t>
            </a:r>
            <a:endParaRPr sz="2950" dirty="0">
              <a:latin typeface="Calibri"/>
              <a:cs typeface="Calibri"/>
            </a:endParaRPr>
          </a:p>
        </p:txBody>
      </p:sp>
      <p:grpSp>
        <p:nvGrpSpPr>
          <p:cNvPr id="4" name="object 4"/>
          <p:cNvGrpSpPr/>
          <p:nvPr/>
        </p:nvGrpSpPr>
        <p:grpSpPr>
          <a:xfrm>
            <a:off x="11277092" y="0"/>
            <a:ext cx="8826500" cy="11308715"/>
            <a:chOff x="11277092" y="0"/>
            <a:chExt cx="8826500" cy="11308715"/>
          </a:xfrm>
        </p:grpSpPr>
        <p:pic>
          <p:nvPicPr>
            <p:cNvPr id="5" name="object 5"/>
            <p:cNvPicPr/>
            <p:nvPr/>
          </p:nvPicPr>
          <p:blipFill>
            <a:blip r:embed="rId4" cstate="print"/>
            <a:stretch>
              <a:fillRect/>
            </a:stretch>
          </p:blipFill>
          <p:spPr>
            <a:xfrm>
              <a:off x="11277092" y="0"/>
              <a:ext cx="8826499" cy="11308267"/>
            </a:xfrm>
            <a:prstGeom prst="rect">
              <a:avLst/>
            </a:prstGeom>
          </p:spPr>
        </p:pic>
        <p:pic>
          <p:nvPicPr>
            <p:cNvPr id="6" name="object 6"/>
            <p:cNvPicPr/>
            <p:nvPr/>
          </p:nvPicPr>
          <p:blipFill>
            <a:blip r:embed="rId5" cstate="print"/>
            <a:stretch>
              <a:fillRect/>
            </a:stretch>
          </p:blipFill>
          <p:spPr>
            <a:xfrm>
              <a:off x="11308207" y="0"/>
              <a:ext cx="8795384" cy="11308259"/>
            </a:xfrm>
            <a:prstGeom prst="rect">
              <a:avLst/>
            </a:prstGeom>
          </p:spPr>
        </p:pic>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0833D3-9619-38FE-51B6-80C7674E0D02}"/>
              </a:ext>
            </a:extLst>
          </p:cNvPr>
          <p:cNvSpPr>
            <a:spLocks noGrp="1"/>
          </p:cNvSpPr>
          <p:nvPr>
            <p:ph type="title"/>
          </p:nvPr>
        </p:nvSpPr>
        <p:spPr>
          <a:xfrm>
            <a:off x="607552" y="-4444"/>
            <a:ext cx="18539576" cy="1115690"/>
          </a:xfrm>
        </p:spPr>
        <p:txBody>
          <a:bodyPr/>
          <a:lstStyle/>
          <a:p>
            <a:r>
              <a:rPr lang="en-US" dirty="0"/>
              <a:t>Provider Data Management</a:t>
            </a:r>
          </a:p>
        </p:txBody>
      </p:sp>
      <p:sp>
        <p:nvSpPr>
          <p:cNvPr id="5" name="TextBox 4">
            <a:extLst>
              <a:ext uri="{FF2B5EF4-FFF2-40B4-BE49-F238E27FC236}">
                <a16:creationId xmlns:a16="http://schemas.microsoft.com/office/drawing/2014/main" id="{948E1772-5BE0-CF2E-0ACB-59E8A54AC2E8}"/>
              </a:ext>
            </a:extLst>
          </p:cNvPr>
          <p:cNvSpPr txBox="1"/>
          <p:nvPr/>
        </p:nvSpPr>
        <p:spPr>
          <a:xfrm>
            <a:off x="1212850" y="1111246"/>
            <a:ext cx="17754600" cy="6801862"/>
          </a:xfrm>
          <a:prstGeom prst="rect">
            <a:avLst/>
          </a:prstGeom>
          <a:noFill/>
        </p:spPr>
        <p:txBody>
          <a:bodyPr wrap="square">
            <a:spAutoFit/>
          </a:bodyPr>
          <a:lstStyle/>
          <a:p>
            <a:pPr marL="571500" indent="-571500">
              <a:buFont typeface="Wingdings" panose="05000000000000000000" pitchFamily="2" charset="2"/>
              <a:buChar char="q"/>
            </a:pPr>
            <a:r>
              <a:rPr lang="en-US" sz="4000" dirty="0">
                <a:solidFill>
                  <a:schemeClr val="tx2">
                    <a:lumMod val="60000"/>
                    <a:lumOff val="40000"/>
                  </a:schemeClr>
                </a:solidFill>
              </a:rPr>
              <a:t> </a:t>
            </a:r>
            <a:r>
              <a:rPr lang="en-US" sz="3300" dirty="0">
                <a:solidFill>
                  <a:schemeClr val="tx1"/>
                </a:solidFill>
              </a:rPr>
              <a:t>Submit updated provider data at least every thirty (30) days via the current Universal IAMHP Roster. Rosters not in the current Universal IAMHP Roster format will be returned and can delay new provider additions or updates which could affect claims payment.</a:t>
            </a:r>
          </a:p>
          <a:p>
            <a:pPr marL="571500" indent="-571500">
              <a:buFont typeface="Wingdings" panose="05000000000000000000" pitchFamily="2" charset="2"/>
              <a:buChar char="q"/>
            </a:pPr>
            <a:endParaRPr lang="en-US" sz="3300" dirty="0">
              <a:solidFill>
                <a:schemeClr val="tx2">
                  <a:lumMod val="60000"/>
                  <a:lumOff val="40000"/>
                </a:schemeClr>
              </a:solidFill>
            </a:endParaRPr>
          </a:p>
          <a:p>
            <a:pPr marL="571500" indent="-571500">
              <a:buFont typeface="Wingdings" panose="05000000000000000000" pitchFamily="2" charset="2"/>
              <a:buChar char="q"/>
            </a:pPr>
            <a:r>
              <a:rPr lang="en-US" sz="3300" dirty="0">
                <a:solidFill>
                  <a:schemeClr val="tx2">
                    <a:lumMod val="60000"/>
                    <a:lumOff val="40000"/>
                  </a:schemeClr>
                </a:solidFill>
              </a:rPr>
              <a:t> </a:t>
            </a:r>
            <a:r>
              <a:rPr lang="en-US" sz="3300" dirty="0"/>
              <a:t>Submit completed rosters via email to </a:t>
            </a:r>
            <a:r>
              <a:rPr lang="en-US" sz="3300" dirty="0">
                <a:hlinkClick r:id="rId2"/>
              </a:rPr>
              <a:t>CountyCareProviderRosterSubmission@cookcountyhhs.org</a:t>
            </a:r>
            <a:r>
              <a:rPr lang="en-US" sz="3300" dirty="0"/>
              <a:t> and copy your Provider Relations Representative.</a:t>
            </a:r>
          </a:p>
          <a:p>
            <a:pPr marL="571500" indent="-571500">
              <a:buFont typeface="Wingdings" panose="05000000000000000000" pitchFamily="2" charset="2"/>
              <a:buChar char="q"/>
            </a:pPr>
            <a:endParaRPr lang="en-US" sz="3300" dirty="0">
              <a:solidFill>
                <a:schemeClr val="tx2">
                  <a:lumMod val="60000"/>
                  <a:lumOff val="40000"/>
                </a:schemeClr>
              </a:solidFill>
            </a:endParaRPr>
          </a:p>
          <a:p>
            <a:pPr marL="571500" indent="-571500">
              <a:buFont typeface="Wingdings" panose="05000000000000000000" pitchFamily="2" charset="2"/>
              <a:buChar char="q"/>
            </a:pPr>
            <a:r>
              <a:rPr lang="en-US" sz="3300" dirty="0">
                <a:solidFill>
                  <a:schemeClr val="tx2">
                    <a:lumMod val="60000"/>
                    <a:lumOff val="40000"/>
                  </a:schemeClr>
                </a:solidFill>
              </a:rPr>
              <a:t> </a:t>
            </a:r>
            <a:r>
              <a:rPr lang="en-US" sz="3300" dirty="0"/>
              <a:t>Please remember to submit your comprehensive Universal IAMHP roster quarterly and any additions, changes, or terminations monthly. </a:t>
            </a:r>
          </a:p>
          <a:p>
            <a:endParaRPr lang="en-US" sz="3300" dirty="0"/>
          </a:p>
          <a:p>
            <a:pPr marL="571500" indent="-571500">
              <a:buFont typeface="Wingdings" panose="05000000000000000000" pitchFamily="2" charset="2"/>
              <a:buChar char="q"/>
            </a:pPr>
            <a:r>
              <a:rPr lang="en-US" sz="3300" dirty="0">
                <a:solidFill>
                  <a:schemeClr val="tx2">
                    <a:lumMod val="60000"/>
                    <a:lumOff val="40000"/>
                  </a:schemeClr>
                </a:solidFill>
              </a:rPr>
              <a:t> </a:t>
            </a:r>
            <a:r>
              <a:rPr lang="en-US" sz="3300" dirty="0"/>
              <a:t>The most updated Universal IAMHP Roster Template and IAMHP roster validation tool are located on the IAMHP website </a:t>
            </a:r>
            <a:r>
              <a:rPr lang="en-US" sz="3300" dirty="0">
                <a:hlinkClick r:id="rId3"/>
              </a:rPr>
              <a:t>https://www.iamhp.org/providers</a:t>
            </a:r>
            <a:r>
              <a:rPr lang="en-US" sz="3300" dirty="0"/>
              <a:t> </a:t>
            </a:r>
          </a:p>
        </p:txBody>
      </p:sp>
    </p:spTree>
    <p:extLst>
      <p:ext uri="{BB962C8B-B14F-4D97-AF65-F5344CB8AC3E}">
        <p14:creationId xmlns:p14="http://schemas.microsoft.com/office/powerpoint/2010/main" val="14876371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341240" rIns="0" bIns="0" rtlCol="0">
            <a:spAutoFit/>
          </a:bodyPr>
          <a:lstStyle/>
          <a:p>
            <a:pPr marL="12700">
              <a:lnSpc>
                <a:spcPct val="100000"/>
              </a:lnSpc>
              <a:spcBef>
                <a:spcPts val="95"/>
              </a:spcBef>
            </a:pPr>
            <a:r>
              <a:rPr spc="65" dirty="0"/>
              <a:t>Provider</a:t>
            </a:r>
            <a:r>
              <a:rPr spc="195" dirty="0"/>
              <a:t> </a:t>
            </a:r>
            <a:r>
              <a:rPr spc="229" dirty="0"/>
              <a:t>Services</a:t>
            </a:r>
          </a:p>
        </p:txBody>
      </p:sp>
      <p:sp>
        <p:nvSpPr>
          <p:cNvPr id="3" name="object 3"/>
          <p:cNvSpPr txBox="1"/>
          <p:nvPr/>
        </p:nvSpPr>
        <p:spPr>
          <a:xfrm>
            <a:off x="18470793" y="10912275"/>
            <a:ext cx="177800" cy="170180"/>
          </a:xfrm>
          <a:prstGeom prst="rect">
            <a:avLst/>
          </a:prstGeom>
        </p:spPr>
        <p:txBody>
          <a:bodyPr vert="horz" wrap="square" lIns="0" tIns="12065" rIns="0" bIns="0" rtlCol="0">
            <a:spAutoFit/>
          </a:bodyPr>
          <a:lstStyle/>
          <a:p>
            <a:pPr marL="12700">
              <a:lnSpc>
                <a:spcPct val="100000"/>
              </a:lnSpc>
              <a:spcBef>
                <a:spcPts val="95"/>
              </a:spcBef>
            </a:pPr>
            <a:r>
              <a:rPr sz="950" b="1" spc="-25" dirty="0">
                <a:solidFill>
                  <a:srgbClr val="878787"/>
                </a:solidFill>
                <a:latin typeface="Calibri"/>
                <a:cs typeface="Calibri"/>
              </a:rPr>
              <a:t>11</a:t>
            </a:r>
            <a:r>
              <a:rPr sz="950" b="1" dirty="0">
                <a:solidFill>
                  <a:srgbClr val="878787"/>
                </a:solidFill>
                <a:latin typeface="Calibri"/>
                <a:cs typeface="Calibri"/>
              </a:rPr>
              <a:t> </a:t>
            </a:r>
            <a:endParaRPr sz="950">
              <a:latin typeface="Calibri"/>
              <a:cs typeface="Calibri"/>
            </a:endParaRPr>
          </a:p>
        </p:txBody>
      </p:sp>
      <p:sp>
        <p:nvSpPr>
          <p:cNvPr id="4" name="object 4"/>
          <p:cNvSpPr/>
          <p:nvPr/>
        </p:nvSpPr>
        <p:spPr>
          <a:xfrm>
            <a:off x="11542992" y="1436718"/>
            <a:ext cx="2717165" cy="2990215"/>
          </a:xfrm>
          <a:custGeom>
            <a:avLst/>
            <a:gdLst/>
            <a:ahLst/>
            <a:cxnLst/>
            <a:rect l="l" t="t" r="r" b="b"/>
            <a:pathLst>
              <a:path w="2717165" h="2990215">
                <a:moveTo>
                  <a:pt x="1803095" y="1182471"/>
                </a:moveTo>
                <a:lnTo>
                  <a:pt x="1800555" y="1134211"/>
                </a:lnTo>
                <a:lnTo>
                  <a:pt x="1792935" y="1087475"/>
                </a:lnTo>
                <a:lnTo>
                  <a:pt x="1780743" y="1042517"/>
                </a:lnTo>
                <a:lnTo>
                  <a:pt x="1763979" y="999718"/>
                </a:lnTo>
                <a:lnTo>
                  <a:pt x="1743024" y="959205"/>
                </a:lnTo>
                <a:lnTo>
                  <a:pt x="1718132" y="921232"/>
                </a:lnTo>
                <a:lnTo>
                  <a:pt x="1689684" y="886180"/>
                </a:lnTo>
                <a:lnTo>
                  <a:pt x="1659712" y="856208"/>
                </a:lnTo>
                <a:lnTo>
                  <a:pt x="1622628" y="825741"/>
                </a:lnTo>
                <a:lnTo>
                  <a:pt x="1584782" y="800849"/>
                </a:lnTo>
                <a:lnTo>
                  <a:pt x="1544269" y="780021"/>
                </a:lnTo>
                <a:lnTo>
                  <a:pt x="1501482" y="763257"/>
                </a:lnTo>
                <a:lnTo>
                  <a:pt x="1456651" y="750938"/>
                </a:lnTo>
                <a:lnTo>
                  <a:pt x="1409915" y="743318"/>
                </a:lnTo>
                <a:lnTo>
                  <a:pt x="1361655" y="740778"/>
                </a:lnTo>
                <a:lnTo>
                  <a:pt x="1313395" y="743318"/>
                </a:lnTo>
                <a:lnTo>
                  <a:pt x="1266786" y="750938"/>
                </a:lnTo>
                <a:lnTo>
                  <a:pt x="1221828" y="763257"/>
                </a:lnTo>
                <a:lnTo>
                  <a:pt x="1179029" y="780021"/>
                </a:lnTo>
                <a:lnTo>
                  <a:pt x="1138516" y="800849"/>
                </a:lnTo>
                <a:lnTo>
                  <a:pt x="1100670" y="825741"/>
                </a:lnTo>
                <a:lnTo>
                  <a:pt x="1065618" y="854303"/>
                </a:lnTo>
                <a:lnTo>
                  <a:pt x="1033741" y="886180"/>
                </a:lnTo>
                <a:lnTo>
                  <a:pt x="1005179" y="921232"/>
                </a:lnTo>
                <a:lnTo>
                  <a:pt x="980287" y="959205"/>
                </a:lnTo>
                <a:lnTo>
                  <a:pt x="959459" y="999718"/>
                </a:lnTo>
                <a:lnTo>
                  <a:pt x="942695" y="1042517"/>
                </a:lnTo>
                <a:lnTo>
                  <a:pt x="930376" y="1087475"/>
                </a:lnTo>
                <a:lnTo>
                  <a:pt x="922756" y="1134211"/>
                </a:lnTo>
                <a:lnTo>
                  <a:pt x="920216" y="1182471"/>
                </a:lnTo>
                <a:lnTo>
                  <a:pt x="921994" y="1228699"/>
                </a:lnTo>
                <a:lnTo>
                  <a:pt x="929233" y="1278610"/>
                </a:lnTo>
                <a:lnTo>
                  <a:pt x="941044" y="1324076"/>
                </a:lnTo>
                <a:lnTo>
                  <a:pt x="957300" y="1367243"/>
                </a:lnTo>
                <a:lnTo>
                  <a:pt x="978001" y="1408264"/>
                </a:lnTo>
                <a:lnTo>
                  <a:pt x="1002512" y="1446491"/>
                </a:lnTo>
                <a:lnTo>
                  <a:pt x="1030820" y="1481924"/>
                </a:lnTo>
                <a:lnTo>
                  <a:pt x="1062570" y="1514182"/>
                </a:lnTo>
                <a:lnTo>
                  <a:pt x="1097495" y="1543011"/>
                </a:lnTo>
                <a:lnTo>
                  <a:pt x="1135341" y="1568284"/>
                </a:lnTo>
                <a:lnTo>
                  <a:pt x="1175727" y="1589620"/>
                </a:lnTo>
                <a:lnTo>
                  <a:pt x="1218526" y="1606765"/>
                </a:lnTo>
                <a:lnTo>
                  <a:pt x="1263357" y="1619592"/>
                </a:lnTo>
                <a:lnTo>
                  <a:pt x="1310093" y="1627720"/>
                </a:lnTo>
                <a:lnTo>
                  <a:pt x="1358226" y="1630895"/>
                </a:lnTo>
                <a:lnTo>
                  <a:pt x="1404708" y="1628609"/>
                </a:lnTo>
                <a:lnTo>
                  <a:pt x="1450174" y="1621624"/>
                </a:lnTo>
                <a:lnTo>
                  <a:pt x="1494497" y="1610448"/>
                </a:lnTo>
                <a:lnTo>
                  <a:pt x="1537411" y="1595335"/>
                </a:lnTo>
                <a:lnTo>
                  <a:pt x="1579067" y="1576539"/>
                </a:lnTo>
                <a:lnTo>
                  <a:pt x="1606118" y="1541360"/>
                </a:lnTo>
                <a:lnTo>
                  <a:pt x="1602816" y="1498434"/>
                </a:lnTo>
                <a:lnTo>
                  <a:pt x="1567510" y="1471256"/>
                </a:lnTo>
                <a:lnTo>
                  <a:pt x="1524711" y="1474685"/>
                </a:lnTo>
                <a:lnTo>
                  <a:pt x="1485353" y="1492465"/>
                </a:lnTo>
                <a:lnTo>
                  <a:pt x="1444078" y="1505292"/>
                </a:lnTo>
                <a:lnTo>
                  <a:pt x="1401533" y="1512912"/>
                </a:lnTo>
                <a:lnTo>
                  <a:pt x="1358226" y="1515452"/>
                </a:lnTo>
                <a:lnTo>
                  <a:pt x="1310093" y="1511769"/>
                </a:lnTo>
                <a:lnTo>
                  <a:pt x="1263865" y="1501355"/>
                </a:lnTo>
                <a:lnTo>
                  <a:pt x="1220304" y="1484464"/>
                </a:lnTo>
                <a:lnTo>
                  <a:pt x="1179918" y="1461858"/>
                </a:lnTo>
                <a:lnTo>
                  <a:pt x="1143215" y="1433918"/>
                </a:lnTo>
                <a:lnTo>
                  <a:pt x="1110830" y="1401279"/>
                </a:lnTo>
                <a:lnTo>
                  <a:pt x="1083271" y="1364449"/>
                </a:lnTo>
                <a:lnTo>
                  <a:pt x="1061173" y="1324076"/>
                </a:lnTo>
                <a:lnTo>
                  <a:pt x="1044790" y="1280388"/>
                </a:lnTo>
                <a:lnTo>
                  <a:pt x="1035011" y="1234160"/>
                </a:lnTo>
                <a:lnTo>
                  <a:pt x="1032344" y="1187678"/>
                </a:lnTo>
                <a:lnTo>
                  <a:pt x="1032217" y="1185900"/>
                </a:lnTo>
                <a:lnTo>
                  <a:pt x="1035900" y="1137640"/>
                </a:lnTo>
                <a:lnTo>
                  <a:pt x="1046314" y="1091412"/>
                </a:lnTo>
                <a:lnTo>
                  <a:pt x="1063205" y="1047724"/>
                </a:lnTo>
                <a:lnTo>
                  <a:pt x="1085811" y="1007211"/>
                </a:lnTo>
                <a:lnTo>
                  <a:pt x="1113751" y="970381"/>
                </a:lnTo>
                <a:lnTo>
                  <a:pt x="1146390" y="937742"/>
                </a:lnTo>
                <a:lnTo>
                  <a:pt x="1183220" y="909802"/>
                </a:lnTo>
                <a:lnTo>
                  <a:pt x="1223606" y="887196"/>
                </a:lnTo>
                <a:lnTo>
                  <a:pt x="1267294" y="870432"/>
                </a:lnTo>
                <a:lnTo>
                  <a:pt x="1313395" y="859891"/>
                </a:lnTo>
                <a:lnTo>
                  <a:pt x="1361655" y="856208"/>
                </a:lnTo>
                <a:lnTo>
                  <a:pt x="1410931" y="859891"/>
                </a:lnTo>
                <a:lnTo>
                  <a:pt x="1410296" y="859891"/>
                </a:lnTo>
                <a:lnTo>
                  <a:pt x="1456143" y="870051"/>
                </a:lnTo>
                <a:lnTo>
                  <a:pt x="1499704" y="886688"/>
                </a:lnTo>
                <a:lnTo>
                  <a:pt x="1540205" y="909040"/>
                </a:lnTo>
                <a:lnTo>
                  <a:pt x="1577035" y="936599"/>
                </a:lnTo>
                <a:lnTo>
                  <a:pt x="1609674" y="968984"/>
                </a:lnTo>
                <a:lnTo>
                  <a:pt x="1637487" y="1005687"/>
                </a:lnTo>
                <a:lnTo>
                  <a:pt x="1660093" y="1046327"/>
                </a:lnTo>
                <a:lnTo>
                  <a:pt x="1676984" y="1090142"/>
                </a:lnTo>
                <a:lnTo>
                  <a:pt x="1687398" y="1136878"/>
                </a:lnTo>
                <a:lnTo>
                  <a:pt x="1691081" y="1185900"/>
                </a:lnTo>
                <a:lnTo>
                  <a:pt x="1691081" y="1294612"/>
                </a:lnTo>
                <a:lnTo>
                  <a:pt x="1648282" y="1286230"/>
                </a:lnTo>
                <a:lnTo>
                  <a:pt x="1613865" y="1263116"/>
                </a:lnTo>
                <a:lnTo>
                  <a:pt x="1590751" y="1228699"/>
                </a:lnTo>
                <a:lnTo>
                  <a:pt x="1582369" y="1185900"/>
                </a:lnTo>
                <a:lnTo>
                  <a:pt x="1577924" y="1140434"/>
                </a:lnTo>
                <a:lnTo>
                  <a:pt x="1565097" y="1098143"/>
                </a:lnTo>
                <a:lnTo>
                  <a:pt x="1544650" y="1059662"/>
                </a:lnTo>
                <a:lnTo>
                  <a:pt x="1517484" y="1026261"/>
                </a:lnTo>
                <a:lnTo>
                  <a:pt x="1484210" y="998702"/>
                </a:lnTo>
                <a:lnTo>
                  <a:pt x="1466938" y="989431"/>
                </a:lnTo>
                <a:lnTo>
                  <a:pt x="1466938" y="1192631"/>
                </a:lnTo>
                <a:lnTo>
                  <a:pt x="1458556" y="1235430"/>
                </a:lnTo>
                <a:lnTo>
                  <a:pt x="1435569" y="1269974"/>
                </a:lnTo>
                <a:lnTo>
                  <a:pt x="1401025" y="1292961"/>
                </a:lnTo>
                <a:lnTo>
                  <a:pt x="1358226" y="1301343"/>
                </a:lnTo>
                <a:lnTo>
                  <a:pt x="1315554" y="1292453"/>
                </a:lnTo>
                <a:lnTo>
                  <a:pt x="1281010" y="1268704"/>
                </a:lnTo>
                <a:lnTo>
                  <a:pt x="1258023" y="1234160"/>
                </a:lnTo>
                <a:lnTo>
                  <a:pt x="1257515" y="1231366"/>
                </a:lnTo>
                <a:lnTo>
                  <a:pt x="1249641" y="1192631"/>
                </a:lnTo>
                <a:lnTo>
                  <a:pt x="1258531" y="1149832"/>
                </a:lnTo>
                <a:lnTo>
                  <a:pt x="1282280" y="1115415"/>
                </a:lnTo>
                <a:lnTo>
                  <a:pt x="1316951" y="1092301"/>
                </a:lnTo>
                <a:lnTo>
                  <a:pt x="1358226" y="1083919"/>
                </a:lnTo>
                <a:lnTo>
                  <a:pt x="1401025" y="1092301"/>
                </a:lnTo>
                <a:lnTo>
                  <a:pt x="1435569" y="1115415"/>
                </a:lnTo>
                <a:lnTo>
                  <a:pt x="1458556" y="1149832"/>
                </a:lnTo>
                <a:lnTo>
                  <a:pt x="1466938" y="1192631"/>
                </a:lnTo>
                <a:lnTo>
                  <a:pt x="1466938" y="989431"/>
                </a:lnTo>
                <a:lnTo>
                  <a:pt x="1445602" y="978001"/>
                </a:lnTo>
                <a:lnTo>
                  <a:pt x="1402422" y="965047"/>
                </a:lnTo>
                <a:lnTo>
                  <a:pt x="1357464" y="960983"/>
                </a:lnTo>
                <a:lnTo>
                  <a:pt x="1313776" y="965809"/>
                </a:lnTo>
                <a:lnTo>
                  <a:pt x="1272374" y="978890"/>
                </a:lnTo>
                <a:lnTo>
                  <a:pt x="1236306" y="998702"/>
                </a:lnTo>
                <a:lnTo>
                  <a:pt x="1201635" y="1027277"/>
                </a:lnTo>
                <a:lnTo>
                  <a:pt x="1174457" y="1061313"/>
                </a:lnTo>
                <a:lnTo>
                  <a:pt x="1154518" y="1100937"/>
                </a:lnTo>
                <a:lnTo>
                  <a:pt x="1143088" y="1143990"/>
                </a:lnTo>
                <a:lnTo>
                  <a:pt x="1140421" y="1185900"/>
                </a:lnTo>
                <a:lnTo>
                  <a:pt x="1140294" y="1187678"/>
                </a:lnTo>
                <a:lnTo>
                  <a:pt x="1146009" y="1230858"/>
                </a:lnTo>
                <a:lnTo>
                  <a:pt x="1159852" y="1271879"/>
                </a:lnTo>
                <a:lnTo>
                  <a:pt x="1181442" y="1309598"/>
                </a:lnTo>
                <a:lnTo>
                  <a:pt x="1210271" y="1342478"/>
                </a:lnTo>
                <a:lnTo>
                  <a:pt x="1246212" y="1369275"/>
                </a:lnTo>
                <a:lnTo>
                  <a:pt x="1286979" y="1388325"/>
                </a:lnTo>
                <a:lnTo>
                  <a:pt x="1329778" y="1398612"/>
                </a:lnTo>
                <a:lnTo>
                  <a:pt x="1373212" y="1400390"/>
                </a:lnTo>
                <a:lnTo>
                  <a:pt x="1416011" y="1393913"/>
                </a:lnTo>
                <a:lnTo>
                  <a:pt x="1457032" y="1379054"/>
                </a:lnTo>
                <a:lnTo>
                  <a:pt x="1494878" y="1356067"/>
                </a:lnTo>
                <a:lnTo>
                  <a:pt x="1528013" y="1325219"/>
                </a:lnTo>
                <a:lnTo>
                  <a:pt x="1562176" y="1356956"/>
                </a:lnTo>
                <a:lnTo>
                  <a:pt x="1602308" y="1380324"/>
                </a:lnTo>
                <a:lnTo>
                  <a:pt x="1647012" y="1394929"/>
                </a:lnTo>
                <a:lnTo>
                  <a:pt x="1694510" y="1399882"/>
                </a:lnTo>
                <a:lnTo>
                  <a:pt x="1737182" y="1391500"/>
                </a:lnTo>
                <a:lnTo>
                  <a:pt x="1771726" y="1368513"/>
                </a:lnTo>
                <a:lnTo>
                  <a:pt x="1794713" y="1333969"/>
                </a:lnTo>
                <a:lnTo>
                  <a:pt x="1802447" y="1294612"/>
                </a:lnTo>
                <a:lnTo>
                  <a:pt x="1803095" y="1291183"/>
                </a:lnTo>
                <a:lnTo>
                  <a:pt x="1803095" y="1182471"/>
                </a:lnTo>
                <a:close/>
              </a:path>
              <a:path w="2717165" h="2990215">
                <a:moveTo>
                  <a:pt x="2716580" y="1090777"/>
                </a:moveTo>
                <a:lnTo>
                  <a:pt x="2512885" y="895578"/>
                </a:lnTo>
                <a:lnTo>
                  <a:pt x="2512885" y="1413471"/>
                </a:lnTo>
                <a:lnTo>
                  <a:pt x="2512885" y="2704655"/>
                </a:lnTo>
                <a:lnTo>
                  <a:pt x="2404173" y="2601404"/>
                </a:lnTo>
                <a:lnTo>
                  <a:pt x="2404173" y="2786189"/>
                </a:lnTo>
                <a:lnTo>
                  <a:pt x="312407" y="2786189"/>
                </a:lnTo>
                <a:lnTo>
                  <a:pt x="402196" y="2701226"/>
                </a:lnTo>
                <a:lnTo>
                  <a:pt x="984732" y="2150821"/>
                </a:lnTo>
                <a:lnTo>
                  <a:pt x="1032217" y="2106625"/>
                </a:lnTo>
                <a:lnTo>
                  <a:pt x="1067777" y="2076145"/>
                </a:lnTo>
                <a:lnTo>
                  <a:pt x="1105623" y="2049729"/>
                </a:lnTo>
                <a:lnTo>
                  <a:pt x="1145120" y="2027377"/>
                </a:lnTo>
                <a:lnTo>
                  <a:pt x="1186268" y="2009216"/>
                </a:lnTo>
                <a:lnTo>
                  <a:pt x="1228559" y="1994992"/>
                </a:lnTo>
                <a:lnTo>
                  <a:pt x="1271866" y="1984832"/>
                </a:lnTo>
                <a:lnTo>
                  <a:pt x="1315808" y="1978736"/>
                </a:lnTo>
                <a:lnTo>
                  <a:pt x="1360004" y="1976704"/>
                </a:lnTo>
                <a:lnTo>
                  <a:pt x="1404200" y="1978736"/>
                </a:lnTo>
                <a:lnTo>
                  <a:pt x="1448015" y="1984832"/>
                </a:lnTo>
                <a:lnTo>
                  <a:pt x="1491322" y="1994992"/>
                </a:lnTo>
                <a:lnTo>
                  <a:pt x="1533728" y="2009216"/>
                </a:lnTo>
                <a:lnTo>
                  <a:pt x="1574749" y="2027377"/>
                </a:lnTo>
                <a:lnTo>
                  <a:pt x="1614373" y="2049729"/>
                </a:lnTo>
                <a:lnTo>
                  <a:pt x="1652092" y="2076145"/>
                </a:lnTo>
                <a:lnTo>
                  <a:pt x="1687652" y="2106625"/>
                </a:lnTo>
                <a:lnTo>
                  <a:pt x="1735277" y="2150821"/>
                </a:lnTo>
                <a:lnTo>
                  <a:pt x="2404173" y="2786189"/>
                </a:lnTo>
                <a:lnTo>
                  <a:pt x="2404173" y="2601404"/>
                </a:lnTo>
                <a:lnTo>
                  <a:pt x="1833702" y="2059127"/>
                </a:lnTo>
                <a:lnTo>
                  <a:pt x="1920443" y="1976704"/>
                </a:lnTo>
                <a:lnTo>
                  <a:pt x="1930222" y="1967306"/>
                </a:lnTo>
                <a:lnTo>
                  <a:pt x="2512885" y="1413471"/>
                </a:lnTo>
                <a:lnTo>
                  <a:pt x="2512885" y="895578"/>
                </a:lnTo>
                <a:lnTo>
                  <a:pt x="2241232" y="635368"/>
                </a:lnTo>
                <a:lnTo>
                  <a:pt x="2241232" y="339839"/>
                </a:lnTo>
                <a:lnTo>
                  <a:pt x="2037397" y="339839"/>
                </a:lnTo>
                <a:lnTo>
                  <a:pt x="2037397" y="543674"/>
                </a:lnTo>
                <a:lnTo>
                  <a:pt x="2037397" y="1675091"/>
                </a:lnTo>
                <a:lnTo>
                  <a:pt x="1731848" y="1967306"/>
                </a:lnTo>
                <a:lnTo>
                  <a:pt x="1691970" y="1939112"/>
                </a:lnTo>
                <a:lnTo>
                  <a:pt x="1650695" y="1914474"/>
                </a:lnTo>
                <a:lnTo>
                  <a:pt x="1608023" y="1893265"/>
                </a:lnTo>
                <a:lnTo>
                  <a:pt x="1564081" y="1875612"/>
                </a:lnTo>
                <a:lnTo>
                  <a:pt x="1519389" y="1861515"/>
                </a:lnTo>
                <a:lnTo>
                  <a:pt x="1473796" y="1850974"/>
                </a:lnTo>
                <a:lnTo>
                  <a:pt x="1427822" y="1843862"/>
                </a:lnTo>
                <a:lnTo>
                  <a:pt x="1381467" y="1840306"/>
                </a:lnTo>
                <a:lnTo>
                  <a:pt x="1335112" y="1840306"/>
                </a:lnTo>
                <a:lnTo>
                  <a:pt x="1288757" y="1843862"/>
                </a:lnTo>
                <a:lnTo>
                  <a:pt x="1242656" y="1850974"/>
                </a:lnTo>
                <a:lnTo>
                  <a:pt x="1197190" y="1861515"/>
                </a:lnTo>
                <a:lnTo>
                  <a:pt x="1152486" y="1875612"/>
                </a:lnTo>
                <a:lnTo>
                  <a:pt x="1108544" y="1893265"/>
                </a:lnTo>
                <a:lnTo>
                  <a:pt x="1065872" y="1914474"/>
                </a:lnTo>
                <a:lnTo>
                  <a:pt x="1024470" y="1939112"/>
                </a:lnTo>
                <a:lnTo>
                  <a:pt x="984732" y="1967306"/>
                </a:lnTo>
                <a:lnTo>
                  <a:pt x="882878" y="1869897"/>
                </a:lnTo>
                <a:lnTo>
                  <a:pt x="882878" y="2055698"/>
                </a:lnTo>
                <a:lnTo>
                  <a:pt x="203695" y="2701226"/>
                </a:lnTo>
                <a:lnTo>
                  <a:pt x="203695" y="1410042"/>
                </a:lnTo>
                <a:lnTo>
                  <a:pt x="882878" y="2055698"/>
                </a:lnTo>
                <a:lnTo>
                  <a:pt x="882878" y="1869897"/>
                </a:lnTo>
                <a:lnTo>
                  <a:pt x="679043" y="1675091"/>
                </a:lnTo>
                <a:lnTo>
                  <a:pt x="679043" y="1410042"/>
                </a:lnTo>
                <a:lnTo>
                  <a:pt x="679043" y="543674"/>
                </a:lnTo>
                <a:lnTo>
                  <a:pt x="2037397" y="543674"/>
                </a:lnTo>
                <a:lnTo>
                  <a:pt x="2037397" y="339839"/>
                </a:lnTo>
                <a:lnTo>
                  <a:pt x="1765757" y="339839"/>
                </a:lnTo>
                <a:lnTo>
                  <a:pt x="1358226" y="0"/>
                </a:lnTo>
                <a:lnTo>
                  <a:pt x="950823" y="339839"/>
                </a:lnTo>
                <a:lnTo>
                  <a:pt x="475348" y="339839"/>
                </a:lnTo>
                <a:lnTo>
                  <a:pt x="475348" y="638797"/>
                </a:lnTo>
                <a:lnTo>
                  <a:pt x="0" y="1090777"/>
                </a:lnTo>
                <a:lnTo>
                  <a:pt x="0" y="2990011"/>
                </a:lnTo>
                <a:lnTo>
                  <a:pt x="2716580" y="2990011"/>
                </a:lnTo>
                <a:lnTo>
                  <a:pt x="2716580" y="2786189"/>
                </a:lnTo>
                <a:lnTo>
                  <a:pt x="2716580" y="2704655"/>
                </a:lnTo>
                <a:lnTo>
                  <a:pt x="2716580" y="1090777"/>
                </a:lnTo>
                <a:close/>
              </a:path>
            </a:pathLst>
          </a:custGeom>
          <a:solidFill>
            <a:srgbClr val="1C92D2"/>
          </a:solidFill>
        </p:spPr>
        <p:txBody>
          <a:bodyPr wrap="square" lIns="0" tIns="0" rIns="0" bIns="0" rtlCol="0"/>
          <a:lstStyle/>
          <a:p>
            <a:endParaRPr/>
          </a:p>
        </p:txBody>
      </p:sp>
      <p:sp>
        <p:nvSpPr>
          <p:cNvPr id="5" name="object 5"/>
          <p:cNvSpPr/>
          <p:nvPr/>
        </p:nvSpPr>
        <p:spPr>
          <a:xfrm>
            <a:off x="15396198" y="2011508"/>
            <a:ext cx="2257425" cy="2225675"/>
          </a:xfrm>
          <a:custGeom>
            <a:avLst/>
            <a:gdLst/>
            <a:ahLst/>
            <a:cxnLst/>
            <a:rect l="l" t="t" r="r" b="b"/>
            <a:pathLst>
              <a:path w="2257425" h="2225675">
                <a:moveTo>
                  <a:pt x="757402" y="781405"/>
                </a:moveTo>
                <a:lnTo>
                  <a:pt x="749782" y="742810"/>
                </a:lnTo>
                <a:lnTo>
                  <a:pt x="727938" y="710044"/>
                </a:lnTo>
                <a:lnTo>
                  <a:pt x="406006" y="387591"/>
                </a:lnTo>
                <a:lnTo>
                  <a:pt x="373113" y="365620"/>
                </a:lnTo>
                <a:lnTo>
                  <a:pt x="334378" y="357746"/>
                </a:lnTo>
                <a:lnTo>
                  <a:pt x="314566" y="359778"/>
                </a:lnTo>
                <a:lnTo>
                  <a:pt x="295770" y="365620"/>
                </a:lnTo>
                <a:lnTo>
                  <a:pt x="278371" y="375018"/>
                </a:lnTo>
                <a:lnTo>
                  <a:pt x="263004" y="387591"/>
                </a:lnTo>
                <a:lnTo>
                  <a:pt x="227317" y="423659"/>
                </a:lnTo>
                <a:lnTo>
                  <a:pt x="691870" y="887450"/>
                </a:lnTo>
                <a:lnTo>
                  <a:pt x="728954" y="852144"/>
                </a:lnTo>
                <a:lnTo>
                  <a:pt x="750036" y="819505"/>
                </a:lnTo>
                <a:lnTo>
                  <a:pt x="757402" y="781405"/>
                </a:lnTo>
                <a:close/>
              </a:path>
              <a:path w="2257425" h="2225675">
                <a:moveTo>
                  <a:pt x="1582635" y="1189202"/>
                </a:moveTo>
                <a:lnTo>
                  <a:pt x="1577936" y="1142085"/>
                </a:lnTo>
                <a:lnTo>
                  <a:pt x="1569681" y="1096111"/>
                </a:lnTo>
                <a:lnTo>
                  <a:pt x="1557870" y="1051407"/>
                </a:lnTo>
                <a:lnTo>
                  <a:pt x="1542630" y="1008100"/>
                </a:lnTo>
                <a:lnTo>
                  <a:pt x="1524215" y="966444"/>
                </a:lnTo>
                <a:lnTo>
                  <a:pt x="1502625" y="926566"/>
                </a:lnTo>
                <a:lnTo>
                  <a:pt x="1478241" y="888466"/>
                </a:lnTo>
                <a:lnTo>
                  <a:pt x="1450936" y="852525"/>
                </a:lnTo>
                <a:lnTo>
                  <a:pt x="1420964" y="818870"/>
                </a:lnTo>
                <a:lnTo>
                  <a:pt x="1388452" y="787501"/>
                </a:lnTo>
                <a:lnTo>
                  <a:pt x="1353654" y="758672"/>
                </a:lnTo>
                <a:lnTo>
                  <a:pt x="1316570" y="732650"/>
                </a:lnTo>
                <a:lnTo>
                  <a:pt x="1277454" y="709409"/>
                </a:lnTo>
                <a:lnTo>
                  <a:pt x="1236306" y="689216"/>
                </a:lnTo>
                <a:lnTo>
                  <a:pt x="1193253" y="672071"/>
                </a:lnTo>
                <a:lnTo>
                  <a:pt x="1148689" y="658482"/>
                </a:lnTo>
                <a:lnTo>
                  <a:pt x="1102461" y="648195"/>
                </a:lnTo>
                <a:lnTo>
                  <a:pt x="1102461" y="786866"/>
                </a:lnTo>
                <a:lnTo>
                  <a:pt x="1148943" y="800455"/>
                </a:lnTo>
                <a:lnTo>
                  <a:pt x="1192999" y="818616"/>
                </a:lnTo>
                <a:lnTo>
                  <a:pt x="1234401" y="841095"/>
                </a:lnTo>
                <a:lnTo>
                  <a:pt x="1273009" y="867638"/>
                </a:lnTo>
                <a:lnTo>
                  <a:pt x="1308442" y="897864"/>
                </a:lnTo>
                <a:lnTo>
                  <a:pt x="1340446" y="931646"/>
                </a:lnTo>
                <a:lnTo>
                  <a:pt x="1368767" y="968476"/>
                </a:lnTo>
                <a:lnTo>
                  <a:pt x="1393278" y="1008100"/>
                </a:lnTo>
                <a:lnTo>
                  <a:pt x="1413598" y="1050264"/>
                </a:lnTo>
                <a:lnTo>
                  <a:pt x="1429346" y="1094714"/>
                </a:lnTo>
                <a:lnTo>
                  <a:pt x="1440522" y="1141196"/>
                </a:lnTo>
                <a:lnTo>
                  <a:pt x="1446745" y="1189202"/>
                </a:lnTo>
                <a:lnTo>
                  <a:pt x="1582635" y="1189202"/>
                </a:lnTo>
                <a:close/>
              </a:path>
              <a:path w="2257425" h="2225675">
                <a:moveTo>
                  <a:pt x="1730324" y="2068144"/>
                </a:moveTo>
                <a:lnTo>
                  <a:pt x="1265770" y="1604987"/>
                </a:lnTo>
                <a:lnTo>
                  <a:pt x="1195793" y="1677123"/>
                </a:lnTo>
                <a:lnTo>
                  <a:pt x="1179296" y="1688299"/>
                </a:lnTo>
                <a:lnTo>
                  <a:pt x="1160500" y="1692109"/>
                </a:lnTo>
                <a:lnTo>
                  <a:pt x="1141450" y="1688553"/>
                </a:lnTo>
                <a:lnTo>
                  <a:pt x="1124178" y="1677123"/>
                </a:lnTo>
                <a:lnTo>
                  <a:pt x="546849" y="1099413"/>
                </a:lnTo>
                <a:lnTo>
                  <a:pt x="535673" y="1082649"/>
                </a:lnTo>
                <a:lnTo>
                  <a:pt x="531990" y="1063472"/>
                </a:lnTo>
                <a:lnTo>
                  <a:pt x="535673" y="1044295"/>
                </a:lnTo>
                <a:lnTo>
                  <a:pt x="546849" y="1027404"/>
                </a:lnTo>
                <a:lnTo>
                  <a:pt x="618858" y="957427"/>
                </a:lnTo>
                <a:lnTo>
                  <a:pt x="156083" y="494652"/>
                </a:lnTo>
                <a:lnTo>
                  <a:pt x="77978" y="571741"/>
                </a:lnTo>
                <a:lnTo>
                  <a:pt x="46609" y="607301"/>
                </a:lnTo>
                <a:lnTo>
                  <a:pt x="22860" y="647814"/>
                </a:lnTo>
                <a:lnTo>
                  <a:pt x="7112" y="692137"/>
                </a:lnTo>
                <a:lnTo>
                  <a:pt x="127" y="739000"/>
                </a:lnTo>
                <a:lnTo>
                  <a:pt x="0" y="790803"/>
                </a:lnTo>
                <a:lnTo>
                  <a:pt x="3556" y="842492"/>
                </a:lnTo>
                <a:lnTo>
                  <a:pt x="10795" y="893673"/>
                </a:lnTo>
                <a:lnTo>
                  <a:pt x="21717" y="944092"/>
                </a:lnTo>
                <a:lnTo>
                  <a:pt x="36322" y="993749"/>
                </a:lnTo>
                <a:lnTo>
                  <a:pt x="54483" y="1042390"/>
                </a:lnTo>
                <a:lnTo>
                  <a:pt x="118364" y="1168120"/>
                </a:lnTo>
                <a:lnTo>
                  <a:pt x="253606" y="1371561"/>
                </a:lnTo>
                <a:lnTo>
                  <a:pt x="380098" y="1534375"/>
                </a:lnTo>
                <a:lnTo>
                  <a:pt x="517766" y="1687410"/>
                </a:lnTo>
                <a:lnTo>
                  <a:pt x="666356" y="1830019"/>
                </a:lnTo>
                <a:lnTo>
                  <a:pt x="824966" y="1961718"/>
                </a:lnTo>
                <a:lnTo>
                  <a:pt x="979906" y="2072716"/>
                </a:lnTo>
                <a:lnTo>
                  <a:pt x="1055217" y="2116785"/>
                </a:lnTo>
                <a:lnTo>
                  <a:pt x="1144244" y="2157933"/>
                </a:lnTo>
                <a:lnTo>
                  <a:pt x="1236560" y="2189937"/>
                </a:lnTo>
                <a:lnTo>
                  <a:pt x="1331683" y="2212543"/>
                </a:lnTo>
                <a:lnTo>
                  <a:pt x="1428838" y="2225497"/>
                </a:lnTo>
                <a:lnTo>
                  <a:pt x="1481924" y="2224481"/>
                </a:lnTo>
                <a:lnTo>
                  <a:pt x="1533486" y="2214321"/>
                </a:lnTo>
                <a:lnTo>
                  <a:pt x="1582254" y="2195144"/>
                </a:lnTo>
                <a:lnTo>
                  <a:pt x="1626958" y="2167585"/>
                </a:lnTo>
                <a:lnTo>
                  <a:pt x="1666582" y="2132025"/>
                </a:lnTo>
                <a:lnTo>
                  <a:pt x="1730324" y="2068144"/>
                </a:lnTo>
                <a:close/>
              </a:path>
              <a:path w="2257425" h="2225675">
                <a:moveTo>
                  <a:pt x="1866468" y="1891487"/>
                </a:moveTo>
                <a:lnTo>
                  <a:pt x="1859102" y="1853387"/>
                </a:lnTo>
                <a:lnTo>
                  <a:pt x="1837004" y="1819732"/>
                </a:lnTo>
                <a:lnTo>
                  <a:pt x="1837004" y="1818081"/>
                </a:lnTo>
                <a:lnTo>
                  <a:pt x="1515071" y="1494878"/>
                </a:lnTo>
                <a:lnTo>
                  <a:pt x="1481543" y="1472780"/>
                </a:lnTo>
                <a:lnTo>
                  <a:pt x="1443443" y="1465414"/>
                </a:lnTo>
                <a:lnTo>
                  <a:pt x="1405343" y="1472780"/>
                </a:lnTo>
                <a:lnTo>
                  <a:pt x="1371815" y="1494878"/>
                </a:lnTo>
                <a:lnTo>
                  <a:pt x="1337779" y="1531581"/>
                </a:lnTo>
                <a:lnTo>
                  <a:pt x="1800936" y="1997151"/>
                </a:lnTo>
                <a:lnTo>
                  <a:pt x="1837004" y="1963115"/>
                </a:lnTo>
                <a:lnTo>
                  <a:pt x="1859102" y="1929587"/>
                </a:lnTo>
                <a:lnTo>
                  <a:pt x="1866468" y="1891487"/>
                </a:lnTo>
                <a:close/>
              </a:path>
              <a:path w="2257425" h="2225675">
                <a:moveTo>
                  <a:pt x="1907235" y="1121130"/>
                </a:moveTo>
                <a:lnTo>
                  <a:pt x="1905838" y="1073886"/>
                </a:lnTo>
                <a:lnTo>
                  <a:pt x="1901774" y="1027277"/>
                </a:lnTo>
                <a:lnTo>
                  <a:pt x="1895170" y="981557"/>
                </a:lnTo>
                <a:lnTo>
                  <a:pt x="1885899" y="936599"/>
                </a:lnTo>
                <a:lnTo>
                  <a:pt x="1874215" y="892657"/>
                </a:lnTo>
                <a:lnTo>
                  <a:pt x="1860245" y="849731"/>
                </a:lnTo>
                <a:lnTo>
                  <a:pt x="1843862" y="807821"/>
                </a:lnTo>
                <a:lnTo>
                  <a:pt x="1825320" y="767181"/>
                </a:lnTo>
                <a:lnTo>
                  <a:pt x="1804619" y="727824"/>
                </a:lnTo>
                <a:lnTo>
                  <a:pt x="1781759" y="689724"/>
                </a:lnTo>
                <a:lnTo>
                  <a:pt x="1756994" y="653021"/>
                </a:lnTo>
                <a:lnTo>
                  <a:pt x="1730324" y="617715"/>
                </a:lnTo>
                <a:lnTo>
                  <a:pt x="1701749" y="584060"/>
                </a:lnTo>
                <a:lnTo>
                  <a:pt x="1671408" y="551929"/>
                </a:lnTo>
                <a:lnTo>
                  <a:pt x="1639277" y="521576"/>
                </a:lnTo>
                <a:lnTo>
                  <a:pt x="1605622" y="493001"/>
                </a:lnTo>
                <a:lnTo>
                  <a:pt x="1570443" y="466331"/>
                </a:lnTo>
                <a:lnTo>
                  <a:pt x="1533740" y="441439"/>
                </a:lnTo>
                <a:lnTo>
                  <a:pt x="1495640" y="418706"/>
                </a:lnTo>
                <a:lnTo>
                  <a:pt x="1456270" y="398005"/>
                </a:lnTo>
                <a:lnTo>
                  <a:pt x="1415630" y="379336"/>
                </a:lnTo>
                <a:lnTo>
                  <a:pt x="1373847" y="363080"/>
                </a:lnTo>
                <a:lnTo>
                  <a:pt x="1330921" y="348983"/>
                </a:lnTo>
                <a:lnTo>
                  <a:pt x="1286979" y="337299"/>
                </a:lnTo>
                <a:lnTo>
                  <a:pt x="1242021" y="328155"/>
                </a:lnTo>
                <a:lnTo>
                  <a:pt x="1196301" y="321424"/>
                </a:lnTo>
                <a:lnTo>
                  <a:pt x="1149705" y="317360"/>
                </a:lnTo>
                <a:lnTo>
                  <a:pt x="1102461" y="315963"/>
                </a:lnTo>
                <a:lnTo>
                  <a:pt x="1102461" y="451853"/>
                </a:lnTo>
                <a:lnTo>
                  <a:pt x="1150213" y="453504"/>
                </a:lnTo>
                <a:lnTo>
                  <a:pt x="1197063" y="458584"/>
                </a:lnTo>
                <a:lnTo>
                  <a:pt x="1242910" y="466712"/>
                </a:lnTo>
                <a:lnTo>
                  <a:pt x="1287614" y="478015"/>
                </a:lnTo>
                <a:lnTo>
                  <a:pt x="1331048" y="492112"/>
                </a:lnTo>
                <a:lnTo>
                  <a:pt x="1373212" y="509130"/>
                </a:lnTo>
                <a:lnTo>
                  <a:pt x="1413852" y="528815"/>
                </a:lnTo>
                <a:lnTo>
                  <a:pt x="1452841" y="551167"/>
                </a:lnTo>
                <a:lnTo>
                  <a:pt x="1490179" y="575932"/>
                </a:lnTo>
                <a:lnTo>
                  <a:pt x="1525739" y="603110"/>
                </a:lnTo>
                <a:lnTo>
                  <a:pt x="1559394" y="632574"/>
                </a:lnTo>
                <a:lnTo>
                  <a:pt x="1591017" y="664070"/>
                </a:lnTo>
                <a:lnTo>
                  <a:pt x="1620354" y="697725"/>
                </a:lnTo>
                <a:lnTo>
                  <a:pt x="1647532" y="733285"/>
                </a:lnTo>
                <a:lnTo>
                  <a:pt x="1672424" y="770610"/>
                </a:lnTo>
                <a:lnTo>
                  <a:pt x="1694637" y="809726"/>
                </a:lnTo>
                <a:lnTo>
                  <a:pt x="1714449" y="850366"/>
                </a:lnTo>
                <a:lnTo>
                  <a:pt x="1731340" y="892403"/>
                </a:lnTo>
                <a:lnTo>
                  <a:pt x="1745564" y="935964"/>
                </a:lnTo>
                <a:lnTo>
                  <a:pt x="1756867" y="980668"/>
                </a:lnTo>
                <a:lnTo>
                  <a:pt x="1764995" y="1026515"/>
                </a:lnTo>
                <a:lnTo>
                  <a:pt x="1770075" y="1073378"/>
                </a:lnTo>
                <a:lnTo>
                  <a:pt x="1771726" y="1121130"/>
                </a:lnTo>
                <a:lnTo>
                  <a:pt x="1768424" y="1189202"/>
                </a:lnTo>
                <a:lnTo>
                  <a:pt x="1904187" y="1189202"/>
                </a:lnTo>
                <a:lnTo>
                  <a:pt x="1905965" y="1172311"/>
                </a:lnTo>
                <a:lnTo>
                  <a:pt x="1907235" y="1121130"/>
                </a:lnTo>
                <a:close/>
              </a:path>
              <a:path w="2257425" h="2225675">
                <a:moveTo>
                  <a:pt x="2257107" y="1121130"/>
                </a:moveTo>
                <a:lnTo>
                  <a:pt x="2255964" y="1072616"/>
                </a:lnTo>
                <a:lnTo>
                  <a:pt x="2247836" y="976858"/>
                </a:lnTo>
                <a:lnTo>
                  <a:pt x="2231834" y="883767"/>
                </a:lnTo>
                <a:lnTo>
                  <a:pt x="2208339" y="793343"/>
                </a:lnTo>
                <a:lnTo>
                  <a:pt x="2177745" y="706107"/>
                </a:lnTo>
                <a:lnTo>
                  <a:pt x="2140280" y="622287"/>
                </a:lnTo>
                <a:lnTo>
                  <a:pt x="2096338" y="542277"/>
                </a:lnTo>
                <a:lnTo>
                  <a:pt x="2046173" y="466331"/>
                </a:lnTo>
                <a:lnTo>
                  <a:pt x="1990293" y="394957"/>
                </a:lnTo>
                <a:lnTo>
                  <a:pt x="1928825" y="328409"/>
                </a:lnTo>
                <a:lnTo>
                  <a:pt x="1862277" y="266941"/>
                </a:lnTo>
                <a:lnTo>
                  <a:pt x="1790903" y="210947"/>
                </a:lnTo>
                <a:lnTo>
                  <a:pt x="1715084" y="160782"/>
                </a:lnTo>
                <a:lnTo>
                  <a:pt x="1635086" y="116840"/>
                </a:lnTo>
                <a:lnTo>
                  <a:pt x="1551393" y="79248"/>
                </a:lnTo>
                <a:lnTo>
                  <a:pt x="1464144" y="48641"/>
                </a:lnTo>
                <a:lnTo>
                  <a:pt x="1373720" y="25146"/>
                </a:lnTo>
                <a:lnTo>
                  <a:pt x="1280629" y="9144"/>
                </a:lnTo>
                <a:lnTo>
                  <a:pt x="1185011" y="1016"/>
                </a:lnTo>
                <a:lnTo>
                  <a:pt x="1102461" y="0"/>
                </a:lnTo>
                <a:lnTo>
                  <a:pt x="1102461" y="135890"/>
                </a:lnTo>
                <a:lnTo>
                  <a:pt x="1231607" y="140335"/>
                </a:lnTo>
                <a:lnTo>
                  <a:pt x="1323936" y="153670"/>
                </a:lnTo>
                <a:lnTo>
                  <a:pt x="1413217" y="175260"/>
                </a:lnTo>
                <a:lnTo>
                  <a:pt x="1499196" y="204724"/>
                </a:lnTo>
                <a:lnTo>
                  <a:pt x="1581365" y="241681"/>
                </a:lnTo>
                <a:lnTo>
                  <a:pt x="1659343" y="285864"/>
                </a:lnTo>
                <a:lnTo>
                  <a:pt x="1732610" y="336664"/>
                </a:lnTo>
                <a:lnTo>
                  <a:pt x="1800936" y="393687"/>
                </a:lnTo>
                <a:lnTo>
                  <a:pt x="1863801" y="456552"/>
                </a:lnTo>
                <a:lnTo>
                  <a:pt x="1920951" y="525005"/>
                </a:lnTo>
                <a:lnTo>
                  <a:pt x="1971624" y="598411"/>
                </a:lnTo>
                <a:lnTo>
                  <a:pt x="2015693" y="676389"/>
                </a:lnTo>
                <a:lnTo>
                  <a:pt x="2052777" y="758545"/>
                </a:lnTo>
                <a:lnTo>
                  <a:pt x="2082241" y="844524"/>
                </a:lnTo>
                <a:lnTo>
                  <a:pt x="2103831" y="933932"/>
                </a:lnTo>
                <a:lnTo>
                  <a:pt x="2117039" y="1026261"/>
                </a:lnTo>
                <a:lnTo>
                  <a:pt x="2121611" y="1121130"/>
                </a:lnTo>
                <a:lnTo>
                  <a:pt x="2118817" y="1189202"/>
                </a:lnTo>
                <a:lnTo>
                  <a:pt x="2254694" y="1189202"/>
                </a:lnTo>
                <a:lnTo>
                  <a:pt x="2257107" y="1121130"/>
                </a:lnTo>
                <a:close/>
              </a:path>
            </a:pathLst>
          </a:custGeom>
          <a:solidFill>
            <a:srgbClr val="1C92D2"/>
          </a:solidFill>
        </p:spPr>
        <p:txBody>
          <a:bodyPr wrap="square" lIns="0" tIns="0" rIns="0" bIns="0" rtlCol="0"/>
          <a:lstStyle/>
          <a:p>
            <a:endParaRPr/>
          </a:p>
        </p:txBody>
      </p:sp>
      <p:graphicFrame>
        <p:nvGraphicFramePr>
          <p:cNvPr id="6" name="object 6"/>
          <p:cNvGraphicFramePr>
            <a:graphicFrameLocks noGrp="1"/>
          </p:cNvGraphicFramePr>
          <p:nvPr>
            <p:extLst>
              <p:ext uri="{D42A27DB-BD31-4B8C-83A1-F6EECF244321}">
                <p14:modId xmlns:p14="http://schemas.microsoft.com/office/powerpoint/2010/main" val="342524668"/>
              </p:ext>
            </p:extLst>
          </p:nvPr>
        </p:nvGraphicFramePr>
        <p:xfrm>
          <a:off x="10661650" y="5642451"/>
          <a:ext cx="8260080" cy="2578735"/>
        </p:xfrm>
        <a:graphic>
          <a:graphicData uri="http://schemas.openxmlformats.org/drawingml/2006/table">
            <a:tbl>
              <a:tblPr firstRow="1" bandRow="1">
                <a:tableStyleId>{2D5ABB26-0587-4C30-8999-92F81FD0307C}</a:tableStyleId>
              </a:tblPr>
              <a:tblGrid>
                <a:gridCol w="8260080">
                  <a:extLst>
                    <a:ext uri="{9D8B030D-6E8A-4147-A177-3AD203B41FA5}">
                      <a16:colId xmlns:a16="http://schemas.microsoft.com/office/drawing/2014/main" val="20001"/>
                    </a:ext>
                  </a:extLst>
                </a:gridCol>
              </a:tblGrid>
              <a:tr h="1529715">
                <a:tc>
                  <a:txBody>
                    <a:bodyPr/>
                    <a:lstStyle/>
                    <a:p>
                      <a:pPr>
                        <a:lnSpc>
                          <a:spcPct val="100000"/>
                        </a:lnSpc>
                        <a:spcBef>
                          <a:spcPts val="65"/>
                        </a:spcBef>
                      </a:pPr>
                      <a:endParaRPr sz="2650" dirty="0">
                        <a:latin typeface="Times New Roman"/>
                        <a:cs typeface="Times New Roman"/>
                      </a:endParaRPr>
                    </a:p>
                    <a:p>
                      <a:pPr marR="52705" algn="ctr">
                        <a:lnSpc>
                          <a:spcPct val="100000"/>
                        </a:lnSpc>
                      </a:pPr>
                      <a:r>
                        <a:rPr sz="2650" b="1" spc="150" dirty="0">
                          <a:solidFill>
                            <a:srgbClr val="123054"/>
                          </a:solidFill>
                          <a:latin typeface="Calibri"/>
                          <a:cs typeface="Calibri"/>
                        </a:rPr>
                        <a:t>General</a:t>
                      </a:r>
                      <a:r>
                        <a:rPr sz="2650" b="1" spc="265" dirty="0">
                          <a:solidFill>
                            <a:srgbClr val="123054"/>
                          </a:solidFill>
                          <a:latin typeface="Calibri"/>
                          <a:cs typeface="Calibri"/>
                        </a:rPr>
                        <a:t> </a:t>
                      </a:r>
                      <a:r>
                        <a:rPr sz="2650" b="1" spc="165" dirty="0">
                          <a:solidFill>
                            <a:srgbClr val="123054"/>
                          </a:solidFill>
                          <a:latin typeface="Calibri"/>
                          <a:cs typeface="Calibri"/>
                        </a:rPr>
                        <a:t>provider</a:t>
                      </a:r>
                      <a:r>
                        <a:rPr sz="2650" b="1" spc="320" dirty="0">
                          <a:solidFill>
                            <a:srgbClr val="123054"/>
                          </a:solidFill>
                          <a:latin typeface="Calibri"/>
                          <a:cs typeface="Calibri"/>
                        </a:rPr>
                        <a:t> </a:t>
                      </a:r>
                      <a:r>
                        <a:rPr sz="2650" b="1" spc="114" dirty="0">
                          <a:solidFill>
                            <a:srgbClr val="123054"/>
                          </a:solidFill>
                          <a:latin typeface="Calibri"/>
                          <a:cs typeface="Calibri"/>
                        </a:rPr>
                        <a:t>inquiries:</a:t>
                      </a:r>
                      <a:endParaRPr sz="2650" dirty="0">
                        <a:latin typeface="Calibri"/>
                        <a:cs typeface="Calibri"/>
                      </a:endParaRPr>
                    </a:p>
                    <a:p>
                      <a:pPr marR="153035" algn="ctr">
                        <a:lnSpc>
                          <a:spcPct val="100000"/>
                        </a:lnSpc>
                        <a:spcBef>
                          <a:spcPts val="25"/>
                        </a:spcBef>
                      </a:pPr>
                      <a:r>
                        <a:rPr sz="2650" b="1" u="sng" spc="150" dirty="0">
                          <a:solidFill>
                            <a:srgbClr val="0000FF"/>
                          </a:solidFill>
                          <a:uFill>
                            <a:solidFill>
                              <a:srgbClr val="0000FF"/>
                            </a:solidFill>
                          </a:uFill>
                          <a:latin typeface="Calibri"/>
                          <a:cs typeface="Calibri"/>
                          <a:hlinkClick r:id="rId2"/>
                        </a:rPr>
                        <a:t>CountyCareProviderServices@cookcountyhhs.org</a:t>
                      </a:r>
                      <a:endParaRPr sz="2650" dirty="0">
                        <a:latin typeface="Calibri"/>
                        <a:cs typeface="Calibri"/>
                      </a:endParaRPr>
                    </a:p>
                  </a:txBody>
                  <a:tcPr marL="0" marR="0" marT="8255" marB="0">
                    <a:lnL w="12700">
                      <a:solidFill>
                        <a:srgbClr val="179AD4"/>
                      </a:solidFill>
                      <a:prstDash val="solid"/>
                    </a:lnL>
                    <a:lnR w="12700">
                      <a:solidFill>
                        <a:srgbClr val="179AD4"/>
                      </a:solidFill>
                      <a:prstDash val="solid"/>
                    </a:lnR>
                    <a:lnT w="12700">
                      <a:solidFill>
                        <a:srgbClr val="179AD4"/>
                      </a:solidFill>
                      <a:prstDash val="solid"/>
                    </a:lnT>
                    <a:lnB w="12700" cap="flat" cmpd="sng" algn="ctr">
                      <a:solidFill>
                        <a:srgbClr val="179AD4"/>
                      </a:solidFill>
                      <a:prstDash val="solid"/>
                      <a:round/>
                      <a:headEnd type="none" w="med" len="med"/>
                      <a:tailEnd type="none" w="med" len="med"/>
                    </a:lnB>
                  </a:tcPr>
                </a:tc>
                <a:extLst>
                  <a:ext uri="{0D108BD9-81ED-4DB2-BD59-A6C34878D82A}">
                    <a16:rowId xmlns:a16="http://schemas.microsoft.com/office/drawing/2014/main" val="10000"/>
                  </a:ext>
                </a:extLst>
              </a:tr>
              <a:tr h="1049020">
                <a:tc>
                  <a:txBody>
                    <a:bodyPr/>
                    <a:lstStyle/>
                    <a:p>
                      <a:pPr marL="2540" algn="ctr">
                        <a:lnSpc>
                          <a:spcPct val="100000"/>
                        </a:lnSpc>
                        <a:spcBef>
                          <a:spcPts val="2255"/>
                        </a:spcBef>
                      </a:pPr>
                      <a:r>
                        <a:rPr sz="2650" b="1" spc="180" dirty="0">
                          <a:solidFill>
                            <a:srgbClr val="123054"/>
                          </a:solidFill>
                          <a:latin typeface="Calibri"/>
                          <a:cs typeface="Calibri"/>
                        </a:rPr>
                        <a:t>312</a:t>
                      </a:r>
                      <a:r>
                        <a:rPr sz="2650" b="1" spc="-335" dirty="0">
                          <a:solidFill>
                            <a:srgbClr val="123054"/>
                          </a:solidFill>
                          <a:latin typeface="Calibri"/>
                          <a:cs typeface="Calibri"/>
                        </a:rPr>
                        <a:t> </a:t>
                      </a:r>
                      <a:r>
                        <a:rPr sz="2650" b="1" dirty="0">
                          <a:solidFill>
                            <a:srgbClr val="123054"/>
                          </a:solidFill>
                          <a:latin typeface="Calibri"/>
                          <a:cs typeface="Calibri"/>
                        </a:rPr>
                        <a:t>-</a:t>
                      </a:r>
                      <a:r>
                        <a:rPr sz="2650" b="1" spc="-320" dirty="0">
                          <a:solidFill>
                            <a:srgbClr val="123054"/>
                          </a:solidFill>
                          <a:latin typeface="Calibri"/>
                          <a:cs typeface="Calibri"/>
                        </a:rPr>
                        <a:t> </a:t>
                      </a:r>
                      <a:r>
                        <a:rPr sz="2650" b="1" spc="175" dirty="0">
                          <a:solidFill>
                            <a:srgbClr val="123054"/>
                          </a:solidFill>
                          <a:latin typeface="Calibri"/>
                          <a:cs typeface="Calibri"/>
                        </a:rPr>
                        <a:t>864</a:t>
                      </a:r>
                      <a:r>
                        <a:rPr sz="2650" b="1" spc="-335" dirty="0">
                          <a:solidFill>
                            <a:srgbClr val="123054"/>
                          </a:solidFill>
                          <a:latin typeface="Calibri"/>
                          <a:cs typeface="Calibri"/>
                        </a:rPr>
                        <a:t> </a:t>
                      </a:r>
                      <a:r>
                        <a:rPr sz="2650" b="1" dirty="0">
                          <a:solidFill>
                            <a:srgbClr val="123054"/>
                          </a:solidFill>
                          <a:latin typeface="Calibri"/>
                          <a:cs typeface="Calibri"/>
                        </a:rPr>
                        <a:t>-</a:t>
                      </a:r>
                      <a:r>
                        <a:rPr sz="2650" b="1" spc="-330" dirty="0">
                          <a:solidFill>
                            <a:srgbClr val="123054"/>
                          </a:solidFill>
                          <a:latin typeface="Calibri"/>
                          <a:cs typeface="Calibri"/>
                        </a:rPr>
                        <a:t> </a:t>
                      </a:r>
                      <a:r>
                        <a:rPr sz="2650" b="1" spc="220" dirty="0">
                          <a:solidFill>
                            <a:srgbClr val="123054"/>
                          </a:solidFill>
                          <a:latin typeface="Calibri"/>
                          <a:cs typeface="Calibri"/>
                        </a:rPr>
                        <a:t>8200 </a:t>
                      </a:r>
                      <a:endParaRPr sz="2650" dirty="0">
                        <a:latin typeface="Calibri"/>
                        <a:cs typeface="Calibri"/>
                      </a:endParaRPr>
                    </a:p>
                  </a:txBody>
                  <a:tcPr marL="0" marR="0" marT="286385" marB="0">
                    <a:lnL w="12700">
                      <a:solidFill>
                        <a:srgbClr val="179AD4"/>
                      </a:solidFill>
                      <a:prstDash val="solid"/>
                    </a:lnL>
                    <a:lnR w="12700">
                      <a:solidFill>
                        <a:srgbClr val="179AD4"/>
                      </a:solidFill>
                      <a:prstDash val="solid"/>
                    </a:lnR>
                    <a:lnT w="12700" cap="flat" cmpd="sng" algn="ctr">
                      <a:solidFill>
                        <a:srgbClr val="179AD4"/>
                      </a:solidFill>
                      <a:prstDash val="solid"/>
                      <a:round/>
                      <a:headEnd type="none" w="med" len="med"/>
                      <a:tailEnd type="none" w="med" len="med"/>
                    </a:lnT>
                    <a:lnB w="12700">
                      <a:solidFill>
                        <a:srgbClr val="179AD4"/>
                      </a:solidFill>
                      <a:prstDash val="solid"/>
                    </a:lnB>
                  </a:tcPr>
                </a:tc>
                <a:extLst>
                  <a:ext uri="{0D108BD9-81ED-4DB2-BD59-A6C34878D82A}">
                    <a16:rowId xmlns:a16="http://schemas.microsoft.com/office/drawing/2014/main" val="10001"/>
                  </a:ext>
                </a:extLst>
              </a:tr>
            </a:tbl>
          </a:graphicData>
        </a:graphic>
      </p:graphicFrame>
      <p:sp>
        <p:nvSpPr>
          <p:cNvPr id="7" name="object 7"/>
          <p:cNvSpPr txBox="1"/>
          <p:nvPr/>
        </p:nvSpPr>
        <p:spPr>
          <a:xfrm>
            <a:off x="527050" y="2122116"/>
            <a:ext cx="9676198" cy="7651115"/>
          </a:xfrm>
          <a:prstGeom prst="rect">
            <a:avLst/>
          </a:prstGeom>
        </p:spPr>
        <p:txBody>
          <a:bodyPr vert="horz" wrap="square" lIns="0" tIns="66040" rIns="0" bIns="0" rtlCol="0">
            <a:spAutoFit/>
          </a:bodyPr>
          <a:lstStyle/>
          <a:p>
            <a:pPr marL="12700" marR="234315">
              <a:lnSpc>
                <a:spcPts val="3600"/>
              </a:lnSpc>
              <a:spcBef>
                <a:spcPts val="520"/>
              </a:spcBef>
              <a:tabLst>
                <a:tab pos="1228725" algn="l"/>
              </a:tabLst>
            </a:pPr>
            <a:r>
              <a:rPr sz="3300" b="1" spc="110" dirty="0">
                <a:latin typeface="Calibri"/>
                <a:cs typeface="Calibri"/>
              </a:rPr>
              <a:t>Top</a:t>
            </a:r>
            <a:r>
              <a:rPr sz="3300" b="1" spc="295" dirty="0">
                <a:latin typeface="Calibri"/>
                <a:cs typeface="Calibri"/>
              </a:rPr>
              <a:t> </a:t>
            </a:r>
            <a:r>
              <a:rPr sz="3300" b="1" spc="-50" dirty="0">
                <a:latin typeface="Calibri"/>
                <a:cs typeface="Calibri"/>
              </a:rPr>
              <a:t>5</a:t>
            </a:r>
            <a:r>
              <a:rPr sz="3300" b="1" dirty="0">
                <a:latin typeface="Calibri"/>
                <a:cs typeface="Calibri"/>
              </a:rPr>
              <a:t>	</a:t>
            </a:r>
            <a:r>
              <a:rPr sz="3300" b="1" spc="180" dirty="0">
                <a:latin typeface="Calibri"/>
                <a:cs typeface="Calibri"/>
              </a:rPr>
              <a:t>reasons</a:t>
            </a:r>
            <a:r>
              <a:rPr sz="3300" b="1" spc="310" dirty="0">
                <a:latin typeface="Calibri"/>
                <a:cs typeface="Calibri"/>
              </a:rPr>
              <a:t> </a:t>
            </a:r>
            <a:r>
              <a:rPr sz="3300" b="1" spc="75" dirty="0">
                <a:latin typeface="Calibri"/>
                <a:cs typeface="Calibri"/>
              </a:rPr>
              <a:t>to</a:t>
            </a:r>
            <a:r>
              <a:rPr sz="3300" b="1" spc="305" dirty="0">
                <a:latin typeface="Calibri"/>
                <a:cs typeface="Calibri"/>
              </a:rPr>
              <a:t> </a:t>
            </a:r>
            <a:r>
              <a:rPr sz="3300" b="1" spc="160" dirty="0">
                <a:latin typeface="Calibri"/>
                <a:cs typeface="Calibri"/>
              </a:rPr>
              <a:t>contact</a:t>
            </a:r>
            <a:r>
              <a:rPr sz="3300" b="1" spc="305" dirty="0">
                <a:latin typeface="Calibri"/>
                <a:cs typeface="Calibri"/>
              </a:rPr>
              <a:t> </a:t>
            </a:r>
            <a:r>
              <a:rPr sz="3300" b="1" spc="160" dirty="0">
                <a:latin typeface="Calibri"/>
                <a:cs typeface="Calibri"/>
              </a:rPr>
              <a:t>your</a:t>
            </a:r>
            <a:r>
              <a:rPr sz="3300" b="1" spc="340" dirty="0">
                <a:latin typeface="Calibri"/>
                <a:cs typeface="Calibri"/>
              </a:rPr>
              <a:t> </a:t>
            </a:r>
            <a:r>
              <a:rPr sz="3300" b="1" spc="175" dirty="0">
                <a:latin typeface="Calibri"/>
                <a:cs typeface="Calibri"/>
              </a:rPr>
              <a:t>Provider</a:t>
            </a:r>
            <a:r>
              <a:rPr sz="3300" b="1" spc="375" dirty="0">
                <a:latin typeface="Calibri"/>
                <a:cs typeface="Calibri"/>
              </a:rPr>
              <a:t> </a:t>
            </a:r>
            <a:r>
              <a:rPr sz="3300" b="1" spc="155" dirty="0">
                <a:latin typeface="Calibri"/>
                <a:cs typeface="Calibri"/>
              </a:rPr>
              <a:t>Relations </a:t>
            </a:r>
            <a:r>
              <a:rPr sz="3300" b="1" spc="170" dirty="0">
                <a:latin typeface="Calibri"/>
                <a:cs typeface="Calibri"/>
              </a:rPr>
              <a:t>Representative:</a:t>
            </a:r>
            <a:endParaRPr sz="3300" dirty="0">
              <a:latin typeface="Calibri"/>
              <a:cs typeface="Calibri"/>
            </a:endParaRPr>
          </a:p>
          <a:p>
            <a:pPr marL="1235075" marR="5080" indent="-468630">
              <a:lnSpc>
                <a:spcPts val="3200"/>
              </a:lnSpc>
              <a:spcBef>
                <a:spcPts val="509"/>
              </a:spcBef>
              <a:buClr>
                <a:srgbClr val="0D99D4"/>
              </a:buClr>
              <a:buFont typeface="Wingdings"/>
              <a:buChar char=""/>
              <a:tabLst>
                <a:tab pos="1237615" algn="l"/>
                <a:tab pos="3386454" algn="l"/>
              </a:tabLst>
            </a:pPr>
            <a:r>
              <a:rPr sz="2950" dirty="0">
                <a:latin typeface="Calibri"/>
                <a:cs typeface="Calibri"/>
              </a:rPr>
              <a:t>To</a:t>
            </a:r>
            <a:r>
              <a:rPr sz="2950" spc="280" dirty="0">
                <a:latin typeface="Calibri"/>
                <a:cs typeface="Calibri"/>
              </a:rPr>
              <a:t> </a:t>
            </a:r>
            <a:r>
              <a:rPr sz="2950" spc="145" dirty="0">
                <a:latin typeface="Calibri"/>
                <a:cs typeface="Calibri"/>
              </a:rPr>
              <a:t>schedule</a:t>
            </a:r>
            <a:r>
              <a:rPr sz="2950" dirty="0">
                <a:latin typeface="Calibri"/>
                <a:cs typeface="Calibri"/>
              </a:rPr>
              <a:t>	</a:t>
            </a:r>
            <a:r>
              <a:rPr sz="2950" spc="75" dirty="0">
                <a:latin typeface="Calibri"/>
                <a:cs typeface="Calibri"/>
              </a:rPr>
              <a:t>an</a:t>
            </a:r>
            <a:r>
              <a:rPr sz="2950" spc="254" dirty="0">
                <a:latin typeface="Calibri"/>
                <a:cs typeface="Calibri"/>
              </a:rPr>
              <a:t> </a:t>
            </a:r>
            <a:r>
              <a:rPr sz="2950" spc="90" dirty="0">
                <a:latin typeface="Calibri"/>
                <a:cs typeface="Calibri"/>
              </a:rPr>
              <a:t>orientation</a:t>
            </a:r>
            <a:r>
              <a:rPr sz="2950" spc="220" dirty="0">
                <a:latin typeface="Calibri"/>
                <a:cs typeface="Calibri"/>
              </a:rPr>
              <a:t> </a:t>
            </a:r>
            <a:r>
              <a:rPr sz="2950" spc="60" dirty="0">
                <a:latin typeface="Calibri"/>
                <a:cs typeface="Calibri"/>
              </a:rPr>
              <a:t>for</a:t>
            </a:r>
            <a:r>
              <a:rPr sz="2950" spc="175" dirty="0">
                <a:latin typeface="Calibri"/>
                <a:cs typeface="Calibri"/>
              </a:rPr>
              <a:t> </a:t>
            </a:r>
            <a:r>
              <a:rPr sz="2950" spc="85" dirty="0">
                <a:latin typeface="Calibri"/>
                <a:cs typeface="Calibri"/>
              </a:rPr>
              <a:t>new</a:t>
            </a:r>
            <a:r>
              <a:rPr sz="2950" spc="250" dirty="0">
                <a:latin typeface="Calibri"/>
                <a:cs typeface="Calibri"/>
              </a:rPr>
              <a:t> </a:t>
            </a:r>
            <a:r>
              <a:rPr sz="2950" dirty="0">
                <a:latin typeface="Calibri"/>
                <a:cs typeface="Calibri"/>
              </a:rPr>
              <a:t>staff</a:t>
            </a:r>
            <a:r>
              <a:rPr sz="2950" spc="195" dirty="0">
                <a:latin typeface="Calibri"/>
                <a:cs typeface="Calibri"/>
              </a:rPr>
              <a:t> </a:t>
            </a:r>
            <a:r>
              <a:rPr sz="2950" spc="75" dirty="0">
                <a:latin typeface="Calibri"/>
                <a:cs typeface="Calibri"/>
              </a:rPr>
              <a:t>or</a:t>
            </a:r>
            <a:r>
              <a:rPr sz="2950" spc="215" dirty="0">
                <a:latin typeface="Calibri"/>
                <a:cs typeface="Calibri"/>
              </a:rPr>
              <a:t> </a:t>
            </a:r>
            <a:r>
              <a:rPr sz="2950" spc="200" dirty="0">
                <a:latin typeface="Calibri"/>
                <a:cs typeface="Calibri"/>
              </a:rPr>
              <a:t>ongoing 	</a:t>
            </a:r>
            <a:r>
              <a:rPr sz="2950" spc="140" dirty="0">
                <a:latin typeface="Calibri"/>
                <a:cs typeface="Calibri"/>
              </a:rPr>
              <a:t>education</a:t>
            </a:r>
            <a:r>
              <a:rPr sz="2950" spc="245" dirty="0">
                <a:latin typeface="Calibri"/>
                <a:cs typeface="Calibri"/>
              </a:rPr>
              <a:t> </a:t>
            </a:r>
            <a:r>
              <a:rPr sz="2950" spc="50" dirty="0">
                <a:latin typeface="Calibri"/>
                <a:cs typeface="Calibri"/>
              </a:rPr>
              <a:t>for</a:t>
            </a:r>
            <a:r>
              <a:rPr sz="2950" spc="165" dirty="0">
                <a:latin typeface="Calibri"/>
                <a:cs typeface="Calibri"/>
              </a:rPr>
              <a:t> </a:t>
            </a:r>
            <a:r>
              <a:rPr sz="2950" spc="125" dirty="0">
                <a:latin typeface="Calibri"/>
                <a:cs typeface="Calibri"/>
              </a:rPr>
              <a:t>existing</a:t>
            </a:r>
            <a:r>
              <a:rPr sz="2950" spc="240" dirty="0">
                <a:latin typeface="Calibri"/>
                <a:cs typeface="Calibri"/>
              </a:rPr>
              <a:t> </a:t>
            </a:r>
            <a:r>
              <a:rPr sz="2950" spc="-10" dirty="0">
                <a:latin typeface="Calibri"/>
                <a:cs typeface="Calibri"/>
              </a:rPr>
              <a:t>staff.</a:t>
            </a:r>
            <a:endParaRPr sz="2950" dirty="0">
              <a:latin typeface="Calibri"/>
              <a:cs typeface="Calibri"/>
            </a:endParaRPr>
          </a:p>
          <a:p>
            <a:pPr marL="1235710" marR="591820" indent="-469265">
              <a:lnSpc>
                <a:spcPts val="3200"/>
              </a:lnSpc>
              <a:spcBef>
                <a:spcPts val="500"/>
              </a:spcBef>
              <a:buClr>
                <a:srgbClr val="0D99D4"/>
              </a:buClr>
              <a:buFont typeface="Wingdings"/>
              <a:buChar char=""/>
              <a:tabLst>
                <a:tab pos="1237615" algn="l"/>
              </a:tabLst>
            </a:pPr>
            <a:r>
              <a:rPr sz="2950" spc="45" dirty="0">
                <a:latin typeface="Calibri"/>
                <a:cs typeface="Calibri"/>
              </a:rPr>
              <a:t>To</a:t>
            </a:r>
            <a:r>
              <a:rPr sz="2950" spc="185" dirty="0">
                <a:latin typeface="Calibri"/>
                <a:cs typeface="Calibri"/>
              </a:rPr>
              <a:t> </a:t>
            </a:r>
            <a:r>
              <a:rPr sz="2950" spc="90" dirty="0">
                <a:latin typeface="Calibri"/>
                <a:cs typeface="Calibri"/>
              </a:rPr>
              <a:t>learn</a:t>
            </a:r>
            <a:r>
              <a:rPr sz="2950" spc="220" dirty="0">
                <a:latin typeface="Calibri"/>
                <a:cs typeface="Calibri"/>
              </a:rPr>
              <a:t> </a:t>
            </a:r>
            <a:r>
              <a:rPr sz="2950" spc="125" dirty="0">
                <a:latin typeface="Calibri"/>
                <a:cs typeface="Calibri"/>
              </a:rPr>
              <a:t>more</a:t>
            </a:r>
            <a:r>
              <a:rPr sz="2950" spc="254" dirty="0">
                <a:latin typeface="Calibri"/>
                <a:cs typeface="Calibri"/>
              </a:rPr>
              <a:t> </a:t>
            </a:r>
            <a:r>
              <a:rPr sz="2950" spc="130" dirty="0">
                <a:latin typeface="Calibri"/>
                <a:cs typeface="Calibri"/>
              </a:rPr>
              <a:t>about</a:t>
            </a:r>
            <a:r>
              <a:rPr sz="2950" spc="229" dirty="0">
                <a:latin typeface="Calibri"/>
                <a:cs typeface="Calibri"/>
              </a:rPr>
              <a:t> </a:t>
            </a:r>
            <a:r>
              <a:rPr sz="2950" spc="100" dirty="0">
                <a:latin typeface="Calibri"/>
                <a:cs typeface="Calibri"/>
              </a:rPr>
              <a:t>our</a:t>
            </a:r>
            <a:r>
              <a:rPr sz="2950" spc="210" dirty="0">
                <a:latin typeface="Calibri"/>
                <a:cs typeface="Calibri"/>
              </a:rPr>
              <a:t> </a:t>
            </a:r>
            <a:r>
              <a:rPr sz="2950" spc="105" dirty="0">
                <a:latin typeface="Calibri"/>
                <a:cs typeface="Calibri"/>
              </a:rPr>
              <a:t>electronic</a:t>
            </a:r>
            <a:r>
              <a:rPr sz="2950" spc="265" dirty="0">
                <a:latin typeface="Calibri"/>
                <a:cs typeface="Calibri"/>
              </a:rPr>
              <a:t> </a:t>
            </a:r>
            <a:r>
              <a:rPr sz="2950" spc="110" dirty="0">
                <a:latin typeface="Calibri"/>
                <a:cs typeface="Calibri"/>
              </a:rPr>
              <a:t>solutions</a:t>
            </a:r>
            <a:r>
              <a:rPr sz="2950" spc="215" dirty="0">
                <a:latin typeface="Calibri"/>
                <a:cs typeface="Calibri"/>
              </a:rPr>
              <a:t> </a:t>
            </a:r>
            <a:r>
              <a:rPr sz="2950" spc="-25" dirty="0">
                <a:latin typeface="Calibri"/>
                <a:cs typeface="Calibri"/>
              </a:rPr>
              <a:t>for 	</a:t>
            </a:r>
            <a:r>
              <a:rPr sz="2950" spc="90" dirty="0">
                <a:latin typeface="Calibri"/>
                <a:cs typeface="Calibri"/>
              </a:rPr>
              <a:t>authorizations,</a:t>
            </a:r>
            <a:r>
              <a:rPr sz="2950" spc="175" dirty="0">
                <a:latin typeface="Calibri"/>
                <a:cs typeface="Calibri"/>
              </a:rPr>
              <a:t> </a:t>
            </a:r>
            <a:r>
              <a:rPr sz="2950" spc="114" dirty="0">
                <a:latin typeface="Calibri"/>
                <a:cs typeface="Calibri"/>
              </a:rPr>
              <a:t>claims</a:t>
            </a:r>
            <a:r>
              <a:rPr sz="2950" spc="245" dirty="0">
                <a:latin typeface="Calibri"/>
                <a:cs typeface="Calibri"/>
              </a:rPr>
              <a:t> </a:t>
            </a:r>
            <a:r>
              <a:rPr sz="2950" spc="60" dirty="0">
                <a:latin typeface="Calibri"/>
                <a:cs typeface="Calibri"/>
              </a:rPr>
              <a:t>status</a:t>
            </a:r>
            <a:r>
              <a:rPr sz="2950" spc="204" dirty="0">
                <a:latin typeface="Calibri"/>
                <a:cs typeface="Calibri"/>
              </a:rPr>
              <a:t> </a:t>
            </a:r>
            <a:r>
              <a:rPr sz="2950" spc="140" dirty="0">
                <a:latin typeface="Calibri"/>
                <a:cs typeface="Calibri"/>
              </a:rPr>
              <a:t>and</a:t>
            </a:r>
            <a:r>
              <a:rPr sz="2950" spc="320" dirty="0">
                <a:latin typeface="Calibri"/>
                <a:cs typeface="Calibri"/>
              </a:rPr>
              <a:t> </a:t>
            </a:r>
            <a:r>
              <a:rPr sz="2950" spc="90" dirty="0">
                <a:latin typeface="Calibri"/>
                <a:cs typeface="Calibri"/>
              </a:rPr>
              <a:t>eligibility 	</a:t>
            </a:r>
            <a:r>
              <a:rPr sz="2950" spc="55" dirty="0">
                <a:latin typeface="Calibri"/>
                <a:cs typeface="Calibri"/>
              </a:rPr>
              <a:t>verification.</a:t>
            </a:r>
            <a:endParaRPr sz="2950" dirty="0">
              <a:latin typeface="Calibri"/>
              <a:cs typeface="Calibri"/>
            </a:endParaRPr>
          </a:p>
          <a:p>
            <a:pPr marL="1235075" marR="487680" indent="-468630">
              <a:lnSpc>
                <a:spcPts val="3200"/>
              </a:lnSpc>
              <a:spcBef>
                <a:spcPts val="505"/>
              </a:spcBef>
              <a:buClr>
                <a:srgbClr val="0D99D4"/>
              </a:buClr>
              <a:buFont typeface="Wingdings"/>
              <a:buChar char=""/>
              <a:tabLst>
                <a:tab pos="1237615" algn="l"/>
              </a:tabLst>
            </a:pPr>
            <a:r>
              <a:rPr sz="2950" spc="45" dirty="0">
                <a:latin typeface="Calibri"/>
                <a:cs typeface="Calibri"/>
              </a:rPr>
              <a:t>To</a:t>
            </a:r>
            <a:r>
              <a:rPr sz="2950" spc="185" dirty="0">
                <a:latin typeface="Calibri"/>
                <a:cs typeface="Calibri"/>
              </a:rPr>
              <a:t> </a:t>
            </a:r>
            <a:r>
              <a:rPr sz="2950" spc="120" dirty="0">
                <a:latin typeface="Calibri"/>
                <a:cs typeface="Calibri"/>
              </a:rPr>
              <a:t>obtain</a:t>
            </a:r>
            <a:r>
              <a:rPr sz="2950" spc="225" dirty="0">
                <a:latin typeface="Calibri"/>
                <a:cs typeface="Calibri"/>
              </a:rPr>
              <a:t> </a:t>
            </a:r>
            <a:r>
              <a:rPr sz="2950" spc="80" dirty="0">
                <a:latin typeface="Calibri"/>
                <a:cs typeface="Calibri"/>
              </a:rPr>
              <a:t>clarification</a:t>
            </a:r>
            <a:r>
              <a:rPr sz="2950" spc="245" dirty="0">
                <a:latin typeface="Calibri"/>
                <a:cs typeface="Calibri"/>
              </a:rPr>
              <a:t> </a:t>
            </a:r>
            <a:r>
              <a:rPr sz="2950" spc="105" dirty="0">
                <a:latin typeface="Calibri"/>
                <a:cs typeface="Calibri"/>
              </a:rPr>
              <a:t>on</a:t>
            </a:r>
            <a:r>
              <a:rPr sz="2950" spc="285" dirty="0">
                <a:latin typeface="Calibri"/>
                <a:cs typeface="Calibri"/>
              </a:rPr>
              <a:t> </a:t>
            </a:r>
            <a:r>
              <a:rPr sz="2950" spc="125" dirty="0">
                <a:latin typeface="Calibri"/>
                <a:cs typeface="Calibri"/>
              </a:rPr>
              <a:t>policies,</a:t>
            </a:r>
            <a:r>
              <a:rPr sz="2950" spc="250" dirty="0">
                <a:latin typeface="Calibri"/>
                <a:cs typeface="Calibri"/>
              </a:rPr>
              <a:t> </a:t>
            </a:r>
            <a:r>
              <a:rPr sz="2950" spc="160" dirty="0">
                <a:latin typeface="Calibri"/>
                <a:cs typeface="Calibri"/>
              </a:rPr>
              <a:t>procedures</a:t>
            </a:r>
            <a:r>
              <a:rPr sz="2950" spc="305" dirty="0">
                <a:latin typeface="Calibri"/>
                <a:cs typeface="Calibri"/>
              </a:rPr>
              <a:t> </a:t>
            </a:r>
            <a:r>
              <a:rPr sz="2950" spc="35" dirty="0">
                <a:latin typeface="Calibri"/>
                <a:cs typeface="Calibri"/>
              </a:rPr>
              <a:t>or 	</a:t>
            </a:r>
            <a:r>
              <a:rPr sz="2950" spc="95" dirty="0">
                <a:latin typeface="Calibri"/>
                <a:cs typeface="Calibri"/>
              </a:rPr>
              <a:t>your</a:t>
            </a:r>
            <a:r>
              <a:rPr sz="2950" spc="225" dirty="0">
                <a:latin typeface="Calibri"/>
                <a:cs typeface="Calibri"/>
              </a:rPr>
              <a:t> </a:t>
            </a:r>
            <a:r>
              <a:rPr sz="2950" spc="135" dirty="0">
                <a:latin typeface="Calibri"/>
                <a:cs typeface="Calibri"/>
              </a:rPr>
              <a:t>provider</a:t>
            </a:r>
            <a:r>
              <a:rPr sz="2950" spc="270" dirty="0">
                <a:latin typeface="Calibri"/>
                <a:cs typeface="Calibri"/>
              </a:rPr>
              <a:t> </a:t>
            </a:r>
            <a:r>
              <a:rPr sz="2950" spc="120" dirty="0">
                <a:latin typeface="Calibri"/>
                <a:cs typeface="Calibri"/>
              </a:rPr>
              <a:t>agreement.</a:t>
            </a:r>
            <a:endParaRPr sz="2950" dirty="0">
              <a:latin typeface="Calibri"/>
              <a:cs typeface="Calibri"/>
            </a:endParaRPr>
          </a:p>
          <a:p>
            <a:pPr marL="1235710" marR="313690" indent="-469265">
              <a:lnSpc>
                <a:spcPts val="3210"/>
              </a:lnSpc>
              <a:spcBef>
                <a:spcPts val="495"/>
              </a:spcBef>
              <a:buClr>
                <a:srgbClr val="0D99D4"/>
              </a:buClr>
              <a:buFont typeface="Wingdings"/>
              <a:buChar char=""/>
              <a:tabLst>
                <a:tab pos="1237615" algn="l"/>
              </a:tabLst>
            </a:pPr>
            <a:r>
              <a:rPr sz="2950" spc="45" dirty="0">
                <a:latin typeface="Calibri"/>
                <a:cs typeface="Calibri"/>
              </a:rPr>
              <a:t>To</a:t>
            </a:r>
            <a:r>
              <a:rPr sz="2950" spc="185" dirty="0">
                <a:latin typeface="Calibri"/>
                <a:cs typeface="Calibri"/>
              </a:rPr>
              <a:t> </a:t>
            </a:r>
            <a:r>
              <a:rPr sz="2950" spc="90" dirty="0">
                <a:latin typeface="Calibri"/>
                <a:cs typeface="Calibri"/>
              </a:rPr>
              <a:t>learn</a:t>
            </a:r>
            <a:r>
              <a:rPr sz="2950" spc="220" dirty="0">
                <a:latin typeface="Calibri"/>
                <a:cs typeface="Calibri"/>
              </a:rPr>
              <a:t> </a:t>
            </a:r>
            <a:r>
              <a:rPr sz="2950" spc="130" dirty="0">
                <a:latin typeface="Calibri"/>
                <a:cs typeface="Calibri"/>
              </a:rPr>
              <a:t>about</a:t>
            </a:r>
            <a:r>
              <a:rPr sz="2950" spc="245" dirty="0">
                <a:latin typeface="Calibri"/>
                <a:cs typeface="Calibri"/>
              </a:rPr>
              <a:t> </a:t>
            </a:r>
            <a:r>
              <a:rPr sz="2950" spc="215" dirty="0">
                <a:latin typeface="Calibri"/>
                <a:cs typeface="Calibri"/>
              </a:rPr>
              <a:t>HEDIS</a:t>
            </a:r>
            <a:r>
              <a:rPr sz="2950" spc="325" dirty="0">
                <a:latin typeface="Calibri"/>
                <a:cs typeface="Calibri"/>
              </a:rPr>
              <a:t> </a:t>
            </a:r>
            <a:r>
              <a:rPr sz="2950" spc="135" dirty="0">
                <a:latin typeface="Calibri"/>
                <a:cs typeface="Calibri"/>
              </a:rPr>
              <a:t>and</a:t>
            </a:r>
            <a:r>
              <a:rPr sz="2950" spc="305" dirty="0">
                <a:latin typeface="Calibri"/>
                <a:cs typeface="Calibri"/>
              </a:rPr>
              <a:t> </a:t>
            </a:r>
            <a:r>
              <a:rPr sz="2950" spc="95" dirty="0">
                <a:latin typeface="Calibri"/>
                <a:cs typeface="Calibri"/>
              </a:rPr>
              <a:t>other</a:t>
            </a:r>
            <a:r>
              <a:rPr sz="2950" spc="215" dirty="0">
                <a:latin typeface="Calibri"/>
                <a:cs typeface="Calibri"/>
              </a:rPr>
              <a:t> </a:t>
            </a:r>
            <a:r>
              <a:rPr sz="2950" spc="90" dirty="0">
                <a:latin typeface="Calibri"/>
                <a:cs typeface="Calibri"/>
              </a:rPr>
              <a:t>quality</a:t>
            </a:r>
            <a:r>
              <a:rPr sz="2950" spc="185" dirty="0">
                <a:latin typeface="Calibri"/>
                <a:cs typeface="Calibri"/>
              </a:rPr>
              <a:t> </a:t>
            </a:r>
            <a:r>
              <a:rPr sz="2950" spc="150" dirty="0">
                <a:latin typeface="Calibri"/>
                <a:cs typeface="Calibri"/>
              </a:rPr>
              <a:t>programs 	</a:t>
            </a:r>
            <a:r>
              <a:rPr sz="2950" spc="140" dirty="0">
                <a:latin typeface="Calibri"/>
                <a:cs typeface="Calibri"/>
              </a:rPr>
              <a:t>and</a:t>
            </a:r>
            <a:r>
              <a:rPr sz="2950" spc="285" dirty="0">
                <a:latin typeface="Calibri"/>
                <a:cs typeface="Calibri"/>
              </a:rPr>
              <a:t> </a:t>
            </a:r>
            <a:r>
              <a:rPr sz="2950" spc="35" dirty="0">
                <a:latin typeface="Calibri"/>
                <a:cs typeface="Calibri"/>
              </a:rPr>
              <a:t>initiatives.</a:t>
            </a:r>
            <a:endParaRPr sz="2950" dirty="0">
              <a:latin typeface="Calibri"/>
              <a:cs typeface="Calibri"/>
            </a:endParaRPr>
          </a:p>
          <a:p>
            <a:pPr marL="1235075" marR="1724025" indent="-468630">
              <a:lnSpc>
                <a:spcPts val="3200"/>
              </a:lnSpc>
              <a:spcBef>
                <a:spcPts val="484"/>
              </a:spcBef>
              <a:buClr>
                <a:srgbClr val="0D99D4"/>
              </a:buClr>
              <a:buFont typeface="Wingdings"/>
              <a:buChar char=""/>
              <a:tabLst>
                <a:tab pos="1237615" algn="l"/>
              </a:tabLst>
            </a:pPr>
            <a:r>
              <a:rPr sz="2950" spc="45" dirty="0">
                <a:latin typeface="Calibri"/>
                <a:cs typeface="Calibri"/>
              </a:rPr>
              <a:t>To</a:t>
            </a:r>
            <a:r>
              <a:rPr sz="2950" spc="165" dirty="0">
                <a:latin typeface="Calibri"/>
                <a:cs typeface="Calibri"/>
              </a:rPr>
              <a:t> </a:t>
            </a:r>
            <a:r>
              <a:rPr sz="2950" spc="90" dirty="0">
                <a:latin typeface="Calibri"/>
                <a:cs typeface="Calibri"/>
              </a:rPr>
              <a:t>learn</a:t>
            </a:r>
            <a:r>
              <a:rPr sz="2950" spc="225" dirty="0">
                <a:latin typeface="Calibri"/>
                <a:cs typeface="Calibri"/>
              </a:rPr>
              <a:t> </a:t>
            </a:r>
            <a:r>
              <a:rPr sz="2950" spc="100" dirty="0">
                <a:latin typeface="Calibri"/>
                <a:cs typeface="Calibri"/>
              </a:rPr>
              <a:t>how</a:t>
            </a:r>
            <a:r>
              <a:rPr sz="2950" spc="254" dirty="0">
                <a:latin typeface="Calibri"/>
                <a:cs typeface="Calibri"/>
              </a:rPr>
              <a:t> </a:t>
            </a:r>
            <a:r>
              <a:rPr sz="2950" spc="90" dirty="0">
                <a:latin typeface="Calibri"/>
                <a:cs typeface="Calibri"/>
              </a:rPr>
              <a:t>your</a:t>
            </a:r>
            <a:r>
              <a:rPr sz="2950" spc="225" dirty="0">
                <a:latin typeface="Calibri"/>
                <a:cs typeface="Calibri"/>
              </a:rPr>
              <a:t> </a:t>
            </a:r>
            <a:r>
              <a:rPr sz="2950" spc="114" dirty="0">
                <a:latin typeface="Calibri"/>
                <a:cs typeface="Calibri"/>
              </a:rPr>
              <a:t>practice</a:t>
            </a:r>
            <a:r>
              <a:rPr sz="2950" spc="260" dirty="0">
                <a:latin typeface="Calibri"/>
                <a:cs typeface="Calibri"/>
              </a:rPr>
              <a:t> </a:t>
            </a:r>
            <a:r>
              <a:rPr sz="2950" spc="110" dirty="0">
                <a:latin typeface="Calibri"/>
                <a:cs typeface="Calibri"/>
              </a:rPr>
              <a:t>can</a:t>
            </a:r>
            <a:r>
              <a:rPr sz="2950" spc="235" dirty="0">
                <a:latin typeface="Calibri"/>
                <a:cs typeface="Calibri"/>
              </a:rPr>
              <a:t> </a:t>
            </a:r>
            <a:r>
              <a:rPr sz="2950" spc="145" dirty="0">
                <a:latin typeface="Calibri"/>
                <a:cs typeface="Calibri"/>
              </a:rPr>
              <a:t>grow</a:t>
            </a:r>
            <a:r>
              <a:rPr sz="2950" spc="245" dirty="0">
                <a:latin typeface="Calibri"/>
                <a:cs typeface="Calibri"/>
              </a:rPr>
              <a:t> </a:t>
            </a:r>
            <a:r>
              <a:rPr sz="2950" spc="-20" dirty="0">
                <a:latin typeface="Calibri"/>
                <a:cs typeface="Calibri"/>
              </a:rPr>
              <a:t>with 	</a:t>
            </a:r>
            <a:r>
              <a:rPr sz="2950" spc="140" dirty="0">
                <a:latin typeface="Calibri"/>
                <a:cs typeface="Calibri"/>
              </a:rPr>
              <a:t>CountyCare.</a:t>
            </a:r>
            <a:endParaRPr sz="2950" dirty="0">
              <a:latin typeface="Calibri"/>
              <a:cs typeface="Calibri"/>
            </a:endParaRPr>
          </a:p>
          <a:p>
            <a:pPr algn="l">
              <a:lnSpc>
                <a:spcPct val="100000"/>
              </a:lnSpc>
              <a:spcBef>
                <a:spcPts val="755"/>
              </a:spcBef>
            </a:pPr>
            <a:endParaRPr sz="2950" dirty="0">
              <a:latin typeface="Calibri"/>
              <a:cs typeface="Calibri"/>
            </a:endParaRPr>
          </a:p>
          <a:p>
            <a:pPr marR="496570" algn="l">
              <a:lnSpc>
                <a:spcPct val="90400"/>
              </a:lnSpc>
              <a:tabLst>
                <a:tab pos="1819910" algn="l"/>
                <a:tab pos="2970530" algn="l"/>
                <a:tab pos="5447030" algn="l"/>
                <a:tab pos="7274559" algn="l"/>
              </a:tabLst>
            </a:pPr>
            <a:r>
              <a:rPr sz="3300" b="1" spc="155" dirty="0">
                <a:latin typeface="Calibri"/>
                <a:cs typeface="Calibri"/>
              </a:rPr>
              <a:t>Who</a:t>
            </a:r>
            <a:r>
              <a:rPr lang="en-US" sz="3300" b="1" spc="155" dirty="0">
                <a:latin typeface="Calibri"/>
                <a:cs typeface="Calibri"/>
              </a:rPr>
              <a:t> </a:t>
            </a:r>
            <a:r>
              <a:rPr sz="3300" b="1" spc="95" dirty="0">
                <a:latin typeface="Calibri"/>
                <a:cs typeface="Calibri"/>
              </a:rPr>
              <a:t>is</a:t>
            </a:r>
            <a:r>
              <a:rPr sz="3300" b="1" spc="280" dirty="0">
                <a:latin typeface="Calibri"/>
                <a:cs typeface="Calibri"/>
              </a:rPr>
              <a:t> </a:t>
            </a:r>
            <a:r>
              <a:rPr sz="3300" b="1" spc="110" dirty="0">
                <a:latin typeface="Calibri"/>
                <a:cs typeface="Calibri"/>
              </a:rPr>
              <a:t>my</a:t>
            </a:r>
            <a:r>
              <a:rPr sz="3300" b="1" dirty="0">
                <a:latin typeface="Calibri"/>
                <a:cs typeface="Calibri"/>
              </a:rPr>
              <a:t>	</a:t>
            </a:r>
            <a:r>
              <a:rPr sz="3300" b="1" spc="210" dirty="0">
                <a:latin typeface="Calibri"/>
                <a:cs typeface="Calibri"/>
              </a:rPr>
              <a:t>CountyCare</a:t>
            </a:r>
            <a:r>
              <a:rPr sz="3300" b="1" dirty="0">
                <a:latin typeface="Calibri"/>
                <a:cs typeface="Calibri"/>
              </a:rPr>
              <a:t>	</a:t>
            </a:r>
            <a:r>
              <a:rPr sz="3300" b="1" spc="165" dirty="0">
                <a:latin typeface="Calibri"/>
                <a:cs typeface="Calibri"/>
              </a:rPr>
              <a:t>Provider</a:t>
            </a:r>
            <a:r>
              <a:rPr sz="3300" b="1" dirty="0">
                <a:latin typeface="Calibri"/>
                <a:cs typeface="Calibri"/>
              </a:rPr>
              <a:t>	</a:t>
            </a:r>
            <a:r>
              <a:rPr sz="3300" b="1" spc="155" dirty="0">
                <a:latin typeface="Calibri"/>
                <a:cs typeface="Calibri"/>
              </a:rPr>
              <a:t>Relations </a:t>
            </a:r>
            <a:r>
              <a:rPr sz="3300" b="1" spc="190" dirty="0">
                <a:latin typeface="Calibri"/>
                <a:cs typeface="Calibri"/>
              </a:rPr>
              <a:t>Representative?</a:t>
            </a:r>
            <a:r>
              <a:rPr sz="3300" b="1" spc="385" dirty="0">
                <a:latin typeface="Calibri"/>
                <a:cs typeface="Calibri"/>
              </a:rPr>
              <a:t> </a:t>
            </a:r>
            <a:r>
              <a:rPr sz="2950" spc="160" dirty="0">
                <a:latin typeface="Calibri"/>
                <a:cs typeface="Calibri"/>
              </a:rPr>
              <a:t>Click</a:t>
            </a:r>
            <a:r>
              <a:rPr sz="2950" spc="360" dirty="0">
                <a:latin typeface="Calibri"/>
                <a:cs typeface="Calibri"/>
              </a:rPr>
              <a:t> </a:t>
            </a:r>
            <a:r>
              <a:rPr sz="2950" u="sng" spc="110" dirty="0">
                <a:solidFill>
                  <a:srgbClr val="0000FF"/>
                </a:solidFill>
                <a:uFill>
                  <a:solidFill>
                    <a:srgbClr val="179AD4"/>
                  </a:solidFill>
                </a:uFill>
                <a:latin typeface="Calibri"/>
                <a:cs typeface="Calibri"/>
                <a:hlinkClick r:id="rId3"/>
              </a:rPr>
              <a:t>her</a:t>
            </a:r>
            <a:r>
              <a:rPr sz="2950" u="sng" spc="110" dirty="0">
                <a:solidFill>
                  <a:srgbClr val="179AD4"/>
                </a:solidFill>
                <a:uFill>
                  <a:solidFill>
                    <a:srgbClr val="179AD4"/>
                  </a:solidFill>
                </a:uFill>
                <a:latin typeface="Calibri"/>
                <a:cs typeface="Calibri"/>
              </a:rPr>
              <a:t>e</a:t>
            </a:r>
            <a:r>
              <a:rPr sz="2950" u="sng" spc="240" dirty="0">
                <a:solidFill>
                  <a:srgbClr val="179AD4"/>
                </a:solidFill>
                <a:uFill>
                  <a:solidFill>
                    <a:srgbClr val="179AD4"/>
                  </a:solidFill>
                </a:uFill>
                <a:latin typeface="Calibri"/>
                <a:cs typeface="Calibri"/>
              </a:rPr>
              <a:t> </a:t>
            </a:r>
            <a:r>
              <a:rPr sz="2950" u="none" dirty="0">
                <a:latin typeface="Calibri"/>
                <a:cs typeface="Calibri"/>
              </a:rPr>
              <a:t>to</a:t>
            </a:r>
            <a:r>
              <a:rPr sz="2950" u="none" spc="215" dirty="0">
                <a:latin typeface="Calibri"/>
                <a:cs typeface="Calibri"/>
              </a:rPr>
              <a:t> </a:t>
            </a:r>
            <a:r>
              <a:rPr sz="2950" u="none" spc="110" dirty="0">
                <a:latin typeface="Calibri"/>
                <a:cs typeface="Calibri"/>
              </a:rPr>
              <a:t>locate</a:t>
            </a:r>
            <a:r>
              <a:rPr sz="2950" u="none" spc="235" dirty="0">
                <a:latin typeface="Calibri"/>
                <a:cs typeface="Calibri"/>
              </a:rPr>
              <a:t> </a:t>
            </a:r>
            <a:r>
              <a:rPr sz="2950" u="none" spc="70" dirty="0">
                <a:latin typeface="Calibri"/>
                <a:cs typeface="Calibri"/>
              </a:rPr>
              <a:t>the</a:t>
            </a:r>
            <a:r>
              <a:rPr sz="2950" u="none" spc="225" dirty="0">
                <a:latin typeface="Calibri"/>
                <a:cs typeface="Calibri"/>
              </a:rPr>
              <a:t> </a:t>
            </a:r>
            <a:r>
              <a:rPr sz="2950" u="none" spc="85" dirty="0">
                <a:latin typeface="Calibri"/>
                <a:cs typeface="Calibri"/>
              </a:rPr>
              <a:t>contact </a:t>
            </a:r>
            <a:r>
              <a:rPr sz="2950" u="none" spc="90" dirty="0">
                <a:latin typeface="Calibri"/>
                <a:cs typeface="Calibri"/>
              </a:rPr>
              <a:t>information</a:t>
            </a:r>
            <a:r>
              <a:rPr sz="2950" u="none" spc="225" dirty="0">
                <a:latin typeface="Calibri"/>
                <a:cs typeface="Calibri"/>
              </a:rPr>
              <a:t> </a:t>
            </a:r>
            <a:r>
              <a:rPr sz="2950" u="none" spc="60" dirty="0">
                <a:latin typeface="Calibri"/>
                <a:cs typeface="Calibri"/>
              </a:rPr>
              <a:t>for</a:t>
            </a:r>
            <a:r>
              <a:rPr sz="2950" u="none" spc="160" dirty="0">
                <a:latin typeface="Calibri"/>
                <a:cs typeface="Calibri"/>
              </a:rPr>
              <a:t> </a:t>
            </a:r>
            <a:r>
              <a:rPr sz="2950" u="none" spc="90" dirty="0">
                <a:latin typeface="Calibri"/>
                <a:cs typeface="Calibri"/>
              </a:rPr>
              <a:t>your</a:t>
            </a:r>
            <a:r>
              <a:rPr sz="2950" u="none" spc="254" dirty="0">
                <a:latin typeface="Calibri"/>
                <a:cs typeface="Calibri"/>
              </a:rPr>
              <a:t> </a:t>
            </a:r>
            <a:r>
              <a:rPr sz="2950" u="none" spc="180" dirty="0">
                <a:latin typeface="Calibri"/>
                <a:cs typeface="Calibri"/>
              </a:rPr>
              <a:t>assigned</a:t>
            </a:r>
            <a:r>
              <a:rPr sz="2950" u="none" spc="305" dirty="0">
                <a:latin typeface="Calibri"/>
                <a:cs typeface="Calibri"/>
              </a:rPr>
              <a:t> </a:t>
            </a:r>
            <a:r>
              <a:rPr sz="2950" u="none" spc="85" dirty="0">
                <a:latin typeface="Calibri"/>
                <a:cs typeface="Calibri"/>
              </a:rPr>
              <a:t>Representative.</a:t>
            </a:r>
            <a:endParaRPr sz="2950" dirty="0">
              <a:latin typeface="Calibri"/>
              <a:cs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4034941" y="5128587"/>
            <a:ext cx="11914505" cy="826769"/>
          </a:xfrm>
          <a:prstGeom prst="rect">
            <a:avLst/>
          </a:prstGeom>
        </p:spPr>
        <p:txBody>
          <a:bodyPr vert="horz" wrap="square" lIns="0" tIns="13335" rIns="0" bIns="0" rtlCol="0">
            <a:spAutoFit/>
          </a:bodyPr>
          <a:lstStyle/>
          <a:p>
            <a:pPr marL="12700">
              <a:lnSpc>
                <a:spcPct val="100000"/>
              </a:lnSpc>
              <a:spcBef>
                <a:spcPts val="105"/>
              </a:spcBef>
            </a:pPr>
            <a:r>
              <a:rPr sz="5250" spc="55" dirty="0">
                <a:solidFill>
                  <a:srgbClr val="FFFFFF"/>
                </a:solidFill>
              </a:rPr>
              <a:t>Eligibility,</a:t>
            </a:r>
            <a:r>
              <a:rPr sz="5250" spc="175" dirty="0">
                <a:solidFill>
                  <a:srgbClr val="FFFFFF"/>
                </a:solidFill>
              </a:rPr>
              <a:t> </a:t>
            </a:r>
            <a:r>
              <a:rPr sz="5250" spc="85" dirty="0">
                <a:solidFill>
                  <a:srgbClr val="FFFFFF"/>
                </a:solidFill>
              </a:rPr>
              <a:t>Authorizations,</a:t>
            </a:r>
            <a:r>
              <a:rPr sz="5250" spc="215" dirty="0">
                <a:solidFill>
                  <a:srgbClr val="FFFFFF"/>
                </a:solidFill>
              </a:rPr>
              <a:t> </a:t>
            </a:r>
            <a:r>
              <a:rPr sz="5250" spc="114" dirty="0">
                <a:solidFill>
                  <a:srgbClr val="FFFFFF"/>
                </a:solidFill>
              </a:rPr>
              <a:t>and</a:t>
            </a:r>
            <a:r>
              <a:rPr sz="5250" spc="200" dirty="0">
                <a:solidFill>
                  <a:srgbClr val="FFFFFF"/>
                </a:solidFill>
              </a:rPr>
              <a:t> </a:t>
            </a:r>
            <a:r>
              <a:rPr sz="5250" spc="110" dirty="0">
                <a:solidFill>
                  <a:srgbClr val="FFFFFF"/>
                </a:solidFill>
              </a:rPr>
              <a:t>Claims</a:t>
            </a:r>
            <a:endParaRPr sz="525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239460" y="1624415"/>
            <a:ext cx="13189585" cy="3206750"/>
          </a:xfrm>
          <a:prstGeom prst="rect">
            <a:avLst/>
          </a:prstGeom>
        </p:spPr>
        <p:txBody>
          <a:bodyPr vert="horz" wrap="square" lIns="0" tIns="267335" rIns="0" bIns="0" rtlCol="0">
            <a:spAutoFit/>
          </a:bodyPr>
          <a:lstStyle/>
          <a:p>
            <a:pPr marL="577850" indent="-565150">
              <a:lnSpc>
                <a:spcPct val="100000"/>
              </a:lnSpc>
              <a:spcBef>
                <a:spcPts val="2105"/>
              </a:spcBef>
              <a:buClr>
                <a:srgbClr val="1A9AD5"/>
              </a:buClr>
              <a:buSzPct val="84848"/>
              <a:buFont typeface="Wingdings"/>
              <a:buChar char=""/>
              <a:tabLst>
                <a:tab pos="577850" algn="l"/>
              </a:tabLst>
            </a:pPr>
            <a:r>
              <a:rPr sz="3300" spc="155" dirty="0">
                <a:latin typeface="Calibri"/>
                <a:cs typeface="Calibri"/>
              </a:rPr>
              <a:t>Members</a:t>
            </a:r>
            <a:r>
              <a:rPr sz="3300" spc="315" dirty="0">
                <a:latin typeface="Calibri"/>
                <a:cs typeface="Calibri"/>
              </a:rPr>
              <a:t> </a:t>
            </a:r>
            <a:r>
              <a:rPr sz="3300" spc="140" dirty="0">
                <a:latin typeface="Calibri"/>
                <a:cs typeface="Calibri"/>
              </a:rPr>
              <a:t>should</a:t>
            </a:r>
            <a:r>
              <a:rPr sz="3300" spc="355" dirty="0">
                <a:latin typeface="Calibri"/>
                <a:cs typeface="Calibri"/>
              </a:rPr>
              <a:t> </a:t>
            </a:r>
            <a:r>
              <a:rPr sz="3300" spc="120" dirty="0">
                <a:latin typeface="Calibri"/>
                <a:cs typeface="Calibri"/>
              </a:rPr>
              <a:t>present</a:t>
            </a:r>
            <a:r>
              <a:rPr sz="3300" spc="265" dirty="0">
                <a:latin typeface="Calibri"/>
                <a:cs typeface="Calibri"/>
              </a:rPr>
              <a:t> </a:t>
            </a:r>
            <a:r>
              <a:rPr sz="3300" spc="55" dirty="0">
                <a:latin typeface="Calibri"/>
                <a:cs typeface="Calibri"/>
              </a:rPr>
              <a:t>their</a:t>
            </a:r>
            <a:r>
              <a:rPr sz="3300" spc="210" dirty="0">
                <a:latin typeface="Calibri"/>
                <a:cs typeface="Calibri"/>
              </a:rPr>
              <a:t> </a:t>
            </a:r>
            <a:r>
              <a:rPr sz="3300" spc="100" dirty="0">
                <a:latin typeface="Calibri"/>
                <a:cs typeface="Calibri"/>
              </a:rPr>
              <a:t>ID</a:t>
            </a:r>
            <a:r>
              <a:rPr sz="3300" spc="365" dirty="0">
                <a:latin typeface="Calibri"/>
                <a:cs typeface="Calibri"/>
              </a:rPr>
              <a:t> </a:t>
            </a:r>
            <a:r>
              <a:rPr sz="3300" spc="130" dirty="0">
                <a:latin typeface="Calibri"/>
                <a:cs typeface="Calibri"/>
              </a:rPr>
              <a:t>cards</a:t>
            </a:r>
            <a:r>
              <a:rPr sz="3300" spc="305" dirty="0">
                <a:latin typeface="Calibri"/>
                <a:cs typeface="Calibri"/>
              </a:rPr>
              <a:t> </a:t>
            </a:r>
            <a:r>
              <a:rPr sz="3300" dirty="0">
                <a:latin typeface="Calibri"/>
                <a:cs typeface="Calibri"/>
              </a:rPr>
              <a:t>at</a:t>
            </a:r>
            <a:r>
              <a:rPr sz="3300" spc="110" dirty="0">
                <a:latin typeface="Calibri"/>
                <a:cs typeface="Calibri"/>
              </a:rPr>
              <a:t> </a:t>
            </a:r>
            <a:r>
              <a:rPr sz="3300" spc="65" dirty="0">
                <a:latin typeface="Calibri"/>
                <a:cs typeface="Calibri"/>
              </a:rPr>
              <a:t>the</a:t>
            </a:r>
            <a:r>
              <a:rPr sz="3300" spc="225" dirty="0">
                <a:latin typeface="Calibri"/>
                <a:cs typeface="Calibri"/>
              </a:rPr>
              <a:t> </a:t>
            </a:r>
            <a:r>
              <a:rPr sz="3300" spc="75" dirty="0">
                <a:latin typeface="Calibri"/>
                <a:cs typeface="Calibri"/>
              </a:rPr>
              <a:t>time</a:t>
            </a:r>
            <a:r>
              <a:rPr sz="3300" spc="245" dirty="0">
                <a:latin typeface="Calibri"/>
                <a:cs typeface="Calibri"/>
              </a:rPr>
              <a:t> </a:t>
            </a:r>
            <a:r>
              <a:rPr sz="3300" dirty="0">
                <a:latin typeface="Calibri"/>
                <a:cs typeface="Calibri"/>
              </a:rPr>
              <a:t>of</a:t>
            </a:r>
            <a:r>
              <a:rPr sz="3300" spc="285" dirty="0">
                <a:latin typeface="Calibri"/>
                <a:cs typeface="Calibri"/>
              </a:rPr>
              <a:t> </a:t>
            </a:r>
            <a:r>
              <a:rPr sz="3300" spc="110" dirty="0">
                <a:latin typeface="Calibri"/>
                <a:cs typeface="Calibri"/>
              </a:rPr>
              <a:t>service</a:t>
            </a:r>
            <a:endParaRPr sz="3300" dirty="0">
              <a:latin typeface="Calibri"/>
              <a:cs typeface="Calibri"/>
            </a:endParaRPr>
          </a:p>
          <a:p>
            <a:pPr marL="577850" indent="-565150">
              <a:lnSpc>
                <a:spcPct val="100000"/>
              </a:lnSpc>
              <a:spcBef>
                <a:spcPts val="2005"/>
              </a:spcBef>
              <a:buClr>
                <a:srgbClr val="1A9AD5"/>
              </a:buClr>
              <a:buSzPct val="84848"/>
              <a:buFont typeface="Wingdings"/>
              <a:buChar char=""/>
              <a:tabLst>
                <a:tab pos="577850" algn="l"/>
              </a:tabLst>
            </a:pPr>
            <a:r>
              <a:rPr sz="3300" spc="140" dirty="0">
                <a:latin typeface="Calibri"/>
                <a:cs typeface="Calibri"/>
              </a:rPr>
              <a:t>Request</a:t>
            </a:r>
            <a:r>
              <a:rPr sz="3300" spc="315" dirty="0">
                <a:latin typeface="Calibri"/>
                <a:cs typeface="Calibri"/>
              </a:rPr>
              <a:t> </a:t>
            </a:r>
            <a:r>
              <a:rPr sz="3300" dirty="0">
                <a:latin typeface="Calibri"/>
                <a:cs typeface="Calibri"/>
              </a:rPr>
              <a:t>to</a:t>
            </a:r>
            <a:r>
              <a:rPr sz="3300" spc="175" dirty="0">
                <a:latin typeface="Calibri"/>
                <a:cs typeface="Calibri"/>
              </a:rPr>
              <a:t> </a:t>
            </a:r>
            <a:r>
              <a:rPr sz="3300" spc="140" dirty="0">
                <a:latin typeface="Calibri"/>
                <a:cs typeface="Calibri"/>
              </a:rPr>
              <a:t>see</a:t>
            </a:r>
            <a:r>
              <a:rPr sz="3300" spc="305" dirty="0">
                <a:latin typeface="Calibri"/>
                <a:cs typeface="Calibri"/>
              </a:rPr>
              <a:t> </a:t>
            </a:r>
            <a:r>
              <a:rPr sz="3300" dirty="0">
                <a:latin typeface="Calibri"/>
                <a:cs typeface="Calibri"/>
              </a:rPr>
              <a:t>a</a:t>
            </a:r>
            <a:r>
              <a:rPr sz="3300" spc="265" dirty="0">
                <a:latin typeface="Calibri"/>
                <a:cs typeface="Calibri"/>
              </a:rPr>
              <a:t> </a:t>
            </a:r>
            <a:r>
              <a:rPr sz="3300" spc="135" dirty="0">
                <a:latin typeface="Calibri"/>
                <a:cs typeface="Calibri"/>
              </a:rPr>
              <a:t>photo</a:t>
            </a:r>
            <a:r>
              <a:rPr sz="3300" spc="335" dirty="0">
                <a:latin typeface="Calibri"/>
                <a:cs typeface="Calibri"/>
              </a:rPr>
              <a:t> </a:t>
            </a:r>
            <a:r>
              <a:rPr sz="3300" spc="100" dirty="0">
                <a:latin typeface="Calibri"/>
                <a:cs typeface="Calibri"/>
              </a:rPr>
              <a:t>ID</a:t>
            </a:r>
            <a:r>
              <a:rPr sz="3300" spc="355" dirty="0">
                <a:latin typeface="Calibri"/>
                <a:cs typeface="Calibri"/>
              </a:rPr>
              <a:t> </a:t>
            </a:r>
            <a:r>
              <a:rPr sz="3300" dirty="0">
                <a:latin typeface="Calibri"/>
                <a:cs typeface="Calibri"/>
              </a:rPr>
              <a:t>if</a:t>
            </a:r>
            <a:r>
              <a:rPr sz="3300" spc="200" dirty="0">
                <a:latin typeface="Calibri"/>
                <a:cs typeface="Calibri"/>
              </a:rPr>
              <a:t> </a:t>
            </a:r>
            <a:r>
              <a:rPr sz="3300" spc="105" dirty="0">
                <a:latin typeface="Calibri"/>
                <a:cs typeface="Calibri"/>
              </a:rPr>
              <a:t>you</a:t>
            </a:r>
            <a:r>
              <a:rPr sz="3300" spc="285" dirty="0">
                <a:latin typeface="Calibri"/>
                <a:cs typeface="Calibri"/>
              </a:rPr>
              <a:t> </a:t>
            </a:r>
            <a:r>
              <a:rPr sz="3300" spc="85" dirty="0">
                <a:latin typeface="Calibri"/>
                <a:cs typeface="Calibri"/>
              </a:rPr>
              <a:t>are</a:t>
            </a:r>
            <a:r>
              <a:rPr sz="3300" spc="235" dirty="0">
                <a:latin typeface="Calibri"/>
                <a:cs typeface="Calibri"/>
              </a:rPr>
              <a:t> </a:t>
            </a:r>
            <a:r>
              <a:rPr sz="3300" spc="65" dirty="0">
                <a:latin typeface="Calibri"/>
                <a:cs typeface="Calibri"/>
              </a:rPr>
              <a:t>not</a:t>
            </a:r>
            <a:r>
              <a:rPr sz="3300" spc="229" dirty="0">
                <a:latin typeface="Calibri"/>
                <a:cs typeface="Calibri"/>
              </a:rPr>
              <a:t> </a:t>
            </a:r>
            <a:r>
              <a:rPr sz="3300" spc="70" dirty="0">
                <a:latin typeface="Calibri"/>
                <a:cs typeface="Calibri"/>
              </a:rPr>
              <a:t>familiar</a:t>
            </a:r>
            <a:r>
              <a:rPr sz="3300" spc="280" dirty="0">
                <a:latin typeface="Calibri"/>
                <a:cs typeface="Calibri"/>
              </a:rPr>
              <a:t> </a:t>
            </a:r>
            <a:r>
              <a:rPr sz="3300" dirty="0">
                <a:latin typeface="Calibri"/>
                <a:cs typeface="Calibri"/>
              </a:rPr>
              <a:t>with</a:t>
            </a:r>
            <a:r>
              <a:rPr sz="3300" spc="180" dirty="0">
                <a:latin typeface="Calibri"/>
                <a:cs typeface="Calibri"/>
              </a:rPr>
              <a:t> </a:t>
            </a:r>
            <a:r>
              <a:rPr sz="3300" spc="65" dirty="0">
                <a:latin typeface="Calibri"/>
                <a:cs typeface="Calibri"/>
              </a:rPr>
              <a:t>the</a:t>
            </a:r>
            <a:r>
              <a:rPr sz="3300" spc="215" dirty="0">
                <a:latin typeface="Calibri"/>
                <a:cs typeface="Calibri"/>
              </a:rPr>
              <a:t> </a:t>
            </a:r>
            <a:r>
              <a:rPr sz="3300" spc="155" dirty="0">
                <a:latin typeface="Calibri"/>
                <a:cs typeface="Calibri"/>
              </a:rPr>
              <a:t>member</a:t>
            </a:r>
            <a:endParaRPr sz="3300" dirty="0">
              <a:latin typeface="Calibri"/>
              <a:cs typeface="Calibri"/>
            </a:endParaRPr>
          </a:p>
          <a:p>
            <a:pPr marL="577850" indent="-565150">
              <a:lnSpc>
                <a:spcPct val="100000"/>
              </a:lnSpc>
              <a:spcBef>
                <a:spcPts val="2005"/>
              </a:spcBef>
              <a:buClr>
                <a:srgbClr val="1A9AD5"/>
              </a:buClr>
              <a:buSzPct val="84848"/>
              <a:buFont typeface="Wingdings"/>
              <a:buChar char=""/>
              <a:tabLst>
                <a:tab pos="577850" algn="l"/>
              </a:tabLst>
            </a:pPr>
            <a:r>
              <a:rPr sz="3300" spc="140" dirty="0">
                <a:latin typeface="Calibri"/>
                <a:cs typeface="Calibri"/>
              </a:rPr>
              <a:t>Contact</a:t>
            </a:r>
            <a:r>
              <a:rPr sz="3300" spc="295" dirty="0">
                <a:latin typeface="Calibri"/>
                <a:cs typeface="Calibri"/>
              </a:rPr>
              <a:t> </a:t>
            </a:r>
            <a:r>
              <a:rPr sz="3300" spc="105" dirty="0">
                <a:latin typeface="Calibri"/>
                <a:cs typeface="Calibri"/>
              </a:rPr>
              <a:t>Provider</a:t>
            </a:r>
            <a:r>
              <a:rPr sz="3300" spc="305" dirty="0">
                <a:latin typeface="Calibri"/>
                <a:cs typeface="Calibri"/>
              </a:rPr>
              <a:t> </a:t>
            </a:r>
            <a:r>
              <a:rPr sz="3300" spc="145" dirty="0">
                <a:latin typeface="Calibri"/>
                <a:cs typeface="Calibri"/>
              </a:rPr>
              <a:t>Services</a:t>
            </a:r>
            <a:r>
              <a:rPr sz="3300" spc="305" dirty="0">
                <a:latin typeface="Calibri"/>
                <a:cs typeface="Calibri"/>
              </a:rPr>
              <a:t> </a:t>
            </a:r>
            <a:r>
              <a:rPr sz="3300" dirty="0">
                <a:latin typeface="Calibri"/>
                <a:cs typeface="Calibri"/>
              </a:rPr>
              <a:t>for</a:t>
            </a:r>
            <a:r>
              <a:rPr sz="3300" spc="210" dirty="0">
                <a:latin typeface="Calibri"/>
                <a:cs typeface="Calibri"/>
              </a:rPr>
              <a:t> </a:t>
            </a:r>
            <a:r>
              <a:rPr sz="3300" spc="90" dirty="0">
                <a:latin typeface="Calibri"/>
                <a:cs typeface="Calibri"/>
              </a:rPr>
              <a:t>any</a:t>
            </a:r>
            <a:r>
              <a:rPr sz="3300" spc="320" dirty="0">
                <a:latin typeface="Calibri"/>
                <a:cs typeface="Calibri"/>
              </a:rPr>
              <a:t> </a:t>
            </a:r>
            <a:r>
              <a:rPr sz="3300" spc="165" dirty="0">
                <a:latin typeface="Calibri"/>
                <a:cs typeface="Calibri"/>
              </a:rPr>
              <a:t>suspected</a:t>
            </a:r>
            <a:r>
              <a:rPr sz="3300" spc="350" dirty="0">
                <a:latin typeface="Calibri"/>
                <a:cs typeface="Calibri"/>
              </a:rPr>
              <a:t> </a:t>
            </a:r>
            <a:r>
              <a:rPr sz="3300" spc="80" dirty="0">
                <a:latin typeface="Calibri"/>
                <a:cs typeface="Calibri"/>
              </a:rPr>
              <a:t>fraud</a:t>
            </a:r>
            <a:r>
              <a:rPr sz="3300" spc="300" dirty="0">
                <a:latin typeface="Calibri"/>
                <a:cs typeface="Calibri"/>
              </a:rPr>
              <a:t> </a:t>
            </a:r>
            <a:r>
              <a:rPr sz="3300" dirty="0">
                <a:latin typeface="Calibri"/>
                <a:cs typeface="Calibri"/>
              </a:rPr>
              <a:t>at</a:t>
            </a:r>
            <a:r>
              <a:rPr sz="3300" spc="55" dirty="0">
                <a:latin typeface="Calibri"/>
                <a:cs typeface="Calibri"/>
              </a:rPr>
              <a:t> </a:t>
            </a:r>
            <a:r>
              <a:rPr sz="3300" spc="155" dirty="0">
                <a:latin typeface="Calibri"/>
                <a:cs typeface="Calibri"/>
              </a:rPr>
              <a:t>312-</a:t>
            </a:r>
            <a:r>
              <a:rPr sz="3300" spc="160" dirty="0">
                <a:latin typeface="Calibri"/>
                <a:cs typeface="Calibri"/>
              </a:rPr>
              <a:t>864-</a:t>
            </a:r>
            <a:r>
              <a:rPr sz="3300" spc="110" dirty="0">
                <a:latin typeface="Calibri"/>
                <a:cs typeface="Calibri"/>
              </a:rPr>
              <a:t>8200</a:t>
            </a:r>
            <a:endParaRPr sz="3300" dirty="0">
              <a:latin typeface="Calibri"/>
              <a:cs typeface="Calibri"/>
            </a:endParaRPr>
          </a:p>
          <a:p>
            <a:pPr marL="4288790">
              <a:lnSpc>
                <a:spcPct val="100000"/>
              </a:lnSpc>
              <a:spcBef>
                <a:spcPts val="3190"/>
              </a:spcBef>
              <a:tabLst>
                <a:tab pos="6765290" algn="l"/>
                <a:tab pos="8592820" algn="l"/>
                <a:tab pos="9156700" algn="l"/>
              </a:tabLst>
            </a:pPr>
            <a:r>
              <a:rPr sz="3300" b="1" spc="210" dirty="0">
                <a:solidFill>
                  <a:srgbClr val="006EC0"/>
                </a:solidFill>
                <a:latin typeface="Calibri"/>
                <a:cs typeface="Calibri"/>
              </a:rPr>
              <a:t>CountyCare</a:t>
            </a:r>
            <a:r>
              <a:rPr sz="3300" b="1" dirty="0">
                <a:solidFill>
                  <a:srgbClr val="006EC0"/>
                </a:solidFill>
                <a:latin typeface="Calibri"/>
                <a:cs typeface="Calibri"/>
              </a:rPr>
              <a:t>	</a:t>
            </a:r>
            <a:r>
              <a:rPr sz="3300" b="1" spc="200" dirty="0">
                <a:solidFill>
                  <a:srgbClr val="006EC0"/>
                </a:solidFill>
                <a:latin typeface="Calibri"/>
                <a:cs typeface="Calibri"/>
              </a:rPr>
              <a:t>Member</a:t>
            </a:r>
            <a:r>
              <a:rPr sz="3300" b="1" dirty="0">
                <a:solidFill>
                  <a:srgbClr val="006EC0"/>
                </a:solidFill>
                <a:latin typeface="Calibri"/>
                <a:cs typeface="Calibri"/>
              </a:rPr>
              <a:t>	</a:t>
            </a:r>
            <a:r>
              <a:rPr sz="3300" b="1" spc="130" dirty="0">
                <a:solidFill>
                  <a:srgbClr val="006EC0"/>
                </a:solidFill>
                <a:latin typeface="Calibri"/>
                <a:cs typeface="Calibri"/>
              </a:rPr>
              <a:t>ID</a:t>
            </a:r>
            <a:r>
              <a:rPr sz="3300" b="1" dirty="0">
                <a:solidFill>
                  <a:srgbClr val="006EC0"/>
                </a:solidFill>
                <a:latin typeface="Calibri"/>
                <a:cs typeface="Calibri"/>
              </a:rPr>
              <a:t>	</a:t>
            </a:r>
            <a:r>
              <a:rPr sz="3300" b="1" spc="140" dirty="0">
                <a:solidFill>
                  <a:srgbClr val="006EC0"/>
                </a:solidFill>
                <a:latin typeface="Calibri"/>
                <a:cs typeface="Calibri"/>
              </a:rPr>
              <a:t>Card*</a:t>
            </a:r>
            <a:endParaRPr sz="3300" dirty="0">
              <a:latin typeface="Calibri"/>
              <a:cs typeface="Calibri"/>
            </a:endParaRPr>
          </a:p>
        </p:txBody>
      </p:sp>
      <p:sp>
        <p:nvSpPr>
          <p:cNvPr id="3" name="object 3"/>
          <p:cNvSpPr txBox="1"/>
          <p:nvPr/>
        </p:nvSpPr>
        <p:spPr>
          <a:xfrm>
            <a:off x="1332703" y="10436799"/>
            <a:ext cx="233045" cy="278130"/>
          </a:xfrm>
          <a:prstGeom prst="rect">
            <a:avLst/>
          </a:prstGeom>
        </p:spPr>
        <p:txBody>
          <a:bodyPr vert="horz" wrap="square" lIns="0" tIns="13335" rIns="0" bIns="0" rtlCol="0">
            <a:spAutoFit/>
          </a:bodyPr>
          <a:lstStyle/>
          <a:p>
            <a:pPr marL="12700">
              <a:lnSpc>
                <a:spcPct val="100000"/>
              </a:lnSpc>
              <a:spcBef>
                <a:spcPts val="105"/>
              </a:spcBef>
            </a:pPr>
            <a:r>
              <a:rPr sz="1650" b="1" spc="-25" dirty="0">
                <a:solidFill>
                  <a:srgbClr val="123054"/>
                </a:solidFill>
                <a:latin typeface="Calibri"/>
                <a:cs typeface="Calibri"/>
              </a:rPr>
              <a:t>14</a:t>
            </a:r>
            <a:endParaRPr sz="1650">
              <a:latin typeface="Calibri"/>
              <a:cs typeface="Calibri"/>
            </a:endParaRPr>
          </a:p>
        </p:txBody>
      </p:sp>
      <p:sp>
        <p:nvSpPr>
          <p:cNvPr id="4" name="object 4" descr="$PPTXTitle"/>
          <p:cNvSpPr txBox="1">
            <a:spLocks noGrp="1"/>
          </p:cNvSpPr>
          <p:nvPr>
            <p:ph type="title"/>
          </p:nvPr>
        </p:nvSpPr>
        <p:spPr>
          <a:prstGeom prst="rect">
            <a:avLst/>
          </a:prstGeom>
        </p:spPr>
        <p:txBody>
          <a:bodyPr vert="horz" wrap="square" lIns="0" tIns="237941" rIns="0" bIns="0" rtlCol="0">
            <a:spAutoFit/>
          </a:bodyPr>
          <a:lstStyle/>
          <a:p>
            <a:pPr marL="2778760">
              <a:lnSpc>
                <a:spcPct val="100000"/>
              </a:lnSpc>
              <a:spcBef>
                <a:spcPts val="100"/>
              </a:spcBef>
            </a:pPr>
            <a:r>
              <a:rPr spc="145" dirty="0"/>
              <a:t>Member</a:t>
            </a:r>
            <a:r>
              <a:rPr spc="270" dirty="0"/>
              <a:t> </a:t>
            </a:r>
            <a:r>
              <a:rPr spc="175" dirty="0"/>
              <a:t>Identification</a:t>
            </a:r>
            <a:r>
              <a:rPr spc="340" dirty="0"/>
              <a:t> </a:t>
            </a:r>
            <a:r>
              <a:rPr spc="-10" dirty="0"/>
              <a:t>Cards</a:t>
            </a:r>
          </a:p>
        </p:txBody>
      </p:sp>
      <p:sp>
        <p:nvSpPr>
          <p:cNvPr id="7" name="object 7"/>
          <p:cNvSpPr txBox="1"/>
          <p:nvPr/>
        </p:nvSpPr>
        <p:spPr>
          <a:xfrm>
            <a:off x="13932182" y="10707149"/>
            <a:ext cx="5407660" cy="278130"/>
          </a:xfrm>
          <a:prstGeom prst="rect">
            <a:avLst/>
          </a:prstGeom>
        </p:spPr>
        <p:txBody>
          <a:bodyPr vert="horz" wrap="square" lIns="0" tIns="13335" rIns="0" bIns="0" rtlCol="0">
            <a:spAutoFit/>
          </a:bodyPr>
          <a:lstStyle/>
          <a:p>
            <a:pPr marL="12700">
              <a:lnSpc>
                <a:spcPct val="100000"/>
              </a:lnSpc>
              <a:spcBef>
                <a:spcPts val="105"/>
              </a:spcBef>
            </a:pPr>
            <a:r>
              <a:rPr sz="1650" i="1" dirty="0">
                <a:latin typeface="Calibri"/>
                <a:cs typeface="Calibri"/>
              </a:rPr>
              <a:t>*ID</a:t>
            </a:r>
            <a:r>
              <a:rPr sz="1650" i="1" spc="100" dirty="0">
                <a:latin typeface="Calibri"/>
                <a:cs typeface="Calibri"/>
              </a:rPr>
              <a:t> </a:t>
            </a:r>
            <a:r>
              <a:rPr sz="1650" i="1" spc="80" dirty="0">
                <a:latin typeface="Calibri"/>
                <a:cs typeface="Calibri"/>
              </a:rPr>
              <a:t>Cards</a:t>
            </a:r>
            <a:r>
              <a:rPr sz="1650" i="1" spc="260" dirty="0">
                <a:latin typeface="Calibri"/>
                <a:cs typeface="Calibri"/>
              </a:rPr>
              <a:t> </a:t>
            </a:r>
            <a:r>
              <a:rPr sz="1650" i="1" dirty="0">
                <a:latin typeface="Calibri"/>
                <a:cs typeface="Calibri"/>
              </a:rPr>
              <a:t>are</a:t>
            </a:r>
            <a:r>
              <a:rPr sz="1650" i="1" spc="185" dirty="0">
                <a:latin typeface="Calibri"/>
                <a:cs typeface="Calibri"/>
              </a:rPr>
              <a:t> </a:t>
            </a:r>
            <a:r>
              <a:rPr sz="1650" i="1" dirty="0">
                <a:latin typeface="Calibri"/>
                <a:cs typeface="Calibri"/>
              </a:rPr>
              <a:t>not</a:t>
            </a:r>
            <a:r>
              <a:rPr sz="1650" i="1" spc="155" dirty="0">
                <a:latin typeface="Calibri"/>
                <a:cs typeface="Calibri"/>
              </a:rPr>
              <a:t> </a:t>
            </a:r>
            <a:r>
              <a:rPr sz="1650" i="1" dirty="0">
                <a:latin typeface="Calibri"/>
                <a:cs typeface="Calibri"/>
              </a:rPr>
              <a:t>a</a:t>
            </a:r>
            <a:r>
              <a:rPr sz="1650" i="1" spc="110" dirty="0">
                <a:latin typeface="Calibri"/>
                <a:cs typeface="Calibri"/>
              </a:rPr>
              <a:t> </a:t>
            </a:r>
            <a:r>
              <a:rPr sz="1650" i="1" spc="45" dirty="0">
                <a:latin typeface="Calibri"/>
                <a:cs typeface="Calibri"/>
              </a:rPr>
              <a:t>guarantee</a:t>
            </a:r>
            <a:r>
              <a:rPr sz="1650" i="1" spc="200" dirty="0">
                <a:latin typeface="Calibri"/>
                <a:cs typeface="Calibri"/>
              </a:rPr>
              <a:t> </a:t>
            </a:r>
            <a:r>
              <a:rPr sz="1650" i="1" dirty="0">
                <a:latin typeface="Calibri"/>
                <a:cs typeface="Calibri"/>
              </a:rPr>
              <a:t>of</a:t>
            </a:r>
            <a:r>
              <a:rPr sz="1650" i="1" spc="240" dirty="0">
                <a:latin typeface="Calibri"/>
                <a:cs typeface="Calibri"/>
              </a:rPr>
              <a:t> </a:t>
            </a:r>
            <a:r>
              <a:rPr sz="1650" i="1" dirty="0">
                <a:latin typeface="Calibri"/>
                <a:cs typeface="Calibri"/>
              </a:rPr>
              <a:t>active</a:t>
            </a:r>
            <a:r>
              <a:rPr sz="1650" i="1" spc="165" dirty="0">
                <a:latin typeface="Calibri"/>
                <a:cs typeface="Calibri"/>
              </a:rPr>
              <a:t> </a:t>
            </a:r>
            <a:r>
              <a:rPr sz="1650" i="1" spc="95" dirty="0">
                <a:latin typeface="Calibri"/>
                <a:cs typeface="Calibri"/>
              </a:rPr>
              <a:t>member</a:t>
            </a:r>
            <a:r>
              <a:rPr sz="1650" i="1" spc="225" dirty="0">
                <a:latin typeface="Calibri"/>
                <a:cs typeface="Calibri"/>
              </a:rPr>
              <a:t> </a:t>
            </a:r>
            <a:r>
              <a:rPr sz="1650" i="1" spc="35" dirty="0">
                <a:latin typeface="Calibri"/>
                <a:cs typeface="Calibri"/>
              </a:rPr>
              <a:t>eligibility</a:t>
            </a:r>
            <a:endParaRPr sz="1650">
              <a:latin typeface="Calibri"/>
              <a:cs typeface="Calibri"/>
            </a:endParaRPr>
          </a:p>
        </p:txBody>
      </p:sp>
      <p:grpSp>
        <p:nvGrpSpPr>
          <p:cNvPr id="14" name="Group 13">
            <a:extLst>
              <a:ext uri="{FF2B5EF4-FFF2-40B4-BE49-F238E27FC236}">
                <a16:creationId xmlns:a16="http://schemas.microsoft.com/office/drawing/2014/main" id="{FEA636CF-8499-7B43-4306-ADF8C65C10DB}"/>
              </a:ext>
            </a:extLst>
          </p:cNvPr>
          <p:cNvGrpSpPr/>
          <p:nvPr/>
        </p:nvGrpSpPr>
        <p:grpSpPr>
          <a:xfrm>
            <a:off x="2432050" y="5121275"/>
            <a:ext cx="14723073" cy="4983771"/>
            <a:chOff x="2239460" y="5349875"/>
            <a:chExt cx="14723073" cy="4983771"/>
          </a:xfrm>
        </p:grpSpPr>
        <p:pic>
          <p:nvPicPr>
            <p:cNvPr id="11" name="Picture 10">
              <a:extLst>
                <a:ext uri="{FF2B5EF4-FFF2-40B4-BE49-F238E27FC236}">
                  <a16:creationId xmlns:a16="http://schemas.microsoft.com/office/drawing/2014/main" id="{D7C7C07F-7B62-382A-E177-6B6278ECA999}"/>
                </a:ext>
              </a:extLst>
            </p:cNvPr>
            <p:cNvPicPr>
              <a:picLocks noChangeAspect="1"/>
            </p:cNvPicPr>
            <p:nvPr/>
          </p:nvPicPr>
          <p:blipFill>
            <a:blip r:embed="rId2"/>
            <a:stretch>
              <a:fillRect/>
            </a:stretch>
          </p:blipFill>
          <p:spPr>
            <a:xfrm>
              <a:off x="2239460" y="5349875"/>
              <a:ext cx="7010400" cy="4766743"/>
            </a:xfrm>
            <a:prstGeom prst="rect">
              <a:avLst/>
            </a:prstGeom>
          </p:spPr>
        </p:pic>
        <p:pic>
          <p:nvPicPr>
            <p:cNvPr id="13" name="Picture 12">
              <a:extLst>
                <a:ext uri="{FF2B5EF4-FFF2-40B4-BE49-F238E27FC236}">
                  <a16:creationId xmlns:a16="http://schemas.microsoft.com/office/drawing/2014/main" id="{B1A30265-3BA9-64E9-5803-FF82405F81C5}"/>
                </a:ext>
              </a:extLst>
            </p:cNvPr>
            <p:cNvPicPr>
              <a:picLocks noChangeAspect="1"/>
            </p:cNvPicPr>
            <p:nvPr/>
          </p:nvPicPr>
          <p:blipFill>
            <a:blip r:embed="rId3"/>
            <a:stretch>
              <a:fillRect/>
            </a:stretch>
          </p:blipFill>
          <p:spPr>
            <a:xfrm>
              <a:off x="9975850" y="5380646"/>
              <a:ext cx="6986683" cy="4953000"/>
            </a:xfrm>
            <a:prstGeom prst="rect">
              <a:avLst/>
            </a:prstGeom>
          </p:spPr>
        </p:pic>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182367" rIns="0" bIns="0" rtlCol="0">
            <a:spAutoFit/>
          </a:bodyPr>
          <a:lstStyle/>
          <a:p>
            <a:pPr marL="2583815">
              <a:lnSpc>
                <a:spcPct val="100000"/>
              </a:lnSpc>
              <a:spcBef>
                <a:spcPts val="95"/>
              </a:spcBef>
            </a:pPr>
            <a:r>
              <a:rPr spc="160" dirty="0"/>
              <a:t>Checking</a:t>
            </a:r>
            <a:r>
              <a:rPr spc="305" dirty="0"/>
              <a:t> </a:t>
            </a:r>
            <a:r>
              <a:rPr spc="135" dirty="0"/>
              <a:t>Member</a:t>
            </a:r>
            <a:r>
              <a:rPr spc="335" dirty="0"/>
              <a:t> </a:t>
            </a:r>
            <a:r>
              <a:rPr spc="100" dirty="0"/>
              <a:t>Eligibility</a:t>
            </a: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670"/>
              </a:lnSpc>
            </a:pPr>
            <a:fld id="{81D60167-4931-47E6-BA6A-407CBD079E47}" type="slidenum">
              <a:rPr spc="-25" dirty="0"/>
              <a:t>14</a:t>
            </a:fld>
            <a:r>
              <a:rPr spc="-25" dirty="0"/>
              <a:t> </a:t>
            </a:r>
          </a:p>
        </p:txBody>
      </p:sp>
      <p:sp>
        <p:nvSpPr>
          <p:cNvPr id="3" name="object 3"/>
          <p:cNvSpPr txBox="1"/>
          <p:nvPr/>
        </p:nvSpPr>
        <p:spPr>
          <a:xfrm>
            <a:off x="3966125" y="1920875"/>
            <a:ext cx="11822430" cy="7167245"/>
          </a:xfrm>
          <a:prstGeom prst="rect">
            <a:avLst/>
          </a:prstGeom>
        </p:spPr>
        <p:txBody>
          <a:bodyPr vert="horz" wrap="square" lIns="0" tIns="240665" rIns="0" bIns="0" rtlCol="0">
            <a:spAutoFit/>
          </a:bodyPr>
          <a:lstStyle/>
          <a:p>
            <a:pPr marL="577850" indent="-565150">
              <a:lnSpc>
                <a:spcPct val="100000"/>
              </a:lnSpc>
              <a:spcBef>
                <a:spcPts val="1895"/>
              </a:spcBef>
              <a:buClr>
                <a:srgbClr val="1A9AD5"/>
              </a:buClr>
              <a:buFont typeface="Wingdings"/>
              <a:buChar char=""/>
              <a:tabLst>
                <a:tab pos="577850" algn="l"/>
                <a:tab pos="1903730" algn="l"/>
              </a:tabLst>
            </a:pPr>
            <a:r>
              <a:rPr sz="2950" b="1" spc="170" dirty="0">
                <a:latin typeface="Calibri"/>
                <a:cs typeface="Calibri"/>
              </a:rPr>
              <a:t>Secure</a:t>
            </a:r>
            <a:r>
              <a:rPr sz="2950" b="1" dirty="0">
                <a:latin typeface="Calibri"/>
                <a:cs typeface="Calibri"/>
              </a:rPr>
              <a:t>	</a:t>
            </a:r>
            <a:r>
              <a:rPr sz="2950" b="1" spc="160" dirty="0">
                <a:latin typeface="Calibri"/>
                <a:cs typeface="Calibri"/>
              </a:rPr>
              <a:t>online</a:t>
            </a:r>
            <a:r>
              <a:rPr sz="2950" b="1" spc="315" dirty="0">
                <a:latin typeface="Calibri"/>
                <a:cs typeface="Calibri"/>
              </a:rPr>
              <a:t> </a:t>
            </a:r>
            <a:r>
              <a:rPr sz="2950" b="1" spc="190" dirty="0">
                <a:latin typeface="Calibri"/>
                <a:cs typeface="Calibri"/>
              </a:rPr>
              <a:t>provider</a:t>
            </a:r>
            <a:r>
              <a:rPr sz="2950" b="1" spc="335" dirty="0">
                <a:latin typeface="Calibri"/>
                <a:cs typeface="Calibri"/>
              </a:rPr>
              <a:t> </a:t>
            </a:r>
            <a:r>
              <a:rPr sz="2950" b="1" spc="120" dirty="0">
                <a:latin typeface="Calibri"/>
                <a:cs typeface="Calibri"/>
              </a:rPr>
              <a:t>portal</a:t>
            </a:r>
            <a:endParaRPr sz="2950">
              <a:latin typeface="Calibri"/>
              <a:cs typeface="Calibri"/>
            </a:endParaRPr>
          </a:p>
          <a:p>
            <a:pPr marL="577850">
              <a:lnSpc>
                <a:spcPct val="100000"/>
              </a:lnSpc>
              <a:spcBef>
                <a:spcPts val="1800"/>
              </a:spcBef>
            </a:pPr>
            <a:r>
              <a:rPr sz="2950" u="sng" spc="80" dirty="0">
                <a:solidFill>
                  <a:srgbClr val="0000FF"/>
                </a:solidFill>
                <a:uFill>
                  <a:solidFill>
                    <a:srgbClr val="179AD4"/>
                  </a:solidFill>
                </a:uFill>
                <a:latin typeface="Calibri"/>
                <a:cs typeface="Calibri"/>
                <a:hlinkClick r:id="rId2"/>
              </a:rPr>
              <a:t>https://essentials.availity.com</a:t>
            </a:r>
            <a:endParaRPr sz="2950">
              <a:latin typeface="Calibri"/>
              <a:cs typeface="Calibri"/>
            </a:endParaRPr>
          </a:p>
          <a:p>
            <a:pPr>
              <a:lnSpc>
                <a:spcPct val="100000"/>
              </a:lnSpc>
              <a:spcBef>
                <a:spcPts val="185"/>
              </a:spcBef>
            </a:pPr>
            <a:endParaRPr sz="2950">
              <a:latin typeface="Calibri"/>
              <a:cs typeface="Calibri"/>
            </a:endParaRPr>
          </a:p>
          <a:p>
            <a:pPr marL="577850" marR="221615" indent="-565785">
              <a:lnSpc>
                <a:spcPts val="3229"/>
              </a:lnSpc>
              <a:buClr>
                <a:srgbClr val="1A9AD5"/>
              </a:buClr>
              <a:buFont typeface="Wingdings"/>
              <a:buChar char=""/>
              <a:tabLst>
                <a:tab pos="577850" algn="l"/>
                <a:tab pos="2717165" algn="l"/>
                <a:tab pos="4686300" algn="l"/>
              </a:tabLst>
            </a:pPr>
            <a:r>
              <a:rPr sz="2950" b="1" spc="185" dirty="0">
                <a:solidFill>
                  <a:srgbClr val="1F1243"/>
                </a:solidFill>
                <a:latin typeface="Calibri"/>
                <a:cs typeface="Calibri"/>
              </a:rPr>
              <a:t>Automated</a:t>
            </a:r>
            <a:r>
              <a:rPr sz="2950" b="1" dirty="0">
                <a:solidFill>
                  <a:srgbClr val="1F1243"/>
                </a:solidFill>
                <a:latin typeface="Calibri"/>
                <a:cs typeface="Calibri"/>
              </a:rPr>
              <a:t>	</a:t>
            </a:r>
            <a:r>
              <a:rPr sz="2950" b="1" spc="135" dirty="0">
                <a:latin typeface="Calibri"/>
                <a:cs typeface="Calibri"/>
              </a:rPr>
              <a:t>IVR</a:t>
            </a:r>
            <a:r>
              <a:rPr sz="2950" b="1" spc="320" dirty="0">
                <a:latin typeface="Calibri"/>
                <a:cs typeface="Calibri"/>
              </a:rPr>
              <a:t> </a:t>
            </a:r>
            <a:r>
              <a:rPr sz="2950" b="1" spc="170" dirty="0">
                <a:solidFill>
                  <a:srgbClr val="1F1243"/>
                </a:solidFill>
                <a:latin typeface="Calibri"/>
                <a:cs typeface="Calibri"/>
              </a:rPr>
              <a:t>Phone</a:t>
            </a:r>
            <a:r>
              <a:rPr sz="2950" b="1" dirty="0">
                <a:solidFill>
                  <a:srgbClr val="1F1243"/>
                </a:solidFill>
                <a:latin typeface="Calibri"/>
                <a:cs typeface="Calibri"/>
              </a:rPr>
              <a:t>	</a:t>
            </a:r>
            <a:r>
              <a:rPr sz="2950" b="1" spc="150" dirty="0">
                <a:solidFill>
                  <a:srgbClr val="1F1243"/>
                </a:solidFill>
                <a:latin typeface="Calibri"/>
                <a:cs typeface="Calibri"/>
              </a:rPr>
              <a:t>Line</a:t>
            </a:r>
            <a:r>
              <a:rPr sz="2950" spc="150" dirty="0">
                <a:solidFill>
                  <a:srgbClr val="1F1243"/>
                </a:solidFill>
                <a:latin typeface="Calibri"/>
                <a:cs typeface="Calibri"/>
              </a:rPr>
              <a:t>:</a:t>
            </a:r>
            <a:r>
              <a:rPr sz="2950" spc="270" dirty="0">
                <a:solidFill>
                  <a:srgbClr val="1F1243"/>
                </a:solidFill>
                <a:latin typeface="Calibri"/>
                <a:cs typeface="Calibri"/>
              </a:rPr>
              <a:t> </a:t>
            </a:r>
            <a:r>
              <a:rPr sz="2950" spc="140" dirty="0">
                <a:solidFill>
                  <a:srgbClr val="1F1243"/>
                </a:solidFill>
                <a:latin typeface="Calibri"/>
                <a:cs typeface="Calibri"/>
              </a:rPr>
              <a:t>Call</a:t>
            </a:r>
            <a:r>
              <a:rPr sz="2950" spc="280" dirty="0">
                <a:solidFill>
                  <a:srgbClr val="1F1243"/>
                </a:solidFill>
                <a:latin typeface="Calibri"/>
                <a:cs typeface="Calibri"/>
              </a:rPr>
              <a:t> </a:t>
            </a:r>
            <a:r>
              <a:rPr sz="2950" spc="100" dirty="0">
                <a:solidFill>
                  <a:srgbClr val="1F1243"/>
                </a:solidFill>
                <a:latin typeface="Calibri"/>
                <a:cs typeface="Calibri"/>
              </a:rPr>
              <a:t>our</a:t>
            </a:r>
            <a:r>
              <a:rPr sz="2950" spc="225" dirty="0">
                <a:solidFill>
                  <a:srgbClr val="1F1243"/>
                </a:solidFill>
                <a:latin typeface="Calibri"/>
                <a:cs typeface="Calibri"/>
              </a:rPr>
              <a:t> </a:t>
            </a:r>
            <a:r>
              <a:rPr sz="2950" spc="145" dirty="0">
                <a:solidFill>
                  <a:srgbClr val="1F1243"/>
                </a:solidFill>
                <a:latin typeface="Calibri"/>
                <a:cs typeface="Calibri"/>
              </a:rPr>
              <a:t>24-</a:t>
            </a:r>
            <a:r>
              <a:rPr sz="2950" spc="110" dirty="0">
                <a:solidFill>
                  <a:srgbClr val="1F1243"/>
                </a:solidFill>
                <a:latin typeface="Calibri"/>
                <a:cs typeface="Calibri"/>
              </a:rPr>
              <a:t>hour</a:t>
            </a:r>
            <a:r>
              <a:rPr sz="2950" spc="220" dirty="0">
                <a:solidFill>
                  <a:srgbClr val="1F1243"/>
                </a:solidFill>
                <a:latin typeface="Calibri"/>
                <a:cs typeface="Calibri"/>
              </a:rPr>
              <a:t> </a:t>
            </a:r>
            <a:r>
              <a:rPr sz="2950" spc="165" dirty="0">
                <a:solidFill>
                  <a:srgbClr val="1F1243"/>
                </a:solidFill>
                <a:latin typeface="Calibri"/>
                <a:cs typeface="Calibri"/>
              </a:rPr>
              <a:t>member</a:t>
            </a:r>
            <a:r>
              <a:rPr sz="2950" spc="305" dirty="0">
                <a:solidFill>
                  <a:srgbClr val="1F1243"/>
                </a:solidFill>
                <a:latin typeface="Calibri"/>
                <a:cs typeface="Calibri"/>
              </a:rPr>
              <a:t> </a:t>
            </a:r>
            <a:r>
              <a:rPr sz="2950" spc="90" dirty="0">
                <a:solidFill>
                  <a:srgbClr val="1F1243"/>
                </a:solidFill>
                <a:latin typeface="Calibri"/>
                <a:cs typeface="Calibri"/>
              </a:rPr>
              <a:t>eligibility </a:t>
            </a:r>
            <a:r>
              <a:rPr sz="2950" spc="75" dirty="0">
                <a:solidFill>
                  <a:srgbClr val="1F1243"/>
                </a:solidFill>
                <a:latin typeface="Calibri"/>
                <a:cs typeface="Calibri"/>
              </a:rPr>
              <a:t>interactive</a:t>
            </a:r>
            <a:r>
              <a:rPr sz="2950" spc="305" dirty="0">
                <a:solidFill>
                  <a:srgbClr val="1F1243"/>
                </a:solidFill>
                <a:latin typeface="Calibri"/>
                <a:cs typeface="Calibri"/>
              </a:rPr>
              <a:t> </a:t>
            </a:r>
            <a:r>
              <a:rPr sz="2950" spc="130" dirty="0">
                <a:solidFill>
                  <a:srgbClr val="1F1243"/>
                </a:solidFill>
                <a:latin typeface="Calibri"/>
                <a:cs typeface="Calibri"/>
              </a:rPr>
              <a:t>voice</a:t>
            </a:r>
            <a:r>
              <a:rPr sz="2950" spc="315" dirty="0">
                <a:solidFill>
                  <a:srgbClr val="1F1243"/>
                </a:solidFill>
                <a:latin typeface="Calibri"/>
                <a:cs typeface="Calibri"/>
              </a:rPr>
              <a:t> </a:t>
            </a:r>
            <a:r>
              <a:rPr sz="2950" spc="150" dirty="0">
                <a:solidFill>
                  <a:srgbClr val="1F1243"/>
                </a:solidFill>
                <a:latin typeface="Calibri"/>
                <a:cs typeface="Calibri"/>
              </a:rPr>
              <a:t>response</a:t>
            </a:r>
            <a:r>
              <a:rPr sz="2950" spc="335" dirty="0">
                <a:solidFill>
                  <a:srgbClr val="1F1243"/>
                </a:solidFill>
                <a:latin typeface="Calibri"/>
                <a:cs typeface="Calibri"/>
              </a:rPr>
              <a:t> </a:t>
            </a:r>
            <a:r>
              <a:rPr sz="2950" dirty="0">
                <a:solidFill>
                  <a:srgbClr val="1F1243"/>
                </a:solidFill>
                <a:latin typeface="Calibri"/>
                <a:cs typeface="Calibri"/>
              </a:rPr>
              <a:t>(IVR)</a:t>
            </a:r>
            <a:r>
              <a:rPr sz="2950" spc="204" dirty="0">
                <a:solidFill>
                  <a:srgbClr val="1F1243"/>
                </a:solidFill>
                <a:latin typeface="Calibri"/>
                <a:cs typeface="Calibri"/>
              </a:rPr>
              <a:t> </a:t>
            </a:r>
            <a:r>
              <a:rPr sz="2950" spc="105" dirty="0">
                <a:solidFill>
                  <a:srgbClr val="1F1243"/>
                </a:solidFill>
                <a:latin typeface="Calibri"/>
                <a:cs typeface="Calibri"/>
              </a:rPr>
              <a:t>system</a:t>
            </a:r>
            <a:r>
              <a:rPr sz="2950" spc="280" dirty="0">
                <a:solidFill>
                  <a:srgbClr val="1F1243"/>
                </a:solidFill>
                <a:latin typeface="Calibri"/>
                <a:cs typeface="Calibri"/>
              </a:rPr>
              <a:t> </a:t>
            </a:r>
            <a:r>
              <a:rPr sz="2950" dirty="0">
                <a:solidFill>
                  <a:srgbClr val="1F1243"/>
                </a:solidFill>
                <a:latin typeface="Calibri"/>
                <a:cs typeface="Calibri"/>
              </a:rPr>
              <a:t>at</a:t>
            </a:r>
            <a:r>
              <a:rPr sz="2950" spc="130" dirty="0">
                <a:solidFill>
                  <a:srgbClr val="1F1243"/>
                </a:solidFill>
                <a:latin typeface="Calibri"/>
                <a:cs typeface="Calibri"/>
              </a:rPr>
              <a:t> </a:t>
            </a:r>
            <a:r>
              <a:rPr sz="2950" spc="155" dirty="0">
                <a:solidFill>
                  <a:srgbClr val="1F1243"/>
                </a:solidFill>
                <a:latin typeface="Calibri"/>
                <a:cs typeface="Calibri"/>
              </a:rPr>
              <a:t>312-</a:t>
            </a:r>
            <a:r>
              <a:rPr sz="2950" spc="140" dirty="0">
                <a:solidFill>
                  <a:srgbClr val="1F1243"/>
                </a:solidFill>
                <a:latin typeface="Calibri"/>
                <a:cs typeface="Calibri"/>
              </a:rPr>
              <a:t>864-</a:t>
            </a:r>
            <a:r>
              <a:rPr sz="2950" spc="130" dirty="0">
                <a:solidFill>
                  <a:srgbClr val="1F1243"/>
                </a:solidFill>
                <a:latin typeface="Calibri"/>
                <a:cs typeface="Calibri"/>
              </a:rPr>
              <a:t>8200,</a:t>
            </a:r>
            <a:r>
              <a:rPr sz="2950" spc="190" dirty="0">
                <a:solidFill>
                  <a:srgbClr val="1F1243"/>
                </a:solidFill>
                <a:latin typeface="Calibri"/>
                <a:cs typeface="Calibri"/>
              </a:rPr>
              <a:t> </a:t>
            </a:r>
            <a:r>
              <a:rPr sz="2950" spc="140" dirty="0">
                <a:solidFill>
                  <a:srgbClr val="1F1243"/>
                </a:solidFill>
                <a:latin typeface="Calibri"/>
                <a:cs typeface="Calibri"/>
              </a:rPr>
              <a:t>711</a:t>
            </a:r>
            <a:endParaRPr sz="2950">
              <a:latin typeface="Calibri"/>
              <a:cs typeface="Calibri"/>
            </a:endParaRPr>
          </a:p>
          <a:p>
            <a:pPr marL="577850">
              <a:lnSpc>
                <a:spcPts val="3160"/>
              </a:lnSpc>
            </a:pPr>
            <a:r>
              <a:rPr sz="2950" spc="155" dirty="0">
                <a:solidFill>
                  <a:srgbClr val="1F1243"/>
                </a:solidFill>
                <a:latin typeface="Calibri"/>
                <a:cs typeface="Calibri"/>
              </a:rPr>
              <a:t>(TTY/TDD)</a:t>
            </a:r>
            <a:endParaRPr sz="2950">
              <a:latin typeface="Calibri"/>
              <a:cs typeface="Calibri"/>
            </a:endParaRPr>
          </a:p>
          <a:p>
            <a:pPr marL="577850" indent="-565150">
              <a:lnSpc>
                <a:spcPts val="3370"/>
              </a:lnSpc>
              <a:spcBef>
                <a:spcPts val="2965"/>
              </a:spcBef>
              <a:buClr>
                <a:srgbClr val="1A9AD5"/>
              </a:buClr>
              <a:buFont typeface="Wingdings"/>
              <a:buChar char=""/>
              <a:tabLst>
                <a:tab pos="577850" algn="l"/>
                <a:tab pos="2805430" algn="l"/>
              </a:tabLst>
            </a:pPr>
            <a:r>
              <a:rPr sz="2950" b="1" spc="190" dirty="0">
                <a:solidFill>
                  <a:srgbClr val="1F1243"/>
                </a:solidFill>
                <a:latin typeface="Calibri"/>
                <a:cs typeface="Calibri"/>
              </a:rPr>
              <a:t>County</a:t>
            </a:r>
            <a:r>
              <a:rPr sz="2950" b="1" spc="-405" dirty="0">
                <a:solidFill>
                  <a:srgbClr val="1F1243"/>
                </a:solidFill>
                <a:latin typeface="Calibri"/>
                <a:cs typeface="Calibri"/>
              </a:rPr>
              <a:t> </a:t>
            </a:r>
            <a:r>
              <a:rPr sz="2950" b="1" spc="150" dirty="0">
                <a:solidFill>
                  <a:srgbClr val="1F1243"/>
                </a:solidFill>
                <a:latin typeface="Calibri"/>
                <a:cs typeface="Calibri"/>
              </a:rPr>
              <a:t>Care</a:t>
            </a:r>
            <a:r>
              <a:rPr sz="2950" b="1" dirty="0">
                <a:solidFill>
                  <a:srgbClr val="1F1243"/>
                </a:solidFill>
                <a:latin typeface="Calibri"/>
                <a:cs typeface="Calibri"/>
              </a:rPr>
              <a:t>	</a:t>
            </a:r>
            <a:r>
              <a:rPr sz="2950" b="1" spc="165" dirty="0">
                <a:solidFill>
                  <a:srgbClr val="1F1243"/>
                </a:solidFill>
                <a:latin typeface="Calibri"/>
                <a:cs typeface="Calibri"/>
              </a:rPr>
              <a:t>Provider</a:t>
            </a:r>
            <a:r>
              <a:rPr sz="2950" b="1" spc="330" dirty="0">
                <a:solidFill>
                  <a:srgbClr val="1F1243"/>
                </a:solidFill>
                <a:latin typeface="Calibri"/>
                <a:cs typeface="Calibri"/>
              </a:rPr>
              <a:t> </a:t>
            </a:r>
            <a:r>
              <a:rPr sz="2950" b="1" spc="175" dirty="0">
                <a:solidFill>
                  <a:srgbClr val="1F1243"/>
                </a:solidFill>
                <a:latin typeface="Calibri"/>
                <a:cs typeface="Calibri"/>
              </a:rPr>
              <a:t>Services</a:t>
            </a:r>
            <a:r>
              <a:rPr sz="2950" spc="175" dirty="0">
                <a:solidFill>
                  <a:srgbClr val="1F1243"/>
                </a:solidFill>
                <a:latin typeface="Calibri"/>
                <a:cs typeface="Calibri"/>
              </a:rPr>
              <a:t>:</a:t>
            </a:r>
            <a:r>
              <a:rPr sz="2950" spc="325" dirty="0">
                <a:solidFill>
                  <a:srgbClr val="1F1243"/>
                </a:solidFill>
                <a:latin typeface="Calibri"/>
                <a:cs typeface="Calibri"/>
              </a:rPr>
              <a:t> </a:t>
            </a:r>
            <a:r>
              <a:rPr sz="2950" dirty="0">
                <a:solidFill>
                  <a:srgbClr val="1F1243"/>
                </a:solidFill>
                <a:latin typeface="Calibri"/>
                <a:cs typeface="Calibri"/>
              </a:rPr>
              <a:t>If</a:t>
            </a:r>
            <a:r>
              <a:rPr sz="2950" spc="160" dirty="0">
                <a:solidFill>
                  <a:srgbClr val="1F1243"/>
                </a:solidFill>
                <a:latin typeface="Calibri"/>
                <a:cs typeface="Calibri"/>
              </a:rPr>
              <a:t> </a:t>
            </a:r>
            <a:r>
              <a:rPr sz="2950" spc="100" dirty="0">
                <a:solidFill>
                  <a:srgbClr val="1F1243"/>
                </a:solidFill>
                <a:latin typeface="Calibri"/>
                <a:cs typeface="Calibri"/>
              </a:rPr>
              <a:t>you</a:t>
            </a:r>
            <a:r>
              <a:rPr sz="2950" spc="260" dirty="0">
                <a:solidFill>
                  <a:srgbClr val="1F1243"/>
                </a:solidFill>
                <a:latin typeface="Calibri"/>
                <a:cs typeface="Calibri"/>
              </a:rPr>
              <a:t> </a:t>
            </a:r>
            <a:r>
              <a:rPr sz="2950" spc="110" dirty="0">
                <a:solidFill>
                  <a:srgbClr val="1F1243"/>
                </a:solidFill>
                <a:latin typeface="Calibri"/>
                <a:cs typeface="Calibri"/>
              </a:rPr>
              <a:t>cannot</a:t>
            </a:r>
            <a:r>
              <a:rPr sz="2950" spc="260" dirty="0">
                <a:solidFill>
                  <a:srgbClr val="1F1243"/>
                </a:solidFill>
                <a:latin typeface="Calibri"/>
                <a:cs typeface="Calibri"/>
              </a:rPr>
              <a:t> </a:t>
            </a:r>
            <a:r>
              <a:rPr sz="2950" spc="100" dirty="0">
                <a:solidFill>
                  <a:srgbClr val="1F1243"/>
                </a:solidFill>
                <a:latin typeface="Calibri"/>
                <a:cs typeface="Calibri"/>
              </a:rPr>
              <a:t>confirm</a:t>
            </a:r>
            <a:r>
              <a:rPr sz="2950" spc="235" dirty="0">
                <a:solidFill>
                  <a:srgbClr val="1F1243"/>
                </a:solidFill>
                <a:latin typeface="Calibri"/>
                <a:cs typeface="Calibri"/>
              </a:rPr>
              <a:t> </a:t>
            </a:r>
            <a:r>
              <a:rPr sz="2950" dirty="0">
                <a:solidFill>
                  <a:srgbClr val="1F1243"/>
                </a:solidFill>
                <a:latin typeface="Calibri"/>
                <a:cs typeface="Calibri"/>
              </a:rPr>
              <a:t>a</a:t>
            </a:r>
            <a:r>
              <a:rPr sz="2950" spc="250" dirty="0">
                <a:solidFill>
                  <a:srgbClr val="1F1243"/>
                </a:solidFill>
                <a:latin typeface="Calibri"/>
                <a:cs typeface="Calibri"/>
              </a:rPr>
              <a:t> </a:t>
            </a:r>
            <a:r>
              <a:rPr sz="2950" spc="110" dirty="0">
                <a:solidFill>
                  <a:srgbClr val="1F1243"/>
                </a:solidFill>
                <a:latin typeface="Calibri"/>
                <a:cs typeface="Calibri"/>
              </a:rPr>
              <a:t>member’s</a:t>
            </a:r>
            <a:endParaRPr sz="2950">
              <a:latin typeface="Calibri"/>
              <a:cs typeface="Calibri"/>
            </a:endParaRPr>
          </a:p>
          <a:p>
            <a:pPr marL="577850" marR="261620">
              <a:lnSpc>
                <a:spcPts val="3190"/>
              </a:lnSpc>
              <a:spcBef>
                <a:spcPts val="229"/>
              </a:spcBef>
            </a:pPr>
            <a:r>
              <a:rPr sz="2950" spc="105" dirty="0">
                <a:solidFill>
                  <a:srgbClr val="1F1243"/>
                </a:solidFill>
                <a:latin typeface="Calibri"/>
                <a:cs typeface="Calibri"/>
              </a:rPr>
              <a:t>eligibility</a:t>
            </a:r>
            <a:r>
              <a:rPr sz="2950" spc="320" dirty="0">
                <a:solidFill>
                  <a:srgbClr val="1F1243"/>
                </a:solidFill>
                <a:latin typeface="Calibri"/>
                <a:cs typeface="Calibri"/>
              </a:rPr>
              <a:t> </a:t>
            </a:r>
            <a:r>
              <a:rPr sz="2950" spc="155" dirty="0">
                <a:solidFill>
                  <a:srgbClr val="1F1243"/>
                </a:solidFill>
                <a:latin typeface="Calibri"/>
                <a:cs typeface="Calibri"/>
              </a:rPr>
              <a:t>using</a:t>
            </a:r>
            <a:r>
              <a:rPr sz="2950" spc="300" dirty="0">
                <a:solidFill>
                  <a:srgbClr val="1F1243"/>
                </a:solidFill>
                <a:latin typeface="Calibri"/>
                <a:cs typeface="Calibri"/>
              </a:rPr>
              <a:t> </a:t>
            </a:r>
            <a:r>
              <a:rPr sz="2950" spc="70" dirty="0">
                <a:solidFill>
                  <a:srgbClr val="1F1243"/>
                </a:solidFill>
                <a:latin typeface="Calibri"/>
                <a:cs typeface="Calibri"/>
              </a:rPr>
              <a:t>the</a:t>
            </a:r>
            <a:r>
              <a:rPr sz="2950" spc="235" dirty="0">
                <a:solidFill>
                  <a:srgbClr val="1F1243"/>
                </a:solidFill>
                <a:latin typeface="Calibri"/>
                <a:cs typeface="Calibri"/>
              </a:rPr>
              <a:t> </a:t>
            </a:r>
            <a:r>
              <a:rPr sz="2950" spc="150" dirty="0">
                <a:solidFill>
                  <a:srgbClr val="1F1243"/>
                </a:solidFill>
                <a:latin typeface="Calibri"/>
                <a:cs typeface="Calibri"/>
              </a:rPr>
              <a:t>methods</a:t>
            </a:r>
            <a:r>
              <a:rPr sz="2950" spc="330" dirty="0">
                <a:solidFill>
                  <a:srgbClr val="1F1243"/>
                </a:solidFill>
                <a:latin typeface="Calibri"/>
                <a:cs typeface="Calibri"/>
              </a:rPr>
              <a:t> </a:t>
            </a:r>
            <a:r>
              <a:rPr sz="2950" spc="140" dirty="0">
                <a:solidFill>
                  <a:srgbClr val="1F1243"/>
                </a:solidFill>
                <a:latin typeface="Calibri"/>
                <a:cs typeface="Calibri"/>
              </a:rPr>
              <a:t>above,</a:t>
            </a:r>
            <a:r>
              <a:rPr sz="2950" spc="220" dirty="0">
                <a:solidFill>
                  <a:srgbClr val="1F1243"/>
                </a:solidFill>
                <a:latin typeface="Calibri"/>
                <a:cs typeface="Calibri"/>
              </a:rPr>
              <a:t> </a:t>
            </a:r>
            <a:r>
              <a:rPr sz="2950" spc="85" dirty="0">
                <a:solidFill>
                  <a:srgbClr val="1F1243"/>
                </a:solidFill>
                <a:latin typeface="Calibri"/>
                <a:cs typeface="Calibri"/>
              </a:rPr>
              <a:t>call</a:t>
            </a:r>
            <a:r>
              <a:rPr sz="2950" spc="254" dirty="0">
                <a:solidFill>
                  <a:srgbClr val="1F1243"/>
                </a:solidFill>
                <a:latin typeface="Calibri"/>
                <a:cs typeface="Calibri"/>
              </a:rPr>
              <a:t> </a:t>
            </a:r>
            <a:r>
              <a:rPr sz="2950" spc="75" dirty="0">
                <a:solidFill>
                  <a:srgbClr val="1F1243"/>
                </a:solidFill>
                <a:latin typeface="Calibri"/>
                <a:cs typeface="Calibri"/>
              </a:rPr>
              <a:t>us</a:t>
            </a:r>
            <a:r>
              <a:rPr sz="2950" spc="260" dirty="0">
                <a:solidFill>
                  <a:srgbClr val="1F1243"/>
                </a:solidFill>
                <a:latin typeface="Calibri"/>
                <a:cs typeface="Calibri"/>
              </a:rPr>
              <a:t> </a:t>
            </a:r>
            <a:r>
              <a:rPr sz="2950" dirty="0">
                <a:solidFill>
                  <a:srgbClr val="1F1243"/>
                </a:solidFill>
                <a:latin typeface="Calibri"/>
                <a:cs typeface="Calibri"/>
              </a:rPr>
              <a:t>at</a:t>
            </a:r>
            <a:r>
              <a:rPr sz="2950" spc="90" dirty="0">
                <a:solidFill>
                  <a:srgbClr val="1F1243"/>
                </a:solidFill>
                <a:latin typeface="Calibri"/>
                <a:cs typeface="Calibri"/>
              </a:rPr>
              <a:t> </a:t>
            </a:r>
            <a:r>
              <a:rPr sz="2950" spc="155" dirty="0">
                <a:solidFill>
                  <a:srgbClr val="1F1243"/>
                </a:solidFill>
                <a:latin typeface="Calibri"/>
                <a:cs typeface="Calibri"/>
              </a:rPr>
              <a:t>312-864-</a:t>
            </a:r>
            <a:r>
              <a:rPr sz="2950" spc="125" dirty="0">
                <a:solidFill>
                  <a:srgbClr val="1F1243"/>
                </a:solidFill>
                <a:latin typeface="Calibri"/>
                <a:cs typeface="Calibri"/>
              </a:rPr>
              <a:t>8200,</a:t>
            </a:r>
            <a:r>
              <a:rPr sz="2950" spc="170" dirty="0">
                <a:solidFill>
                  <a:srgbClr val="1F1243"/>
                </a:solidFill>
                <a:latin typeface="Calibri"/>
                <a:cs typeface="Calibri"/>
              </a:rPr>
              <a:t> </a:t>
            </a:r>
            <a:r>
              <a:rPr sz="2950" spc="140" dirty="0">
                <a:solidFill>
                  <a:srgbClr val="1F1243"/>
                </a:solidFill>
                <a:latin typeface="Calibri"/>
                <a:cs typeface="Calibri"/>
              </a:rPr>
              <a:t>711 </a:t>
            </a:r>
            <a:r>
              <a:rPr sz="2950" spc="155" dirty="0">
                <a:solidFill>
                  <a:srgbClr val="1F1243"/>
                </a:solidFill>
                <a:latin typeface="Calibri"/>
                <a:cs typeface="Calibri"/>
              </a:rPr>
              <a:t>(TTY/TDD)</a:t>
            </a:r>
            <a:endParaRPr sz="2950">
              <a:latin typeface="Calibri"/>
              <a:cs typeface="Calibri"/>
            </a:endParaRPr>
          </a:p>
          <a:p>
            <a:pPr marL="577850">
              <a:lnSpc>
                <a:spcPts val="2805"/>
              </a:lnSpc>
            </a:pPr>
            <a:r>
              <a:rPr sz="2950" b="1" spc="175" dirty="0">
                <a:solidFill>
                  <a:srgbClr val="123054"/>
                </a:solidFill>
                <a:latin typeface="Calibri"/>
                <a:cs typeface="Calibri"/>
              </a:rPr>
              <a:t>Provide</a:t>
            </a:r>
            <a:r>
              <a:rPr sz="2950" b="1" spc="330" dirty="0">
                <a:solidFill>
                  <a:srgbClr val="123054"/>
                </a:solidFill>
                <a:latin typeface="Calibri"/>
                <a:cs typeface="Calibri"/>
              </a:rPr>
              <a:t> </a:t>
            </a:r>
            <a:r>
              <a:rPr sz="2950" b="1" spc="100" dirty="0">
                <a:solidFill>
                  <a:srgbClr val="123054"/>
                </a:solidFill>
                <a:latin typeface="Calibri"/>
                <a:cs typeface="Calibri"/>
              </a:rPr>
              <a:t>the</a:t>
            </a:r>
            <a:r>
              <a:rPr sz="2950" b="1" spc="295" dirty="0">
                <a:solidFill>
                  <a:srgbClr val="123054"/>
                </a:solidFill>
                <a:latin typeface="Calibri"/>
                <a:cs typeface="Calibri"/>
              </a:rPr>
              <a:t> </a:t>
            </a:r>
            <a:r>
              <a:rPr sz="2950" b="1" spc="185" dirty="0">
                <a:solidFill>
                  <a:srgbClr val="123054"/>
                </a:solidFill>
                <a:latin typeface="Calibri"/>
                <a:cs typeface="Calibri"/>
              </a:rPr>
              <a:t>following</a:t>
            </a:r>
            <a:endParaRPr sz="2950">
              <a:latin typeface="Calibri"/>
              <a:cs typeface="Calibri"/>
            </a:endParaRPr>
          </a:p>
          <a:p>
            <a:pPr marL="1897380" lvl="1" indent="-941705">
              <a:lnSpc>
                <a:spcPts val="3185"/>
              </a:lnSpc>
              <a:buFont typeface="Arial"/>
              <a:buChar char="•"/>
              <a:tabLst>
                <a:tab pos="1897380" algn="l"/>
              </a:tabLst>
            </a:pPr>
            <a:r>
              <a:rPr sz="2950" spc="145" dirty="0">
                <a:latin typeface="Calibri"/>
                <a:cs typeface="Calibri"/>
              </a:rPr>
              <a:t>Member</a:t>
            </a:r>
            <a:r>
              <a:rPr sz="2950" spc="300" dirty="0">
                <a:latin typeface="Calibri"/>
                <a:cs typeface="Calibri"/>
              </a:rPr>
              <a:t> </a:t>
            </a:r>
            <a:r>
              <a:rPr sz="2950" spc="140" dirty="0">
                <a:latin typeface="Calibri"/>
                <a:cs typeface="Calibri"/>
              </a:rPr>
              <a:t>Name</a:t>
            </a:r>
            <a:endParaRPr sz="2950">
              <a:latin typeface="Calibri"/>
              <a:cs typeface="Calibri"/>
            </a:endParaRPr>
          </a:p>
          <a:p>
            <a:pPr marL="1897380" lvl="1" indent="-941705">
              <a:lnSpc>
                <a:spcPts val="3300"/>
              </a:lnSpc>
              <a:buFont typeface="Arial"/>
              <a:buChar char="•"/>
              <a:tabLst>
                <a:tab pos="1897380" algn="l"/>
              </a:tabLst>
            </a:pPr>
            <a:r>
              <a:rPr sz="2950" spc="145" dirty="0">
                <a:latin typeface="Calibri"/>
                <a:cs typeface="Calibri"/>
              </a:rPr>
              <a:t>Member</a:t>
            </a:r>
            <a:r>
              <a:rPr sz="2950" spc="275" dirty="0">
                <a:latin typeface="Calibri"/>
                <a:cs typeface="Calibri"/>
              </a:rPr>
              <a:t> </a:t>
            </a:r>
            <a:r>
              <a:rPr sz="2950" spc="110" dirty="0">
                <a:latin typeface="Calibri"/>
                <a:cs typeface="Calibri"/>
              </a:rPr>
              <a:t>ID</a:t>
            </a:r>
            <a:r>
              <a:rPr sz="2950" spc="300" dirty="0">
                <a:latin typeface="Calibri"/>
                <a:cs typeface="Calibri"/>
              </a:rPr>
              <a:t> </a:t>
            </a:r>
            <a:r>
              <a:rPr sz="2950" spc="160" dirty="0">
                <a:latin typeface="Calibri"/>
                <a:cs typeface="Calibri"/>
              </a:rPr>
              <a:t>Number</a:t>
            </a:r>
            <a:endParaRPr sz="2950">
              <a:latin typeface="Calibri"/>
              <a:cs typeface="Calibri"/>
            </a:endParaRPr>
          </a:p>
          <a:p>
            <a:pPr marL="1897380" lvl="1" indent="-941705">
              <a:lnSpc>
                <a:spcPts val="3470"/>
              </a:lnSpc>
              <a:buFont typeface="Arial"/>
              <a:buChar char="•"/>
              <a:tabLst>
                <a:tab pos="1897380" algn="l"/>
              </a:tabLst>
            </a:pPr>
            <a:r>
              <a:rPr sz="2950" spc="145" dirty="0">
                <a:latin typeface="Calibri"/>
                <a:cs typeface="Calibri"/>
              </a:rPr>
              <a:t>Member</a:t>
            </a:r>
            <a:r>
              <a:rPr sz="2950" spc="285" dirty="0">
                <a:latin typeface="Calibri"/>
                <a:cs typeface="Calibri"/>
              </a:rPr>
              <a:t> </a:t>
            </a:r>
            <a:r>
              <a:rPr sz="2950" dirty="0">
                <a:latin typeface="Calibri"/>
                <a:cs typeface="Calibri"/>
              </a:rPr>
              <a:t>D</a:t>
            </a:r>
            <a:r>
              <a:rPr sz="2950" spc="-280" dirty="0">
                <a:latin typeface="Calibri"/>
                <a:cs typeface="Calibri"/>
              </a:rPr>
              <a:t> </a:t>
            </a:r>
            <a:r>
              <a:rPr sz="2950" dirty="0">
                <a:latin typeface="Calibri"/>
                <a:cs typeface="Calibri"/>
              </a:rPr>
              <a:t>O</a:t>
            </a:r>
            <a:r>
              <a:rPr sz="2950" spc="-275" dirty="0">
                <a:latin typeface="Calibri"/>
                <a:cs typeface="Calibri"/>
              </a:rPr>
              <a:t> </a:t>
            </a:r>
            <a:r>
              <a:rPr sz="2950" spc="-50" dirty="0">
                <a:latin typeface="Calibri"/>
                <a:cs typeface="Calibri"/>
              </a:rPr>
              <a:t>B</a:t>
            </a:r>
            <a:endParaRPr sz="2950">
              <a:latin typeface="Calibri"/>
              <a:cs typeface="Calibri"/>
            </a:endParaRPr>
          </a:p>
          <a:p>
            <a:pPr marL="766445" indent="-565150">
              <a:lnSpc>
                <a:spcPct val="100000"/>
              </a:lnSpc>
              <a:spcBef>
                <a:spcPts val="2905"/>
              </a:spcBef>
              <a:buClr>
                <a:srgbClr val="1A9AD5"/>
              </a:buClr>
              <a:buFont typeface="Wingdings"/>
              <a:buChar char=""/>
              <a:tabLst>
                <a:tab pos="766445" algn="l"/>
                <a:tab pos="3418204" algn="l"/>
                <a:tab pos="5256530" algn="l"/>
                <a:tab pos="7816850" algn="l"/>
              </a:tabLst>
            </a:pPr>
            <a:r>
              <a:rPr sz="2950" b="1" spc="125" dirty="0">
                <a:latin typeface="Calibri"/>
                <a:cs typeface="Calibri"/>
              </a:rPr>
              <a:t>State</a:t>
            </a:r>
            <a:r>
              <a:rPr sz="2950" b="1" spc="295" dirty="0">
                <a:latin typeface="Calibri"/>
                <a:cs typeface="Calibri"/>
              </a:rPr>
              <a:t> </a:t>
            </a:r>
            <a:r>
              <a:rPr sz="2950" b="1" spc="204" dirty="0">
                <a:latin typeface="Calibri"/>
                <a:cs typeface="Calibri"/>
              </a:rPr>
              <a:t>member</a:t>
            </a:r>
            <a:r>
              <a:rPr sz="2950" b="1" dirty="0">
                <a:latin typeface="Calibri"/>
                <a:cs typeface="Calibri"/>
              </a:rPr>
              <a:t>	</a:t>
            </a:r>
            <a:r>
              <a:rPr sz="2950" b="1" spc="180" dirty="0">
                <a:latin typeface="Calibri"/>
                <a:cs typeface="Calibri"/>
              </a:rPr>
              <a:t>eligibility</a:t>
            </a:r>
            <a:r>
              <a:rPr sz="2950" b="1" dirty="0">
                <a:latin typeface="Calibri"/>
                <a:cs typeface="Calibri"/>
              </a:rPr>
              <a:t>	</a:t>
            </a:r>
            <a:r>
              <a:rPr sz="2950" b="1" spc="170" dirty="0">
                <a:latin typeface="Calibri"/>
                <a:cs typeface="Calibri"/>
              </a:rPr>
              <a:t>system,</a:t>
            </a:r>
            <a:r>
              <a:rPr sz="2950" b="1" spc="225" dirty="0">
                <a:latin typeface="Calibri"/>
                <a:cs typeface="Calibri"/>
              </a:rPr>
              <a:t> </a:t>
            </a:r>
            <a:r>
              <a:rPr sz="2950" b="1" spc="204" dirty="0">
                <a:latin typeface="Calibri"/>
                <a:cs typeface="Calibri"/>
              </a:rPr>
              <a:t>MEDI</a:t>
            </a:r>
            <a:r>
              <a:rPr sz="2950" b="1" dirty="0">
                <a:latin typeface="Calibri"/>
                <a:cs typeface="Calibri"/>
              </a:rPr>
              <a:t>	</a:t>
            </a:r>
            <a:r>
              <a:rPr sz="2950" u="sng" spc="70" dirty="0">
                <a:solidFill>
                  <a:srgbClr val="0000FF"/>
                </a:solidFill>
                <a:uFill>
                  <a:solidFill>
                    <a:srgbClr val="179AD4"/>
                  </a:solidFill>
                </a:uFill>
                <a:latin typeface="Calibri"/>
                <a:cs typeface="Calibri"/>
                <a:hlinkClick r:id="rId3"/>
              </a:rPr>
              <a:t>www.myhfs.Illinois.gov</a:t>
            </a:r>
            <a:endParaRPr sz="2950">
              <a:latin typeface="Calibri"/>
              <a:cs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182367" rIns="0" bIns="0" rtlCol="0">
            <a:spAutoFit/>
          </a:bodyPr>
          <a:lstStyle/>
          <a:p>
            <a:pPr marL="1649095">
              <a:lnSpc>
                <a:spcPct val="100000"/>
              </a:lnSpc>
              <a:spcBef>
                <a:spcPts val="95"/>
              </a:spcBef>
            </a:pPr>
            <a:r>
              <a:rPr dirty="0"/>
              <a:t>Overview</a:t>
            </a:r>
            <a:r>
              <a:rPr spc="225" dirty="0"/>
              <a:t> </a:t>
            </a:r>
            <a:r>
              <a:rPr dirty="0"/>
              <a:t>of</a:t>
            </a:r>
            <a:r>
              <a:rPr spc="125" dirty="0"/>
              <a:t> </a:t>
            </a:r>
            <a:r>
              <a:rPr spc="75" dirty="0"/>
              <a:t>Prior</a:t>
            </a:r>
            <a:r>
              <a:rPr spc="225" dirty="0"/>
              <a:t> </a:t>
            </a:r>
            <a:r>
              <a:rPr spc="100" dirty="0"/>
              <a:t>Authorizations</a:t>
            </a:r>
          </a:p>
        </p:txBody>
      </p:sp>
      <p:sp>
        <p:nvSpPr>
          <p:cNvPr id="6" name="object 6"/>
          <p:cNvSpPr txBox="1">
            <a:spLocks noGrp="1"/>
          </p:cNvSpPr>
          <p:nvPr>
            <p:ph type="sldNum" sz="quarter" idx="7"/>
          </p:nvPr>
        </p:nvSpPr>
        <p:spPr>
          <a:prstGeom prst="rect">
            <a:avLst/>
          </a:prstGeom>
        </p:spPr>
        <p:txBody>
          <a:bodyPr vert="horz" wrap="square" lIns="0" tIns="0" rIns="0" bIns="0" rtlCol="0">
            <a:spAutoFit/>
          </a:bodyPr>
          <a:lstStyle/>
          <a:p>
            <a:pPr marL="38100">
              <a:lnSpc>
                <a:spcPts val="1670"/>
              </a:lnSpc>
            </a:pPr>
            <a:fld id="{81D60167-4931-47E6-BA6A-407CBD079E47}" type="slidenum">
              <a:rPr spc="-25" dirty="0"/>
              <a:t>15</a:t>
            </a:fld>
            <a:r>
              <a:rPr spc="-25" dirty="0"/>
              <a:t> </a:t>
            </a:r>
          </a:p>
        </p:txBody>
      </p:sp>
      <p:sp>
        <p:nvSpPr>
          <p:cNvPr id="3" name="object 3"/>
          <p:cNvSpPr txBox="1"/>
          <p:nvPr/>
        </p:nvSpPr>
        <p:spPr>
          <a:xfrm>
            <a:off x="1430745" y="1677627"/>
            <a:ext cx="16349980" cy="1443355"/>
          </a:xfrm>
          <a:prstGeom prst="rect">
            <a:avLst/>
          </a:prstGeom>
        </p:spPr>
        <p:txBody>
          <a:bodyPr vert="horz" wrap="square" lIns="0" tIns="58419" rIns="0" bIns="0" rtlCol="0">
            <a:spAutoFit/>
          </a:bodyPr>
          <a:lstStyle/>
          <a:p>
            <a:pPr marL="12700" marR="5080">
              <a:lnSpc>
                <a:spcPct val="90900"/>
              </a:lnSpc>
              <a:spcBef>
                <a:spcPts val="459"/>
              </a:spcBef>
              <a:tabLst>
                <a:tab pos="8482330" algn="l"/>
                <a:tab pos="9499600" algn="l"/>
                <a:tab pos="10040620" algn="l"/>
              </a:tabLst>
            </a:pPr>
            <a:r>
              <a:rPr sz="3300" spc="75" dirty="0">
                <a:solidFill>
                  <a:srgbClr val="1F1243"/>
                </a:solidFill>
                <a:latin typeface="Calibri"/>
                <a:cs typeface="Calibri"/>
              </a:rPr>
              <a:t>For</a:t>
            </a:r>
            <a:r>
              <a:rPr sz="3300" spc="245" dirty="0">
                <a:solidFill>
                  <a:srgbClr val="1F1243"/>
                </a:solidFill>
                <a:latin typeface="Calibri"/>
                <a:cs typeface="Calibri"/>
              </a:rPr>
              <a:t> </a:t>
            </a:r>
            <a:r>
              <a:rPr sz="3300" spc="95" dirty="0">
                <a:solidFill>
                  <a:srgbClr val="1F1243"/>
                </a:solidFill>
                <a:latin typeface="Calibri"/>
                <a:cs typeface="Calibri"/>
              </a:rPr>
              <a:t>faster</a:t>
            </a:r>
            <a:r>
              <a:rPr sz="3300" spc="229" dirty="0">
                <a:solidFill>
                  <a:srgbClr val="1F1243"/>
                </a:solidFill>
                <a:latin typeface="Calibri"/>
                <a:cs typeface="Calibri"/>
              </a:rPr>
              <a:t> </a:t>
            </a:r>
            <a:r>
              <a:rPr sz="3300" spc="110" dirty="0">
                <a:solidFill>
                  <a:srgbClr val="1F1243"/>
                </a:solidFill>
                <a:latin typeface="Calibri"/>
                <a:cs typeface="Calibri"/>
              </a:rPr>
              <a:t>turn-</a:t>
            </a:r>
            <a:r>
              <a:rPr sz="3300" spc="85" dirty="0">
                <a:solidFill>
                  <a:srgbClr val="1F1243"/>
                </a:solidFill>
                <a:latin typeface="Calibri"/>
                <a:cs typeface="Calibri"/>
              </a:rPr>
              <a:t>around</a:t>
            </a:r>
            <a:r>
              <a:rPr sz="3300" spc="280" dirty="0">
                <a:solidFill>
                  <a:srgbClr val="1F1243"/>
                </a:solidFill>
                <a:latin typeface="Calibri"/>
                <a:cs typeface="Calibri"/>
              </a:rPr>
              <a:t> </a:t>
            </a:r>
            <a:r>
              <a:rPr sz="3300" spc="75" dirty="0">
                <a:solidFill>
                  <a:srgbClr val="1F1243"/>
                </a:solidFill>
                <a:latin typeface="Calibri"/>
                <a:cs typeface="Calibri"/>
              </a:rPr>
              <a:t>time</a:t>
            </a:r>
            <a:r>
              <a:rPr sz="3300" spc="250" dirty="0">
                <a:solidFill>
                  <a:srgbClr val="1F1243"/>
                </a:solidFill>
                <a:latin typeface="Calibri"/>
                <a:cs typeface="Calibri"/>
              </a:rPr>
              <a:t> </a:t>
            </a:r>
            <a:r>
              <a:rPr sz="3300" spc="60" dirty="0">
                <a:solidFill>
                  <a:srgbClr val="1F1243"/>
                </a:solidFill>
                <a:latin typeface="Calibri"/>
                <a:cs typeface="Calibri"/>
              </a:rPr>
              <a:t>and</a:t>
            </a:r>
            <a:r>
              <a:rPr sz="3300" spc="250" dirty="0">
                <a:solidFill>
                  <a:srgbClr val="1F1243"/>
                </a:solidFill>
                <a:latin typeface="Calibri"/>
                <a:cs typeface="Calibri"/>
              </a:rPr>
              <a:t> </a:t>
            </a:r>
            <a:r>
              <a:rPr sz="3300" spc="95" dirty="0">
                <a:solidFill>
                  <a:srgbClr val="1F1243"/>
                </a:solidFill>
                <a:latin typeface="Calibri"/>
                <a:cs typeface="Calibri"/>
              </a:rPr>
              <a:t>easier</a:t>
            </a:r>
            <a:r>
              <a:rPr sz="3300" spc="225" dirty="0">
                <a:solidFill>
                  <a:srgbClr val="1F1243"/>
                </a:solidFill>
                <a:latin typeface="Calibri"/>
                <a:cs typeface="Calibri"/>
              </a:rPr>
              <a:t> </a:t>
            </a:r>
            <a:r>
              <a:rPr sz="3300" spc="90" dirty="0">
                <a:solidFill>
                  <a:srgbClr val="1F1243"/>
                </a:solidFill>
                <a:latin typeface="Calibri"/>
                <a:cs typeface="Calibri"/>
              </a:rPr>
              <a:t>tracking,</a:t>
            </a:r>
            <a:r>
              <a:rPr sz="3300" spc="270" dirty="0">
                <a:solidFill>
                  <a:srgbClr val="1F1243"/>
                </a:solidFill>
                <a:latin typeface="Calibri"/>
                <a:cs typeface="Calibri"/>
              </a:rPr>
              <a:t> </a:t>
            </a:r>
            <a:r>
              <a:rPr sz="3300" spc="80" dirty="0">
                <a:solidFill>
                  <a:srgbClr val="1F1243"/>
                </a:solidFill>
                <a:latin typeface="Calibri"/>
                <a:cs typeface="Calibri"/>
              </a:rPr>
              <a:t>submit</a:t>
            </a:r>
            <a:r>
              <a:rPr sz="3300" spc="254" dirty="0">
                <a:solidFill>
                  <a:srgbClr val="1F1243"/>
                </a:solidFill>
                <a:latin typeface="Calibri"/>
                <a:cs typeface="Calibri"/>
              </a:rPr>
              <a:t> </a:t>
            </a:r>
            <a:r>
              <a:rPr sz="3300" spc="85" dirty="0">
                <a:solidFill>
                  <a:srgbClr val="1F1243"/>
                </a:solidFill>
                <a:latin typeface="Calibri"/>
                <a:cs typeface="Calibri"/>
              </a:rPr>
              <a:t>prior</a:t>
            </a:r>
            <a:r>
              <a:rPr sz="3300" spc="260" dirty="0">
                <a:solidFill>
                  <a:srgbClr val="1F1243"/>
                </a:solidFill>
                <a:latin typeface="Calibri"/>
                <a:cs typeface="Calibri"/>
              </a:rPr>
              <a:t> </a:t>
            </a:r>
            <a:r>
              <a:rPr sz="3300" spc="95" dirty="0">
                <a:solidFill>
                  <a:srgbClr val="1F1243"/>
                </a:solidFill>
                <a:latin typeface="Calibri"/>
                <a:cs typeface="Calibri"/>
              </a:rPr>
              <a:t>authorization</a:t>
            </a:r>
            <a:r>
              <a:rPr sz="3300" spc="250" dirty="0">
                <a:solidFill>
                  <a:srgbClr val="1F1243"/>
                </a:solidFill>
                <a:latin typeface="Calibri"/>
                <a:cs typeface="Calibri"/>
              </a:rPr>
              <a:t> </a:t>
            </a:r>
            <a:r>
              <a:rPr sz="3300" spc="85" dirty="0">
                <a:solidFill>
                  <a:srgbClr val="1F1243"/>
                </a:solidFill>
                <a:latin typeface="Calibri"/>
                <a:cs typeface="Calibri"/>
              </a:rPr>
              <a:t>requests through</a:t>
            </a:r>
            <a:r>
              <a:rPr sz="3300" spc="265" dirty="0">
                <a:solidFill>
                  <a:srgbClr val="1F1243"/>
                </a:solidFill>
                <a:latin typeface="Calibri"/>
                <a:cs typeface="Calibri"/>
              </a:rPr>
              <a:t> </a:t>
            </a:r>
            <a:r>
              <a:rPr sz="3300" spc="90" dirty="0">
                <a:solidFill>
                  <a:srgbClr val="1F1243"/>
                </a:solidFill>
                <a:latin typeface="Calibri"/>
                <a:cs typeface="Calibri"/>
              </a:rPr>
              <a:t>Availity</a:t>
            </a:r>
            <a:r>
              <a:rPr sz="3300" spc="265" dirty="0">
                <a:solidFill>
                  <a:srgbClr val="1F1243"/>
                </a:solidFill>
                <a:latin typeface="Calibri"/>
                <a:cs typeface="Calibri"/>
              </a:rPr>
              <a:t> </a:t>
            </a:r>
            <a:r>
              <a:rPr sz="3300" spc="100" dirty="0">
                <a:solidFill>
                  <a:srgbClr val="1F1243"/>
                </a:solidFill>
                <a:latin typeface="Calibri"/>
                <a:cs typeface="Calibri"/>
              </a:rPr>
              <a:t>Essentials.</a:t>
            </a:r>
            <a:r>
              <a:rPr sz="3300" spc="229" dirty="0">
                <a:solidFill>
                  <a:srgbClr val="1F1243"/>
                </a:solidFill>
                <a:latin typeface="Calibri"/>
                <a:cs typeface="Calibri"/>
              </a:rPr>
              <a:t> </a:t>
            </a:r>
            <a:r>
              <a:rPr sz="3300" spc="75" dirty="0">
                <a:solidFill>
                  <a:srgbClr val="1F1243"/>
                </a:solidFill>
                <a:latin typeface="Calibri"/>
                <a:cs typeface="Calibri"/>
              </a:rPr>
              <a:t>Log</a:t>
            </a:r>
            <a:r>
              <a:rPr sz="3300" spc="254" dirty="0">
                <a:solidFill>
                  <a:srgbClr val="1F1243"/>
                </a:solidFill>
                <a:latin typeface="Calibri"/>
                <a:cs typeface="Calibri"/>
              </a:rPr>
              <a:t> </a:t>
            </a:r>
            <a:r>
              <a:rPr sz="3300" dirty="0">
                <a:solidFill>
                  <a:srgbClr val="1F1243"/>
                </a:solidFill>
                <a:latin typeface="Calibri"/>
                <a:cs typeface="Calibri"/>
              </a:rPr>
              <a:t>in</a:t>
            </a:r>
            <a:r>
              <a:rPr sz="3300" spc="254" dirty="0">
                <a:solidFill>
                  <a:srgbClr val="1F1243"/>
                </a:solidFill>
                <a:latin typeface="Calibri"/>
                <a:cs typeface="Calibri"/>
              </a:rPr>
              <a:t> </a:t>
            </a:r>
            <a:r>
              <a:rPr sz="3300" spc="55" dirty="0">
                <a:solidFill>
                  <a:srgbClr val="1F1243"/>
                </a:solidFill>
                <a:latin typeface="Calibri"/>
                <a:cs typeface="Calibri"/>
              </a:rPr>
              <a:t>to</a:t>
            </a:r>
            <a:r>
              <a:rPr sz="3300" spc="245" dirty="0">
                <a:solidFill>
                  <a:srgbClr val="1F1243"/>
                </a:solidFill>
                <a:latin typeface="Calibri"/>
                <a:cs typeface="Calibri"/>
              </a:rPr>
              <a:t> </a:t>
            </a:r>
            <a:r>
              <a:rPr sz="3300" spc="90" dirty="0">
                <a:solidFill>
                  <a:srgbClr val="1F1243"/>
                </a:solidFill>
                <a:latin typeface="Calibri"/>
                <a:cs typeface="Calibri"/>
              </a:rPr>
              <a:t>Availity,</a:t>
            </a:r>
            <a:r>
              <a:rPr sz="3300" spc="265" dirty="0">
                <a:solidFill>
                  <a:srgbClr val="1F1243"/>
                </a:solidFill>
                <a:latin typeface="Calibri"/>
                <a:cs typeface="Calibri"/>
              </a:rPr>
              <a:t> </a:t>
            </a:r>
            <a:r>
              <a:rPr sz="3300" spc="75" dirty="0">
                <a:solidFill>
                  <a:srgbClr val="1F1243"/>
                </a:solidFill>
                <a:latin typeface="Calibri"/>
                <a:cs typeface="Calibri"/>
              </a:rPr>
              <a:t>then</a:t>
            </a:r>
            <a:r>
              <a:rPr sz="3300" spc="270" dirty="0">
                <a:solidFill>
                  <a:srgbClr val="1F1243"/>
                </a:solidFill>
                <a:latin typeface="Calibri"/>
                <a:cs typeface="Calibri"/>
              </a:rPr>
              <a:t> </a:t>
            </a:r>
            <a:r>
              <a:rPr sz="3300" spc="90" dirty="0">
                <a:solidFill>
                  <a:srgbClr val="1F1243"/>
                </a:solidFill>
                <a:latin typeface="Calibri"/>
                <a:cs typeface="Calibri"/>
              </a:rPr>
              <a:t>access</a:t>
            </a:r>
            <a:r>
              <a:rPr sz="3300" spc="240" dirty="0">
                <a:solidFill>
                  <a:srgbClr val="1F1243"/>
                </a:solidFill>
                <a:latin typeface="Calibri"/>
                <a:cs typeface="Calibri"/>
              </a:rPr>
              <a:t> </a:t>
            </a:r>
            <a:r>
              <a:rPr sz="3300" spc="65" dirty="0">
                <a:solidFill>
                  <a:srgbClr val="1F1243"/>
                </a:solidFill>
                <a:latin typeface="Calibri"/>
                <a:cs typeface="Calibri"/>
              </a:rPr>
              <a:t>the</a:t>
            </a:r>
            <a:r>
              <a:rPr sz="3300" spc="250" dirty="0">
                <a:solidFill>
                  <a:srgbClr val="1F1243"/>
                </a:solidFill>
                <a:latin typeface="Calibri"/>
                <a:cs typeface="Calibri"/>
              </a:rPr>
              <a:t> </a:t>
            </a:r>
            <a:r>
              <a:rPr sz="3300" spc="90" dirty="0">
                <a:solidFill>
                  <a:srgbClr val="1F1243"/>
                </a:solidFill>
                <a:latin typeface="Calibri"/>
                <a:cs typeface="Calibri"/>
              </a:rPr>
              <a:t>CountyCare</a:t>
            </a:r>
            <a:r>
              <a:rPr sz="3300" spc="250" dirty="0">
                <a:solidFill>
                  <a:srgbClr val="1F1243"/>
                </a:solidFill>
                <a:latin typeface="Calibri"/>
                <a:cs typeface="Calibri"/>
              </a:rPr>
              <a:t> </a:t>
            </a:r>
            <a:r>
              <a:rPr sz="3300" spc="90" dirty="0">
                <a:solidFill>
                  <a:srgbClr val="1F1243"/>
                </a:solidFill>
                <a:latin typeface="Calibri"/>
                <a:cs typeface="Calibri"/>
              </a:rPr>
              <a:t>Payer</a:t>
            </a:r>
            <a:r>
              <a:rPr sz="3300" spc="229" dirty="0">
                <a:solidFill>
                  <a:srgbClr val="1F1243"/>
                </a:solidFill>
                <a:latin typeface="Calibri"/>
                <a:cs typeface="Calibri"/>
              </a:rPr>
              <a:t> </a:t>
            </a:r>
            <a:r>
              <a:rPr sz="3300" spc="80" dirty="0">
                <a:solidFill>
                  <a:srgbClr val="1F1243"/>
                </a:solidFill>
                <a:latin typeface="Calibri"/>
                <a:cs typeface="Calibri"/>
              </a:rPr>
              <a:t>Space</a:t>
            </a:r>
            <a:r>
              <a:rPr sz="3300" spc="250" dirty="0">
                <a:solidFill>
                  <a:srgbClr val="1F1243"/>
                </a:solidFill>
                <a:latin typeface="Calibri"/>
                <a:cs typeface="Calibri"/>
              </a:rPr>
              <a:t> </a:t>
            </a:r>
            <a:r>
              <a:rPr sz="3300" spc="30" dirty="0">
                <a:solidFill>
                  <a:srgbClr val="1F1243"/>
                </a:solidFill>
                <a:latin typeface="Calibri"/>
                <a:cs typeface="Calibri"/>
              </a:rPr>
              <a:t>to </a:t>
            </a:r>
            <a:r>
              <a:rPr sz="3300" spc="80" dirty="0">
                <a:solidFill>
                  <a:srgbClr val="1F1243"/>
                </a:solidFill>
                <a:latin typeface="Calibri"/>
                <a:cs typeface="Calibri"/>
              </a:rPr>
              <a:t>launch</a:t>
            </a:r>
            <a:r>
              <a:rPr sz="3300" spc="275" dirty="0">
                <a:solidFill>
                  <a:srgbClr val="1F1243"/>
                </a:solidFill>
                <a:latin typeface="Calibri"/>
                <a:cs typeface="Calibri"/>
              </a:rPr>
              <a:t> </a:t>
            </a:r>
            <a:r>
              <a:rPr sz="3300" spc="90" dirty="0">
                <a:solidFill>
                  <a:srgbClr val="1F1243"/>
                </a:solidFill>
                <a:latin typeface="Calibri"/>
                <a:cs typeface="Calibri"/>
              </a:rPr>
              <a:t>Identifi</a:t>
            </a:r>
            <a:r>
              <a:rPr sz="3300" spc="290" dirty="0">
                <a:solidFill>
                  <a:srgbClr val="1F1243"/>
                </a:solidFill>
                <a:latin typeface="Calibri"/>
                <a:cs typeface="Calibri"/>
              </a:rPr>
              <a:t> </a:t>
            </a:r>
            <a:r>
              <a:rPr sz="3300" spc="70" dirty="0">
                <a:solidFill>
                  <a:srgbClr val="1F1243"/>
                </a:solidFill>
                <a:latin typeface="Calibri"/>
                <a:cs typeface="Calibri"/>
              </a:rPr>
              <a:t>via</a:t>
            </a:r>
            <a:r>
              <a:rPr sz="3300" spc="250" dirty="0">
                <a:solidFill>
                  <a:srgbClr val="1F1243"/>
                </a:solidFill>
                <a:latin typeface="Calibri"/>
                <a:cs typeface="Calibri"/>
              </a:rPr>
              <a:t> </a:t>
            </a:r>
            <a:r>
              <a:rPr sz="3300" spc="85" dirty="0">
                <a:solidFill>
                  <a:srgbClr val="1F1243"/>
                </a:solidFill>
                <a:latin typeface="Calibri"/>
                <a:cs typeface="Calibri"/>
              </a:rPr>
              <a:t>Single</a:t>
            </a:r>
            <a:r>
              <a:rPr sz="3300" spc="270" dirty="0">
                <a:solidFill>
                  <a:srgbClr val="1F1243"/>
                </a:solidFill>
                <a:latin typeface="Calibri"/>
                <a:cs typeface="Calibri"/>
              </a:rPr>
              <a:t> </a:t>
            </a:r>
            <a:r>
              <a:rPr sz="3300" spc="125" dirty="0">
                <a:solidFill>
                  <a:srgbClr val="1F1243"/>
                </a:solidFill>
                <a:latin typeface="Calibri"/>
                <a:cs typeface="Calibri"/>
              </a:rPr>
              <a:t>Sign-</a:t>
            </a:r>
            <a:r>
              <a:rPr sz="3300" dirty="0">
                <a:solidFill>
                  <a:srgbClr val="1F1243"/>
                </a:solidFill>
                <a:latin typeface="Calibri"/>
                <a:cs typeface="Calibri"/>
              </a:rPr>
              <a:t>On</a:t>
            </a:r>
            <a:r>
              <a:rPr sz="3300" spc="290" dirty="0">
                <a:solidFill>
                  <a:srgbClr val="1F1243"/>
                </a:solidFill>
                <a:latin typeface="Calibri"/>
                <a:cs typeface="Calibri"/>
              </a:rPr>
              <a:t> </a:t>
            </a:r>
            <a:r>
              <a:rPr sz="3300" spc="85" dirty="0">
                <a:solidFill>
                  <a:srgbClr val="1F1243"/>
                </a:solidFill>
                <a:latin typeface="Calibri"/>
                <a:cs typeface="Calibri"/>
              </a:rPr>
              <a:t>(SSO).</a:t>
            </a:r>
            <a:r>
              <a:rPr sz="3300" spc="300" dirty="0">
                <a:solidFill>
                  <a:srgbClr val="1F1243"/>
                </a:solidFill>
                <a:latin typeface="Calibri"/>
                <a:cs typeface="Calibri"/>
              </a:rPr>
              <a:t> </a:t>
            </a:r>
            <a:r>
              <a:rPr sz="3300" u="sng" spc="155" dirty="0">
                <a:solidFill>
                  <a:srgbClr val="0000FF"/>
                </a:solidFill>
                <a:uFill>
                  <a:solidFill>
                    <a:srgbClr val="934F70"/>
                  </a:solidFill>
                </a:uFill>
                <a:latin typeface="Calibri"/>
                <a:cs typeface="Calibri"/>
                <a:hlinkClick r:id="rId2"/>
              </a:rPr>
              <a:t>Click</a:t>
            </a:r>
            <a:r>
              <a:rPr sz="3300" u="sng" dirty="0">
                <a:solidFill>
                  <a:srgbClr val="0000FF"/>
                </a:solidFill>
                <a:uFill>
                  <a:solidFill>
                    <a:srgbClr val="934F70"/>
                  </a:solidFill>
                </a:uFill>
                <a:latin typeface="Calibri"/>
                <a:cs typeface="Calibri"/>
                <a:hlinkClick r:id="rId2"/>
              </a:rPr>
              <a:t>	</a:t>
            </a:r>
            <a:r>
              <a:rPr sz="3300" u="sng" spc="140" dirty="0">
                <a:solidFill>
                  <a:srgbClr val="0000FF"/>
                </a:solidFill>
                <a:uFill>
                  <a:solidFill>
                    <a:srgbClr val="934F70"/>
                  </a:solidFill>
                </a:uFill>
                <a:latin typeface="Calibri"/>
                <a:cs typeface="Calibri"/>
                <a:hlinkClick r:id="rId2"/>
              </a:rPr>
              <a:t>here</a:t>
            </a:r>
            <a:r>
              <a:rPr sz="3300" u="sng" dirty="0">
                <a:solidFill>
                  <a:srgbClr val="0000FF"/>
                </a:solidFill>
                <a:uFill>
                  <a:solidFill>
                    <a:srgbClr val="934F70"/>
                  </a:solidFill>
                </a:uFill>
                <a:latin typeface="Calibri"/>
                <a:cs typeface="Calibri"/>
                <a:hlinkClick r:id="rId2"/>
              </a:rPr>
              <a:t>	</a:t>
            </a:r>
            <a:r>
              <a:rPr sz="3300" u="sng" spc="85" dirty="0">
                <a:solidFill>
                  <a:srgbClr val="0000FF"/>
                </a:solidFill>
                <a:uFill>
                  <a:solidFill>
                    <a:srgbClr val="934F70"/>
                  </a:solidFill>
                </a:uFill>
                <a:latin typeface="Calibri"/>
                <a:cs typeface="Calibri"/>
                <a:hlinkClick r:id="rId2"/>
              </a:rPr>
              <a:t>to</a:t>
            </a:r>
            <a:r>
              <a:rPr sz="3300" u="sng" dirty="0">
                <a:solidFill>
                  <a:srgbClr val="0000FF"/>
                </a:solidFill>
                <a:uFill>
                  <a:solidFill>
                    <a:srgbClr val="934F70"/>
                  </a:solidFill>
                </a:uFill>
                <a:latin typeface="Calibri"/>
                <a:cs typeface="Calibri"/>
                <a:hlinkClick r:id="rId2"/>
              </a:rPr>
              <a:t>	</a:t>
            </a:r>
            <a:r>
              <a:rPr sz="3300" u="sng" spc="175" dirty="0">
                <a:solidFill>
                  <a:srgbClr val="0000FF"/>
                </a:solidFill>
                <a:uFill>
                  <a:solidFill>
                    <a:srgbClr val="934F70"/>
                  </a:solidFill>
                </a:uFill>
                <a:latin typeface="Calibri"/>
                <a:cs typeface="Calibri"/>
                <a:hlinkClick r:id="rId2"/>
              </a:rPr>
              <a:t>Login</a:t>
            </a:r>
            <a:r>
              <a:rPr sz="3300" u="none" spc="175" dirty="0">
                <a:solidFill>
                  <a:srgbClr val="1F1243"/>
                </a:solidFill>
                <a:latin typeface="Calibri"/>
                <a:cs typeface="Calibri"/>
              </a:rPr>
              <a:t>.</a:t>
            </a:r>
            <a:endParaRPr sz="3300">
              <a:latin typeface="Calibri"/>
              <a:cs typeface="Calibri"/>
            </a:endParaRPr>
          </a:p>
        </p:txBody>
      </p:sp>
      <p:sp>
        <p:nvSpPr>
          <p:cNvPr id="4" name="object 4"/>
          <p:cNvSpPr txBox="1"/>
          <p:nvPr/>
        </p:nvSpPr>
        <p:spPr>
          <a:xfrm>
            <a:off x="4140348" y="9234139"/>
            <a:ext cx="11131550" cy="476250"/>
          </a:xfrm>
          <a:prstGeom prst="rect">
            <a:avLst/>
          </a:prstGeom>
        </p:spPr>
        <p:txBody>
          <a:bodyPr vert="horz" wrap="square" lIns="0" tIns="13335" rIns="0" bIns="0" rtlCol="0">
            <a:spAutoFit/>
          </a:bodyPr>
          <a:lstStyle/>
          <a:p>
            <a:pPr marL="12700">
              <a:lnSpc>
                <a:spcPct val="100000"/>
              </a:lnSpc>
              <a:spcBef>
                <a:spcPts val="105"/>
              </a:spcBef>
            </a:pPr>
            <a:r>
              <a:rPr sz="2950" spc="45" dirty="0">
                <a:solidFill>
                  <a:srgbClr val="1F1243"/>
                </a:solidFill>
                <a:latin typeface="Calibri"/>
                <a:cs typeface="Calibri"/>
              </a:rPr>
              <a:t>To</a:t>
            </a:r>
            <a:r>
              <a:rPr sz="2950" spc="165" dirty="0">
                <a:solidFill>
                  <a:srgbClr val="1F1243"/>
                </a:solidFill>
                <a:latin typeface="Calibri"/>
                <a:cs typeface="Calibri"/>
              </a:rPr>
              <a:t> </a:t>
            </a:r>
            <a:r>
              <a:rPr sz="2950" spc="135" dirty="0">
                <a:solidFill>
                  <a:srgbClr val="1F1243"/>
                </a:solidFill>
                <a:latin typeface="Calibri"/>
                <a:cs typeface="Calibri"/>
              </a:rPr>
              <a:t>determine</a:t>
            </a:r>
            <a:r>
              <a:rPr sz="2950" spc="265" dirty="0">
                <a:solidFill>
                  <a:srgbClr val="1F1243"/>
                </a:solidFill>
                <a:latin typeface="Calibri"/>
                <a:cs typeface="Calibri"/>
              </a:rPr>
              <a:t> </a:t>
            </a:r>
            <a:r>
              <a:rPr sz="2950" dirty="0">
                <a:solidFill>
                  <a:srgbClr val="1F1243"/>
                </a:solidFill>
                <a:latin typeface="Calibri"/>
                <a:cs typeface="Calibri"/>
              </a:rPr>
              <a:t>if</a:t>
            </a:r>
            <a:r>
              <a:rPr sz="2950" spc="170" dirty="0">
                <a:solidFill>
                  <a:srgbClr val="1F1243"/>
                </a:solidFill>
                <a:latin typeface="Calibri"/>
                <a:cs typeface="Calibri"/>
              </a:rPr>
              <a:t> </a:t>
            </a:r>
            <a:r>
              <a:rPr sz="2950" dirty="0">
                <a:solidFill>
                  <a:srgbClr val="1F1243"/>
                </a:solidFill>
                <a:latin typeface="Calibri"/>
                <a:cs typeface="Calibri"/>
              </a:rPr>
              <a:t>a</a:t>
            </a:r>
            <a:r>
              <a:rPr sz="2950" spc="245" dirty="0">
                <a:solidFill>
                  <a:srgbClr val="1F1243"/>
                </a:solidFill>
                <a:latin typeface="Calibri"/>
                <a:cs typeface="Calibri"/>
              </a:rPr>
              <a:t> </a:t>
            </a:r>
            <a:r>
              <a:rPr sz="2950" spc="120" dirty="0">
                <a:solidFill>
                  <a:srgbClr val="1F1243"/>
                </a:solidFill>
                <a:latin typeface="Calibri"/>
                <a:cs typeface="Calibri"/>
              </a:rPr>
              <a:t>service</a:t>
            </a:r>
            <a:r>
              <a:rPr sz="2950" spc="275" dirty="0">
                <a:solidFill>
                  <a:srgbClr val="1F1243"/>
                </a:solidFill>
                <a:latin typeface="Calibri"/>
                <a:cs typeface="Calibri"/>
              </a:rPr>
              <a:t> </a:t>
            </a:r>
            <a:r>
              <a:rPr sz="2950" spc="114" dirty="0">
                <a:solidFill>
                  <a:srgbClr val="1F1243"/>
                </a:solidFill>
                <a:latin typeface="Calibri"/>
                <a:cs typeface="Calibri"/>
              </a:rPr>
              <a:t>requires</a:t>
            </a:r>
            <a:r>
              <a:rPr sz="2950" spc="215" dirty="0">
                <a:solidFill>
                  <a:srgbClr val="1F1243"/>
                </a:solidFill>
                <a:latin typeface="Calibri"/>
                <a:cs typeface="Calibri"/>
              </a:rPr>
              <a:t> </a:t>
            </a:r>
            <a:r>
              <a:rPr sz="2950" dirty="0">
                <a:solidFill>
                  <a:srgbClr val="1F1243"/>
                </a:solidFill>
                <a:latin typeface="Calibri"/>
                <a:cs typeface="Calibri"/>
              </a:rPr>
              <a:t>a</a:t>
            </a:r>
            <a:r>
              <a:rPr sz="2950" spc="280" dirty="0">
                <a:solidFill>
                  <a:srgbClr val="1F1243"/>
                </a:solidFill>
                <a:latin typeface="Calibri"/>
                <a:cs typeface="Calibri"/>
              </a:rPr>
              <a:t> </a:t>
            </a:r>
            <a:r>
              <a:rPr sz="2950" spc="105" dirty="0">
                <a:solidFill>
                  <a:srgbClr val="1F1243"/>
                </a:solidFill>
                <a:latin typeface="Calibri"/>
                <a:cs typeface="Calibri"/>
              </a:rPr>
              <a:t>prior</a:t>
            </a:r>
            <a:r>
              <a:rPr sz="2950" spc="210" dirty="0">
                <a:solidFill>
                  <a:srgbClr val="1F1243"/>
                </a:solidFill>
                <a:latin typeface="Calibri"/>
                <a:cs typeface="Calibri"/>
              </a:rPr>
              <a:t> </a:t>
            </a:r>
            <a:r>
              <a:rPr sz="2950" spc="90" dirty="0">
                <a:solidFill>
                  <a:srgbClr val="1F1243"/>
                </a:solidFill>
                <a:latin typeface="Calibri"/>
                <a:cs typeface="Calibri"/>
              </a:rPr>
              <a:t>authorization,</a:t>
            </a:r>
            <a:r>
              <a:rPr sz="2950" spc="95" dirty="0">
                <a:solidFill>
                  <a:srgbClr val="1F1243"/>
                </a:solidFill>
                <a:latin typeface="Calibri"/>
                <a:cs typeface="Calibri"/>
              </a:rPr>
              <a:t> </a:t>
            </a:r>
            <a:r>
              <a:rPr sz="2950" spc="110" dirty="0">
                <a:solidFill>
                  <a:srgbClr val="1F1243"/>
                </a:solidFill>
                <a:latin typeface="Calibri"/>
                <a:cs typeface="Calibri"/>
              </a:rPr>
              <a:t>click</a:t>
            </a:r>
            <a:r>
              <a:rPr sz="2950" spc="280" dirty="0">
                <a:solidFill>
                  <a:srgbClr val="1F1243"/>
                </a:solidFill>
                <a:latin typeface="Calibri"/>
                <a:cs typeface="Calibri"/>
              </a:rPr>
              <a:t> </a:t>
            </a:r>
            <a:r>
              <a:rPr sz="2950" u="sng" spc="75" dirty="0">
                <a:solidFill>
                  <a:srgbClr val="0000FF"/>
                </a:solidFill>
                <a:uFill>
                  <a:solidFill>
                    <a:srgbClr val="934F70"/>
                  </a:solidFill>
                </a:uFill>
                <a:latin typeface="Calibri"/>
                <a:cs typeface="Calibri"/>
                <a:hlinkClick r:id="rId3"/>
              </a:rPr>
              <a:t>here</a:t>
            </a:r>
            <a:r>
              <a:rPr sz="2950" u="none" spc="75" dirty="0">
                <a:solidFill>
                  <a:srgbClr val="1F1243"/>
                </a:solidFill>
                <a:latin typeface="Calibri"/>
                <a:cs typeface="Calibri"/>
              </a:rPr>
              <a:t>.</a:t>
            </a:r>
            <a:endParaRPr sz="2950">
              <a:latin typeface="Calibri"/>
              <a:cs typeface="Calibri"/>
            </a:endParaRPr>
          </a:p>
        </p:txBody>
      </p:sp>
      <p:pic>
        <p:nvPicPr>
          <p:cNvPr id="5" name="object 5"/>
          <p:cNvPicPr/>
          <p:nvPr/>
        </p:nvPicPr>
        <p:blipFill>
          <a:blip r:embed="rId4" cstate="print"/>
          <a:stretch>
            <a:fillRect/>
          </a:stretch>
        </p:blipFill>
        <p:spPr>
          <a:xfrm>
            <a:off x="3941571" y="3355037"/>
            <a:ext cx="12220420" cy="5500038"/>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118433" y="1834087"/>
            <a:ext cx="15629255" cy="5102860"/>
          </a:xfrm>
          <a:prstGeom prst="rect">
            <a:avLst/>
          </a:prstGeom>
        </p:spPr>
        <p:txBody>
          <a:bodyPr vert="horz" wrap="square" lIns="0" tIns="12065" rIns="0" bIns="0" rtlCol="0">
            <a:spAutoFit/>
          </a:bodyPr>
          <a:lstStyle/>
          <a:p>
            <a:pPr marL="12700" marR="529590">
              <a:lnSpc>
                <a:spcPct val="100000"/>
              </a:lnSpc>
              <a:spcBef>
                <a:spcPts val="95"/>
              </a:spcBef>
              <a:tabLst>
                <a:tab pos="1590040" algn="l"/>
                <a:tab pos="3305810" algn="l"/>
                <a:tab pos="4272280" algn="l"/>
                <a:tab pos="5611495" algn="l"/>
                <a:tab pos="7764145" algn="l"/>
                <a:tab pos="8309609" algn="l"/>
                <a:tab pos="9728200" algn="l"/>
                <a:tab pos="11353165" algn="l"/>
                <a:tab pos="12852400" algn="l"/>
                <a:tab pos="14754860" algn="l"/>
              </a:tabLst>
            </a:pPr>
            <a:r>
              <a:rPr sz="3050" spc="55" dirty="0">
                <a:solidFill>
                  <a:srgbClr val="1F1243"/>
                </a:solidFill>
                <a:latin typeface="Calibri"/>
                <a:cs typeface="Calibri"/>
              </a:rPr>
              <a:t>Prior</a:t>
            </a:r>
            <a:r>
              <a:rPr sz="3050" spc="210" dirty="0">
                <a:solidFill>
                  <a:srgbClr val="1F1243"/>
                </a:solidFill>
                <a:latin typeface="Calibri"/>
                <a:cs typeface="Calibri"/>
              </a:rPr>
              <a:t> </a:t>
            </a:r>
            <a:r>
              <a:rPr sz="3050" spc="85" dirty="0">
                <a:solidFill>
                  <a:srgbClr val="1F1243"/>
                </a:solidFill>
                <a:latin typeface="Calibri"/>
                <a:cs typeface="Calibri"/>
              </a:rPr>
              <a:t>authorization</a:t>
            </a:r>
            <a:r>
              <a:rPr sz="3050" spc="265" dirty="0">
                <a:solidFill>
                  <a:srgbClr val="1F1243"/>
                </a:solidFill>
                <a:latin typeface="Calibri"/>
                <a:cs typeface="Calibri"/>
              </a:rPr>
              <a:t> </a:t>
            </a:r>
            <a:r>
              <a:rPr sz="3050" dirty="0">
                <a:solidFill>
                  <a:srgbClr val="1F1243"/>
                </a:solidFill>
                <a:latin typeface="Calibri"/>
                <a:cs typeface="Calibri"/>
              </a:rPr>
              <a:t>for</a:t>
            </a:r>
            <a:r>
              <a:rPr sz="3050" spc="200" dirty="0">
                <a:solidFill>
                  <a:srgbClr val="1F1243"/>
                </a:solidFill>
                <a:latin typeface="Calibri"/>
                <a:cs typeface="Calibri"/>
              </a:rPr>
              <a:t> </a:t>
            </a:r>
            <a:r>
              <a:rPr sz="3050" spc="85" dirty="0">
                <a:solidFill>
                  <a:srgbClr val="1F1243"/>
                </a:solidFill>
                <a:latin typeface="Calibri"/>
                <a:cs typeface="Calibri"/>
              </a:rPr>
              <a:t>any</a:t>
            </a:r>
            <a:r>
              <a:rPr sz="3050" spc="240" dirty="0">
                <a:solidFill>
                  <a:srgbClr val="1F1243"/>
                </a:solidFill>
                <a:latin typeface="Calibri"/>
                <a:cs typeface="Calibri"/>
              </a:rPr>
              <a:t> </a:t>
            </a:r>
            <a:r>
              <a:rPr sz="3050" spc="105" dirty="0">
                <a:solidFill>
                  <a:srgbClr val="1F1243"/>
                </a:solidFill>
                <a:latin typeface="Calibri"/>
                <a:cs typeface="Calibri"/>
              </a:rPr>
              <a:t>service,</a:t>
            </a:r>
            <a:r>
              <a:rPr sz="3050" spc="170" dirty="0">
                <a:solidFill>
                  <a:srgbClr val="1F1243"/>
                </a:solidFill>
                <a:latin typeface="Calibri"/>
                <a:cs typeface="Calibri"/>
              </a:rPr>
              <a:t> </a:t>
            </a:r>
            <a:r>
              <a:rPr sz="3050" spc="135" dirty="0">
                <a:solidFill>
                  <a:srgbClr val="1F1243"/>
                </a:solidFill>
                <a:latin typeface="Calibri"/>
                <a:cs typeface="Calibri"/>
              </a:rPr>
              <a:t>including</a:t>
            </a:r>
            <a:r>
              <a:rPr sz="3050" dirty="0">
                <a:solidFill>
                  <a:srgbClr val="1F1243"/>
                </a:solidFill>
                <a:latin typeface="Calibri"/>
                <a:cs typeface="Calibri"/>
              </a:rPr>
              <a:t>	</a:t>
            </a:r>
            <a:r>
              <a:rPr sz="3050" spc="114" dirty="0">
                <a:solidFill>
                  <a:srgbClr val="1F1243"/>
                </a:solidFill>
                <a:latin typeface="Calibri"/>
                <a:cs typeface="Calibri"/>
              </a:rPr>
              <a:t>behavioral</a:t>
            </a:r>
            <a:r>
              <a:rPr sz="3050" spc="320" dirty="0">
                <a:solidFill>
                  <a:srgbClr val="1F1243"/>
                </a:solidFill>
                <a:latin typeface="Calibri"/>
                <a:cs typeface="Calibri"/>
              </a:rPr>
              <a:t> </a:t>
            </a:r>
            <a:r>
              <a:rPr sz="3050" spc="80" dirty="0">
                <a:solidFill>
                  <a:srgbClr val="1F1243"/>
                </a:solidFill>
                <a:latin typeface="Calibri"/>
                <a:cs typeface="Calibri"/>
              </a:rPr>
              <a:t>health,</a:t>
            </a:r>
            <a:r>
              <a:rPr sz="3050" spc="140" dirty="0">
                <a:solidFill>
                  <a:srgbClr val="1F1243"/>
                </a:solidFill>
                <a:latin typeface="Calibri"/>
                <a:cs typeface="Calibri"/>
              </a:rPr>
              <a:t> </a:t>
            </a:r>
            <a:r>
              <a:rPr sz="3050" spc="135" dirty="0">
                <a:solidFill>
                  <a:srgbClr val="1F1243"/>
                </a:solidFill>
                <a:latin typeface="Calibri"/>
                <a:cs typeface="Calibri"/>
              </a:rPr>
              <a:t>should</a:t>
            </a:r>
            <a:r>
              <a:rPr sz="3050" spc="355" dirty="0">
                <a:solidFill>
                  <a:srgbClr val="1F1243"/>
                </a:solidFill>
                <a:latin typeface="Calibri"/>
                <a:cs typeface="Calibri"/>
              </a:rPr>
              <a:t> </a:t>
            </a:r>
            <a:r>
              <a:rPr sz="3050" spc="110" dirty="0">
                <a:solidFill>
                  <a:srgbClr val="1F1243"/>
                </a:solidFill>
                <a:latin typeface="Calibri"/>
                <a:cs typeface="Calibri"/>
              </a:rPr>
              <a:t>be</a:t>
            </a:r>
            <a:r>
              <a:rPr sz="3050" dirty="0">
                <a:solidFill>
                  <a:srgbClr val="1F1243"/>
                </a:solidFill>
                <a:latin typeface="Calibri"/>
                <a:cs typeface="Calibri"/>
              </a:rPr>
              <a:t>	</a:t>
            </a:r>
            <a:r>
              <a:rPr sz="3050" spc="130" dirty="0">
                <a:solidFill>
                  <a:srgbClr val="1F1243"/>
                </a:solidFill>
                <a:latin typeface="Calibri"/>
                <a:cs typeface="Calibri"/>
              </a:rPr>
              <a:t>requested</a:t>
            </a:r>
            <a:r>
              <a:rPr sz="3050" dirty="0">
                <a:solidFill>
                  <a:srgbClr val="1F1243"/>
                </a:solidFill>
                <a:latin typeface="Calibri"/>
                <a:cs typeface="Calibri"/>
              </a:rPr>
              <a:t>	</a:t>
            </a:r>
            <a:r>
              <a:rPr sz="3050" b="1" spc="-25" dirty="0">
                <a:solidFill>
                  <a:srgbClr val="1F1243"/>
                </a:solidFill>
                <a:latin typeface="Calibri"/>
                <a:cs typeface="Calibri"/>
              </a:rPr>
              <a:t>at </a:t>
            </a:r>
            <a:r>
              <a:rPr sz="3050" b="1" spc="130" dirty="0">
                <a:solidFill>
                  <a:srgbClr val="1F1243"/>
                </a:solidFill>
                <a:latin typeface="Calibri"/>
                <a:cs typeface="Calibri"/>
              </a:rPr>
              <a:t>least</a:t>
            </a:r>
            <a:r>
              <a:rPr sz="3050" b="1" spc="254" dirty="0">
                <a:solidFill>
                  <a:srgbClr val="1F1243"/>
                </a:solidFill>
                <a:latin typeface="Calibri"/>
                <a:cs typeface="Calibri"/>
              </a:rPr>
              <a:t> </a:t>
            </a:r>
            <a:r>
              <a:rPr sz="3050" b="1" spc="165" dirty="0">
                <a:solidFill>
                  <a:srgbClr val="1F1243"/>
                </a:solidFill>
                <a:latin typeface="Calibri"/>
                <a:cs typeface="Calibri"/>
              </a:rPr>
              <a:t>14</a:t>
            </a:r>
            <a:r>
              <a:rPr sz="3050" b="1" dirty="0">
                <a:solidFill>
                  <a:srgbClr val="1F1243"/>
                </a:solidFill>
                <a:latin typeface="Calibri"/>
                <a:cs typeface="Calibri"/>
              </a:rPr>
              <a:t>	</a:t>
            </a:r>
            <a:r>
              <a:rPr sz="3050" b="1" spc="170" dirty="0">
                <a:solidFill>
                  <a:srgbClr val="1F1243"/>
                </a:solidFill>
                <a:latin typeface="Calibri"/>
                <a:cs typeface="Calibri"/>
              </a:rPr>
              <a:t>calendar</a:t>
            </a:r>
            <a:r>
              <a:rPr sz="3050" b="1" dirty="0">
                <a:solidFill>
                  <a:srgbClr val="1F1243"/>
                </a:solidFill>
                <a:latin typeface="Calibri"/>
                <a:cs typeface="Calibri"/>
              </a:rPr>
              <a:t>	</a:t>
            </a:r>
            <a:r>
              <a:rPr sz="3050" b="1" spc="160" dirty="0">
                <a:solidFill>
                  <a:srgbClr val="1F1243"/>
                </a:solidFill>
                <a:latin typeface="Calibri"/>
                <a:cs typeface="Calibri"/>
              </a:rPr>
              <a:t>days</a:t>
            </a:r>
            <a:r>
              <a:rPr sz="3050" b="1" dirty="0">
                <a:solidFill>
                  <a:srgbClr val="1F1243"/>
                </a:solidFill>
                <a:latin typeface="Calibri"/>
                <a:cs typeface="Calibri"/>
              </a:rPr>
              <a:t>	</a:t>
            </a:r>
            <a:r>
              <a:rPr sz="3050" b="1" spc="160" dirty="0">
                <a:solidFill>
                  <a:srgbClr val="1F1243"/>
                </a:solidFill>
                <a:latin typeface="Calibri"/>
                <a:cs typeface="Calibri"/>
              </a:rPr>
              <a:t>before</a:t>
            </a:r>
            <a:r>
              <a:rPr sz="3050" b="1" dirty="0">
                <a:solidFill>
                  <a:srgbClr val="1F1243"/>
                </a:solidFill>
                <a:latin typeface="Calibri"/>
                <a:cs typeface="Calibri"/>
              </a:rPr>
              <a:t>	</a:t>
            </a:r>
            <a:r>
              <a:rPr sz="3050" b="1" spc="110" dirty="0">
                <a:solidFill>
                  <a:srgbClr val="1F1243"/>
                </a:solidFill>
                <a:latin typeface="Calibri"/>
                <a:cs typeface="Calibri"/>
              </a:rPr>
              <a:t>the</a:t>
            </a:r>
            <a:r>
              <a:rPr sz="3050" b="1" spc="280" dirty="0">
                <a:solidFill>
                  <a:srgbClr val="1F1243"/>
                </a:solidFill>
                <a:latin typeface="Calibri"/>
                <a:cs typeface="Calibri"/>
              </a:rPr>
              <a:t> </a:t>
            </a:r>
            <a:r>
              <a:rPr sz="3050" b="1" spc="160" dirty="0">
                <a:solidFill>
                  <a:srgbClr val="1F1243"/>
                </a:solidFill>
                <a:latin typeface="Calibri"/>
                <a:cs typeface="Calibri"/>
              </a:rPr>
              <a:t>requested</a:t>
            </a:r>
            <a:r>
              <a:rPr sz="3050" b="1" dirty="0">
                <a:solidFill>
                  <a:srgbClr val="1F1243"/>
                </a:solidFill>
                <a:latin typeface="Calibri"/>
                <a:cs typeface="Calibri"/>
              </a:rPr>
              <a:t>	</a:t>
            </a:r>
            <a:r>
              <a:rPr sz="3050" b="1" spc="160" dirty="0">
                <a:solidFill>
                  <a:srgbClr val="1F1243"/>
                </a:solidFill>
                <a:latin typeface="Calibri"/>
                <a:cs typeface="Calibri"/>
              </a:rPr>
              <a:t>service</a:t>
            </a:r>
            <a:r>
              <a:rPr sz="3050" b="1" dirty="0">
                <a:solidFill>
                  <a:srgbClr val="1F1243"/>
                </a:solidFill>
                <a:latin typeface="Calibri"/>
                <a:cs typeface="Calibri"/>
              </a:rPr>
              <a:t>	</a:t>
            </a:r>
            <a:r>
              <a:rPr sz="3050" b="1" spc="170" dirty="0">
                <a:solidFill>
                  <a:srgbClr val="1F1243"/>
                </a:solidFill>
                <a:latin typeface="Calibri"/>
                <a:cs typeface="Calibri"/>
              </a:rPr>
              <a:t>delivery</a:t>
            </a:r>
            <a:r>
              <a:rPr sz="3050" b="1" dirty="0">
                <a:solidFill>
                  <a:srgbClr val="1F1243"/>
                </a:solidFill>
                <a:latin typeface="Calibri"/>
                <a:cs typeface="Calibri"/>
              </a:rPr>
              <a:t>	</a:t>
            </a:r>
            <a:r>
              <a:rPr sz="3050" b="1" spc="100" dirty="0">
                <a:solidFill>
                  <a:srgbClr val="1F1243"/>
                </a:solidFill>
                <a:latin typeface="Calibri"/>
                <a:cs typeface="Calibri"/>
              </a:rPr>
              <a:t>date</a:t>
            </a:r>
            <a:r>
              <a:rPr sz="3050" spc="100" dirty="0">
                <a:solidFill>
                  <a:srgbClr val="1F1243"/>
                </a:solidFill>
                <a:latin typeface="Calibri"/>
                <a:cs typeface="Calibri"/>
              </a:rPr>
              <a:t>.</a:t>
            </a:r>
            <a:endParaRPr sz="3050">
              <a:latin typeface="Calibri"/>
              <a:cs typeface="Calibri"/>
            </a:endParaRPr>
          </a:p>
          <a:p>
            <a:pPr>
              <a:lnSpc>
                <a:spcPct val="100000"/>
              </a:lnSpc>
              <a:spcBef>
                <a:spcPts val="1455"/>
              </a:spcBef>
            </a:pPr>
            <a:endParaRPr sz="3050">
              <a:latin typeface="Calibri"/>
              <a:cs typeface="Calibri"/>
            </a:endParaRPr>
          </a:p>
          <a:p>
            <a:pPr marL="1519555" marR="590550" indent="-376555">
              <a:lnSpc>
                <a:spcPct val="101099"/>
              </a:lnSpc>
              <a:buClr>
                <a:srgbClr val="1A9AD5"/>
              </a:buClr>
              <a:buFont typeface="Wingdings"/>
              <a:buChar char=""/>
              <a:tabLst>
                <a:tab pos="1521460" algn="l"/>
              </a:tabLst>
            </a:pPr>
            <a:r>
              <a:rPr sz="2700" spc="150" dirty="0">
                <a:solidFill>
                  <a:srgbClr val="123054"/>
                </a:solidFill>
                <a:latin typeface="Calibri"/>
                <a:cs typeface="Calibri"/>
              </a:rPr>
              <a:t>CountyCare</a:t>
            </a:r>
            <a:r>
              <a:rPr sz="2700" spc="305" dirty="0">
                <a:solidFill>
                  <a:srgbClr val="123054"/>
                </a:solidFill>
                <a:latin typeface="Calibri"/>
                <a:cs typeface="Calibri"/>
              </a:rPr>
              <a:t> </a:t>
            </a:r>
            <a:r>
              <a:rPr sz="2700" spc="125" dirty="0">
                <a:solidFill>
                  <a:srgbClr val="123054"/>
                </a:solidFill>
                <a:latin typeface="Calibri"/>
                <a:cs typeface="Calibri"/>
              </a:rPr>
              <a:t>renders</a:t>
            </a:r>
            <a:r>
              <a:rPr sz="2700" spc="240" dirty="0">
                <a:solidFill>
                  <a:srgbClr val="123054"/>
                </a:solidFill>
                <a:latin typeface="Calibri"/>
                <a:cs typeface="Calibri"/>
              </a:rPr>
              <a:t> </a:t>
            </a:r>
            <a:r>
              <a:rPr sz="2700" spc="140" dirty="0">
                <a:solidFill>
                  <a:srgbClr val="123054"/>
                </a:solidFill>
                <a:latin typeface="Calibri"/>
                <a:cs typeface="Calibri"/>
              </a:rPr>
              <a:t>decisions</a:t>
            </a:r>
            <a:r>
              <a:rPr sz="2700" spc="265" dirty="0">
                <a:solidFill>
                  <a:srgbClr val="123054"/>
                </a:solidFill>
                <a:latin typeface="Calibri"/>
                <a:cs typeface="Calibri"/>
              </a:rPr>
              <a:t> </a:t>
            </a:r>
            <a:r>
              <a:rPr sz="2700" spc="95" dirty="0">
                <a:solidFill>
                  <a:srgbClr val="123054"/>
                </a:solidFill>
                <a:latin typeface="Calibri"/>
                <a:cs typeface="Calibri"/>
              </a:rPr>
              <a:t>on</a:t>
            </a:r>
            <a:r>
              <a:rPr sz="2700" spc="254" dirty="0">
                <a:solidFill>
                  <a:srgbClr val="123054"/>
                </a:solidFill>
                <a:latin typeface="Calibri"/>
                <a:cs typeface="Calibri"/>
              </a:rPr>
              <a:t> </a:t>
            </a:r>
            <a:r>
              <a:rPr sz="2700" spc="80" dirty="0">
                <a:solidFill>
                  <a:srgbClr val="123054"/>
                </a:solidFill>
                <a:latin typeface="Calibri"/>
                <a:cs typeface="Calibri"/>
              </a:rPr>
              <a:t>routine</a:t>
            </a:r>
            <a:r>
              <a:rPr sz="2700" spc="195" dirty="0">
                <a:solidFill>
                  <a:srgbClr val="123054"/>
                </a:solidFill>
                <a:latin typeface="Calibri"/>
                <a:cs typeface="Calibri"/>
              </a:rPr>
              <a:t> </a:t>
            </a:r>
            <a:r>
              <a:rPr sz="2700" spc="120" dirty="0">
                <a:solidFill>
                  <a:srgbClr val="123054"/>
                </a:solidFill>
                <a:latin typeface="Calibri"/>
                <a:cs typeface="Calibri"/>
              </a:rPr>
              <a:t>requests</a:t>
            </a:r>
            <a:r>
              <a:rPr sz="2700" spc="245" dirty="0">
                <a:solidFill>
                  <a:srgbClr val="123054"/>
                </a:solidFill>
                <a:latin typeface="Calibri"/>
                <a:cs typeface="Calibri"/>
              </a:rPr>
              <a:t> </a:t>
            </a:r>
            <a:r>
              <a:rPr sz="2700" spc="50" dirty="0">
                <a:solidFill>
                  <a:srgbClr val="123054"/>
                </a:solidFill>
                <a:latin typeface="Calibri"/>
                <a:cs typeface="Calibri"/>
              </a:rPr>
              <a:t>within</a:t>
            </a:r>
            <a:r>
              <a:rPr sz="2700" spc="190" dirty="0">
                <a:solidFill>
                  <a:srgbClr val="123054"/>
                </a:solidFill>
                <a:latin typeface="Calibri"/>
                <a:cs typeface="Calibri"/>
              </a:rPr>
              <a:t> </a:t>
            </a:r>
            <a:r>
              <a:rPr sz="2700" b="1" spc="120" dirty="0">
                <a:solidFill>
                  <a:srgbClr val="123054"/>
                </a:solidFill>
                <a:latin typeface="Calibri"/>
                <a:cs typeface="Calibri"/>
              </a:rPr>
              <a:t>four</a:t>
            </a:r>
            <a:r>
              <a:rPr sz="2700" b="1" spc="260" dirty="0">
                <a:solidFill>
                  <a:srgbClr val="123054"/>
                </a:solidFill>
                <a:latin typeface="Calibri"/>
                <a:cs typeface="Calibri"/>
              </a:rPr>
              <a:t> </a:t>
            </a:r>
            <a:r>
              <a:rPr sz="2700" b="1" spc="120" dirty="0">
                <a:solidFill>
                  <a:srgbClr val="123054"/>
                </a:solidFill>
                <a:latin typeface="Calibri"/>
                <a:cs typeface="Calibri"/>
              </a:rPr>
              <a:t>(4)</a:t>
            </a:r>
            <a:r>
              <a:rPr sz="2700" b="1" spc="290" dirty="0">
                <a:solidFill>
                  <a:srgbClr val="123054"/>
                </a:solidFill>
                <a:latin typeface="Calibri"/>
                <a:cs typeface="Calibri"/>
              </a:rPr>
              <a:t> </a:t>
            </a:r>
            <a:r>
              <a:rPr sz="2700" b="1" spc="160" dirty="0">
                <a:solidFill>
                  <a:srgbClr val="123054"/>
                </a:solidFill>
                <a:latin typeface="Calibri"/>
                <a:cs typeface="Calibri"/>
              </a:rPr>
              <a:t>calendar</a:t>
            </a:r>
            <a:r>
              <a:rPr sz="2700" b="1" spc="355" dirty="0">
                <a:solidFill>
                  <a:srgbClr val="123054"/>
                </a:solidFill>
                <a:latin typeface="Calibri"/>
                <a:cs typeface="Calibri"/>
              </a:rPr>
              <a:t> </a:t>
            </a:r>
            <a:r>
              <a:rPr sz="2700" spc="125" dirty="0">
                <a:solidFill>
                  <a:srgbClr val="123054"/>
                </a:solidFill>
                <a:latin typeface="Calibri"/>
                <a:cs typeface="Calibri"/>
              </a:rPr>
              <a:t>days</a:t>
            </a:r>
            <a:r>
              <a:rPr sz="2700" spc="290" dirty="0">
                <a:solidFill>
                  <a:srgbClr val="123054"/>
                </a:solidFill>
                <a:latin typeface="Calibri"/>
                <a:cs typeface="Calibri"/>
              </a:rPr>
              <a:t> </a:t>
            </a:r>
            <a:r>
              <a:rPr sz="2700" dirty="0">
                <a:solidFill>
                  <a:srgbClr val="123054"/>
                </a:solidFill>
                <a:latin typeface="Calibri"/>
                <a:cs typeface="Calibri"/>
              </a:rPr>
              <a:t>of</a:t>
            </a:r>
            <a:r>
              <a:rPr sz="2700" spc="280" dirty="0">
                <a:solidFill>
                  <a:srgbClr val="123054"/>
                </a:solidFill>
                <a:latin typeface="Calibri"/>
                <a:cs typeface="Calibri"/>
              </a:rPr>
              <a:t> </a:t>
            </a:r>
            <a:r>
              <a:rPr sz="2700" spc="25" dirty="0">
                <a:solidFill>
                  <a:srgbClr val="123054"/>
                </a:solidFill>
                <a:latin typeface="Calibri"/>
                <a:cs typeface="Calibri"/>
              </a:rPr>
              <a:t>the 	</a:t>
            </a:r>
            <a:r>
              <a:rPr sz="2700" spc="105" dirty="0">
                <a:solidFill>
                  <a:srgbClr val="123054"/>
                </a:solidFill>
                <a:latin typeface="Calibri"/>
                <a:cs typeface="Calibri"/>
              </a:rPr>
              <a:t>receipt</a:t>
            </a:r>
            <a:r>
              <a:rPr sz="2700" spc="235" dirty="0">
                <a:solidFill>
                  <a:srgbClr val="123054"/>
                </a:solidFill>
                <a:latin typeface="Calibri"/>
                <a:cs typeface="Calibri"/>
              </a:rPr>
              <a:t> </a:t>
            </a:r>
            <a:r>
              <a:rPr sz="2700" dirty="0">
                <a:solidFill>
                  <a:srgbClr val="123054"/>
                </a:solidFill>
                <a:latin typeface="Calibri"/>
                <a:cs typeface="Calibri"/>
              </a:rPr>
              <a:t>of</a:t>
            </a:r>
            <a:r>
              <a:rPr sz="2700" spc="310" dirty="0">
                <a:solidFill>
                  <a:srgbClr val="123054"/>
                </a:solidFill>
                <a:latin typeface="Calibri"/>
                <a:cs typeface="Calibri"/>
              </a:rPr>
              <a:t> </a:t>
            </a:r>
            <a:r>
              <a:rPr sz="2700" spc="85" dirty="0">
                <a:solidFill>
                  <a:srgbClr val="123054"/>
                </a:solidFill>
                <a:latin typeface="Calibri"/>
                <a:cs typeface="Calibri"/>
              </a:rPr>
              <a:t>request.</a:t>
            </a:r>
            <a:endParaRPr sz="2700">
              <a:latin typeface="Calibri"/>
              <a:cs typeface="Calibri"/>
            </a:endParaRPr>
          </a:p>
          <a:p>
            <a:pPr>
              <a:lnSpc>
                <a:spcPct val="100000"/>
              </a:lnSpc>
              <a:spcBef>
                <a:spcPts val="1555"/>
              </a:spcBef>
              <a:buClr>
                <a:srgbClr val="1A9AD5"/>
              </a:buClr>
              <a:buFont typeface="Wingdings"/>
              <a:buChar char=""/>
            </a:pPr>
            <a:endParaRPr sz="2700">
              <a:latin typeface="Calibri"/>
              <a:cs typeface="Calibri"/>
            </a:endParaRPr>
          </a:p>
          <a:p>
            <a:pPr marL="1519555" marR="106680" indent="-376555">
              <a:lnSpc>
                <a:spcPct val="100699"/>
              </a:lnSpc>
              <a:buClr>
                <a:srgbClr val="1A9AD5"/>
              </a:buClr>
              <a:buFont typeface="Wingdings"/>
              <a:buChar char=""/>
              <a:tabLst>
                <a:tab pos="1521460" algn="l"/>
                <a:tab pos="12588875" algn="l"/>
              </a:tabLst>
            </a:pPr>
            <a:r>
              <a:rPr sz="2700" spc="150" dirty="0">
                <a:solidFill>
                  <a:srgbClr val="123054"/>
                </a:solidFill>
                <a:latin typeface="Calibri"/>
                <a:cs typeface="Calibri"/>
              </a:rPr>
              <a:t>CountyCare</a:t>
            </a:r>
            <a:r>
              <a:rPr sz="2700" spc="300" dirty="0">
                <a:solidFill>
                  <a:srgbClr val="123054"/>
                </a:solidFill>
                <a:latin typeface="Calibri"/>
                <a:cs typeface="Calibri"/>
              </a:rPr>
              <a:t> </a:t>
            </a:r>
            <a:r>
              <a:rPr sz="2700" spc="125" dirty="0">
                <a:solidFill>
                  <a:srgbClr val="123054"/>
                </a:solidFill>
                <a:latin typeface="Calibri"/>
                <a:cs typeface="Calibri"/>
              </a:rPr>
              <a:t>renders</a:t>
            </a:r>
            <a:r>
              <a:rPr sz="2700" spc="225" dirty="0">
                <a:solidFill>
                  <a:srgbClr val="123054"/>
                </a:solidFill>
                <a:latin typeface="Calibri"/>
                <a:cs typeface="Calibri"/>
              </a:rPr>
              <a:t> </a:t>
            </a:r>
            <a:r>
              <a:rPr sz="2700" spc="140" dirty="0">
                <a:solidFill>
                  <a:srgbClr val="123054"/>
                </a:solidFill>
                <a:latin typeface="Calibri"/>
                <a:cs typeface="Calibri"/>
              </a:rPr>
              <a:t>decisions</a:t>
            </a:r>
            <a:r>
              <a:rPr sz="2700" spc="240" dirty="0">
                <a:solidFill>
                  <a:srgbClr val="123054"/>
                </a:solidFill>
                <a:latin typeface="Calibri"/>
                <a:cs typeface="Calibri"/>
              </a:rPr>
              <a:t> </a:t>
            </a:r>
            <a:r>
              <a:rPr sz="2700" spc="95" dirty="0">
                <a:solidFill>
                  <a:srgbClr val="123054"/>
                </a:solidFill>
                <a:latin typeface="Calibri"/>
                <a:cs typeface="Calibri"/>
              </a:rPr>
              <a:t>on</a:t>
            </a:r>
            <a:r>
              <a:rPr sz="2700" spc="290" dirty="0">
                <a:solidFill>
                  <a:srgbClr val="123054"/>
                </a:solidFill>
                <a:latin typeface="Calibri"/>
                <a:cs typeface="Calibri"/>
              </a:rPr>
              <a:t> </a:t>
            </a:r>
            <a:r>
              <a:rPr sz="2700" spc="130" dirty="0">
                <a:solidFill>
                  <a:srgbClr val="123054"/>
                </a:solidFill>
                <a:latin typeface="Calibri"/>
                <a:cs typeface="Calibri"/>
              </a:rPr>
              <a:t>urgent/emergent</a:t>
            </a:r>
            <a:r>
              <a:rPr sz="2700" spc="245" dirty="0">
                <a:solidFill>
                  <a:srgbClr val="123054"/>
                </a:solidFill>
                <a:latin typeface="Calibri"/>
                <a:cs typeface="Calibri"/>
              </a:rPr>
              <a:t> </a:t>
            </a:r>
            <a:r>
              <a:rPr sz="2700" spc="120" dirty="0">
                <a:solidFill>
                  <a:srgbClr val="123054"/>
                </a:solidFill>
                <a:latin typeface="Calibri"/>
                <a:cs typeface="Calibri"/>
              </a:rPr>
              <a:t>requests</a:t>
            </a:r>
            <a:r>
              <a:rPr sz="2700" spc="240" dirty="0">
                <a:solidFill>
                  <a:srgbClr val="123054"/>
                </a:solidFill>
                <a:latin typeface="Calibri"/>
                <a:cs typeface="Calibri"/>
              </a:rPr>
              <a:t> </a:t>
            </a:r>
            <a:r>
              <a:rPr sz="2700" spc="50" dirty="0">
                <a:solidFill>
                  <a:srgbClr val="123054"/>
                </a:solidFill>
                <a:latin typeface="Calibri"/>
                <a:cs typeface="Calibri"/>
              </a:rPr>
              <a:t>within</a:t>
            </a:r>
            <a:r>
              <a:rPr sz="2700" spc="180" dirty="0">
                <a:solidFill>
                  <a:srgbClr val="123054"/>
                </a:solidFill>
                <a:latin typeface="Calibri"/>
                <a:cs typeface="Calibri"/>
              </a:rPr>
              <a:t> </a:t>
            </a:r>
            <a:r>
              <a:rPr sz="2700" b="1" spc="165" dirty="0">
                <a:solidFill>
                  <a:srgbClr val="123054"/>
                </a:solidFill>
                <a:latin typeface="Calibri"/>
                <a:cs typeface="Calibri"/>
              </a:rPr>
              <a:t>48</a:t>
            </a:r>
            <a:r>
              <a:rPr sz="2700" b="1" dirty="0">
                <a:solidFill>
                  <a:srgbClr val="123054"/>
                </a:solidFill>
                <a:latin typeface="Calibri"/>
                <a:cs typeface="Calibri"/>
              </a:rPr>
              <a:t>	</a:t>
            </a:r>
            <a:r>
              <a:rPr sz="2700" b="1" spc="150" dirty="0">
                <a:solidFill>
                  <a:srgbClr val="123054"/>
                </a:solidFill>
                <a:latin typeface="Calibri"/>
                <a:cs typeface="Calibri"/>
              </a:rPr>
              <a:t>hours</a:t>
            </a:r>
            <a:r>
              <a:rPr sz="2700" b="1" spc="320" dirty="0">
                <a:solidFill>
                  <a:srgbClr val="123054"/>
                </a:solidFill>
                <a:latin typeface="Calibri"/>
                <a:cs typeface="Calibri"/>
              </a:rPr>
              <a:t> </a:t>
            </a:r>
            <a:r>
              <a:rPr sz="2700" dirty="0">
                <a:solidFill>
                  <a:srgbClr val="123054"/>
                </a:solidFill>
                <a:latin typeface="Calibri"/>
                <a:cs typeface="Calibri"/>
              </a:rPr>
              <a:t>of</a:t>
            </a:r>
            <a:r>
              <a:rPr sz="2700" spc="295" dirty="0">
                <a:solidFill>
                  <a:srgbClr val="123054"/>
                </a:solidFill>
                <a:latin typeface="Calibri"/>
                <a:cs typeface="Calibri"/>
              </a:rPr>
              <a:t> </a:t>
            </a:r>
            <a:r>
              <a:rPr sz="2700" spc="105" dirty="0">
                <a:solidFill>
                  <a:srgbClr val="123054"/>
                </a:solidFill>
                <a:latin typeface="Calibri"/>
                <a:cs typeface="Calibri"/>
              </a:rPr>
              <a:t>receipt</a:t>
            </a:r>
            <a:r>
              <a:rPr sz="2700" spc="250" dirty="0">
                <a:solidFill>
                  <a:srgbClr val="123054"/>
                </a:solidFill>
                <a:latin typeface="Calibri"/>
                <a:cs typeface="Calibri"/>
              </a:rPr>
              <a:t> </a:t>
            </a:r>
            <a:r>
              <a:rPr sz="2700" spc="35" dirty="0">
                <a:solidFill>
                  <a:srgbClr val="123054"/>
                </a:solidFill>
                <a:latin typeface="Calibri"/>
                <a:cs typeface="Calibri"/>
              </a:rPr>
              <a:t>of 	</a:t>
            </a:r>
            <a:r>
              <a:rPr sz="2700" spc="65" dirty="0">
                <a:solidFill>
                  <a:srgbClr val="123054"/>
                </a:solidFill>
                <a:latin typeface="Calibri"/>
                <a:cs typeface="Calibri"/>
              </a:rPr>
              <a:t>the</a:t>
            </a:r>
            <a:r>
              <a:rPr sz="2700" spc="180" dirty="0">
                <a:solidFill>
                  <a:srgbClr val="123054"/>
                </a:solidFill>
                <a:latin typeface="Calibri"/>
                <a:cs typeface="Calibri"/>
              </a:rPr>
              <a:t> </a:t>
            </a:r>
            <a:r>
              <a:rPr sz="2700" spc="85" dirty="0">
                <a:solidFill>
                  <a:srgbClr val="123054"/>
                </a:solidFill>
                <a:latin typeface="Calibri"/>
                <a:cs typeface="Calibri"/>
              </a:rPr>
              <a:t>request.</a:t>
            </a:r>
            <a:endParaRPr sz="2700">
              <a:latin typeface="Calibri"/>
              <a:cs typeface="Calibri"/>
            </a:endParaRPr>
          </a:p>
          <a:p>
            <a:pPr marL="12700" marR="5080">
              <a:lnSpc>
                <a:spcPct val="101099"/>
              </a:lnSpc>
              <a:spcBef>
                <a:spcPts val="3000"/>
              </a:spcBef>
            </a:pPr>
            <a:r>
              <a:rPr sz="2700" spc="55" dirty="0">
                <a:solidFill>
                  <a:srgbClr val="1F1243"/>
                </a:solidFill>
                <a:latin typeface="Calibri"/>
                <a:cs typeface="Calibri"/>
              </a:rPr>
              <a:t>Prior</a:t>
            </a:r>
            <a:r>
              <a:rPr sz="2700" spc="150" dirty="0">
                <a:solidFill>
                  <a:srgbClr val="1F1243"/>
                </a:solidFill>
                <a:latin typeface="Calibri"/>
                <a:cs typeface="Calibri"/>
              </a:rPr>
              <a:t> </a:t>
            </a:r>
            <a:r>
              <a:rPr sz="2700" spc="80" dirty="0">
                <a:solidFill>
                  <a:srgbClr val="1F1243"/>
                </a:solidFill>
                <a:latin typeface="Calibri"/>
                <a:cs typeface="Calibri"/>
              </a:rPr>
              <a:t>authorization</a:t>
            </a:r>
            <a:r>
              <a:rPr sz="2700" spc="240" dirty="0">
                <a:solidFill>
                  <a:srgbClr val="1F1243"/>
                </a:solidFill>
                <a:latin typeface="Calibri"/>
                <a:cs typeface="Calibri"/>
              </a:rPr>
              <a:t> </a:t>
            </a:r>
            <a:r>
              <a:rPr sz="2700" spc="120" dirty="0">
                <a:solidFill>
                  <a:srgbClr val="1F1243"/>
                </a:solidFill>
                <a:latin typeface="Calibri"/>
                <a:cs typeface="Calibri"/>
              </a:rPr>
              <a:t>requests</a:t>
            </a:r>
            <a:r>
              <a:rPr sz="2700" spc="235" dirty="0">
                <a:solidFill>
                  <a:srgbClr val="1F1243"/>
                </a:solidFill>
                <a:latin typeface="Calibri"/>
                <a:cs typeface="Calibri"/>
              </a:rPr>
              <a:t> </a:t>
            </a:r>
            <a:r>
              <a:rPr sz="2700" spc="80" dirty="0">
                <a:solidFill>
                  <a:srgbClr val="1F1243"/>
                </a:solidFill>
                <a:latin typeface="Calibri"/>
                <a:cs typeface="Calibri"/>
              </a:rPr>
              <a:t>must</a:t>
            </a:r>
            <a:r>
              <a:rPr sz="2700" spc="204" dirty="0">
                <a:solidFill>
                  <a:srgbClr val="1F1243"/>
                </a:solidFill>
                <a:latin typeface="Calibri"/>
                <a:cs typeface="Calibri"/>
              </a:rPr>
              <a:t> </a:t>
            </a:r>
            <a:r>
              <a:rPr sz="2700" spc="135" dirty="0">
                <a:solidFill>
                  <a:srgbClr val="1F1243"/>
                </a:solidFill>
                <a:latin typeface="Calibri"/>
                <a:cs typeface="Calibri"/>
              </a:rPr>
              <a:t>include</a:t>
            </a:r>
            <a:r>
              <a:rPr sz="2700" spc="280" dirty="0">
                <a:solidFill>
                  <a:srgbClr val="1F1243"/>
                </a:solidFill>
                <a:latin typeface="Calibri"/>
                <a:cs typeface="Calibri"/>
              </a:rPr>
              <a:t> </a:t>
            </a:r>
            <a:r>
              <a:rPr sz="2700" spc="55" dirty="0">
                <a:solidFill>
                  <a:srgbClr val="1F1243"/>
                </a:solidFill>
                <a:latin typeface="Calibri"/>
                <a:cs typeface="Calibri"/>
              </a:rPr>
              <a:t>all</a:t>
            </a:r>
            <a:r>
              <a:rPr sz="2700" spc="175" dirty="0">
                <a:solidFill>
                  <a:srgbClr val="1F1243"/>
                </a:solidFill>
                <a:latin typeface="Calibri"/>
                <a:cs typeface="Calibri"/>
              </a:rPr>
              <a:t> </a:t>
            </a:r>
            <a:r>
              <a:rPr sz="2700" spc="85" dirty="0">
                <a:solidFill>
                  <a:srgbClr val="1F1243"/>
                </a:solidFill>
                <a:latin typeface="Calibri"/>
                <a:cs typeface="Calibri"/>
              </a:rPr>
              <a:t>relevant</a:t>
            </a:r>
            <a:r>
              <a:rPr sz="2700" spc="215" dirty="0">
                <a:solidFill>
                  <a:srgbClr val="1F1243"/>
                </a:solidFill>
                <a:latin typeface="Calibri"/>
                <a:cs typeface="Calibri"/>
              </a:rPr>
              <a:t> </a:t>
            </a:r>
            <a:r>
              <a:rPr sz="2700" spc="95" dirty="0">
                <a:solidFill>
                  <a:srgbClr val="1F1243"/>
                </a:solidFill>
                <a:latin typeface="Calibri"/>
                <a:cs typeface="Calibri"/>
              </a:rPr>
              <a:t>clinical</a:t>
            </a:r>
            <a:r>
              <a:rPr sz="2700" spc="200" dirty="0">
                <a:solidFill>
                  <a:srgbClr val="1F1243"/>
                </a:solidFill>
                <a:latin typeface="Calibri"/>
                <a:cs typeface="Calibri"/>
              </a:rPr>
              <a:t> </a:t>
            </a:r>
            <a:r>
              <a:rPr sz="2700" spc="65" dirty="0">
                <a:solidFill>
                  <a:srgbClr val="1F1243"/>
                </a:solidFill>
                <a:latin typeface="Calibri"/>
                <a:cs typeface="Calibri"/>
              </a:rPr>
              <a:t>information*</a:t>
            </a:r>
            <a:r>
              <a:rPr sz="2700" spc="195" dirty="0">
                <a:solidFill>
                  <a:srgbClr val="1F1243"/>
                </a:solidFill>
                <a:latin typeface="Calibri"/>
                <a:cs typeface="Calibri"/>
              </a:rPr>
              <a:t> </a:t>
            </a:r>
            <a:r>
              <a:rPr sz="2700" spc="185" dirty="0">
                <a:solidFill>
                  <a:srgbClr val="1F1243"/>
                </a:solidFill>
                <a:latin typeface="Calibri"/>
                <a:cs typeface="Calibri"/>
              </a:rPr>
              <a:t>needed</a:t>
            </a:r>
            <a:r>
              <a:rPr sz="2700" spc="290" dirty="0">
                <a:solidFill>
                  <a:srgbClr val="1F1243"/>
                </a:solidFill>
                <a:latin typeface="Calibri"/>
                <a:cs typeface="Calibri"/>
              </a:rPr>
              <a:t> </a:t>
            </a:r>
            <a:r>
              <a:rPr sz="2700" dirty="0">
                <a:solidFill>
                  <a:srgbClr val="1F1243"/>
                </a:solidFill>
                <a:latin typeface="Calibri"/>
                <a:cs typeface="Calibri"/>
              </a:rPr>
              <a:t>to</a:t>
            </a:r>
            <a:r>
              <a:rPr sz="2700" spc="175" dirty="0">
                <a:solidFill>
                  <a:srgbClr val="1F1243"/>
                </a:solidFill>
                <a:latin typeface="Calibri"/>
                <a:cs typeface="Calibri"/>
              </a:rPr>
              <a:t> </a:t>
            </a:r>
            <a:r>
              <a:rPr sz="2700" spc="125" dirty="0">
                <a:solidFill>
                  <a:srgbClr val="1F1243"/>
                </a:solidFill>
                <a:latin typeface="Calibri"/>
                <a:cs typeface="Calibri"/>
              </a:rPr>
              <a:t>make</a:t>
            </a:r>
            <a:r>
              <a:rPr sz="2700" spc="280" dirty="0">
                <a:solidFill>
                  <a:srgbClr val="1F1243"/>
                </a:solidFill>
                <a:latin typeface="Calibri"/>
                <a:cs typeface="Calibri"/>
              </a:rPr>
              <a:t> </a:t>
            </a:r>
            <a:r>
              <a:rPr sz="2700" dirty="0">
                <a:solidFill>
                  <a:srgbClr val="1F1243"/>
                </a:solidFill>
                <a:latin typeface="Calibri"/>
                <a:cs typeface="Calibri"/>
              </a:rPr>
              <a:t>a</a:t>
            </a:r>
            <a:r>
              <a:rPr sz="2700" spc="240" dirty="0">
                <a:solidFill>
                  <a:srgbClr val="1F1243"/>
                </a:solidFill>
                <a:latin typeface="Calibri"/>
                <a:cs typeface="Calibri"/>
              </a:rPr>
              <a:t> </a:t>
            </a:r>
            <a:r>
              <a:rPr sz="2700" spc="125" dirty="0">
                <a:solidFill>
                  <a:srgbClr val="1F1243"/>
                </a:solidFill>
                <a:latin typeface="Calibri"/>
                <a:cs typeface="Calibri"/>
              </a:rPr>
              <a:t>medical </a:t>
            </a:r>
            <a:r>
              <a:rPr sz="2700" spc="105" dirty="0">
                <a:solidFill>
                  <a:srgbClr val="1F1243"/>
                </a:solidFill>
                <a:latin typeface="Calibri"/>
                <a:cs typeface="Calibri"/>
              </a:rPr>
              <a:t>necessity</a:t>
            </a:r>
            <a:r>
              <a:rPr sz="2700" spc="250" dirty="0">
                <a:solidFill>
                  <a:srgbClr val="1F1243"/>
                </a:solidFill>
                <a:latin typeface="Calibri"/>
                <a:cs typeface="Calibri"/>
              </a:rPr>
              <a:t> </a:t>
            </a:r>
            <a:r>
              <a:rPr sz="2700" spc="105" dirty="0">
                <a:solidFill>
                  <a:srgbClr val="1F1243"/>
                </a:solidFill>
                <a:latin typeface="Calibri"/>
                <a:cs typeface="Calibri"/>
              </a:rPr>
              <a:t>decision.</a:t>
            </a:r>
            <a:endParaRPr sz="2700">
              <a:latin typeface="Calibri"/>
              <a:cs typeface="Calibri"/>
            </a:endParaRPr>
          </a:p>
        </p:txBody>
      </p:sp>
      <p:sp>
        <p:nvSpPr>
          <p:cNvPr id="4" name="object 4" descr="$PPTXTitle"/>
          <p:cNvSpPr txBox="1">
            <a:spLocks noGrp="1"/>
          </p:cNvSpPr>
          <p:nvPr>
            <p:ph type="title"/>
          </p:nvPr>
        </p:nvSpPr>
        <p:spPr>
          <a:prstGeom prst="rect">
            <a:avLst/>
          </a:prstGeom>
        </p:spPr>
        <p:txBody>
          <a:bodyPr vert="horz" wrap="square" lIns="0" tIns="237941" rIns="0" bIns="0" rtlCol="0">
            <a:spAutoFit/>
          </a:bodyPr>
          <a:lstStyle/>
          <a:p>
            <a:pPr marL="4839335">
              <a:lnSpc>
                <a:spcPct val="100000"/>
              </a:lnSpc>
              <a:spcBef>
                <a:spcPts val="100"/>
              </a:spcBef>
            </a:pPr>
            <a:r>
              <a:rPr spc="75" dirty="0"/>
              <a:t>Prior</a:t>
            </a:r>
            <a:r>
              <a:rPr spc="185" dirty="0"/>
              <a:t> </a:t>
            </a:r>
            <a:r>
              <a:rPr spc="70" dirty="0"/>
              <a:t>Authorization</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38100">
              <a:lnSpc>
                <a:spcPts val="1670"/>
              </a:lnSpc>
            </a:pPr>
            <a:fld id="{81D60167-4931-47E6-BA6A-407CBD079E47}" type="slidenum">
              <a:rPr spc="-25" dirty="0"/>
              <a:t>16</a:t>
            </a:fld>
            <a:r>
              <a:rPr spc="-25" dirty="0"/>
              <a:t> </a:t>
            </a:r>
          </a:p>
        </p:txBody>
      </p:sp>
      <p:sp>
        <p:nvSpPr>
          <p:cNvPr id="3" name="object 3"/>
          <p:cNvSpPr txBox="1"/>
          <p:nvPr/>
        </p:nvSpPr>
        <p:spPr>
          <a:xfrm>
            <a:off x="2118433" y="9061855"/>
            <a:ext cx="15736569" cy="900430"/>
          </a:xfrm>
          <a:prstGeom prst="rect">
            <a:avLst/>
          </a:prstGeom>
        </p:spPr>
        <p:txBody>
          <a:bodyPr vert="horz" wrap="square" lIns="0" tIns="12065" rIns="0" bIns="0" rtlCol="0">
            <a:spAutoFit/>
          </a:bodyPr>
          <a:lstStyle/>
          <a:p>
            <a:pPr marL="12700">
              <a:lnSpc>
                <a:spcPts val="2510"/>
              </a:lnSpc>
              <a:spcBef>
                <a:spcPts val="95"/>
              </a:spcBef>
            </a:pPr>
            <a:r>
              <a:rPr sz="2200" i="1" dirty="0">
                <a:solidFill>
                  <a:srgbClr val="1F1243"/>
                </a:solidFill>
                <a:latin typeface="Calibri"/>
                <a:cs typeface="Calibri"/>
              </a:rPr>
              <a:t>*”Relevant</a:t>
            </a:r>
            <a:r>
              <a:rPr sz="2200" i="1" spc="200" dirty="0">
                <a:solidFill>
                  <a:srgbClr val="1F1243"/>
                </a:solidFill>
                <a:latin typeface="Calibri"/>
                <a:cs typeface="Calibri"/>
              </a:rPr>
              <a:t> </a:t>
            </a:r>
            <a:r>
              <a:rPr sz="2200" i="1" spc="75" dirty="0">
                <a:solidFill>
                  <a:srgbClr val="1F1243"/>
                </a:solidFill>
                <a:latin typeface="Calibri"/>
                <a:cs typeface="Calibri"/>
              </a:rPr>
              <a:t>clinical</a:t>
            </a:r>
            <a:r>
              <a:rPr sz="2200" i="1" spc="235" dirty="0">
                <a:solidFill>
                  <a:srgbClr val="1F1243"/>
                </a:solidFill>
                <a:latin typeface="Calibri"/>
                <a:cs typeface="Calibri"/>
              </a:rPr>
              <a:t> </a:t>
            </a:r>
            <a:r>
              <a:rPr sz="2200" i="1" spc="55" dirty="0">
                <a:solidFill>
                  <a:srgbClr val="1F1243"/>
                </a:solidFill>
                <a:latin typeface="Calibri"/>
                <a:cs typeface="Calibri"/>
              </a:rPr>
              <a:t>information”</a:t>
            </a:r>
            <a:r>
              <a:rPr sz="2200" i="1" spc="225" dirty="0">
                <a:solidFill>
                  <a:srgbClr val="1F1243"/>
                </a:solidFill>
                <a:latin typeface="Calibri"/>
                <a:cs typeface="Calibri"/>
              </a:rPr>
              <a:t> </a:t>
            </a:r>
            <a:r>
              <a:rPr sz="2200" i="1" spc="120" dirty="0">
                <a:solidFill>
                  <a:srgbClr val="1F1243"/>
                </a:solidFill>
                <a:latin typeface="Calibri"/>
                <a:cs typeface="Calibri"/>
              </a:rPr>
              <a:t>includes</a:t>
            </a:r>
            <a:r>
              <a:rPr sz="2200" i="1" spc="315" dirty="0">
                <a:solidFill>
                  <a:srgbClr val="1F1243"/>
                </a:solidFill>
                <a:latin typeface="Calibri"/>
                <a:cs typeface="Calibri"/>
              </a:rPr>
              <a:t> </a:t>
            </a:r>
            <a:r>
              <a:rPr sz="2200" i="1" spc="50" dirty="0">
                <a:solidFill>
                  <a:srgbClr val="1F1243"/>
                </a:solidFill>
                <a:latin typeface="Calibri"/>
                <a:cs typeface="Calibri"/>
              </a:rPr>
              <a:t>the</a:t>
            </a:r>
            <a:r>
              <a:rPr sz="2200" i="1" spc="229" dirty="0">
                <a:solidFill>
                  <a:srgbClr val="1F1243"/>
                </a:solidFill>
                <a:latin typeface="Calibri"/>
                <a:cs typeface="Calibri"/>
              </a:rPr>
              <a:t> </a:t>
            </a:r>
            <a:r>
              <a:rPr sz="2200" i="1" spc="65" dirty="0">
                <a:solidFill>
                  <a:srgbClr val="1F1243"/>
                </a:solidFill>
                <a:latin typeface="Calibri"/>
                <a:cs typeface="Calibri"/>
              </a:rPr>
              <a:t>results</a:t>
            </a:r>
            <a:r>
              <a:rPr sz="2200" i="1" spc="220" dirty="0">
                <a:solidFill>
                  <a:srgbClr val="1F1243"/>
                </a:solidFill>
                <a:latin typeface="Calibri"/>
                <a:cs typeface="Calibri"/>
              </a:rPr>
              <a:t> </a:t>
            </a:r>
            <a:r>
              <a:rPr sz="2200" i="1" dirty="0">
                <a:solidFill>
                  <a:srgbClr val="1F1243"/>
                </a:solidFill>
                <a:latin typeface="Calibri"/>
                <a:cs typeface="Calibri"/>
              </a:rPr>
              <a:t>of</a:t>
            </a:r>
            <a:r>
              <a:rPr sz="2200" i="1" spc="295" dirty="0">
                <a:solidFill>
                  <a:srgbClr val="1F1243"/>
                </a:solidFill>
                <a:latin typeface="Calibri"/>
                <a:cs typeface="Calibri"/>
              </a:rPr>
              <a:t> </a:t>
            </a:r>
            <a:r>
              <a:rPr sz="2200" i="1" spc="60" dirty="0">
                <a:solidFill>
                  <a:srgbClr val="1F1243"/>
                </a:solidFill>
                <a:latin typeface="Calibri"/>
                <a:cs typeface="Calibri"/>
              </a:rPr>
              <a:t>any</a:t>
            </a:r>
            <a:r>
              <a:rPr sz="2200" i="1" spc="215" dirty="0">
                <a:solidFill>
                  <a:srgbClr val="1F1243"/>
                </a:solidFill>
                <a:latin typeface="Calibri"/>
                <a:cs typeface="Calibri"/>
              </a:rPr>
              <a:t> </a:t>
            </a:r>
            <a:r>
              <a:rPr sz="2200" i="1" spc="85" dirty="0">
                <a:solidFill>
                  <a:srgbClr val="1F1243"/>
                </a:solidFill>
                <a:latin typeface="Calibri"/>
                <a:cs typeface="Calibri"/>
              </a:rPr>
              <a:t>face-</a:t>
            </a:r>
            <a:r>
              <a:rPr sz="2200" i="1" dirty="0">
                <a:solidFill>
                  <a:srgbClr val="1F1243"/>
                </a:solidFill>
                <a:latin typeface="Calibri"/>
                <a:cs typeface="Calibri"/>
              </a:rPr>
              <a:t>to-</a:t>
            </a:r>
            <a:r>
              <a:rPr sz="2200" i="1" spc="70" dirty="0">
                <a:solidFill>
                  <a:srgbClr val="1F1243"/>
                </a:solidFill>
                <a:latin typeface="Calibri"/>
                <a:cs typeface="Calibri"/>
              </a:rPr>
              <a:t>face</a:t>
            </a:r>
            <a:r>
              <a:rPr sz="2200" i="1" spc="270" dirty="0">
                <a:solidFill>
                  <a:srgbClr val="1F1243"/>
                </a:solidFill>
                <a:latin typeface="Calibri"/>
                <a:cs typeface="Calibri"/>
              </a:rPr>
              <a:t> </a:t>
            </a:r>
            <a:r>
              <a:rPr sz="2200" i="1" spc="80" dirty="0">
                <a:solidFill>
                  <a:srgbClr val="1F1243"/>
                </a:solidFill>
                <a:latin typeface="Calibri"/>
                <a:cs typeface="Calibri"/>
              </a:rPr>
              <a:t>clinical</a:t>
            </a:r>
            <a:r>
              <a:rPr sz="2200" i="1" spc="215" dirty="0">
                <a:solidFill>
                  <a:srgbClr val="1F1243"/>
                </a:solidFill>
                <a:latin typeface="Calibri"/>
                <a:cs typeface="Calibri"/>
              </a:rPr>
              <a:t> </a:t>
            </a:r>
            <a:r>
              <a:rPr sz="2200" i="1" spc="70" dirty="0">
                <a:solidFill>
                  <a:srgbClr val="1F1243"/>
                </a:solidFill>
                <a:latin typeface="Calibri"/>
                <a:cs typeface="Calibri"/>
              </a:rPr>
              <a:t>evaluation</a:t>
            </a:r>
            <a:r>
              <a:rPr sz="2200" i="1" spc="185" dirty="0">
                <a:solidFill>
                  <a:srgbClr val="1F1243"/>
                </a:solidFill>
                <a:latin typeface="Calibri"/>
                <a:cs typeface="Calibri"/>
              </a:rPr>
              <a:t> </a:t>
            </a:r>
            <a:r>
              <a:rPr sz="2200" i="1" spc="110" dirty="0">
                <a:solidFill>
                  <a:srgbClr val="1F1243"/>
                </a:solidFill>
                <a:latin typeface="Calibri"/>
                <a:cs typeface="Calibri"/>
              </a:rPr>
              <a:t>(including</a:t>
            </a:r>
            <a:r>
              <a:rPr sz="2200" i="1" spc="280" dirty="0">
                <a:solidFill>
                  <a:srgbClr val="1F1243"/>
                </a:solidFill>
                <a:latin typeface="Calibri"/>
                <a:cs typeface="Calibri"/>
              </a:rPr>
              <a:t> </a:t>
            </a:r>
            <a:r>
              <a:rPr sz="2200" i="1" spc="110" dirty="0">
                <a:solidFill>
                  <a:srgbClr val="1F1243"/>
                </a:solidFill>
                <a:latin typeface="Calibri"/>
                <a:cs typeface="Calibri"/>
              </a:rPr>
              <a:t>diagnostic</a:t>
            </a:r>
            <a:r>
              <a:rPr sz="2200" i="1" spc="229" dirty="0">
                <a:solidFill>
                  <a:srgbClr val="1F1243"/>
                </a:solidFill>
                <a:latin typeface="Calibri"/>
                <a:cs typeface="Calibri"/>
              </a:rPr>
              <a:t> </a:t>
            </a:r>
            <a:r>
              <a:rPr sz="2200" i="1" spc="65" dirty="0">
                <a:solidFill>
                  <a:srgbClr val="1F1243"/>
                </a:solidFill>
                <a:latin typeface="Calibri"/>
                <a:cs typeface="Calibri"/>
              </a:rPr>
              <a:t>testing)</a:t>
            </a:r>
            <a:r>
              <a:rPr sz="2200" i="1" spc="180" dirty="0">
                <a:solidFill>
                  <a:srgbClr val="1F1243"/>
                </a:solidFill>
                <a:latin typeface="Calibri"/>
                <a:cs typeface="Calibri"/>
              </a:rPr>
              <a:t> </a:t>
            </a:r>
            <a:r>
              <a:rPr sz="2200" i="1" spc="60" dirty="0">
                <a:solidFill>
                  <a:srgbClr val="1F1243"/>
                </a:solidFill>
                <a:latin typeface="Calibri"/>
                <a:cs typeface="Calibri"/>
              </a:rPr>
              <a:t>or</a:t>
            </a:r>
            <a:endParaRPr sz="2200">
              <a:latin typeface="Calibri"/>
              <a:cs typeface="Calibri"/>
            </a:endParaRPr>
          </a:p>
          <a:p>
            <a:pPr marL="12700">
              <a:lnSpc>
                <a:spcPts val="2125"/>
              </a:lnSpc>
            </a:pPr>
            <a:r>
              <a:rPr sz="2200" i="1" spc="140" dirty="0">
                <a:solidFill>
                  <a:srgbClr val="1F1243"/>
                </a:solidFill>
                <a:latin typeface="Calibri"/>
                <a:cs typeface="Calibri"/>
              </a:rPr>
              <a:t>second</a:t>
            </a:r>
            <a:r>
              <a:rPr sz="2200" i="1" spc="280" dirty="0">
                <a:solidFill>
                  <a:srgbClr val="1F1243"/>
                </a:solidFill>
                <a:latin typeface="Calibri"/>
                <a:cs typeface="Calibri"/>
              </a:rPr>
              <a:t> </a:t>
            </a:r>
            <a:r>
              <a:rPr sz="2200" i="1" spc="120" dirty="0">
                <a:solidFill>
                  <a:srgbClr val="1F1243"/>
                </a:solidFill>
                <a:latin typeface="Calibri"/>
                <a:cs typeface="Calibri"/>
              </a:rPr>
              <a:t>opinion</a:t>
            </a:r>
            <a:r>
              <a:rPr sz="2200" i="1" spc="310" dirty="0">
                <a:solidFill>
                  <a:srgbClr val="1F1243"/>
                </a:solidFill>
                <a:latin typeface="Calibri"/>
                <a:cs typeface="Calibri"/>
              </a:rPr>
              <a:t> </a:t>
            </a:r>
            <a:r>
              <a:rPr sz="2200" i="1" dirty="0">
                <a:solidFill>
                  <a:srgbClr val="1F1243"/>
                </a:solidFill>
                <a:latin typeface="Calibri"/>
                <a:cs typeface="Calibri"/>
              </a:rPr>
              <a:t>that</a:t>
            </a:r>
            <a:r>
              <a:rPr sz="2200" i="1" spc="80" dirty="0">
                <a:solidFill>
                  <a:srgbClr val="1F1243"/>
                </a:solidFill>
                <a:latin typeface="Calibri"/>
                <a:cs typeface="Calibri"/>
              </a:rPr>
              <a:t> </a:t>
            </a:r>
            <a:r>
              <a:rPr sz="2200" i="1" spc="65" dirty="0">
                <a:solidFill>
                  <a:srgbClr val="1F1243"/>
                </a:solidFill>
                <a:latin typeface="Calibri"/>
                <a:cs typeface="Calibri"/>
              </a:rPr>
              <a:t>may</a:t>
            </a:r>
            <a:r>
              <a:rPr sz="2200" i="1" spc="220" dirty="0">
                <a:solidFill>
                  <a:srgbClr val="1F1243"/>
                </a:solidFill>
                <a:latin typeface="Calibri"/>
                <a:cs typeface="Calibri"/>
              </a:rPr>
              <a:t> </a:t>
            </a:r>
            <a:r>
              <a:rPr sz="2200" i="1" spc="114" dirty="0">
                <a:solidFill>
                  <a:srgbClr val="1F1243"/>
                </a:solidFill>
                <a:latin typeface="Calibri"/>
                <a:cs typeface="Calibri"/>
              </a:rPr>
              <a:t>be</a:t>
            </a:r>
            <a:r>
              <a:rPr sz="2200" i="1" spc="340" dirty="0">
                <a:solidFill>
                  <a:srgbClr val="1F1243"/>
                </a:solidFill>
                <a:latin typeface="Calibri"/>
                <a:cs typeface="Calibri"/>
              </a:rPr>
              <a:t> </a:t>
            </a:r>
            <a:r>
              <a:rPr sz="2200" i="1" spc="95" dirty="0">
                <a:solidFill>
                  <a:srgbClr val="1F1243"/>
                </a:solidFill>
                <a:latin typeface="Calibri"/>
                <a:cs typeface="Calibri"/>
              </a:rPr>
              <a:t>required.</a:t>
            </a:r>
            <a:r>
              <a:rPr sz="2200" i="1" spc="150" dirty="0">
                <a:solidFill>
                  <a:srgbClr val="1F1243"/>
                </a:solidFill>
                <a:latin typeface="Calibri"/>
                <a:cs typeface="Calibri"/>
              </a:rPr>
              <a:t> </a:t>
            </a:r>
            <a:r>
              <a:rPr sz="2200" i="1" spc="60" dirty="0">
                <a:solidFill>
                  <a:srgbClr val="1F1243"/>
                </a:solidFill>
                <a:latin typeface="Calibri"/>
                <a:cs typeface="Calibri"/>
              </a:rPr>
              <a:t>Failure</a:t>
            </a:r>
            <a:r>
              <a:rPr sz="2200" i="1" spc="150" dirty="0">
                <a:solidFill>
                  <a:srgbClr val="1F1243"/>
                </a:solidFill>
                <a:latin typeface="Calibri"/>
                <a:cs typeface="Calibri"/>
              </a:rPr>
              <a:t> </a:t>
            </a:r>
            <a:r>
              <a:rPr sz="2200" i="1" dirty="0">
                <a:solidFill>
                  <a:srgbClr val="1F1243"/>
                </a:solidFill>
                <a:latin typeface="Calibri"/>
                <a:cs typeface="Calibri"/>
              </a:rPr>
              <a:t>to</a:t>
            </a:r>
            <a:r>
              <a:rPr sz="2200" i="1" spc="160" dirty="0">
                <a:solidFill>
                  <a:srgbClr val="1F1243"/>
                </a:solidFill>
                <a:latin typeface="Calibri"/>
                <a:cs typeface="Calibri"/>
              </a:rPr>
              <a:t> </a:t>
            </a:r>
            <a:r>
              <a:rPr sz="2200" i="1" spc="90" dirty="0">
                <a:solidFill>
                  <a:srgbClr val="1F1243"/>
                </a:solidFill>
                <a:latin typeface="Calibri"/>
                <a:cs typeface="Calibri"/>
              </a:rPr>
              <a:t>submit</a:t>
            </a:r>
            <a:r>
              <a:rPr sz="2200" i="1" spc="215" dirty="0">
                <a:solidFill>
                  <a:srgbClr val="1F1243"/>
                </a:solidFill>
                <a:latin typeface="Calibri"/>
                <a:cs typeface="Calibri"/>
              </a:rPr>
              <a:t> </a:t>
            </a:r>
            <a:r>
              <a:rPr sz="2200" i="1" spc="105" dirty="0">
                <a:solidFill>
                  <a:srgbClr val="1F1243"/>
                </a:solidFill>
                <a:latin typeface="Calibri"/>
                <a:cs typeface="Calibri"/>
              </a:rPr>
              <a:t>necessary</a:t>
            </a:r>
            <a:r>
              <a:rPr sz="2200" i="1" spc="265" dirty="0">
                <a:solidFill>
                  <a:srgbClr val="1F1243"/>
                </a:solidFill>
                <a:latin typeface="Calibri"/>
                <a:cs typeface="Calibri"/>
              </a:rPr>
              <a:t> </a:t>
            </a:r>
            <a:r>
              <a:rPr sz="2200" i="1" spc="75" dirty="0">
                <a:solidFill>
                  <a:srgbClr val="1F1243"/>
                </a:solidFill>
                <a:latin typeface="Calibri"/>
                <a:cs typeface="Calibri"/>
              </a:rPr>
              <a:t>clinical</a:t>
            </a:r>
            <a:r>
              <a:rPr sz="2200" i="1" spc="170" dirty="0">
                <a:solidFill>
                  <a:srgbClr val="1F1243"/>
                </a:solidFill>
                <a:latin typeface="Calibri"/>
                <a:cs typeface="Calibri"/>
              </a:rPr>
              <a:t> </a:t>
            </a:r>
            <a:r>
              <a:rPr sz="2200" i="1" spc="70" dirty="0">
                <a:solidFill>
                  <a:srgbClr val="1F1243"/>
                </a:solidFill>
                <a:latin typeface="Calibri"/>
                <a:cs typeface="Calibri"/>
              </a:rPr>
              <a:t>information</a:t>
            </a:r>
            <a:r>
              <a:rPr sz="2200" i="1" spc="210" dirty="0">
                <a:solidFill>
                  <a:srgbClr val="1F1243"/>
                </a:solidFill>
                <a:latin typeface="Calibri"/>
                <a:cs typeface="Calibri"/>
              </a:rPr>
              <a:t> </a:t>
            </a:r>
            <a:r>
              <a:rPr sz="2200" i="1" spc="80" dirty="0">
                <a:solidFill>
                  <a:srgbClr val="1F1243"/>
                </a:solidFill>
                <a:latin typeface="Calibri"/>
                <a:cs typeface="Calibri"/>
              </a:rPr>
              <a:t>can</a:t>
            </a:r>
            <a:r>
              <a:rPr sz="2200" i="1" spc="220" dirty="0">
                <a:solidFill>
                  <a:srgbClr val="1F1243"/>
                </a:solidFill>
                <a:latin typeface="Calibri"/>
                <a:cs typeface="Calibri"/>
              </a:rPr>
              <a:t> </a:t>
            </a:r>
            <a:r>
              <a:rPr sz="2200" i="1" spc="60" dirty="0">
                <a:solidFill>
                  <a:srgbClr val="1F1243"/>
                </a:solidFill>
                <a:latin typeface="Calibri"/>
                <a:cs typeface="Calibri"/>
              </a:rPr>
              <a:t>result</a:t>
            </a:r>
            <a:r>
              <a:rPr sz="2200" i="1" spc="155" dirty="0">
                <a:solidFill>
                  <a:srgbClr val="1F1243"/>
                </a:solidFill>
                <a:latin typeface="Calibri"/>
                <a:cs typeface="Calibri"/>
              </a:rPr>
              <a:t> </a:t>
            </a:r>
            <a:r>
              <a:rPr sz="2200" i="1" dirty="0">
                <a:solidFill>
                  <a:srgbClr val="1F1243"/>
                </a:solidFill>
                <a:latin typeface="Calibri"/>
                <a:cs typeface="Calibri"/>
              </a:rPr>
              <a:t>in</a:t>
            </a:r>
            <a:r>
              <a:rPr sz="2200" i="1" spc="195" dirty="0">
                <a:solidFill>
                  <a:srgbClr val="1F1243"/>
                </a:solidFill>
                <a:latin typeface="Calibri"/>
                <a:cs typeface="Calibri"/>
              </a:rPr>
              <a:t> </a:t>
            </a:r>
            <a:r>
              <a:rPr sz="2200" i="1" dirty="0">
                <a:solidFill>
                  <a:srgbClr val="1F1243"/>
                </a:solidFill>
                <a:latin typeface="Calibri"/>
                <a:cs typeface="Calibri"/>
              </a:rPr>
              <a:t>an</a:t>
            </a:r>
            <a:r>
              <a:rPr sz="2200" i="1" spc="185" dirty="0">
                <a:solidFill>
                  <a:srgbClr val="1F1243"/>
                </a:solidFill>
                <a:latin typeface="Calibri"/>
                <a:cs typeface="Calibri"/>
              </a:rPr>
              <a:t> </a:t>
            </a:r>
            <a:r>
              <a:rPr sz="2200" i="1" spc="55" dirty="0">
                <a:solidFill>
                  <a:srgbClr val="1F1243"/>
                </a:solidFill>
                <a:latin typeface="Calibri"/>
                <a:cs typeface="Calibri"/>
              </a:rPr>
              <a:t>administrative</a:t>
            </a:r>
            <a:r>
              <a:rPr sz="2200" i="1" spc="195" dirty="0">
                <a:solidFill>
                  <a:srgbClr val="1F1243"/>
                </a:solidFill>
                <a:latin typeface="Calibri"/>
                <a:cs typeface="Calibri"/>
              </a:rPr>
              <a:t> </a:t>
            </a:r>
            <a:r>
              <a:rPr sz="2200" i="1" spc="90" dirty="0">
                <a:solidFill>
                  <a:srgbClr val="1F1243"/>
                </a:solidFill>
                <a:latin typeface="Calibri"/>
                <a:cs typeface="Calibri"/>
              </a:rPr>
              <a:t>denial</a:t>
            </a:r>
            <a:r>
              <a:rPr sz="2200" i="1" spc="254" dirty="0">
                <a:solidFill>
                  <a:srgbClr val="1F1243"/>
                </a:solidFill>
                <a:latin typeface="Calibri"/>
                <a:cs typeface="Calibri"/>
              </a:rPr>
              <a:t> </a:t>
            </a:r>
            <a:r>
              <a:rPr sz="2200" i="1" spc="-25" dirty="0">
                <a:solidFill>
                  <a:srgbClr val="1F1243"/>
                </a:solidFill>
                <a:latin typeface="Calibri"/>
                <a:cs typeface="Calibri"/>
              </a:rPr>
              <a:t>of</a:t>
            </a:r>
            <a:endParaRPr sz="2200">
              <a:latin typeface="Calibri"/>
              <a:cs typeface="Calibri"/>
            </a:endParaRPr>
          </a:p>
          <a:p>
            <a:pPr marL="12700">
              <a:lnSpc>
                <a:spcPts val="2255"/>
              </a:lnSpc>
            </a:pPr>
            <a:r>
              <a:rPr sz="2200" i="1" spc="50" dirty="0">
                <a:solidFill>
                  <a:srgbClr val="1F1243"/>
                </a:solidFill>
                <a:latin typeface="Calibri"/>
                <a:cs typeface="Calibri"/>
              </a:rPr>
              <a:t>the</a:t>
            </a:r>
            <a:r>
              <a:rPr sz="2200" i="1" spc="195" dirty="0">
                <a:solidFill>
                  <a:srgbClr val="1F1243"/>
                </a:solidFill>
                <a:latin typeface="Calibri"/>
                <a:cs typeface="Calibri"/>
              </a:rPr>
              <a:t> </a:t>
            </a:r>
            <a:r>
              <a:rPr sz="2200" i="1" spc="114" dirty="0">
                <a:solidFill>
                  <a:srgbClr val="1F1243"/>
                </a:solidFill>
                <a:latin typeface="Calibri"/>
                <a:cs typeface="Calibri"/>
              </a:rPr>
              <a:t>requested</a:t>
            </a:r>
            <a:r>
              <a:rPr sz="2200" i="1" spc="260" dirty="0">
                <a:solidFill>
                  <a:srgbClr val="1F1243"/>
                </a:solidFill>
                <a:latin typeface="Calibri"/>
                <a:cs typeface="Calibri"/>
              </a:rPr>
              <a:t> </a:t>
            </a:r>
            <a:r>
              <a:rPr sz="2200" i="1" spc="65" dirty="0">
                <a:solidFill>
                  <a:srgbClr val="1F1243"/>
                </a:solidFill>
                <a:latin typeface="Calibri"/>
                <a:cs typeface="Calibri"/>
              </a:rPr>
              <a:t>service.</a:t>
            </a:r>
            <a:endParaRPr sz="2200">
              <a:latin typeface="Calibri"/>
              <a:cs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182367" rIns="0" bIns="0" rtlCol="0">
            <a:spAutoFit/>
          </a:bodyPr>
          <a:lstStyle/>
          <a:p>
            <a:pPr marL="4747895">
              <a:lnSpc>
                <a:spcPct val="100000"/>
              </a:lnSpc>
              <a:spcBef>
                <a:spcPts val="95"/>
              </a:spcBef>
            </a:pPr>
            <a:r>
              <a:rPr spc="190" dirty="0"/>
              <a:t>Submitting</a:t>
            </a:r>
            <a:r>
              <a:rPr spc="355" dirty="0"/>
              <a:t> </a:t>
            </a:r>
            <a:r>
              <a:rPr spc="125" dirty="0"/>
              <a:t>Claims</a:t>
            </a: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670"/>
              </a:lnSpc>
            </a:pPr>
            <a:fld id="{81D60167-4931-47E6-BA6A-407CBD079E47}" type="slidenum">
              <a:rPr spc="-25" dirty="0"/>
              <a:t>17</a:t>
            </a:fld>
            <a:r>
              <a:rPr spc="-25" dirty="0"/>
              <a:t> </a:t>
            </a:r>
          </a:p>
        </p:txBody>
      </p:sp>
      <p:sp>
        <p:nvSpPr>
          <p:cNvPr id="3" name="object 3"/>
          <p:cNvSpPr txBox="1"/>
          <p:nvPr/>
        </p:nvSpPr>
        <p:spPr>
          <a:xfrm>
            <a:off x="5276716" y="1916000"/>
            <a:ext cx="8582660" cy="4655185"/>
          </a:xfrm>
          <a:prstGeom prst="rect">
            <a:avLst/>
          </a:prstGeom>
        </p:spPr>
        <p:txBody>
          <a:bodyPr vert="horz" wrap="square" lIns="0" tIns="12700" rIns="0" bIns="0" rtlCol="0">
            <a:spAutoFit/>
          </a:bodyPr>
          <a:lstStyle/>
          <a:p>
            <a:pPr marR="2927350" algn="r">
              <a:lnSpc>
                <a:spcPct val="100000"/>
              </a:lnSpc>
              <a:spcBef>
                <a:spcPts val="100"/>
              </a:spcBef>
            </a:pPr>
            <a:r>
              <a:rPr sz="2950" b="1" spc="175" dirty="0">
                <a:solidFill>
                  <a:srgbClr val="123054"/>
                </a:solidFill>
                <a:latin typeface="Calibri"/>
                <a:cs typeface="Calibri"/>
              </a:rPr>
              <a:t>Electronic</a:t>
            </a:r>
            <a:r>
              <a:rPr sz="2950" b="1" spc="315" dirty="0">
                <a:solidFill>
                  <a:srgbClr val="123054"/>
                </a:solidFill>
                <a:latin typeface="Calibri"/>
                <a:cs typeface="Calibri"/>
              </a:rPr>
              <a:t> </a:t>
            </a:r>
            <a:r>
              <a:rPr sz="2950" b="1" spc="180" dirty="0">
                <a:solidFill>
                  <a:srgbClr val="123054"/>
                </a:solidFill>
                <a:latin typeface="Calibri"/>
                <a:cs typeface="Calibri"/>
              </a:rPr>
              <a:t>Claims</a:t>
            </a:r>
            <a:endParaRPr sz="2950">
              <a:latin typeface="Calibri"/>
              <a:cs typeface="Calibri"/>
            </a:endParaRPr>
          </a:p>
          <a:p>
            <a:pPr marR="2915285" algn="r">
              <a:lnSpc>
                <a:spcPct val="100000"/>
              </a:lnSpc>
              <a:spcBef>
                <a:spcPts val="3204"/>
              </a:spcBef>
            </a:pPr>
            <a:r>
              <a:rPr sz="2950" spc="75" dirty="0">
                <a:solidFill>
                  <a:srgbClr val="123054"/>
                </a:solidFill>
                <a:latin typeface="Calibri"/>
                <a:cs typeface="Calibri"/>
              </a:rPr>
              <a:t>Payer</a:t>
            </a:r>
            <a:r>
              <a:rPr sz="2950" spc="195" dirty="0">
                <a:solidFill>
                  <a:srgbClr val="123054"/>
                </a:solidFill>
                <a:latin typeface="Calibri"/>
                <a:cs typeface="Calibri"/>
              </a:rPr>
              <a:t> </a:t>
            </a:r>
            <a:r>
              <a:rPr sz="2950" spc="114" dirty="0">
                <a:solidFill>
                  <a:srgbClr val="123054"/>
                </a:solidFill>
                <a:latin typeface="Calibri"/>
                <a:cs typeface="Calibri"/>
              </a:rPr>
              <a:t>ID:</a:t>
            </a:r>
            <a:r>
              <a:rPr sz="2950" spc="275" dirty="0">
                <a:solidFill>
                  <a:srgbClr val="123054"/>
                </a:solidFill>
                <a:latin typeface="Calibri"/>
                <a:cs typeface="Calibri"/>
              </a:rPr>
              <a:t> </a:t>
            </a:r>
            <a:r>
              <a:rPr sz="2950" spc="170" dirty="0">
                <a:solidFill>
                  <a:srgbClr val="123054"/>
                </a:solidFill>
                <a:latin typeface="Calibri"/>
                <a:cs typeface="Calibri"/>
              </a:rPr>
              <a:t>06541</a:t>
            </a:r>
            <a:endParaRPr sz="2950">
              <a:latin typeface="Calibri"/>
              <a:cs typeface="Calibri"/>
            </a:endParaRPr>
          </a:p>
          <a:p>
            <a:pPr>
              <a:lnSpc>
                <a:spcPct val="100000"/>
              </a:lnSpc>
            </a:pPr>
            <a:endParaRPr sz="2950">
              <a:latin typeface="Calibri"/>
              <a:cs typeface="Calibri"/>
            </a:endParaRPr>
          </a:p>
          <a:p>
            <a:pPr>
              <a:lnSpc>
                <a:spcPct val="100000"/>
              </a:lnSpc>
              <a:spcBef>
                <a:spcPts val="1475"/>
              </a:spcBef>
            </a:pPr>
            <a:endParaRPr sz="2950">
              <a:latin typeface="Calibri"/>
              <a:cs typeface="Calibri"/>
            </a:endParaRPr>
          </a:p>
          <a:p>
            <a:pPr marR="384810" algn="ctr">
              <a:lnSpc>
                <a:spcPct val="100000"/>
              </a:lnSpc>
              <a:tabLst>
                <a:tab pos="1144270" algn="l"/>
              </a:tabLst>
            </a:pPr>
            <a:r>
              <a:rPr sz="2950" b="1" spc="140" dirty="0">
                <a:solidFill>
                  <a:srgbClr val="123054"/>
                </a:solidFill>
                <a:latin typeface="Calibri"/>
                <a:cs typeface="Calibri"/>
              </a:rPr>
              <a:t>Paper</a:t>
            </a:r>
            <a:r>
              <a:rPr sz="2950" b="1" dirty="0">
                <a:solidFill>
                  <a:srgbClr val="123054"/>
                </a:solidFill>
                <a:latin typeface="Calibri"/>
                <a:cs typeface="Calibri"/>
              </a:rPr>
              <a:t>	</a:t>
            </a:r>
            <a:r>
              <a:rPr sz="2950" b="1" spc="180" dirty="0">
                <a:solidFill>
                  <a:srgbClr val="123054"/>
                </a:solidFill>
                <a:latin typeface="Calibri"/>
                <a:cs typeface="Calibri"/>
              </a:rPr>
              <a:t>Claims</a:t>
            </a:r>
            <a:endParaRPr sz="2950">
              <a:latin typeface="Calibri"/>
              <a:cs typeface="Calibri"/>
            </a:endParaRPr>
          </a:p>
          <a:p>
            <a:pPr algn="ctr">
              <a:lnSpc>
                <a:spcPct val="100000"/>
              </a:lnSpc>
              <a:spcBef>
                <a:spcPts val="204"/>
              </a:spcBef>
              <a:tabLst>
                <a:tab pos="6287770" algn="l"/>
              </a:tabLst>
            </a:pPr>
            <a:r>
              <a:rPr sz="2950" spc="90" dirty="0">
                <a:solidFill>
                  <a:srgbClr val="123054"/>
                </a:solidFill>
                <a:latin typeface="Calibri"/>
                <a:cs typeface="Calibri"/>
              </a:rPr>
              <a:t>All</a:t>
            </a:r>
            <a:r>
              <a:rPr sz="2950" spc="270" dirty="0">
                <a:solidFill>
                  <a:srgbClr val="123054"/>
                </a:solidFill>
                <a:latin typeface="Calibri"/>
                <a:cs typeface="Calibri"/>
              </a:rPr>
              <a:t> </a:t>
            </a:r>
            <a:r>
              <a:rPr sz="2950" spc="114" dirty="0">
                <a:solidFill>
                  <a:srgbClr val="123054"/>
                </a:solidFill>
                <a:latin typeface="Calibri"/>
                <a:cs typeface="Calibri"/>
              </a:rPr>
              <a:t>claims</a:t>
            </a:r>
            <a:r>
              <a:rPr sz="2950" spc="235" dirty="0">
                <a:solidFill>
                  <a:srgbClr val="123054"/>
                </a:solidFill>
                <a:latin typeface="Calibri"/>
                <a:cs typeface="Calibri"/>
              </a:rPr>
              <a:t> </a:t>
            </a:r>
            <a:r>
              <a:rPr sz="2950" spc="140" dirty="0">
                <a:solidFill>
                  <a:srgbClr val="123054"/>
                </a:solidFill>
                <a:latin typeface="Calibri"/>
                <a:cs typeface="Calibri"/>
              </a:rPr>
              <a:t>and</a:t>
            </a:r>
            <a:r>
              <a:rPr sz="2950" spc="315" dirty="0">
                <a:solidFill>
                  <a:srgbClr val="123054"/>
                </a:solidFill>
                <a:latin typeface="Calibri"/>
                <a:cs typeface="Calibri"/>
              </a:rPr>
              <a:t> </a:t>
            </a:r>
            <a:r>
              <a:rPr sz="2950" spc="130" dirty="0">
                <a:solidFill>
                  <a:srgbClr val="123054"/>
                </a:solidFill>
                <a:latin typeface="Calibri"/>
                <a:cs typeface="Calibri"/>
              </a:rPr>
              <a:t>encounters</a:t>
            </a:r>
            <a:r>
              <a:rPr sz="2950" spc="305" dirty="0">
                <a:solidFill>
                  <a:srgbClr val="123054"/>
                </a:solidFill>
                <a:latin typeface="Calibri"/>
                <a:cs typeface="Calibri"/>
              </a:rPr>
              <a:t> </a:t>
            </a:r>
            <a:r>
              <a:rPr sz="2950" spc="140" dirty="0">
                <a:solidFill>
                  <a:srgbClr val="123054"/>
                </a:solidFill>
                <a:latin typeface="Calibri"/>
                <a:cs typeface="Calibri"/>
              </a:rPr>
              <a:t>should</a:t>
            </a:r>
            <a:r>
              <a:rPr sz="2950" spc="335" dirty="0">
                <a:solidFill>
                  <a:srgbClr val="123054"/>
                </a:solidFill>
                <a:latin typeface="Calibri"/>
                <a:cs typeface="Calibri"/>
              </a:rPr>
              <a:t> </a:t>
            </a:r>
            <a:r>
              <a:rPr sz="2950" spc="114" dirty="0">
                <a:solidFill>
                  <a:srgbClr val="123054"/>
                </a:solidFill>
                <a:latin typeface="Calibri"/>
                <a:cs typeface="Calibri"/>
              </a:rPr>
              <a:t>be</a:t>
            </a:r>
            <a:r>
              <a:rPr sz="2950" dirty="0">
                <a:solidFill>
                  <a:srgbClr val="123054"/>
                </a:solidFill>
                <a:latin typeface="Calibri"/>
                <a:cs typeface="Calibri"/>
              </a:rPr>
              <a:t>	</a:t>
            </a:r>
            <a:r>
              <a:rPr sz="2950" spc="125" dirty="0">
                <a:solidFill>
                  <a:srgbClr val="123054"/>
                </a:solidFill>
                <a:latin typeface="Calibri"/>
                <a:cs typeface="Calibri"/>
              </a:rPr>
              <a:t>submitted</a:t>
            </a:r>
            <a:r>
              <a:rPr sz="2950" spc="254" dirty="0">
                <a:solidFill>
                  <a:srgbClr val="123054"/>
                </a:solidFill>
                <a:latin typeface="Calibri"/>
                <a:cs typeface="Calibri"/>
              </a:rPr>
              <a:t> </a:t>
            </a:r>
            <a:r>
              <a:rPr sz="2950" spc="-25" dirty="0">
                <a:solidFill>
                  <a:srgbClr val="123054"/>
                </a:solidFill>
                <a:latin typeface="Calibri"/>
                <a:cs typeface="Calibri"/>
              </a:rPr>
              <a:t>to:</a:t>
            </a:r>
            <a:endParaRPr sz="2950">
              <a:latin typeface="Calibri"/>
              <a:cs typeface="Calibri"/>
            </a:endParaRPr>
          </a:p>
          <a:p>
            <a:pPr marR="10160" algn="ctr">
              <a:lnSpc>
                <a:spcPts val="3365"/>
              </a:lnSpc>
              <a:spcBef>
                <a:spcPts val="60"/>
              </a:spcBef>
              <a:tabLst>
                <a:tab pos="2226310" algn="l"/>
              </a:tabLst>
            </a:pPr>
            <a:r>
              <a:rPr sz="2950" b="1" spc="190" dirty="0">
                <a:solidFill>
                  <a:srgbClr val="123054"/>
                </a:solidFill>
                <a:latin typeface="Calibri"/>
                <a:cs typeface="Calibri"/>
              </a:rPr>
              <a:t>County</a:t>
            </a:r>
            <a:r>
              <a:rPr sz="2950" b="1" spc="-400" dirty="0">
                <a:solidFill>
                  <a:srgbClr val="123054"/>
                </a:solidFill>
                <a:latin typeface="Calibri"/>
                <a:cs typeface="Calibri"/>
              </a:rPr>
              <a:t> </a:t>
            </a:r>
            <a:r>
              <a:rPr sz="2950" b="1" spc="150" dirty="0">
                <a:solidFill>
                  <a:srgbClr val="123054"/>
                </a:solidFill>
                <a:latin typeface="Calibri"/>
                <a:cs typeface="Calibri"/>
              </a:rPr>
              <a:t>Care</a:t>
            </a:r>
            <a:r>
              <a:rPr sz="2950" b="1" dirty="0">
                <a:solidFill>
                  <a:srgbClr val="123054"/>
                </a:solidFill>
                <a:latin typeface="Calibri"/>
                <a:cs typeface="Calibri"/>
              </a:rPr>
              <a:t>	</a:t>
            </a:r>
            <a:r>
              <a:rPr sz="2950" b="1" spc="160" dirty="0">
                <a:solidFill>
                  <a:srgbClr val="123054"/>
                </a:solidFill>
                <a:latin typeface="Calibri"/>
                <a:cs typeface="Calibri"/>
              </a:rPr>
              <a:t>Health</a:t>
            </a:r>
            <a:r>
              <a:rPr sz="2950" b="1" spc="340" dirty="0">
                <a:solidFill>
                  <a:srgbClr val="123054"/>
                </a:solidFill>
                <a:latin typeface="Calibri"/>
                <a:cs typeface="Calibri"/>
              </a:rPr>
              <a:t> </a:t>
            </a:r>
            <a:r>
              <a:rPr sz="2950" b="1" spc="114" dirty="0">
                <a:solidFill>
                  <a:srgbClr val="123054"/>
                </a:solidFill>
                <a:latin typeface="Calibri"/>
                <a:cs typeface="Calibri"/>
              </a:rPr>
              <a:t>Plan</a:t>
            </a:r>
            <a:endParaRPr sz="2950">
              <a:latin typeface="Calibri"/>
              <a:cs typeface="Calibri"/>
            </a:endParaRPr>
          </a:p>
          <a:p>
            <a:pPr marL="2766695">
              <a:lnSpc>
                <a:spcPts val="3300"/>
              </a:lnSpc>
              <a:tabLst>
                <a:tab pos="4352925" algn="l"/>
              </a:tabLst>
            </a:pPr>
            <a:r>
              <a:rPr sz="2950" b="1" spc="65" dirty="0">
                <a:solidFill>
                  <a:srgbClr val="123054"/>
                </a:solidFill>
                <a:latin typeface="Calibri"/>
                <a:cs typeface="Calibri"/>
              </a:rPr>
              <a:t>P.O.</a:t>
            </a:r>
            <a:r>
              <a:rPr sz="2950" b="1" spc="114" dirty="0">
                <a:solidFill>
                  <a:srgbClr val="123054"/>
                </a:solidFill>
                <a:latin typeface="Calibri"/>
                <a:cs typeface="Calibri"/>
              </a:rPr>
              <a:t> </a:t>
            </a:r>
            <a:r>
              <a:rPr sz="2950" b="1" spc="160" dirty="0">
                <a:solidFill>
                  <a:srgbClr val="123054"/>
                </a:solidFill>
                <a:latin typeface="Calibri"/>
                <a:cs typeface="Calibri"/>
              </a:rPr>
              <a:t>Box</a:t>
            </a:r>
            <a:r>
              <a:rPr sz="2950" b="1" dirty="0">
                <a:solidFill>
                  <a:srgbClr val="123054"/>
                </a:solidFill>
                <a:latin typeface="Calibri"/>
                <a:cs typeface="Calibri"/>
              </a:rPr>
              <a:t>	</a:t>
            </a:r>
            <a:r>
              <a:rPr sz="2950" b="1" spc="300" dirty="0">
                <a:solidFill>
                  <a:srgbClr val="123054"/>
                </a:solidFill>
                <a:latin typeface="Calibri"/>
                <a:cs typeface="Calibri"/>
              </a:rPr>
              <a:t>211592 </a:t>
            </a:r>
            <a:endParaRPr sz="2950">
              <a:latin typeface="Calibri"/>
              <a:cs typeface="Calibri"/>
            </a:endParaRPr>
          </a:p>
          <a:p>
            <a:pPr marL="2096135">
              <a:lnSpc>
                <a:spcPts val="3475"/>
              </a:lnSpc>
              <a:tabLst>
                <a:tab pos="3424554" algn="l"/>
                <a:tab pos="4174490" algn="l"/>
              </a:tabLst>
            </a:pPr>
            <a:r>
              <a:rPr sz="2950" b="1" spc="200" dirty="0">
                <a:solidFill>
                  <a:srgbClr val="123054"/>
                </a:solidFill>
                <a:latin typeface="Calibri"/>
                <a:cs typeface="Calibri"/>
              </a:rPr>
              <a:t>Eagan,</a:t>
            </a:r>
            <a:r>
              <a:rPr sz="2950" b="1" dirty="0">
                <a:solidFill>
                  <a:srgbClr val="123054"/>
                </a:solidFill>
                <a:latin typeface="Calibri"/>
                <a:cs typeface="Calibri"/>
              </a:rPr>
              <a:t>	</a:t>
            </a:r>
            <a:r>
              <a:rPr sz="2950" b="1" spc="120" dirty="0">
                <a:solidFill>
                  <a:srgbClr val="123054"/>
                </a:solidFill>
                <a:latin typeface="Calibri"/>
                <a:cs typeface="Calibri"/>
              </a:rPr>
              <a:t>MN</a:t>
            </a:r>
            <a:r>
              <a:rPr sz="2950" b="1" dirty="0">
                <a:solidFill>
                  <a:srgbClr val="123054"/>
                </a:solidFill>
                <a:latin typeface="Calibri"/>
                <a:cs typeface="Calibri"/>
              </a:rPr>
              <a:t>	</a:t>
            </a:r>
            <a:r>
              <a:rPr sz="2950" b="1" spc="265" dirty="0">
                <a:solidFill>
                  <a:srgbClr val="123054"/>
                </a:solidFill>
                <a:latin typeface="Calibri"/>
                <a:cs typeface="Calibri"/>
              </a:rPr>
              <a:t>55121</a:t>
            </a:r>
            <a:r>
              <a:rPr sz="2950" b="1" spc="-315" dirty="0">
                <a:solidFill>
                  <a:srgbClr val="123054"/>
                </a:solidFill>
                <a:latin typeface="Calibri"/>
                <a:cs typeface="Calibri"/>
              </a:rPr>
              <a:t> </a:t>
            </a:r>
            <a:r>
              <a:rPr sz="2950" b="1" dirty="0">
                <a:solidFill>
                  <a:srgbClr val="123054"/>
                </a:solidFill>
                <a:latin typeface="Calibri"/>
                <a:cs typeface="Calibri"/>
              </a:rPr>
              <a:t>-</a:t>
            </a:r>
            <a:r>
              <a:rPr sz="2950" b="1" spc="-325" dirty="0">
                <a:solidFill>
                  <a:srgbClr val="123054"/>
                </a:solidFill>
                <a:latin typeface="Calibri"/>
                <a:cs typeface="Calibri"/>
              </a:rPr>
              <a:t> </a:t>
            </a:r>
            <a:r>
              <a:rPr sz="2950" b="1" spc="254" dirty="0">
                <a:solidFill>
                  <a:srgbClr val="123054"/>
                </a:solidFill>
                <a:latin typeface="Calibri"/>
                <a:cs typeface="Calibri"/>
              </a:rPr>
              <a:t>2892 </a:t>
            </a:r>
            <a:endParaRPr sz="2950">
              <a:latin typeface="Calibri"/>
              <a:cs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235706" rIns="0" bIns="0" rtlCol="0">
            <a:spAutoFit/>
          </a:bodyPr>
          <a:lstStyle/>
          <a:p>
            <a:pPr marL="3277235">
              <a:lnSpc>
                <a:spcPct val="100000"/>
              </a:lnSpc>
              <a:spcBef>
                <a:spcPts val="95"/>
              </a:spcBef>
            </a:pPr>
            <a:r>
              <a:rPr spc="265" dirty="0"/>
              <a:t>Basic</a:t>
            </a:r>
            <a:r>
              <a:rPr spc="370" dirty="0"/>
              <a:t> </a:t>
            </a:r>
            <a:r>
              <a:rPr spc="75" dirty="0"/>
              <a:t>Claim</a:t>
            </a:r>
            <a:r>
              <a:rPr spc="229" dirty="0"/>
              <a:t> </a:t>
            </a:r>
            <a:r>
              <a:rPr spc="170" dirty="0"/>
              <a:t>Requirements</a:t>
            </a: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670"/>
              </a:lnSpc>
            </a:pPr>
            <a:fld id="{81D60167-4931-47E6-BA6A-407CBD079E47}" type="slidenum">
              <a:rPr spc="-25" dirty="0"/>
              <a:t>18</a:t>
            </a:fld>
            <a:r>
              <a:rPr spc="-25" dirty="0"/>
              <a:t> </a:t>
            </a:r>
          </a:p>
        </p:txBody>
      </p:sp>
      <p:sp>
        <p:nvSpPr>
          <p:cNvPr id="3" name="object 3"/>
          <p:cNvSpPr txBox="1"/>
          <p:nvPr/>
        </p:nvSpPr>
        <p:spPr>
          <a:xfrm>
            <a:off x="2230571" y="2012644"/>
            <a:ext cx="15293975" cy="5203825"/>
          </a:xfrm>
          <a:prstGeom prst="rect">
            <a:avLst/>
          </a:prstGeom>
        </p:spPr>
        <p:txBody>
          <a:bodyPr vert="horz" wrap="square" lIns="0" tIns="12700" rIns="0" bIns="0" rtlCol="0">
            <a:spAutoFit/>
          </a:bodyPr>
          <a:lstStyle/>
          <a:p>
            <a:pPr marL="388620" indent="-375920">
              <a:lnSpc>
                <a:spcPct val="100000"/>
              </a:lnSpc>
              <a:spcBef>
                <a:spcPts val="100"/>
              </a:spcBef>
              <a:buClr>
                <a:srgbClr val="1A9AD5"/>
              </a:buClr>
              <a:buFont typeface="Wingdings"/>
              <a:buChar char=""/>
              <a:tabLst>
                <a:tab pos="388620" algn="l"/>
              </a:tabLst>
            </a:pPr>
            <a:r>
              <a:rPr sz="2950" spc="135" dirty="0">
                <a:latin typeface="Calibri"/>
                <a:cs typeface="Calibri"/>
              </a:rPr>
              <a:t>Billing</a:t>
            </a:r>
            <a:r>
              <a:rPr sz="2950" spc="270" dirty="0">
                <a:latin typeface="Calibri"/>
                <a:cs typeface="Calibri"/>
              </a:rPr>
              <a:t> </a:t>
            </a:r>
            <a:r>
              <a:rPr sz="2950" spc="190" dirty="0">
                <a:latin typeface="Calibri"/>
                <a:cs typeface="Calibri"/>
              </a:rPr>
              <a:t>guidance</a:t>
            </a:r>
            <a:r>
              <a:rPr sz="2950" spc="320" dirty="0">
                <a:latin typeface="Calibri"/>
                <a:cs typeface="Calibri"/>
              </a:rPr>
              <a:t> </a:t>
            </a:r>
            <a:r>
              <a:rPr sz="2950" spc="60" dirty="0">
                <a:latin typeface="Calibri"/>
                <a:cs typeface="Calibri"/>
              </a:rPr>
              <a:t>for</a:t>
            </a:r>
            <a:r>
              <a:rPr sz="2950" spc="165" dirty="0">
                <a:latin typeface="Calibri"/>
                <a:cs typeface="Calibri"/>
              </a:rPr>
              <a:t> </a:t>
            </a:r>
            <a:r>
              <a:rPr sz="2950" spc="55" dirty="0">
                <a:latin typeface="Calibri"/>
                <a:cs typeface="Calibri"/>
              </a:rPr>
              <a:t>all</a:t>
            </a:r>
            <a:r>
              <a:rPr sz="2950" spc="195" dirty="0">
                <a:latin typeface="Calibri"/>
                <a:cs typeface="Calibri"/>
              </a:rPr>
              <a:t> </a:t>
            </a:r>
            <a:r>
              <a:rPr sz="2950" spc="125" dirty="0">
                <a:latin typeface="Calibri"/>
                <a:cs typeface="Calibri"/>
              </a:rPr>
              <a:t>provider</a:t>
            </a:r>
            <a:r>
              <a:rPr sz="2950" spc="305" dirty="0">
                <a:latin typeface="Calibri"/>
                <a:cs typeface="Calibri"/>
              </a:rPr>
              <a:t> </a:t>
            </a:r>
            <a:r>
              <a:rPr sz="2950" spc="110" dirty="0">
                <a:latin typeface="Calibri"/>
                <a:cs typeface="Calibri"/>
              </a:rPr>
              <a:t>types</a:t>
            </a:r>
            <a:r>
              <a:rPr sz="2950" spc="245" dirty="0">
                <a:latin typeface="Calibri"/>
                <a:cs typeface="Calibri"/>
              </a:rPr>
              <a:t> </a:t>
            </a:r>
            <a:r>
              <a:rPr sz="2950" spc="50" dirty="0">
                <a:latin typeface="Calibri"/>
                <a:cs typeface="Calibri"/>
              </a:rPr>
              <a:t>is</a:t>
            </a:r>
            <a:r>
              <a:rPr sz="2950" spc="190" dirty="0">
                <a:latin typeface="Calibri"/>
                <a:cs typeface="Calibri"/>
              </a:rPr>
              <a:t> </a:t>
            </a:r>
            <a:r>
              <a:rPr sz="2950" spc="130" dirty="0">
                <a:latin typeface="Calibri"/>
                <a:cs typeface="Calibri"/>
              </a:rPr>
              <a:t>available</a:t>
            </a:r>
            <a:r>
              <a:rPr sz="2950" spc="235" dirty="0">
                <a:latin typeface="Calibri"/>
                <a:cs typeface="Calibri"/>
              </a:rPr>
              <a:t> </a:t>
            </a:r>
            <a:r>
              <a:rPr sz="2950" spc="105" dirty="0">
                <a:latin typeface="Calibri"/>
                <a:cs typeface="Calibri"/>
              </a:rPr>
              <a:t>on</a:t>
            </a:r>
            <a:r>
              <a:rPr sz="2950" spc="275" dirty="0">
                <a:latin typeface="Calibri"/>
                <a:cs typeface="Calibri"/>
              </a:rPr>
              <a:t> </a:t>
            </a:r>
            <a:r>
              <a:rPr sz="2950" spc="70" dirty="0">
                <a:latin typeface="Calibri"/>
                <a:cs typeface="Calibri"/>
              </a:rPr>
              <a:t>the</a:t>
            </a:r>
            <a:r>
              <a:rPr sz="2950" spc="204" dirty="0">
                <a:latin typeface="Calibri"/>
                <a:cs typeface="Calibri"/>
              </a:rPr>
              <a:t> </a:t>
            </a:r>
            <a:r>
              <a:rPr sz="2950" u="sng" spc="125" dirty="0">
                <a:solidFill>
                  <a:srgbClr val="179AD4"/>
                </a:solidFill>
                <a:uFill>
                  <a:solidFill>
                    <a:srgbClr val="179AD4"/>
                  </a:solidFill>
                </a:uFill>
                <a:latin typeface="Calibri"/>
                <a:cs typeface="Calibri"/>
              </a:rPr>
              <a:t>IAMHP</a:t>
            </a:r>
            <a:r>
              <a:rPr sz="2950" u="sng" spc="280" dirty="0">
                <a:solidFill>
                  <a:srgbClr val="179AD4"/>
                </a:solidFill>
                <a:uFill>
                  <a:solidFill>
                    <a:srgbClr val="179AD4"/>
                  </a:solidFill>
                </a:uFill>
                <a:latin typeface="Calibri"/>
                <a:cs typeface="Calibri"/>
              </a:rPr>
              <a:t> </a:t>
            </a:r>
            <a:r>
              <a:rPr sz="2950" u="sng" spc="80" dirty="0">
                <a:solidFill>
                  <a:srgbClr val="179AD4"/>
                </a:solidFill>
                <a:uFill>
                  <a:solidFill>
                    <a:srgbClr val="179AD4"/>
                  </a:solidFill>
                </a:uFill>
                <a:latin typeface="Calibri"/>
                <a:cs typeface="Calibri"/>
              </a:rPr>
              <a:t>website.</a:t>
            </a:r>
            <a:endParaRPr sz="2950">
              <a:latin typeface="Calibri"/>
              <a:cs typeface="Calibri"/>
            </a:endParaRPr>
          </a:p>
          <a:p>
            <a:pPr marL="388620" indent="-375920">
              <a:lnSpc>
                <a:spcPct val="100000"/>
              </a:lnSpc>
              <a:spcBef>
                <a:spcPts val="2605"/>
              </a:spcBef>
              <a:buClr>
                <a:srgbClr val="1A9AD5"/>
              </a:buClr>
              <a:buFont typeface="Wingdings"/>
              <a:buChar char=""/>
              <a:tabLst>
                <a:tab pos="388620" algn="l"/>
              </a:tabLst>
            </a:pPr>
            <a:r>
              <a:rPr sz="2950" spc="140" dirty="0">
                <a:latin typeface="Calibri"/>
                <a:cs typeface="Calibri"/>
              </a:rPr>
              <a:t>Ensure</a:t>
            </a:r>
            <a:r>
              <a:rPr sz="2950" spc="245" dirty="0">
                <a:latin typeface="Calibri"/>
                <a:cs typeface="Calibri"/>
              </a:rPr>
              <a:t> </a:t>
            </a:r>
            <a:r>
              <a:rPr sz="2950" spc="170" dirty="0">
                <a:latin typeface="Calibri"/>
                <a:cs typeface="Calibri"/>
              </a:rPr>
              <a:t>members</a:t>
            </a:r>
            <a:r>
              <a:rPr sz="2950" spc="300" dirty="0">
                <a:latin typeface="Calibri"/>
                <a:cs typeface="Calibri"/>
              </a:rPr>
              <a:t> </a:t>
            </a:r>
            <a:r>
              <a:rPr sz="2950" spc="80" dirty="0">
                <a:latin typeface="Calibri"/>
                <a:cs typeface="Calibri"/>
              </a:rPr>
              <a:t>are</a:t>
            </a:r>
            <a:r>
              <a:rPr sz="2950" spc="215" dirty="0">
                <a:latin typeface="Calibri"/>
                <a:cs typeface="Calibri"/>
              </a:rPr>
              <a:t> </a:t>
            </a:r>
            <a:r>
              <a:rPr sz="2950" spc="155" dirty="0">
                <a:latin typeface="Calibri"/>
                <a:cs typeface="Calibri"/>
              </a:rPr>
              <a:t>eligible</a:t>
            </a:r>
            <a:r>
              <a:rPr sz="2950" spc="310" dirty="0">
                <a:latin typeface="Calibri"/>
                <a:cs typeface="Calibri"/>
              </a:rPr>
              <a:t> </a:t>
            </a:r>
            <a:r>
              <a:rPr sz="2950" dirty="0">
                <a:latin typeface="Calibri"/>
                <a:cs typeface="Calibri"/>
              </a:rPr>
              <a:t>with</a:t>
            </a:r>
            <a:r>
              <a:rPr sz="2950" spc="175" dirty="0">
                <a:latin typeface="Calibri"/>
                <a:cs typeface="Calibri"/>
              </a:rPr>
              <a:t> </a:t>
            </a:r>
            <a:r>
              <a:rPr sz="2950" spc="170" dirty="0">
                <a:latin typeface="Calibri"/>
                <a:cs typeface="Calibri"/>
              </a:rPr>
              <a:t>CountyCare</a:t>
            </a:r>
            <a:r>
              <a:rPr sz="2950" spc="310" dirty="0">
                <a:latin typeface="Calibri"/>
                <a:cs typeface="Calibri"/>
              </a:rPr>
              <a:t> </a:t>
            </a:r>
            <a:r>
              <a:rPr sz="2950" spc="100" dirty="0">
                <a:latin typeface="Calibri"/>
                <a:cs typeface="Calibri"/>
              </a:rPr>
              <a:t>on</a:t>
            </a:r>
            <a:r>
              <a:rPr sz="2950" spc="295" dirty="0">
                <a:latin typeface="Calibri"/>
                <a:cs typeface="Calibri"/>
              </a:rPr>
              <a:t> </a:t>
            </a:r>
            <a:r>
              <a:rPr sz="2950" spc="70" dirty="0">
                <a:latin typeface="Calibri"/>
                <a:cs typeface="Calibri"/>
              </a:rPr>
              <a:t>the</a:t>
            </a:r>
            <a:r>
              <a:rPr sz="2950" spc="240" dirty="0">
                <a:latin typeface="Calibri"/>
                <a:cs typeface="Calibri"/>
              </a:rPr>
              <a:t> </a:t>
            </a:r>
            <a:r>
              <a:rPr sz="2950" spc="110" dirty="0">
                <a:latin typeface="Calibri"/>
                <a:cs typeface="Calibri"/>
              </a:rPr>
              <a:t>date</a:t>
            </a:r>
            <a:r>
              <a:rPr sz="2950" spc="260" dirty="0">
                <a:latin typeface="Calibri"/>
                <a:cs typeface="Calibri"/>
              </a:rPr>
              <a:t> </a:t>
            </a:r>
            <a:r>
              <a:rPr sz="2950" spc="55" dirty="0">
                <a:latin typeface="Calibri"/>
                <a:cs typeface="Calibri"/>
              </a:rPr>
              <a:t>of</a:t>
            </a:r>
            <a:r>
              <a:rPr sz="2950" spc="295" dirty="0">
                <a:latin typeface="Calibri"/>
                <a:cs typeface="Calibri"/>
              </a:rPr>
              <a:t> </a:t>
            </a:r>
            <a:r>
              <a:rPr sz="2950" spc="80" dirty="0">
                <a:latin typeface="Calibri"/>
                <a:cs typeface="Calibri"/>
              </a:rPr>
              <a:t>service.</a:t>
            </a:r>
            <a:endParaRPr sz="2950">
              <a:latin typeface="Calibri"/>
              <a:cs typeface="Calibri"/>
            </a:endParaRPr>
          </a:p>
          <a:p>
            <a:pPr marL="388620" indent="-375920">
              <a:lnSpc>
                <a:spcPct val="100000"/>
              </a:lnSpc>
              <a:spcBef>
                <a:spcPts val="2590"/>
              </a:spcBef>
              <a:buClr>
                <a:srgbClr val="1A9AD5"/>
              </a:buClr>
              <a:buFont typeface="Wingdings"/>
              <a:buChar char=""/>
              <a:tabLst>
                <a:tab pos="388620" algn="l"/>
              </a:tabLst>
            </a:pPr>
            <a:r>
              <a:rPr sz="2950" dirty="0">
                <a:latin typeface="Calibri"/>
                <a:cs typeface="Calibri"/>
              </a:rPr>
              <a:t>Verify</a:t>
            </a:r>
            <a:r>
              <a:rPr sz="2950" spc="160" dirty="0">
                <a:latin typeface="Calibri"/>
                <a:cs typeface="Calibri"/>
              </a:rPr>
              <a:t> </a:t>
            </a:r>
            <a:r>
              <a:rPr sz="2950" spc="120" dirty="0">
                <a:latin typeface="Calibri"/>
                <a:cs typeface="Calibri"/>
              </a:rPr>
              <a:t>service</a:t>
            </a:r>
            <a:r>
              <a:rPr sz="2950" spc="275" dirty="0">
                <a:latin typeface="Calibri"/>
                <a:cs typeface="Calibri"/>
              </a:rPr>
              <a:t> </a:t>
            </a:r>
            <a:r>
              <a:rPr sz="2950" spc="50" dirty="0">
                <a:latin typeface="Calibri"/>
                <a:cs typeface="Calibri"/>
              </a:rPr>
              <a:t>is</a:t>
            </a:r>
            <a:r>
              <a:rPr sz="2950" spc="215" dirty="0">
                <a:latin typeface="Calibri"/>
                <a:cs typeface="Calibri"/>
              </a:rPr>
              <a:t> </a:t>
            </a:r>
            <a:r>
              <a:rPr sz="2950" dirty="0">
                <a:latin typeface="Calibri"/>
                <a:cs typeface="Calibri"/>
              </a:rPr>
              <a:t>a</a:t>
            </a:r>
            <a:r>
              <a:rPr sz="2950" spc="275" dirty="0">
                <a:latin typeface="Calibri"/>
                <a:cs typeface="Calibri"/>
              </a:rPr>
              <a:t> </a:t>
            </a:r>
            <a:r>
              <a:rPr sz="2950" spc="150" dirty="0">
                <a:latin typeface="Calibri"/>
                <a:cs typeface="Calibri"/>
              </a:rPr>
              <a:t>covered</a:t>
            </a:r>
            <a:r>
              <a:rPr sz="2950" spc="350" dirty="0">
                <a:latin typeface="Calibri"/>
                <a:cs typeface="Calibri"/>
              </a:rPr>
              <a:t> </a:t>
            </a:r>
            <a:r>
              <a:rPr sz="2950" spc="105" dirty="0">
                <a:latin typeface="Calibri"/>
                <a:cs typeface="Calibri"/>
              </a:rPr>
              <a:t>benefit</a:t>
            </a:r>
            <a:r>
              <a:rPr sz="2950" spc="245" dirty="0">
                <a:latin typeface="Calibri"/>
                <a:cs typeface="Calibri"/>
              </a:rPr>
              <a:t> </a:t>
            </a:r>
            <a:r>
              <a:rPr sz="2950" spc="105" dirty="0">
                <a:latin typeface="Calibri"/>
                <a:cs typeface="Calibri"/>
              </a:rPr>
              <a:t>on</a:t>
            </a:r>
            <a:r>
              <a:rPr sz="2950" spc="315" dirty="0">
                <a:latin typeface="Calibri"/>
                <a:cs typeface="Calibri"/>
              </a:rPr>
              <a:t> </a:t>
            </a:r>
            <a:r>
              <a:rPr sz="2950" spc="70" dirty="0">
                <a:latin typeface="Calibri"/>
                <a:cs typeface="Calibri"/>
              </a:rPr>
              <a:t>the</a:t>
            </a:r>
            <a:r>
              <a:rPr sz="2950" spc="250" dirty="0">
                <a:latin typeface="Calibri"/>
                <a:cs typeface="Calibri"/>
              </a:rPr>
              <a:t> </a:t>
            </a:r>
            <a:r>
              <a:rPr sz="2950" spc="110" dirty="0">
                <a:latin typeface="Calibri"/>
                <a:cs typeface="Calibri"/>
              </a:rPr>
              <a:t>date</a:t>
            </a:r>
            <a:r>
              <a:rPr sz="2950" spc="265" dirty="0">
                <a:latin typeface="Calibri"/>
                <a:cs typeface="Calibri"/>
              </a:rPr>
              <a:t> </a:t>
            </a:r>
            <a:r>
              <a:rPr sz="2950" spc="55" dirty="0">
                <a:latin typeface="Calibri"/>
                <a:cs typeface="Calibri"/>
              </a:rPr>
              <a:t>of</a:t>
            </a:r>
            <a:r>
              <a:rPr sz="2950" spc="310" dirty="0">
                <a:latin typeface="Calibri"/>
                <a:cs typeface="Calibri"/>
              </a:rPr>
              <a:t> </a:t>
            </a:r>
            <a:r>
              <a:rPr sz="2950" spc="80" dirty="0">
                <a:latin typeface="Calibri"/>
                <a:cs typeface="Calibri"/>
              </a:rPr>
              <a:t>service.</a:t>
            </a:r>
            <a:endParaRPr sz="2950">
              <a:latin typeface="Calibri"/>
              <a:cs typeface="Calibri"/>
            </a:endParaRPr>
          </a:p>
          <a:p>
            <a:pPr marL="388620" marR="672465" indent="-376555">
              <a:lnSpc>
                <a:spcPts val="3200"/>
              </a:lnSpc>
              <a:spcBef>
                <a:spcPts val="3055"/>
              </a:spcBef>
              <a:buClr>
                <a:srgbClr val="1A9AD5"/>
              </a:buClr>
              <a:buFont typeface="Wingdings"/>
              <a:buChar char=""/>
              <a:tabLst>
                <a:tab pos="388620" algn="l"/>
                <a:tab pos="13632815" algn="l"/>
              </a:tabLst>
            </a:pPr>
            <a:r>
              <a:rPr sz="2950" spc="114" dirty="0">
                <a:latin typeface="Calibri"/>
                <a:cs typeface="Calibri"/>
              </a:rPr>
              <a:t>Follow</a:t>
            </a:r>
            <a:r>
              <a:rPr sz="2950" spc="235" dirty="0">
                <a:latin typeface="Calibri"/>
                <a:cs typeface="Calibri"/>
              </a:rPr>
              <a:t> </a:t>
            </a:r>
            <a:r>
              <a:rPr sz="2950" spc="100" dirty="0">
                <a:latin typeface="Calibri"/>
                <a:cs typeface="Calibri"/>
              </a:rPr>
              <a:t>prior</a:t>
            </a:r>
            <a:r>
              <a:rPr sz="2950" spc="280" dirty="0">
                <a:latin typeface="Calibri"/>
                <a:cs typeface="Calibri"/>
              </a:rPr>
              <a:t> </a:t>
            </a:r>
            <a:r>
              <a:rPr sz="2950" spc="90" dirty="0">
                <a:latin typeface="Calibri"/>
                <a:cs typeface="Calibri"/>
              </a:rPr>
              <a:t>authorization</a:t>
            </a:r>
            <a:r>
              <a:rPr sz="2950" spc="265" dirty="0">
                <a:latin typeface="Calibri"/>
                <a:cs typeface="Calibri"/>
              </a:rPr>
              <a:t> </a:t>
            </a:r>
            <a:r>
              <a:rPr sz="2950" spc="150" dirty="0">
                <a:latin typeface="Calibri"/>
                <a:cs typeface="Calibri"/>
              </a:rPr>
              <a:t>processes;</a:t>
            </a:r>
            <a:r>
              <a:rPr sz="2950" spc="290" dirty="0">
                <a:latin typeface="Calibri"/>
                <a:cs typeface="Calibri"/>
              </a:rPr>
              <a:t> </a:t>
            </a:r>
            <a:r>
              <a:rPr sz="2950" spc="100" dirty="0">
                <a:latin typeface="Calibri"/>
                <a:cs typeface="Calibri"/>
              </a:rPr>
              <a:t>prior</a:t>
            </a:r>
            <a:r>
              <a:rPr sz="2950" spc="265" dirty="0">
                <a:latin typeface="Calibri"/>
                <a:cs typeface="Calibri"/>
              </a:rPr>
              <a:t> </a:t>
            </a:r>
            <a:r>
              <a:rPr sz="2950" spc="90" dirty="0">
                <a:latin typeface="Calibri"/>
                <a:cs typeface="Calibri"/>
              </a:rPr>
              <a:t>authorization</a:t>
            </a:r>
            <a:r>
              <a:rPr sz="2950" spc="260" dirty="0">
                <a:latin typeface="Calibri"/>
                <a:cs typeface="Calibri"/>
              </a:rPr>
              <a:t> </a:t>
            </a:r>
            <a:r>
              <a:rPr sz="2950" spc="120" dirty="0">
                <a:latin typeface="Calibri"/>
                <a:cs typeface="Calibri"/>
              </a:rPr>
              <a:t>requirements</a:t>
            </a:r>
            <a:r>
              <a:rPr sz="2950" spc="260" dirty="0">
                <a:latin typeface="Calibri"/>
                <a:cs typeface="Calibri"/>
              </a:rPr>
              <a:t> </a:t>
            </a:r>
            <a:r>
              <a:rPr sz="2950" spc="110" dirty="0">
                <a:latin typeface="Calibri"/>
                <a:cs typeface="Calibri"/>
              </a:rPr>
              <a:t>can</a:t>
            </a:r>
            <a:r>
              <a:rPr sz="2950" spc="265" dirty="0">
                <a:latin typeface="Calibri"/>
                <a:cs typeface="Calibri"/>
              </a:rPr>
              <a:t> </a:t>
            </a:r>
            <a:r>
              <a:rPr sz="2950" spc="114" dirty="0">
                <a:latin typeface="Calibri"/>
                <a:cs typeface="Calibri"/>
              </a:rPr>
              <a:t>be</a:t>
            </a:r>
            <a:r>
              <a:rPr sz="2950" dirty="0">
                <a:latin typeface="Calibri"/>
                <a:cs typeface="Calibri"/>
              </a:rPr>
              <a:t>	</a:t>
            </a:r>
            <a:r>
              <a:rPr sz="2950" spc="105" dirty="0">
                <a:latin typeface="Calibri"/>
                <a:cs typeface="Calibri"/>
              </a:rPr>
              <a:t>found </a:t>
            </a:r>
            <a:r>
              <a:rPr sz="2950" u="sng" spc="75" dirty="0">
                <a:solidFill>
                  <a:srgbClr val="0000FF"/>
                </a:solidFill>
                <a:uFill>
                  <a:solidFill>
                    <a:srgbClr val="934F70"/>
                  </a:solidFill>
                </a:uFill>
                <a:latin typeface="Calibri"/>
                <a:cs typeface="Calibri"/>
                <a:hlinkClick r:id="rId2"/>
              </a:rPr>
              <a:t>here</a:t>
            </a:r>
            <a:r>
              <a:rPr sz="2950" u="sng" spc="75" dirty="0">
                <a:solidFill>
                  <a:srgbClr val="0000FF"/>
                </a:solidFill>
                <a:uFill>
                  <a:solidFill>
                    <a:srgbClr val="934F70"/>
                  </a:solidFill>
                </a:uFill>
                <a:latin typeface="Calibri"/>
                <a:cs typeface="Calibri"/>
              </a:rPr>
              <a:t>.</a:t>
            </a:r>
            <a:endParaRPr sz="2950">
              <a:latin typeface="Calibri"/>
              <a:cs typeface="Calibri"/>
            </a:endParaRPr>
          </a:p>
          <a:p>
            <a:pPr marL="388620" indent="-375920">
              <a:lnSpc>
                <a:spcPct val="100000"/>
              </a:lnSpc>
              <a:spcBef>
                <a:spcPts val="2550"/>
              </a:spcBef>
              <a:buClr>
                <a:srgbClr val="1A9AD5"/>
              </a:buClr>
              <a:buFont typeface="Wingdings"/>
              <a:buChar char=""/>
              <a:tabLst>
                <a:tab pos="388620" algn="l"/>
              </a:tabLst>
            </a:pPr>
            <a:r>
              <a:rPr sz="2950" spc="140" dirty="0">
                <a:latin typeface="Calibri"/>
                <a:cs typeface="Calibri"/>
              </a:rPr>
              <a:t>Submit</a:t>
            </a:r>
            <a:r>
              <a:rPr sz="2950" spc="265" dirty="0">
                <a:latin typeface="Calibri"/>
                <a:cs typeface="Calibri"/>
              </a:rPr>
              <a:t> </a:t>
            </a:r>
            <a:r>
              <a:rPr sz="2950" spc="55" dirty="0">
                <a:latin typeface="Calibri"/>
                <a:cs typeface="Calibri"/>
              </a:rPr>
              <a:t>all</a:t>
            </a:r>
            <a:r>
              <a:rPr sz="2950" spc="204" dirty="0">
                <a:latin typeface="Calibri"/>
                <a:cs typeface="Calibri"/>
              </a:rPr>
              <a:t> </a:t>
            </a:r>
            <a:r>
              <a:rPr sz="2950" spc="114" dirty="0">
                <a:latin typeface="Calibri"/>
                <a:cs typeface="Calibri"/>
              </a:rPr>
              <a:t>claims</a:t>
            </a:r>
            <a:r>
              <a:rPr sz="2950" spc="229" dirty="0">
                <a:latin typeface="Calibri"/>
                <a:cs typeface="Calibri"/>
              </a:rPr>
              <a:t> </a:t>
            </a:r>
            <a:r>
              <a:rPr sz="2950" spc="55" dirty="0">
                <a:latin typeface="Calibri"/>
                <a:cs typeface="Calibri"/>
              </a:rPr>
              <a:t>within</a:t>
            </a:r>
            <a:r>
              <a:rPr sz="2950" spc="155" dirty="0">
                <a:latin typeface="Calibri"/>
                <a:cs typeface="Calibri"/>
              </a:rPr>
              <a:t> </a:t>
            </a:r>
            <a:r>
              <a:rPr sz="2950" spc="120" dirty="0">
                <a:latin typeface="Calibri"/>
                <a:cs typeface="Calibri"/>
              </a:rPr>
              <a:t>180</a:t>
            </a:r>
            <a:r>
              <a:rPr sz="2950" spc="285" dirty="0">
                <a:latin typeface="Calibri"/>
                <a:cs typeface="Calibri"/>
              </a:rPr>
              <a:t> </a:t>
            </a:r>
            <a:r>
              <a:rPr sz="2950" spc="130" dirty="0">
                <a:latin typeface="Calibri"/>
                <a:cs typeface="Calibri"/>
              </a:rPr>
              <a:t>days</a:t>
            </a:r>
            <a:r>
              <a:rPr sz="2950" spc="285" dirty="0">
                <a:latin typeface="Calibri"/>
                <a:cs typeface="Calibri"/>
              </a:rPr>
              <a:t> </a:t>
            </a:r>
            <a:r>
              <a:rPr sz="2950" spc="70" dirty="0">
                <a:latin typeface="Calibri"/>
                <a:cs typeface="Calibri"/>
              </a:rPr>
              <a:t>from</a:t>
            </a:r>
            <a:r>
              <a:rPr sz="2950" spc="195" dirty="0">
                <a:latin typeface="Calibri"/>
                <a:cs typeface="Calibri"/>
              </a:rPr>
              <a:t> </a:t>
            </a:r>
            <a:r>
              <a:rPr sz="2950" spc="70" dirty="0">
                <a:latin typeface="Calibri"/>
                <a:cs typeface="Calibri"/>
              </a:rPr>
              <a:t>the</a:t>
            </a:r>
            <a:r>
              <a:rPr sz="2950" spc="220" dirty="0">
                <a:latin typeface="Calibri"/>
                <a:cs typeface="Calibri"/>
              </a:rPr>
              <a:t> </a:t>
            </a:r>
            <a:r>
              <a:rPr sz="2950" spc="110" dirty="0">
                <a:latin typeface="Calibri"/>
                <a:cs typeface="Calibri"/>
              </a:rPr>
              <a:t>date</a:t>
            </a:r>
            <a:r>
              <a:rPr sz="2950" spc="245" dirty="0">
                <a:latin typeface="Calibri"/>
                <a:cs typeface="Calibri"/>
              </a:rPr>
              <a:t> </a:t>
            </a:r>
            <a:r>
              <a:rPr sz="2950" spc="55" dirty="0">
                <a:latin typeface="Calibri"/>
                <a:cs typeface="Calibri"/>
              </a:rPr>
              <a:t>of</a:t>
            </a:r>
            <a:r>
              <a:rPr sz="2950" spc="250" dirty="0">
                <a:latin typeface="Calibri"/>
                <a:cs typeface="Calibri"/>
              </a:rPr>
              <a:t> </a:t>
            </a:r>
            <a:r>
              <a:rPr sz="2950" spc="80" dirty="0">
                <a:latin typeface="Calibri"/>
                <a:cs typeface="Calibri"/>
              </a:rPr>
              <a:t>service.</a:t>
            </a:r>
            <a:endParaRPr sz="2950">
              <a:latin typeface="Calibri"/>
              <a:cs typeface="Calibri"/>
            </a:endParaRPr>
          </a:p>
          <a:p>
            <a:pPr marL="388620" marR="5080" indent="-376555">
              <a:lnSpc>
                <a:spcPts val="3200"/>
              </a:lnSpc>
              <a:spcBef>
                <a:spcPts val="3055"/>
              </a:spcBef>
              <a:buClr>
                <a:srgbClr val="1A9AD5"/>
              </a:buClr>
              <a:buFont typeface="Wingdings"/>
              <a:buChar char=""/>
              <a:tabLst>
                <a:tab pos="388620" algn="l"/>
                <a:tab pos="867410" algn="l"/>
                <a:tab pos="4300855" algn="l"/>
                <a:tab pos="6760845" algn="l"/>
                <a:tab pos="7105015" algn="l"/>
                <a:tab pos="10243185" algn="l"/>
                <a:tab pos="11913870" algn="l"/>
                <a:tab pos="12855575" algn="l"/>
              </a:tabLst>
            </a:pPr>
            <a:r>
              <a:rPr sz="2950" spc="155" dirty="0">
                <a:solidFill>
                  <a:srgbClr val="1F1243"/>
                </a:solidFill>
                <a:latin typeface="Calibri"/>
                <a:cs typeface="Calibri"/>
              </a:rPr>
              <a:t>Claim</a:t>
            </a:r>
            <a:r>
              <a:rPr sz="2950" spc="290" dirty="0">
                <a:solidFill>
                  <a:srgbClr val="1F1243"/>
                </a:solidFill>
                <a:latin typeface="Calibri"/>
                <a:cs typeface="Calibri"/>
              </a:rPr>
              <a:t> </a:t>
            </a:r>
            <a:r>
              <a:rPr sz="2950" spc="135" dirty="0">
                <a:solidFill>
                  <a:srgbClr val="1F1243"/>
                </a:solidFill>
                <a:latin typeface="Calibri"/>
                <a:cs typeface="Calibri"/>
              </a:rPr>
              <a:t>disputes</a:t>
            </a:r>
            <a:r>
              <a:rPr sz="2950" spc="265" dirty="0">
                <a:solidFill>
                  <a:srgbClr val="1F1243"/>
                </a:solidFill>
                <a:latin typeface="Calibri"/>
                <a:cs typeface="Calibri"/>
              </a:rPr>
              <a:t> </a:t>
            </a:r>
            <a:r>
              <a:rPr sz="2950" spc="140" dirty="0">
                <a:solidFill>
                  <a:srgbClr val="1F1243"/>
                </a:solidFill>
                <a:latin typeface="Calibri"/>
                <a:cs typeface="Calibri"/>
              </a:rPr>
              <a:t>and</a:t>
            </a:r>
            <a:r>
              <a:rPr sz="2950" spc="325" dirty="0">
                <a:solidFill>
                  <a:srgbClr val="1F1243"/>
                </a:solidFill>
                <a:latin typeface="Calibri"/>
                <a:cs typeface="Calibri"/>
              </a:rPr>
              <a:t> </a:t>
            </a:r>
            <a:r>
              <a:rPr sz="2950" spc="165" dirty="0">
                <a:solidFill>
                  <a:srgbClr val="1F1243"/>
                </a:solidFill>
                <a:latin typeface="Calibri"/>
                <a:cs typeface="Calibri"/>
              </a:rPr>
              <a:t>appeals</a:t>
            </a:r>
            <a:r>
              <a:rPr sz="2950" spc="345" dirty="0">
                <a:solidFill>
                  <a:srgbClr val="1F1243"/>
                </a:solidFill>
                <a:latin typeface="Calibri"/>
                <a:cs typeface="Calibri"/>
              </a:rPr>
              <a:t> </a:t>
            </a:r>
            <a:r>
              <a:rPr sz="2950" b="1" u="sng" spc="140" dirty="0">
                <a:solidFill>
                  <a:srgbClr val="1F1243"/>
                </a:solidFill>
                <a:uFill>
                  <a:solidFill>
                    <a:srgbClr val="1F1243"/>
                  </a:solidFill>
                </a:uFill>
                <a:latin typeface="Calibri"/>
                <a:cs typeface="Calibri"/>
              </a:rPr>
              <a:t>must</a:t>
            </a:r>
            <a:r>
              <a:rPr sz="2950" b="1" u="sng" spc="305" dirty="0">
                <a:solidFill>
                  <a:srgbClr val="1F1243"/>
                </a:solidFill>
                <a:uFill>
                  <a:solidFill>
                    <a:srgbClr val="1F1243"/>
                  </a:solidFill>
                </a:uFill>
                <a:latin typeface="Calibri"/>
                <a:cs typeface="Calibri"/>
              </a:rPr>
              <a:t> </a:t>
            </a:r>
            <a:r>
              <a:rPr sz="2950" b="1" u="sng" spc="110" dirty="0">
                <a:solidFill>
                  <a:srgbClr val="1F1243"/>
                </a:solidFill>
                <a:uFill>
                  <a:solidFill>
                    <a:srgbClr val="1F1243"/>
                  </a:solidFill>
                </a:uFill>
                <a:latin typeface="Calibri"/>
                <a:cs typeface="Calibri"/>
              </a:rPr>
              <a:t>be</a:t>
            </a:r>
            <a:r>
              <a:rPr sz="2950" b="1" u="sng" dirty="0">
                <a:solidFill>
                  <a:srgbClr val="1F1243"/>
                </a:solidFill>
                <a:uFill>
                  <a:solidFill>
                    <a:srgbClr val="1F1243"/>
                  </a:solidFill>
                </a:uFill>
                <a:latin typeface="Calibri"/>
                <a:cs typeface="Calibri"/>
              </a:rPr>
              <a:t>	</a:t>
            </a:r>
            <a:r>
              <a:rPr sz="2950" b="1" u="sng" spc="190" dirty="0">
                <a:solidFill>
                  <a:srgbClr val="1F1243"/>
                </a:solidFill>
                <a:uFill>
                  <a:solidFill>
                    <a:srgbClr val="1F1243"/>
                  </a:solidFill>
                </a:uFill>
                <a:latin typeface="Calibri"/>
                <a:cs typeface="Calibri"/>
              </a:rPr>
              <a:t>received</a:t>
            </a:r>
            <a:r>
              <a:rPr sz="2950" b="1" u="sng" spc="325" dirty="0">
                <a:solidFill>
                  <a:srgbClr val="1F1243"/>
                </a:solidFill>
                <a:uFill>
                  <a:solidFill>
                    <a:srgbClr val="1F1243"/>
                  </a:solidFill>
                </a:uFill>
                <a:latin typeface="Calibri"/>
                <a:cs typeface="Calibri"/>
              </a:rPr>
              <a:t> </a:t>
            </a:r>
            <a:r>
              <a:rPr sz="2950" b="1" u="sng" spc="150" dirty="0">
                <a:solidFill>
                  <a:srgbClr val="1F1243"/>
                </a:solidFill>
                <a:uFill>
                  <a:solidFill>
                    <a:srgbClr val="1F1243"/>
                  </a:solidFill>
                </a:uFill>
                <a:latin typeface="Calibri"/>
                <a:cs typeface="Calibri"/>
              </a:rPr>
              <a:t>within</a:t>
            </a:r>
            <a:r>
              <a:rPr sz="2950" b="1" u="sng" spc="295" dirty="0">
                <a:solidFill>
                  <a:srgbClr val="1F1243"/>
                </a:solidFill>
                <a:uFill>
                  <a:solidFill>
                    <a:srgbClr val="1F1243"/>
                  </a:solidFill>
                </a:uFill>
                <a:latin typeface="Calibri"/>
                <a:cs typeface="Calibri"/>
              </a:rPr>
              <a:t> </a:t>
            </a:r>
            <a:r>
              <a:rPr sz="2950" b="1" u="sng" spc="-15" dirty="0">
                <a:solidFill>
                  <a:srgbClr val="1F1243"/>
                </a:solidFill>
                <a:uFill>
                  <a:solidFill>
                    <a:srgbClr val="1F1243"/>
                  </a:solidFill>
                </a:uFill>
                <a:latin typeface="Calibri"/>
                <a:cs typeface="Calibri"/>
              </a:rPr>
              <a:t>6</a:t>
            </a:r>
            <a:r>
              <a:rPr sz="2950" b="1" u="sng" spc="-260" dirty="0">
                <a:solidFill>
                  <a:srgbClr val="1F1243"/>
                </a:solidFill>
                <a:uFill>
                  <a:solidFill>
                    <a:srgbClr val="1F1243"/>
                  </a:solidFill>
                </a:uFill>
                <a:latin typeface="Calibri"/>
                <a:cs typeface="Calibri"/>
              </a:rPr>
              <a:t> </a:t>
            </a:r>
            <a:r>
              <a:rPr sz="2950" b="1" u="sng" spc="-50" dirty="0">
                <a:solidFill>
                  <a:srgbClr val="1F1243"/>
                </a:solidFill>
                <a:uFill>
                  <a:solidFill>
                    <a:srgbClr val="1F1243"/>
                  </a:solidFill>
                </a:uFill>
                <a:latin typeface="Calibri"/>
                <a:cs typeface="Calibri"/>
              </a:rPr>
              <a:t>0</a:t>
            </a:r>
            <a:r>
              <a:rPr sz="2950" b="1" u="sng" dirty="0">
                <a:solidFill>
                  <a:srgbClr val="1F1243"/>
                </a:solidFill>
                <a:uFill>
                  <a:solidFill>
                    <a:srgbClr val="1F1243"/>
                  </a:solidFill>
                </a:uFill>
                <a:latin typeface="Calibri"/>
                <a:cs typeface="Calibri"/>
              </a:rPr>
              <a:t>	</a:t>
            </a:r>
            <a:r>
              <a:rPr sz="2950" b="1" u="sng" spc="170" dirty="0">
                <a:solidFill>
                  <a:srgbClr val="1F1243"/>
                </a:solidFill>
                <a:uFill>
                  <a:solidFill>
                    <a:srgbClr val="1F1243"/>
                  </a:solidFill>
                </a:uFill>
                <a:latin typeface="Calibri"/>
                <a:cs typeface="Calibri"/>
              </a:rPr>
              <a:t>calendar</a:t>
            </a:r>
            <a:r>
              <a:rPr sz="2950" b="1" u="sng" dirty="0">
                <a:solidFill>
                  <a:srgbClr val="1F1243"/>
                </a:solidFill>
                <a:uFill>
                  <a:solidFill>
                    <a:srgbClr val="1F1243"/>
                  </a:solidFill>
                </a:uFill>
                <a:latin typeface="Calibri"/>
                <a:cs typeface="Calibri"/>
              </a:rPr>
              <a:t>	</a:t>
            </a:r>
            <a:r>
              <a:rPr sz="2950" b="1" u="sng" spc="160" dirty="0">
                <a:solidFill>
                  <a:srgbClr val="1F1243"/>
                </a:solidFill>
                <a:uFill>
                  <a:solidFill>
                    <a:srgbClr val="1F1243"/>
                  </a:solidFill>
                </a:uFill>
                <a:latin typeface="Calibri"/>
                <a:cs typeface="Calibri"/>
              </a:rPr>
              <a:t>days</a:t>
            </a:r>
            <a:r>
              <a:rPr sz="2950" b="1" u="sng" dirty="0">
                <a:solidFill>
                  <a:srgbClr val="1F1243"/>
                </a:solidFill>
                <a:uFill>
                  <a:solidFill>
                    <a:srgbClr val="1F1243"/>
                  </a:solidFill>
                </a:uFill>
                <a:latin typeface="Calibri"/>
                <a:cs typeface="Calibri"/>
              </a:rPr>
              <a:t>	</a:t>
            </a:r>
            <a:r>
              <a:rPr sz="2950" b="1" u="sng" spc="135" dirty="0">
                <a:solidFill>
                  <a:srgbClr val="1F1243"/>
                </a:solidFill>
                <a:uFill>
                  <a:solidFill>
                    <a:srgbClr val="1F1243"/>
                  </a:solidFill>
                </a:uFill>
                <a:latin typeface="Calibri"/>
                <a:cs typeface="Calibri"/>
              </a:rPr>
              <a:t>from</a:t>
            </a:r>
            <a:r>
              <a:rPr sz="2950" b="1" u="sng" spc="295" dirty="0">
                <a:solidFill>
                  <a:srgbClr val="1F1243"/>
                </a:solidFill>
                <a:uFill>
                  <a:solidFill>
                    <a:srgbClr val="1F1243"/>
                  </a:solidFill>
                </a:uFill>
                <a:latin typeface="Calibri"/>
                <a:cs typeface="Calibri"/>
              </a:rPr>
              <a:t> </a:t>
            </a:r>
            <a:r>
              <a:rPr sz="2950" b="1" u="sng" spc="110" dirty="0">
                <a:solidFill>
                  <a:srgbClr val="1F1243"/>
                </a:solidFill>
                <a:uFill>
                  <a:solidFill>
                    <a:srgbClr val="1F1243"/>
                  </a:solidFill>
                </a:uFill>
                <a:latin typeface="Calibri"/>
                <a:cs typeface="Calibri"/>
              </a:rPr>
              <a:t>the</a:t>
            </a:r>
            <a:r>
              <a:rPr sz="2950" b="1" u="sng" spc="280" dirty="0">
                <a:solidFill>
                  <a:srgbClr val="1F1243"/>
                </a:solidFill>
                <a:uFill>
                  <a:solidFill>
                    <a:srgbClr val="1F1243"/>
                  </a:solidFill>
                </a:uFill>
                <a:latin typeface="Calibri"/>
                <a:cs typeface="Calibri"/>
              </a:rPr>
              <a:t> </a:t>
            </a:r>
            <a:r>
              <a:rPr sz="2950" b="1" u="sng" spc="110" dirty="0">
                <a:solidFill>
                  <a:srgbClr val="1F1243"/>
                </a:solidFill>
                <a:uFill>
                  <a:solidFill>
                    <a:srgbClr val="1F1243"/>
                  </a:solidFill>
                </a:uFill>
                <a:latin typeface="Calibri"/>
                <a:cs typeface="Calibri"/>
              </a:rPr>
              <a:t>date</a:t>
            </a:r>
            <a:r>
              <a:rPr sz="2950" b="1" u="none" spc="110" dirty="0">
                <a:solidFill>
                  <a:srgbClr val="1F1243"/>
                </a:solidFill>
                <a:latin typeface="Calibri"/>
                <a:cs typeface="Calibri"/>
              </a:rPr>
              <a:t> </a:t>
            </a:r>
            <a:r>
              <a:rPr sz="2950" b="1" u="sng" spc="65" dirty="0">
                <a:solidFill>
                  <a:srgbClr val="1F1243"/>
                </a:solidFill>
                <a:uFill>
                  <a:solidFill>
                    <a:srgbClr val="1F1243"/>
                  </a:solidFill>
                </a:uFill>
                <a:latin typeface="Calibri"/>
                <a:cs typeface="Calibri"/>
              </a:rPr>
              <a:t>of</a:t>
            </a:r>
            <a:r>
              <a:rPr sz="2950" b="1" u="sng" dirty="0">
                <a:solidFill>
                  <a:srgbClr val="1F1243"/>
                </a:solidFill>
                <a:uFill>
                  <a:solidFill>
                    <a:srgbClr val="1F1243"/>
                  </a:solidFill>
                </a:uFill>
                <a:latin typeface="Calibri"/>
                <a:cs typeface="Calibri"/>
              </a:rPr>
              <a:t>	</a:t>
            </a:r>
            <a:r>
              <a:rPr sz="2950" b="1" u="sng" spc="110" dirty="0">
                <a:solidFill>
                  <a:srgbClr val="1F1243"/>
                </a:solidFill>
                <a:uFill>
                  <a:solidFill>
                    <a:srgbClr val="1F1243"/>
                  </a:solidFill>
                </a:uFill>
                <a:latin typeface="Calibri"/>
                <a:cs typeface="Calibri"/>
              </a:rPr>
              <a:t>the</a:t>
            </a:r>
            <a:r>
              <a:rPr sz="2950" b="1" u="sng" spc="280" dirty="0">
                <a:solidFill>
                  <a:srgbClr val="1F1243"/>
                </a:solidFill>
                <a:uFill>
                  <a:solidFill>
                    <a:srgbClr val="1F1243"/>
                  </a:solidFill>
                </a:uFill>
                <a:latin typeface="Calibri"/>
                <a:cs typeface="Calibri"/>
              </a:rPr>
              <a:t> </a:t>
            </a:r>
            <a:r>
              <a:rPr sz="2950" b="1" u="sng" spc="200" dirty="0">
                <a:solidFill>
                  <a:srgbClr val="1F1243"/>
                </a:solidFill>
                <a:uFill>
                  <a:solidFill>
                    <a:srgbClr val="1F1243"/>
                  </a:solidFill>
                </a:uFill>
                <a:latin typeface="Calibri"/>
                <a:cs typeface="Calibri"/>
              </a:rPr>
              <a:t>Explanation</a:t>
            </a:r>
            <a:r>
              <a:rPr sz="2950" b="1" u="sng" spc="330" dirty="0">
                <a:solidFill>
                  <a:srgbClr val="1F1243"/>
                </a:solidFill>
                <a:uFill>
                  <a:solidFill>
                    <a:srgbClr val="1F1243"/>
                  </a:solidFill>
                </a:uFill>
                <a:latin typeface="Calibri"/>
                <a:cs typeface="Calibri"/>
              </a:rPr>
              <a:t> </a:t>
            </a:r>
            <a:r>
              <a:rPr sz="2950" b="1" u="sng" spc="65" dirty="0">
                <a:solidFill>
                  <a:srgbClr val="1F1243"/>
                </a:solidFill>
                <a:uFill>
                  <a:solidFill>
                    <a:srgbClr val="1F1243"/>
                  </a:solidFill>
                </a:uFill>
                <a:latin typeface="Calibri"/>
                <a:cs typeface="Calibri"/>
              </a:rPr>
              <a:t>of</a:t>
            </a:r>
            <a:r>
              <a:rPr sz="2950" b="1" u="sng" dirty="0">
                <a:solidFill>
                  <a:srgbClr val="1F1243"/>
                </a:solidFill>
                <a:uFill>
                  <a:solidFill>
                    <a:srgbClr val="1F1243"/>
                  </a:solidFill>
                </a:uFill>
                <a:latin typeface="Calibri"/>
                <a:cs typeface="Calibri"/>
              </a:rPr>
              <a:t>	</a:t>
            </a:r>
            <a:r>
              <a:rPr sz="2950" b="1" u="sng" spc="165" dirty="0">
                <a:solidFill>
                  <a:srgbClr val="1F1243"/>
                </a:solidFill>
                <a:uFill>
                  <a:solidFill>
                    <a:srgbClr val="1F1243"/>
                  </a:solidFill>
                </a:uFill>
                <a:latin typeface="Calibri"/>
                <a:cs typeface="Calibri"/>
              </a:rPr>
              <a:t>Payment</a:t>
            </a:r>
            <a:r>
              <a:rPr sz="2950" b="1" u="sng" spc="300" dirty="0">
                <a:solidFill>
                  <a:srgbClr val="1F1243"/>
                </a:solidFill>
                <a:uFill>
                  <a:solidFill>
                    <a:srgbClr val="1F1243"/>
                  </a:solidFill>
                </a:uFill>
                <a:latin typeface="Calibri"/>
                <a:cs typeface="Calibri"/>
              </a:rPr>
              <a:t> </a:t>
            </a:r>
            <a:r>
              <a:rPr sz="2950" b="1" u="sng" spc="185" dirty="0">
                <a:solidFill>
                  <a:srgbClr val="1F1243"/>
                </a:solidFill>
                <a:uFill>
                  <a:solidFill>
                    <a:srgbClr val="1F1243"/>
                  </a:solidFill>
                </a:uFill>
                <a:latin typeface="Calibri"/>
                <a:cs typeface="Calibri"/>
              </a:rPr>
              <a:t>(EOP)</a:t>
            </a:r>
            <a:r>
              <a:rPr sz="2950" b="1" u="sng" dirty="0">
                <a:solidFill>
                  <a:srgbClr val="1F1243"/>
                </a:solidFill>
                <a:uFill>
                  <a:solidFill>
                    <a:srgbClr val="1F1243"/>
                  </a:solidFill>
                </a:uFill>
                <a:latin typeface="Calibri"/>
                <a:cs typeface="Calibri"/>
              </a:rPr>
              <a:t>	</a:t>
            </a:r>
            <a:r>
              <a:rPr sz="2950" b="1" u="sng" spc="80" dirty="0">
                <a:solidFill>
                  <a:srgbClr val="1F1243"/>
                </a:solidFill>
                <a:uFill>
                  <a:solidFill>
                    <a:srgbClr val="1F1243"/>
                  </a:solidFill>
                </a:uFill>
                <a:latin typeface="Calibri"/>
                <a:cs typeface="Calibri"/>
              </a:rPr>
              <a:t>or</a:t>
            </a:r>
            <a:r>
              <a:rPr sz="2950" b="1" u="sng" spc="295" dirty="0">
                <a:solidFill>
                  <a:srgbClr val="1F1243"/>
                </a:solidFill>
                <a:uFill>
                  <a:solidFill>
                    <a:srgbClr val="1F1243"/>
                  </a:solidFill>
                </a:uFill>
                <a:latin typeface="Calibri"/>
                <a:cs typeface="Calibri"/>
              </a:rPr>
              <a:t> </a:t>
            </a:r>
            <a:r>
              <a:rPr sz="2950" b="1" u="sng" spc="165" dirty="0">
                <a:solidFill>
                  <a:srgbClr val="1F1243"/>
                </a:solidFill>
                <a:uFill>
                  <a:solidFill>
                    <a:srgbClr val="1F1243"/>
                  </a:solidFill>
                </a:uFill>
                <a:latin typeface="Calibri"/>
                <a:cs typeface="Calibri"/>
              </a:rPr>
              <a:t>Remittance</a:t>
            </a:r>
            <a:r>
              <a:rPr sz="2950" b="1" u="sng" spc="285" dirty="0">
                <a:solidFill>
                  <a:srgbClr val="1F1243"/>
                </a:solidFill>
                <a:uFill>
                  <a:solidFill>
                    <a:srgbClr val="1F1243"/>
                  </a:solidFill>
                </a:uFill>
                <a:latin typeface="Calibri"/>
                <a:cs typeface="Calibri"/>
              </a:rPr>
              <a:t> </a:t>
            </a:r>
            <a:r>
              <a:rPr sz="2950" b="1" u="sng" spc="150" dirty="0">
                <a:solidFill>
                  <a:srgbClr val="1F1243"/>
                </a:solidFill>
                <a:uFill>
                  <a:solidFill>
                    <a:srgbClr val="1F1243"/>
                  </a:solidFill>
                </a:uFill>
                <a:latin typeface="Calibri"/>
                <a:cs typeface="Calibri"/>
              </a:rPr>
              <a:t>Notice.</a:t>
            </a:r>
            <a:endParaRPr sz="2950">
              <a:latin typeface="Calibri"/>
              <a:cs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182367" rIns="0" bIns="0" rtlCol="0">
            <a:spAutoFit/>
          </a:bodyPr>
          <a:lstStyle/>
          <a:p>
            <a:pPr marL="1653539">
              <a:lnSpc>
                <a:spcPct val="100000"/>
              </a:lnSpc>
              <a:spcBef>
                <a:spcPts val="95"/>
              </a:spcBef>
            </a:pPr>
            <a:r>
              <a:rPr spc="235" dirty="0"/>
              <a:t>Electronic</a:t>
            </a:r>
            <a:r>
              <a:rPr spc="325" dirty="0"/>
              <a:t> </a:t>
            </a:r>
            <a:r>
              <a:rPr spc="260" dirty="0"/>
              <a:t>Remittance</a:t>
            </a:r>
            <a:r>
              <a:rPr spc="375" dirty="0"/>
              <a:t> </a:t>
            </a:r>
            <a:r>
              <a:rPr spc="65" dirty="0"/>
              <a:t>Advice</a:t>
            </a:r>
            <a:r>
              <a:rPr spc="155" dirty="0"/>
              <a:t> </a:t>
            </a:r>
            <a:r>
              <a:rPr spc="-10" dirty="0"/>
              <a:t>(ERA)</a:t>
            </a: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670"/>
              </a:lnSpc>
            </a:pPr>
            <a:fld id="{81D60167-4931-47E6-BA6A-407CBD079E47}" type="slidenum">
              <a:rPr spc="-25" dirty="0"/>
              <a:t>19</a:t>
            </a:fld>
            <a:r>
              <a:rPr spc="-25" dirty="0"/>
              <a:t> </a:t>
            </a:r>
          </a:p>
        </p:txBody>
      </p:sp>
      <p:sp>
        <p:nvSpPr>
          <p:cNvPr id="3" name="object 3"/>
          <p:cNvSpPr txBox="1"/>
          <p:nvPr/>
        </p:nvSpPr>
        <p:spPr>
          <a:xfrm>
            <a:off x="1681056" y="1853899"/>
            <a:ext cx="16333469" cy="4816475"/>
          </a:xfrm>
          <a:prstGeom prst="rect">
            <a:avLst/>
          </a:prstGeom>
        </p:spPr>
        <p:txBody>
          <a:bodyPr vert="horz" wrap="square" lIns="0" tIns="12700" rIns="0" bIns="0" rtlCol="0">
            <a:spAutoFit/>
          </a:bodyPr>
          <a:lstStyle/>
          <a:p>
            <a:pPr marL="12700" marR="756920">
              <a:lnSpc>
                <a:spcPct val="100000"/>
              </a:lnSpc>
              <a:spcBef>
                <a:spcPts val="100"/>
              </a:spcBef>
              <a:tabLst>
                <a:tab pos="2490470" algn="l"/>
                <a:tab pos="7398384" algn="l"/>
                <a:tab pos="11278235" algn="l"/>
              </a:tabLst>
            </a:pPr>
            <a:r>
              <a:rPr sz="3300" b="1" spc="210" dirty="0">
                <a:solidFill>
                  <a:srgbClr val="1F1243"/>
                </a:solidFill>
                <a:latin typeface="Calibri"/>
                <a:cs typeface="Calibri"/>
              </a:rPr>
              <a:t>CountyCare</a:t>
            </a:r>
            <a:r>
              <a:rPr sz="3300" b="1" dirty="0">
                <a:solidFill>
                  <a:srgbClr val="1F1243"/>
                </a:solidFill>
                <a:latin typeface="Calibri"/>
                <a:cs typeface="Calibri"/>
              </a:rPr>
              <a:t>	</a:t>
            </a:r>
            <a:r>
              <a:rPr sz="3300" b="1" spc="160" dirty="0">
                <a:solidFill>
                  <a:srgbClr val="1F1243"/>
                </a:solidFill>
                <a:latin typeface="Calibri"/>
                <a:cs typeface="Calibri"/>
              </a:rPr>
              <a:t>also</a:t>
            </a:r>
            <a:r>
              <a:rPr sz="3300" b="1" spc="315" dirty="0">
                <a:solidFill>
                  <a:srgbClr val="1F1243"/>
                </a:solidFill>
                <a:latin typeface="Calibri"/>
                <a:cs typeface="Calibri"/>
              </a:rPr>
              <a:t> </a:t>
            </a:r>
            <a:r>
              <a:rPr sz="3300" b="1" spc="215" dirty="0">
                <a:solidFill>
                  <a:srgbClr val="1F1243"/>
                </a:solidFill>
                <a:latin typeface="Calibri"/>
                <a:cs typeface="Calibri"/>
              </a:rPr>
              <a:t>provides</a:t>
            </a:r>
            <a:r>
              <a:rPr sz="3300" b="1" spc="370" dirty="0">
                <a:solidFill>
                  <a:srgbClr val="1F1243"/>
                </a:solidFill>
                <a:latin typeface="Calibri"/>
                <a:cs typeface="Calibri"/>
              </a:rPr>
              <a:t> </a:t>
            </a:r>
            <a:r>
              <a:rPr sz="3300" b="1" spc="165" dirty="0">
                <a:solidFill>
                  <a:srgbClr val="1F1243"/>
                </a:solidFill>
                <a:latin typeface="Calibri"/>
                <a:cs typeface="Calibri"/>
              </a:rPr>
              <a:t>Electronic</a:t>
            </a:r>
            <a:r>
              <a:rPr sz="3300" b="1" dirty="0">
                <a:solidFill>
                  <a:srgbClr val="1F1243"/>
                </a:solidFill>
                <a:latin typeface="Calibri"/>
                <a:cs typeface="Calibri"/>
              </a:rPr>
              <a:t>	</a:t>
            </a:r>
            <a:r>
              <a:rPr sz="3300" b="1" spc="175" dirty="0">
                <a:solidFill>
                  <a:srgbClr val="1F1243"/>
                </a:solidFill>
                <a:latin typeface="Calibri"/>
                <a:cs typeface="Calibri"/>
              </a:rPr>
              <a:t>Remittance</a:t>
            </a:r>
            <a:r>
              <a:rPr sz="3300" b="1" spc="310" dirty="0">
                <a:solidFill>
                  <a:srgbClr val="1F1243"/>
                </a:solidFill>
                <a:latin typeface="Calibri"/>
                <a:cs typeface="Calibri"/>
              </a:rPr>
              <a:t> </a:t>
            </a:r>
            <a:r>
              <a:rPr sz="3300" b="1" spc="225" dirty="0">
                <a:solidFill>
                  <a:srgbClr val="1F1243"/>
                </a:solidFill>
                <a:latin typeface="Calibri"/>
                <a:cs typeface="Calibri"/>
              </a:rPr>
              <a:t>Advice</a:t>
            </a:r>
            <a:r>
              <a:rPr sz="3300" b="1" dirty="0">
                <a:solidFill>
                  <a:srgbClr val="1F1243"/>
                </a:solidFill>
                <a:latin typeface="Calibri"/>
                <a:cs typeface="Calibri"/>
              </a:rPr>
              <a:t>	</a:t>
            </a:r>
            <a:r>
              <a:rPr sz="3300" b="1" spc="185" dirty="0">
                <a:solidFill>
                  <a:srgbClr val="1F1243"/>
                </a:solidFill>
                <a:latin typeface="Calibri"/>
                <a:cs typeface="Calibri"/>
              </a:rPr>
              <a:t>(ERA)</a:t>
            </a:r>
            <a:r>
              <a:rPr sz="3300" b="1" spc="370" dirty="0">
                <a:solidFill>
                  <a:srgbClr val="1F1243"/>
                </a:solidFill>
                <a:latin typeface="Calibri"/>
                <a:cs typeface="Calibri"/>
              </a:rPr>
              <a:t> </a:t>
            </a:r>
            <a:r>
              <a:rPr sz="3300" b="1" spc="75" dirty="0">
                <a:solidFill>
                  <a:srgbClr val="1F1243"/>
                </a:solidFill>
                <a:latin typeface="Calibri"/>
                <a:cs typeface="Calibri"/>
              </a:rPr>
              <a:t>to</a:t>
            </a:r>
            <a:r>
              <a:rPr sz="3300" b="1" spc="295" dirty="0">
                <a:solidFill>
                  <a:srgbClr val="1F1243"/>
                </a:solidFill>
                <a:latin typeface="Calibri"/>
                <a:cs typeface="Calibri"/>
              </a:rPr>
              <a:t> </a:t>
            </a:r>
            <a:r>
              <a:rPr sz="3300" b="1" spc="175" dirty="0">
                <a:solidFill>
                  <a:srgbClr val="1F1243"/>
                </a:solidFill>
                <a:latin typeface="Calibri"/>
                <a:cs typeface="Calibri"/>
              </a:rPr>
              <a:t>participating </a:t>
            </a:r>
            <a:r>
              <a:rPr sz="3300" b="1" spc="165" dirty="0">
                <a:solidFill>
                  <a:srgbClr val="1F1243"/>
                </a:solidFill>
                <a:latin typeface="Calibri"/>
                <a:cs typeface="Calibri"/>
              </a:rPr>
              <a:t>providers.</a:t>
            </a:r>
            <a:endParaRPr sz="3300">
              <a:latin typeface="Calibri"/>
              <a:cs typeface="Calibri"/>
            </a:endParaRPr>
          </a:p>
          <a:p>
            <a:pPr marL="389255" indent="-376555">
              <a:lnSpc>
                <a:spcPct val="100000"/>
              </a:lnSpc>
              <a:spcBef>
                <a:spcPts val="3025"/>
              </a:spcBef>
              <a:buClr>
                <a:srgbClr val="1A9AD5"/>
              </a:buClr>
              <a:buFont typeface="Wingdings"/>
              <a:buChar char=""/>
              <a:tabLst>
                <a:tab pos="389255" algn="l"/>
                <a:tab pos="8143240" algn="l"/>
              </a:tabLst>
            </a:pPr>
            <a:r>
              <a:rPr sz="2950" spc="165" dirty="0">
                <a:solidFill>
                  <a:srgbClr val="1F1243"/>
                </a:solidFill>
                <a:latin typeface="Calibri"/>
                <a:cs typeface="Calibri"/>
              </a:rPr>
              <a:t>Using</a:t>
            </a:r>
            <a:r>
              <a:rPr sz="2950" spc="270" dirty="0">
                <a:solidFill>
                  <a:srgbClr val="1F1243"/>
                </a:solidFill>
                <a:latin typeface="Calibri"/>
                <a:cs typeface="Calibri"/>
              </a:rPr>
              <a:t> </a:t>
            </a:r>
            <a:r>
              <a:rPr sz="2950" spc="75" dirty="0">
                <a:solidFill>
                  <a:srgbClr val="1F1243"/>
                </a:solidFill>
                <a:latin typeface="Calibri"/>
                <a:cs typeface="Calibri"/>
              </a:rPr>
              <a:t>an</a:t>
            </a:r>
            <a:r>
              <a:rPr sz="2950" spc="235" dirty="0">
                <a:solidFill>
                  <a:srgbClr val="1F1243"/>
                </a:solidFill>
                <a:latin typeface="Calibri"/>
                <a:cs typeface="Calibri"/>
              </a:rPr>
              <a:t> </a:t>
            </a:r>
            <a:r>
              <a:rPr sz="2950" spc="175" dirty="0">
                <a:solidFill>
                  <a:srgbClr val="1F1243"/>
                </a:solidFill>
                <a:latin typeface="Calibri"/>
                <a:cs typeface="Calibri"/>
              </a:rPr>
              <a:t>ERA</a:t>
            </a:r>
            <a:r>
              <a:rPr sz="2950" spc="330" dirty="0">
                <a:solidFill>
                  <a:srgbClr val="1F1243"/>
                </a:solidFill>
                <a:latin typeface="Calibri"/>
                <a:cs typeface="Calibri"/>
              </a:rPr>
              <a:t> </a:t>
            </a:r>
            <a:r>
              <a:rPr sz="2950" spc="140" dirty="0">
                <a:solidFill>
                  <a:srgbClr val="1F1243"/>
                </a:solidFill>
                <a:latin typeface="Calibri"/>
                <a:cs typeface="Calibri"/>
              </a:rPr>
              <a:t>helps</a:t>
            </a:r>
            <a:r>
              <a:rPr sz="2950" spc="280" dirty="0">
                <a:solidFill>
                  <a:srgbClr val="1F1243"/>
                </a:solidFill>
                <a:latin typeface="Calibri"/>
                <a:cs typeface="Calibri"/>
              </a:rPr>
              <a:t> </a:t>
            </a:r>
            <a:r>
              <a:rPr sz="2950" spc="150" dirty="0">
                <a:solidFill>
                  <a:srgbClr val="1F1243"/>
                </a:solidFill>
                <a:latin typeface="Calibri"/>
                <a:cs typeface="Calibri"/>
              </a:rPr>
              <a:t>reduce</a:t>
            </a:r>
            <a:r>
              <a:rPr sz="2950" spc="280" dirty="0">
                <a:solidFill>
                  <a:srgbClr val="1F1243"/>
                </a:solidFill>
                <a:latin typeface="Calibri"/>
                <a:cs typeface="Calibri"/>
              </a:rPr>
              <a:t> </a:t>
            </a:r>
            <a:r>
              <a:rPr sz="2950" spc="105" dirty="0">
                <a:solidFill>
                  <a:srgbClr val="1F1243"/>
                </a:solidFill>
                <a:latin typeface="Calibri"/>
                <a:cs typeface="Calibri"/>
              </a:rPr>
              <a:t>costs</a:t>
            </a:r>
            <a:r>
              <a:rPr sz="2950" spc="245" dirty="0">
                <a:solidFill>
                  <a:srgbClr val="1F1243"/>
                </a:solidFill>
                <a:latin typeface="Calibri"/>
                <a:cs typeface="Calibri"/>
              </a:rPr>
              <a:t> </a:t>
            </a:r>
            <a:r>
              <a:rPr sz="2950" spc="140" dirty="0">
                <a:solidFill>
                  <a:srgbClr val="1F1243"/>
                </a:solidFill>
                <a:latin typeface="Calibri"/>
                <a:cs typeface="Calibri"/>
              </a:rPr>
              <a:t>and</a:t>
            </a:r>
            <a:r>
              <a:rPr sz="2950" spc="325" dirty="0">
                <a:solidFill>
                  <a:srgbClr val="1F1243"/>
                </a:solidFill>
                <a:latin typeface="Calibri"/>
                <a:cs typeface="Calibri"/>
              </a:rPr>
              <a:t> </a:t>
            </a:r>
            <a:r>
              <a:rPr sz="2950" spc="180" dirty="0">
                <a:solidFill>
                  <a:srgbClr val="1F1243"/>
                </a:solidFill>
                <a:latin typeface="Calibri"/>
                <a:cs typeface="Calibri"/>
              </a:rPr>
              <a:t>speeds</a:t>
            </a:r>
            <a:r>
              <a:rPr sz="2950" dirty="0">
                <a:solidFill>
                  <a:srgbClr val="1F1243"/>
                </a:solidFill>
                <a:latin typeface="Calibri"/>
                <a:cs typeface="Calibri"/>
              </a:rPr>
              <a:t>	</a:t>
            </a:r>
            <a:r>
              <a:rPr sz="2950" spc="160" dirty="0">
                <a:solidFill>
                  <a:srgbClr val="1F1243"/>
                </a:solidFill>
                <a:latin typeface="Calibri"/>
                <a:cs typeface="Calibri"/>
              </a:rPr>
              <a:t>secondary</a:t>
            </a:r>
            <a:r>
              <a:rPr sz="2950" spc="285" dirty="0">
                <a:solidFill>
                  <a:srgbClr val="1F1243"/>
                </a:solidFill>
                <a:latin typeface="Calibri"/>
                <a:cs typeface="Calibri"/>
              </a:rPr>
              <a:t> </a:t>
            </a:r>
            <a:r>
              <a:rPr sz="2950" spc="105" dirty="0">
                <a:solidFill>
                  <a:srgbClr val="1F1243"/>
                </a:solidFill>
                <a:latin typeface="Calibri"/>
                <a:cs typeface="Calibri"/>
              </a:rPr>
              <a:t>billings.</a:t>
            </a:r>
            <a:endParaRPr sz="2950">
              <a:latin typeface="Calibri"/>
              <a:cs typeface="Calibri"/>
            </a:endParaRPr>
          </a:p>
          <a:p>
            <a:pPr marL="389255" indent="-376555">
              <a:lnSpc>
                <a:spcPct val="100000"/>
              </a:lnSpc>
              <a:spcBef>
                <a:spcPts val="3000"/>
              </a:spcBef>
              <a:buClr>
                <a:srgbClr val="1A9AD5"/>
              </a:buClr>
              <a:buFont typeface="Wingdings"/>
              <a:buChar char=""/>
              <a:tabLst>
                <a:tab pos="389255" algn="l"/>
              </a:tabLst>
            </a:pPr>
            <a:r>
              <a:rPr sz="2950" spc="100" dirty="0">
                <a:solidFill>
                  <a:srgbClr val="1F1243"/>
                </a:solidFill>
                <a:latin typeface="Calibri"/>
                <a:cs typeface="Calibri"/>
              </a:rPr>
              <a:t>For</a:t>
            </a:r>
            <a:r>
              <a:rPr sz="2950" spc="220" dirty="0">
                <a:solidFill>
                  <a:srgbClr val="1F1243"/>
                </a:solidFill>
                <a:latin typeface="Calibri"/>
                <a:cs typeface="Calibri"/>
              </a:rPr>
              <a:t> </a:t>
            </a:r>
            <a:r>
              <a:rPr sz="2950" spc="50" dirty="0">
                <a:solidFill>
                  <a:srgbClr val="1F1243"/>
                </a:solidFill>
                <a:latin typeface="Calibri"/>
                <a:cs typeface="Calibri"/>
              </a:rPr>
              <a:t>initial</a:t>
            </a:r>
            <a:r>
              <a:rPr sz="2950" spc="235" dirty="0">
                <a:solidFill>
                  <a:srgbClr val="1F1243"/>
                </a:solidFill>
                <a:latin typeface="Calibri"/>
                <a:cs typeface="Calibri"/>
              </a:rPr>
              <a:t> </a:t>
            </a:r>
            <a:r>
              <a:rPr sz="2950" spc="175" dirty="0">
                <a:solidFill>
                  <a:srgbClr val="1F1243"/>
                </a:solidFill>
                <a:latin typeface="Calibri"/>
                <a:cs typeface="Calibri"/>
              </a:rPr>
              <a:t>ERA</a:t>
            </a:r>
            <a:r>
              <a:rPr sz="2950" spc="360" dirty="0">
                <a:solidFill>
                  <a:srgbClr val="1F1243"/>
                </a:solidFill>
                <a:latin typeface="Calibri"/>
                <a:cs typeface="Calibri"/>
              </a:rPr>
              <a:t> </a:t>
            </a:r>
            <a:r>
              <a:rPr sz="2950" spc="110" dirty="0">
                <a:solidFill>
                  <a:srgbClr val="1F1243"/>
                </a:solidFill>
                <a:latin typeface="Calibri"/>
                <a:cs typeface="Calibri"/>
              </a:rPr>
              <a:t>enrollment</a:t>
            </a:r>
            <a:r>
              <a:rPr sz="2950" spc="300" dirty="0">
                <a:solidFill>
                  <a:srgbClr val="1F1243"/>
                </a:solidFill>
                <a:latin typeface="Calibri"/>
                <a:cs typeface="Calibri"/>
              </a:rPr>
              <a:t> </a:t>
            </a:r>
            <a:r>
              <a:rPr sz="2950" dirty="0">
                <a:solidFill>
                  <a:srgbClr val="1F1243"/>
                </a:solidFill>
                <a:latin typeface="Calibri"/>
                <a:cs typeface="Calibri"/>
              </a:rPr>
              <a:t>with</a:t>
            </a:r>
            <a:r>
              <a:rPr sz="2950" spc="135" dirty="0">
                <a:solidFill>
                  <a:srgbClr val="1F1243"/>
                </a:solidFill>
                <a:latin typeface="Calibri"/>
                <a:cs typeface="Calibri"/>
              </a:rPr>
              <a:t> </a:t>
            </a:r>
            <a:r>
              <a:rPr sz="2950" spc="60" dirty="0">
                <a:solidFill>
                  <a:srgbClr val="1F1243"/>
                </a:solidFill>
                <a:latin typeface="Calibri"/>
                <a:cs typeface="Calibri"/>
              </a:rPr>
              <a:t>Availity,</a:t>
            </a:r>
            <a:r>
              <a:rPr sz="2950" spc="165" dirty="0">
                <a:solidFill>
                  <a:srgbClr val="1F1243"/>
                </a:solidFill>
                <a:latin typeface="Calibri"/>
                <a:cs typeface="Calibri"/>
              </a:rPr>
              <a:t> </a:t>
            </a:r>
            <a:r>
              <a:rPr sz="2950" spc="150" dirty="0">
                <a:solidFill>
                  <a:srgbClr val="1F1243"/>
                </a:solidFill>
                <a:latin typeface="Calibri"/>
                <a:cs typeface="Calibri"/>
              </a:rPr>
              <a:t>please</a:t>
            </a:r>
            <a:r>
              <a:rPr sz="2950" spc="355" dirty="0">
                <a:solidFill>
                  <a:srgbClr val="1F1243"/>
                </a:solidFill>
                <a:latin typeface="Calibri"/>
                <a:cs typeface="Calibri"/>
              </a:rPr>
              <a:t> </a:t>
            </a:r>
            <a:r>
              <a:rPr sz="2950" spc="90" dirty="0">
                <a:solidFill>
                  <a:srgbClr val="1F1243"/>
                </a:solidFill>
                <a:latin typeface="Calibri"/>
                <a:cs typeface="Calibri"/>
              </a:rPr>
              <a:t>contact</a:t>
            </a:r>
            <a:r>
              <a:rPr sz="2950" spc="245" dirty="0">
                <a:solidFill>
                  <a:srgbClr val="1F1243"/>
                </a:solidFill>
                <a:latin typeface="Calibri"/>
                <a:cs typeface="Calibri"/>
              </a:rPr>
              <a:t> </a:t>
            </a:r>
            <a:r>
              <a:rPr sz="2950" spc="70" dirty="0">
                <a:solidFill>
                  <a:srgbClr val="1F1243"/>
                </a:solidFill>
                <a:latin typeface="Calibri"/>
                <a:cs typeface="Calibri"/>
              </a:rPr>
              <a:t>Availity</a:t>
            </a:r>
            <a:r>
              <a:rPr sz="2950" spc="290" dirty="0">
                <a:solidFill>
                  <a:srgbClr val="1F1243"/>
                </a:solidFill>
                <a:latin typeface="Calibri"/>
                <a:cs typeface="Calibri"/>
              </a:rPr>
              <a:t> </a:t>
            </a:r>
            <a:r>
              <a:rPr sz="2950" spc="50" dirty="0">
                <a:solidFill>
                  <a:srgbClr val="1F1243"/>
                </a:solidFill>
                <a:latin typeface="Calibri"/>
                <a:cs typeface="Calibri"/>
              </a:rPr>
              <a:t>directly.</a:t>
            </a:r>
            <a:endParaRPr sz="2950">
              <a:latin typeface="Calibri"/>
              <a:cs typeface="Calibri"/>
            </a:endParaRPr>
          </a:p>
          <a:p>
            <a:pPr marL="389255" marR="5080" indent="-377190">
              <a:lnSpc>
                <a:spcPct val="100699"/>
              </a:lnSpc>
              <a:spcBef>
                <a:spcPts val="2905"/>
              </a:spcBef>
              <a:buClr>
                <a:srgbClr val="1A9AD5"/>
              </a:buClr>
              <a:buFont typeface="Wingdings"/>
              <a:buChar char=""/>
              <a:tabLst>
                <a:tab pos="389255" algn="l"/>
                <a:tab pos="9565640" algn="l"/>
              </a:tabLst>
            </a:pPr>
            <a:r>
              <a:rPr sz="2950" dirty="0">
                <a:solidFill>
                  <a:srgbClr val="1F1243"/>
                </a:solidFill>
                <a:latin typeface="Calibri"/>
                <a:cs typeface="Calibri"/>
              </a:rPr>
              <a:t>If</a:t>
            </a:r>
            <a:r>
              <a:rPr sz="2950" spc="160" dirty="0">
                <a:solidFill>
                  <a:srgbClr val="1F1243"/>
                </a:solidFill>
                <a:latin typeface="Calibri"/>
                <a:cs typeface="Calibri"/>
              </a:rPr>
              <a:t> </a:t>
            </a:r>
            <a:r>
              <a:rPr sz="2950" spc="100" dirty="0">
                <a:solidFill>
                  <a:srgbClr val="1F1243"/>
                </a:solidFill>
                <a:latin typeface="Calibri"/>
                <a:cs typeface="Calibri"/>
              </a:rPr>
              <a:t>you</a:t>
            </a:r>
            <a:r>
              <a:rPr sz="2950" spc="280" dirty="0">
                <a:solidFill>
                  <a:srgbClr val="1F1243"/>
                </a:solidFill>
                <a:latin typeface="Calibri"/>
                <a:cs typeface="Calibri"/>
              </a:rPr>
              <a:t> </a:t>
            </a:r>
            <a:r>
              <a:rPr sz="2950" spc="85" dirty="0">
                <a:solidFill>
                  <a:srgbClr val="1F1243"/>
                </a:solidFill>
                <a:latin typeface="Calibri"/>
                <a:cs typeface="Calibri"/>
              </a:rPr>
              <a:t>currently</a:t>
            </a:r>
            <a:r>
              <a:rPr sz="2950" spc="195" dirty="0">
                <a:solidFill>
                  <a:srgbClr val="1F1243"/>
                </a:solidFill>
                <a:latin typeface="Calibri"/>
                <a:cs typeface="Calibri"/>
              </a:rPr>
              <a:t> </a:t>
            </a:r>
            <a:r>
              <a:rPr sz="2950" spc="90" dirty="0">
                <a:solidFill>
                  <a:srgbClr val="1F1243"/>
                </a:solidFill>
                <a:latin typeface="Calibri"/>
                <a:cs typeface="Calibri"/>
              </a:rPr>
              <a:t>work</a:t>
            </a:r>
            <a:r>
              <a:rPr sz="2950" spc="240" dirty="0">
                <a:solidFill>
                  <a:srgbClr val="1F1243"/>
                </a:solidFill>
                <a:latin typeface="Calibri"/>
                <a:cs typeface="Calibri"/>
              </a:rPr>
              <a:t> </a:t>
            </a:r>
            <a:r>
              <a:rPr sz="2950" dirty="0">
                <a:solidFill>
                  <a:srgbClr val="1F1243"/>
                </a:solidFill>
                <a:latin typeface="Calibri"/>
                <a:cs typeface="Calibri"/>
              </a:rPr>
              <a:t>with</a:t>
            </a:r>
            <a:r>
              <a:rPr sz="2950" spc="190" dirty="0">
                <a:solidFill>
                  <a:srgbClr val="1F1243"/>
                </a:solidFill>
                <a:latin typeface="Calibri"/>
                <a:cs typeface="Calibri"/>
              </a:rPr>
              <a:t> </a:t>
            </a:r>
            <a:r>
              <a:rPr sz="2950" dirty="0">
                <a:solidFill>
                  <a:srgbClr val="1F1243"/>
                </a:solidFill>
                <a:latin typeface="Calibri"/>
                <a:cs typeface="Calibri"/>
              </a:rPr>
              <a:t>a</a:t>
            </a:r>
            <a:r>
              <a:rPr sz="2950" spc="275" dirty="0">
                <a:solidFill>
                  <a:srgbClr val="1F1243"/>
                </a:solidFill>
                <a:latin typeface="Calibri"/>
                <a:cs typeface="Calibri"/>
              </a:rPr>
              <a:t> </a:t>
            </a:r>
            <a:r>
              <a:rPr sz="2950" spc="75" dirty="0">
                <a:solidFill>
                  <a:srgbClr val="1F1243"/>
                </a:solidFill>
                <a:latin typeface="Calibri"/>
                <a:cs typeface="Calibri"/>
              </a:rPr>
              <a:t>different</a:t>
            </a:r>
            <a:r>
              <a:rPr sz="2950" spc="215" dirty="0">
                <a:solidFill>
                  <a:srgbClr val="1F1243"/>
                </a:solidFill>
                <a:latin typeface="Calibri"/>
                <a:cs typeface="Calibri"/>
              </a:rPr>
              <a:t> </a:t>
            </a:r>
            <a:r>
              <a:rPr sz="2950" spc="155" dirty="0">
                <a:solidFill>
                  <a:srgbClr val="1F1243"/>
                </a:solidFill>
                <a:latin typeface="Calibri"/>
                <a:cs typeface="Calibri"/>
              </a:rPr>
              <a:t>clearinghouse</a:t>
            </a:r>
            <a:r>
              <a:rPr sz="2950" spc="315" dirty="0">
                <a:solidFill>
                  <a:srgbClr val="1F1243"/>
                </a:solidFill>
                <a:latin typeface="Calibri"/>
                <a:cs typeface="Calibri"/>
              </a:rPr>
              <a:t> </a:t>
            </a:r>
            <a:r>
              <a:rPr sz="2950" spc="60" dirty="0">
                <a:solidFill>
                  <a:srgbClr val="1F1243"/>
                </a:solidFill>
                <a:latin typeface="Calibri"/>
                <a:cs typeface="Calibri"/>
              </a:rPr>
              <a:t>for</a:t>
            </a:r>
            <a:r>
              <a:rPr sz="2950" spc="190" dirty="0">
                <a:solidFill>
                  <a:srgbClr val="1F1243"/>
                </a:solidFill>
                <a:latin typeface="Calibri"/>
                <a:cs typeface="Calibri"/>
              </a:rPr>
              <a:t> </a:t>
            </a:r>
            <a:r>
              <a:rPr sz="2950" spc="90" dirty="0">
                <a:solidFill>
                  <a:srgbClr val="1F1243"/>
                </a:solidFill>
                <a:latin typeface="Calibri"/>
                <a:cs typeface="Calibri"/>
              </a:rPr>
              <a:t>your</a:t>
            </a:r>
            <a:r>
              <a:rPr sz="2950" spc="240" dirty="0">
                <a:solidFill>
                  <a:srgbClr val="1F1243"/>
                </a:solidFill>
                <a:latin typeface="Calibri"/>
                <a:cs typeface="Calibri"/>
              </a:rPr>
              <a:t> </a:t>
            </a:r>
            <a:r>
              <a:rPr sz="2950" spc="114" dirty="0">
                <a:solidFill>
                  <a:srgbClr val="1F1243"/>
                </a:solidFill>
                <a:latin typeface="Calibri"/>
                <a:cs typeface="Calibri"/>
              </a:rPr>
              <a:t>electronic</a:t>
            </a:r>
            <a:r>
              <a:rPr sz="2950" spc="170" dirty="0">
                <a:solidFill>
                  <a:srgbClr val="1F1243"/>
                </a:solidFill>
                <a:latin typeface="Calibri"/>
                <a:cs typeface="Calibri"/>
              </a:rPr>
              <a:t> </a:t>
            </a:r>
            <a:r>
              <a:rPr sz="2950" spc="114" dirty="0">
                <a:solidFill>
                  <a:srgbClr val="1F1243"/>
                </a:solidFill>
                <a:latin typeface="Calibri"/>
                <a:cs typeface="Calibri"/>
              </a:rPr>
              <a:t>claims</a:t>
            </a:r>
            <a:r>
              <a:rPr sz="2950" spc="235" dirty="0">
                <a:solidFill>
                  <a:srgbClr val="1F1243"/>
                </a:solidFill>
                <a:latin typeface="Calibri"/>
                <a:cs typeface="Calibri"/>
              </a:rPr>
              <a:t> </a:t>
            </a:r>
            <a:r>
              <a:rPr sz="2950" spc="140" dirty="0">
                <a:solidFill>
                  <a:srgbClr val="1F1243"/>
                </a:solidFill>
                <a:latin typeface="Calibri"/>
                <a:cs typeface="Calibri"/>
              </a:rPr>
              <a:t>submission,</a:t>
            </a:r>
            <a:r>
              <a:rPr sz="2950" spc="180" dirty="0">
                <a:solidFill>
                  <a:srgbClr val="1F1243"/>
                </a:solidFill>
                <a:latin typeface="Calibri"/>
                <a:cs typeface="Calibri"/>
              </a:rPr>
              <a:t> </a:t>
            </a:r>
            <a:r>
              <a:rPr sz="2950" spc="60" dirty="0">
                <a:solidFill>
                  <a:srgbClr val="1F1243"/>
                </a:solidFill>
                <a:latin typeface="Calibri"/>
                <a:cs typeface="Calibri"/>
              </a:rPr>
              <a:t>your </a:t>
            </a:r>
            <a:r>
              <a:rPr sz="2950" spc="165" dirty="0">
                <a:solidFill>
                  <a:srgbClr val="1F1243"/>
                </a:solidFill>
                <a:latin typeface="Calibri"/>
                <a:cs typeface="Calibri"/>
              </a:rPr>
              <a:t>clearinghouse</a:t>
            </a:r>
            <a:r>
              <a:rPr sz="2950" spc="335" dirty="0">
                <a:solidFill>
                  <a:srgbClr val="1F1243"/>
                </a:solidFill>
                <a:latin typeface="Calibri"/>
                <a:cs typeface="Calibri"/>
              </a:rPr>
              <a:t> </a:t>
            </a:r>
            <a:r>
              <a:rPr sz="2950" dirty="0">
                <a:solidFill>
                  <a:srgbClr val="1F1243"/>
                </a:solidFill>
                <a:latin typeface="Calibri"/>
                <a:cs typeface="Calibri"/>
              </a:rPr>
              <a:t>will</a:t>
            </a:r>
            <a:r>
              <a:rPr sz="2950" spc="215" dirty="0">
                <a:solidFill>
                  <a:srgbClr val="1F1243"/>
                </a:solidFill>
                <a:latin typeface="Calibri"/>
                <a:cs typeface="Calibri"/>
              </a:rPr>
              <a:t> </a:t>
            </a:r>
            <a:r>
              <a:rPr sz="2950" spc="90" dirty="0">
                <a:solidFill>
                  <a:srgbClr val="1F1243"/>
                </a:solidFill>
                <a:latin typeface="Calibri"/>
                <a:cs typeface="Calibri"/>
              </a:rPr>
              <a:t>work</a:t>
            </a:r>
            <a:r>
              <a:rPr sz="2950" spc="300" dirty="0">
                <a:solidFill>
                  <a:srgbClr val="1F1243"/>
                </a:solidFill>
                <a:latin typeface="Calibri"/>
                <a:cs typeface="Calibri"/>
              </a:rPr>
              <a:t> </a:t>
            </a:r>
            <a:r>
              <a:rPr sz="2950" spc="90" dirty="0">
                <a:solidFill>
                  <a:srgbClr val="1F1243"/>
                </a:solidFill>
                <a:latin typeface="Calibri"/>
                <a:cs typeface="Calibri"/>
              </a:rPr>
              <a:t>directly</a:t>
            </a:r>
            <a:r>
              <a:rPr sz="2950" spc="290" dirty="0">
                <a:solidFill>
                  <a:srgbClr val="1F1243"/>
                </a:solidFill>
                <a:latin typeface="Calibri"/>
                <a:cs typeface="Calibri"/>
              </a:rPr>
              <a:t> </a:t>
            </a:r>
            <a:r>
              <a:rPr sz="2950" dirty="0">
                <a:solidFill>
                  <a:srgbClr val="1F1243"/>
                </a:solidFill>
                <a:latin typeface="Calibri"/>
                <a:cs typeface="Calibri"/>
              </a:rPr>
              <a:t>with</a:t>
            </a:r>
            <a:r>
              <a:rPr sz="2950" spc="170" dirty="0">
                <a:solidFill>
                  <a:srgbClr val="1F1243"/>
                </a:solidFill>
                <a:latin typeface="Calibri"/>
                <a:cs typeface="Calibri"/>
              </a:rPr>
              <a:t> </a:t>
            </a:r>
            <a:r>
              <a:rPr sz="2950" spc="70" dirty="0">
                <a:solidFill>
                  <a:srgbClr val="1F1243"/>
                </a:solidFill>
                <a:latin typeface="Calibri"/>
                <a:cs typeface="Calibri"/>
              </a:rPr>
              <a:t>Availity</a:t>
            </a:r>
            <a:r>
              <a:rPr sz="2950" spc="330" dirty="0">
                <a:solidFill>
                  <a:srgbClr val="1F1243"/>
                </a:solidFill>
                <a:latin typeface="Calibri"/>
                <a:cs typeface="Calibri"/>
              </a:rPr>
              <a:t> </a:t>
            </a:r>
            <a:r>
              <a:rPr sz="2950" dirty="0">
                <a:solidFill>
                  <a:srgbClr val="1F1243"/>
                </a:solidFill>
                <a:latin typeface="Calibri"/>
                <a:cs typeface="Calibri"/>
              </a:rPr>
              <a:t>to</a:t>
            </a:r>
            <a:r>
              <a:rPr sz="2950" spc="245" dirty="0">
                <a:solidFill>
                  <a:srgbClr val="1F1243"/>
                </a:solidFill>
                <a:latin typeface="Calibri"/>
                <a:cs typeface="Calibri"/>
              </a:rPr>
              <a:t> </a:t>
            </a:r>
            <a:r>
              <a:rPr sz="2950" spc="65" dirty="0">
                <a:solidFill>
                  <a:srgbClr val="1F1243"/>
                </a:solidFill>
                <a:latin typeface="Calibri"/>
                <a:cs typeface="Calibri"/>
              </a:rPr>
              <a:t>set</a:t>
            </a:r>
            <a:r>
              <a:rPr sz="2950" spc="240" dirty="0">
                <a:solidFill>
                  <a:srgbClr val="1F1243"/>
                </a:solidFill>
                <a:latin typeface="Calibri"/>
                <a:cs typeface="Calibri"/>
              </a:rPr>
              <a:t> </a:t>
            </a:r>
            <a:r>
              <a:rPr sz="2950" spc="90" dirty="0">
                <a:solidFill>
                  <a:srgbClr val="1F1243"/>
                </a:solidFill>
                <a:latin typeface="Calibri"/>
                <a:cs typeface="Calibri"/>
              </a:rPr>
              <a:t>up</a:t>
            </a:r>
            <a:r>
              <a:rPr sz="2950" dirty="0">
                <a:solidFill>
                  <a:srgbClr val="1F1243"/>
                </a:solidFill>
                <a:latin typeface="Calibri"/>
                <a:cs typeface="Calibri"/>
              </a:rPr>
              <a:t>	</a:t>
            </a:r>
            <a:r>
              <a:rPr sz="2950" spc="110" dirty="0">
                <a:solidFill>
                  <a:srgbClr val="1F1243"/>
                </a:solidFill>
                <a:latin typeface="Calibri"/>
                <a:cs typeface="Calibri"/>
              </a:rPr>
              <a:t>ERA.</a:t>
            </a:r>
            <a:endParaRPr sz="2950">
              <a:latin typeface="Calibri"/>
              <a:cs typeface="Calibri"/>
            </a:endParaRPr>
          </a:p>
          <a:p>
            <a:pPr marL="389255" indent="-376555">
              <a:lnSpc>
                <a:spcPct val="100000"/>
              </a:lnSpc>
              <a:spcBef>
                <a:spcPts val="3120"/>
              </a:spcBef>
              <a:buClr>
                <a:srgbClr val="1A9AD5"/>
              </a:buClr>
              <a:buFont typeface="Wingdings"/>
              <a:buChar char=""/>
              <a:tabLst>
                <a:tab pos="389255" algn="l"/>
              </a:tabLst>
            </a:pPr>
            <a:r>
              <a:rPr sz="2950" spc="70" dirty="0">
                <a:solidFill>
                  <a:srgbClr val="1F1243"/>
                </a:solidFill>
                <a:latin typeface="Calibri"/>
                <a:cs typeface="Calibri"/>
              </a:rPr>
              <a:t>Availity</a:t>
            </a:r>
            <a:r>
              <a:rPr sz="2950" spc="275" dirty="0">
                <a:solidFill>
                  <a:srgbClr val="1F1243"/>
                </a:solidFill>
                <a:latin typeface="Calibri"/>
                <a:cs typeface="Calibri"/>
              </a:rPr>
              <a:t> </a:t>
            </a:r>
            <a:r>
              <a:rPr sz="2950" spc="95" dirty="0">
                <a:solidFill>
                  <a:srgbClr val="1F1243"/>
                </a:solidFill>
                <a:latin typeface="Calibri"/>
                <a:cs typeface="Calibri"/>
              </a:rPr>
              <a:t>Provider</a:t>
            </a:r>
            <a:r>
              <a:rPr sz="2950" spc="300" dirty="0">
                <a:solidFill>
                  <a:srgbClr val="1F1243"/>
                </a:solidFill>
                <a:latin typeface="Calibri"/>
                <a:cs typeface="Calibri"/>
              </a:rPr>
              <a:t> </a:t>
            </a:r>
            <a:r>
              <a:rPr sz="2950" spc="150" dirty="0">
                <a:solidFill>
                  <a:srgbClr val="1F1243"/>
                </a:solidFill>
                <a:latin typeface="Calibri"/>
                <a:cs typeface="Calibri"/>
              </a:rPr>
              <a:t>Support:</a:t>
            </a:r>
            <a:r>
              <a:rPr sz="2950" spc="305" dirty="0">
                <a:solidFill>
                  <a:srgbClr val="1F1243"/>
                </a:solidFill>
                <a:latin typeface="Calibri"/>
                <a:cs typeface="Calibri"/>
              </a:rPr>
              <a:t> </a:t>
            </a:r>
            <a:r>
              <a:rPr sz="2950" spc="140" dirty="0">
                <a:solidFill>
                  <a:srgbClr val="1F1243"/>
                </a:solidFill>
                <a:latin typeface="Calibri"/>
                <a:cs typeface="Calibri"/>
              </a:rPr>
              <a:t>800-</a:t>
            </a:r>
            <a:r>
              <a:rPr sz="2950" spc="155" dirty="0">
                <a:solidFill>
                  <a:srgbClr val="1F1243"/>
                </a:solidFill>
                <a:latin typeface="Calibri"/>
                <a:cs typeface="Calibri"/>
              </a:rPr>
              <a:t>282-</a:t>
            </a:r>
            <a:r>
              <a:rPr sz="2950" spc="145" dirty="0">
                <a:solidFill>
                  <a:srgbClr val="1F1243"/>
                </a:solidFill>
                <a:latin typeface="Calibri"/>
                <a:cs typeface="Calibri"/>
              </a:rPr>
              <a:t>4548</a:t>
            </a:r>
            <a:endParaRPr sz="2950">
              <a:latin typeface="Calibri"/>
              <a:cs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182367" rIns="0" bIns="0" rtlCol="0">
            <a:spAutoFit/>
          </a:bodyPr>
          <a:lstStyle/>
          <a:p>
            <a:pPr marL="1809114">
              <a:lnSpc>
                <a:spcPct val="100000"/>
              </a:lnSpc>
              <a:spcBef>
                <a:spcPts val="95"/>
              </a:spcBef>
            </a:pPr>
            <a:r>
              <a:rPr spc="235" dirty="0"/>
              <a:t>Electronic</a:t>
            </a:r>
            <a:r>
              <a:rPr spc="330" dirty="0"/>
              <a:t> </a:t>
            </a:r>
            <a:r>
              <a:rPr spc="180" dirty="0"/>
              <a:t>Funds</a:t>
            </a:r>
            <a:r>
              <a:rPr spc="330" dirty="0"/>
              <a:t> </a:t>
            </a:r>
            <a:r>
              <a:rPr spc="265" dirty="0"/>
              <a:t>Transfer</a:t>
            </a:r>
            <a:r>
              <a:rPr spc="415" dirty="0"/>
              <a:t> </a:t>
            </a:r>
            <a:r>
              <a:rPr spc="85" dirty="0"/>
              <a:t>(EFT)</a:t>
            </a: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38100">
              <a:lnSpc>
                <a:spcPts val="1670"/>
              </a:lnSpc>
            </a:pPr>
            <a:fld id="{81D60167-4931-47E6-BA6A-407CBD079E47}" type="slidenum">
              <a:rPr spc="-25" dirty="0"/>
              <a:t>20</a:t>
            </a:fld>
            <a:r>
              <a:rPr spc="-25" dirty="0"/>
              <a:t> </a:t>
            </a:r>
          </a:p>
        </p:txBody>
      </p:sp>
      <p:sp>
        <p:nvSpPr>
          <p:cNvPr id="3" name="object 3"/>
          <p:cNvSpPr txBox="1"/>
          <p:nvPr/>
        </p:nvSpPr>
        <p:spPr>
          <a:xfrm>
            <a:off x="1268697" y="1665181"/>
            <a:ext cx="15871825" cy="6330315"/>
          </a:xfrm>
          <a:prstGeom prst="rect">
            <a:avLst/>
          </a:prstGeom>
        </p:spPr>
        <p:txBody>
          <a:bodyPr vert="horz" wrap="square" lIns="0" tIns="12700" rIns="0" bIns="0" rtlCol="0">
            <a:spAutoFit/>
          </a:bodyPr>
          <a:lstStyle/>
          <a:p>
            <a:pPr marL="12700">
              <a:lnSpc>
                <a:spcPct val="100000"/>
              </a:lnSpc>
              <a:spcBef>
                <a:spcPts val="100"/>
              </a:spcBef>
              <a:tabLst>
                <a:tab pos="2488565" algn="l"/>
                <a:tab pos="6469380" algn="l"/>
                <a:tab pos="10622915" algn="l"/>
                <a:tab pos="13847444" algn="l"/>
              </a:tabLst>
            </a:pPr>
            <a:r>
              <a:rPr sz="3300" b="1" spc="210" dirty="0">
                <a:solidFill>
                  <a:srgbClr val="1F1243"/>
                </a:solidFill>
                <a:latin typeface="Calibri"/>
                <a:cs typeface="Calibri"/>
              </a:rPr>
              <a:t>CountyCare</a:t>
            </a:r>
            <a:r>
              <a:rPr sz="3300" b="1" dirty="0">
                <a:solidFill>
                  <a:srgbClr val="1F1243"/>
                </a:solidFill>
                <a:latin typeface="Calibri"/>
                <a:cs typeface="Calibri"/>
              </a:rPr>
              <a:t>	</a:t>
            </a:r>
            <a:r>
              <a:rPr sz="3300" b="1" spc="215" dirty="0">
                <a:solidFill>
                  <a:srgbClr val="1F1243"/>
                </a:solidFill>
                <a:latin typeface="Calibri"/>
                <a:cs typeface="Calibri"/>
              </a:rPr>
              <a:t>provides</a:t>
            </a:r>
            <a:r>
              <a:rPr sz="3300" b="1" spc="350" dirty="0">
                <a:solidFill>
                  <a:srgbClr val="1F1243"/>
                </a:solidFill>
                <a:latin typeface="Calibri"/>
                <a:cs typeface="Calibri"/>
              </a:rPr>
              <a:t> </a:t>
            </a:r>
            <a:r>
              <a:rPr sz="3300" b="1" spc="165" dirty="0">
                <a:solidFill>
                  <a:srgbClr val="1F1243"/>
                </a:solidFill>
                <a:latin typeface="Calibri"/>
                <a:cs typeface="Calibri"/>
              </a:rPr>
              <a:t>Electronic</a:t>
            </a:r>
            <a:r>
              <a:rPr sz="3300" b="1" dirty="0">
                <a:solidFill>
                  <a:srgbClr val="1F1243"/>
                </a:solidFill>
                <a:latin typeface="Calibri"/>
                <a:cs typeface="Calibri"/>
              </a:rPr>
              <a:t>	</a:t>
            </a:r>
            <a:r>
              <a:rPr sz="3300" b="1" spc="195" dirty="0">
                <a:solidFill>
                  <a:srgbClr val="1F1243"/>
                </a:solidFill>
                <a:latin typeface="Calibri"/>
                <a:cs typeface="Calibri"/>
              </a:rPr>
              <a:t>Funds</a:t>
            </a:r>
            <a:r>
              <a:rPr sz="3300" b="1" spc="305" dirty="0">
                <a:solidFill>
                  <a:srgbClr val="1F1243"/>
                </a:solidFill>
                <a:latin typeface="Calibri"/>
                <a:cs typeface="Calibri"/>
              </a:rPr>
              <a:t> </a:t>
            </a:r>
            <a:r>
              <a:rPr sz="3300" b="1" spc="130" dirty="0">
                <a:solidFill>
                  <a:srgbClr val="1F1243"/>
                </a:solidFill>
                <a:latin typeface="Calibri"/>
                <a:cs typeface="Calibri"/>
              </a:rPr>
              <a:t>Transfer</a:t>
            </a:r>
            <a:r>
              <a:rPr sz="3300" b="1" spc="300" dirty="0">
                <a:solidFill>
                  <a:srgbClr val="1F1243"/>
                </a:solidFill>
                <a:latin typeface="Calibri"/>
                <a:cs typeface="Calibri"/>
              </a:rPr>
              <a:t> </a:t>
            </a:r>
            <a:r>
              <a:rPr sz="3300" b="1" spc="165" dirty="0">
                <a:solidFill>
                  <a:srgbClr val="1F1243"/>
                </a:solidFill>
                <a:latin typeface="Calibri"/>
                <a:cs typeface="Calibri"/>
              </a:rPr>
              <a:t>(EFT)</a:t>
            </a:r>
            <a:r>
              <a:rPr sz="3300" b="1" dirty="0">
                <a:solidFill>
                  <a:srgbClr val="1F1243"/>
                </a:solidFill>
                <a:latin typeface="Calibri"/>
                <a:cs typeface="Calibri"/>
              </a:rPr>
              <a:t>	</a:t>
            </a:r>
            <a:r>
              <a:rPr sz="3300" b="1" spc="75" dirty="0">
                <a:solidFill>
                  <a:srgbClr val="1F1243"/>
                </a:solidFill>
                <a:latin typeface="Calibri"/>
                <a:cs typeface="Calibri"/>
              </a:rPr>
              <a:t>to</a:t>
            </a:r>
            <a:r>
              <a:rPr sz="3300" b="1" spc="290" dirty="0">
                <a:solidFill>
                  <a:srgbClr val="1F1243"/>
                </a:solidFill>
                <a:latin typeface="Calibri"/>
                <a:cs typeface="Calibri"/>
              </a:rPr>
              <a:t> </a:t>
            </a:r>
            <a:r>
              <a:rPr sz="3300" b="1" spc="185" dirty="0">
                <a:solidFill>
                  <a:srgbClr val="1F1243"/>
                </a:solidFill>
                <a:latin typeface="Calibri"/>
                <a:cs typeface="Calibri"/>
              </a:rPr>
              <a:t>participating</a:t>
            </a:r>
            <a:r>
              <a:rPr sz="3300" b="1" dirty="0">
                <a:solidFill>
                  <a:srgbClr val="1F1243"/>
                </a:solidFill>
                <a:latin typeface="Calibri"/>
                <a:cs typeface="Calibri"/>
              </a:rPr>
              <a:t>	</a:t>
            </a:r>
            <a:r>
              <a:rPr sz="3300" b="1" spc="165" dirty="0">
                <a:solidFill>
                  <a:srgbClr val="1F1243"/>
                </a:solidFill>
                <a:latin typeface="Calibri"/>
                <a:cs typeface="Calibri"/>
              </a:rPr>
              <a:t>providers.</a:t>
            </a:r>
            <a:endParaRPr sz="3300">
              <a:latin typeface="Calibri"/>
              <a:cs typeface="Calibri"/>
            </a:endParaRPr>
          </a:p>
          <a:p>
            <a:pPr marL="388620" marR="156845" indent="-376555">
              <a:lnSpc>
                <a:spcPct val="100899"/>
              </a:lnSpc>
              <a:spcBef>
                <a:spcPts val="2920"/>
              </a:spcBef>
              <a:buClr>
                <a:srgbClr val="1A9AD5"/>
              </a:buClr>
              <a:buFont typeface="Wingdings"/>
              <a:buChar char=""/>
              <a:tabLst>
                <a:tab pos="388620" algn="l"/>
              </a:tabLst>
            </a:pPr>
            <a:r>
              <a:rPr sz="2950" spc="165" dirty="0">
                <a:solidFill>
                  <a:srgbClr val="1F1243"/>
                </a:solidFill>
                <a:latin typeface="Calibri"/>
                <a:cs typeface="Calibri"/>
              </a:rPr>
              <a:t>Using</a:t>
            </a:r>
            <a:r>
              <a:rPr sz="2950" spc="275" dirty="0">
                <a:solidFill>
                  <a:srgbClr val="1F1243"/>
                </a:solidFill>
                <a:latin typeface="Calibri"/>
                <a:cs typeface="Calibri"/>
              </a:rPr>
              <a:t> </a:t>
            </a:r>
            <a:r>
              <a:rPr sz="2950" spc="195" dirty="0">
                <a:solidFill>
                  <a:srgbClr val="1F1243"/>
                </a:solidFill>
                <a:latin typeface="Calibri"/>
                <a:cs typeface="Calibri"/>
              </a:rPr>
              <a:t>EFT</a:t>
            </a:r>
            <a:r>
              <a:rPr sz="2950" spc="305" dirty="0">
                <a:solidFill>
                  <a:srgbClr val="1F1243"/>
                </a:solidFill>
                <a:latin typeface="Calibri"/>
                <a:cs typeface="Calibri"/>
              </a:rPr>
              <a:t> </a:t>
            </a:r>
            <a:r>
              <a:rPr sz="2950" spc="140" dirty="0">
                <a:solidFill>
                  <a:srgbClr val="1F1243"/>
                </a:solidFill>
                <a:latin typeface="Calibri"/>
                <a:cs typeface="Calibri"/>
              </a:rPr>
              <a:t>helps</a:t>
            </a:r>
            <a:r>
              <a:rPr sz="2950" spc="300" dirty="0">
                <a:solidFill>
                  <a:srgbClr val="1F1243"/>
                </a:solidFill>
                <a:latin typeface="Calibri"/>
                <a:cs typeface="Calibri"/>
              </a:rPr>
              <a:t> </a:t>
            </a:r>
            <a:r>
              <a:rPr sz="2950" spc="150" dirty="0">
                <a:solidFill>
                  <a:srgbClr val="1F1243"/>
                </a:solidFill>
                <a:latin typeface="Calibri"/>
                <a:cs typeface="Calibri"/>
              </a:rPr>
              <a:t>reduce</a:t>
            </a:r>
            <a:r>
              <a:rPr sz="2950" spc="305" dirty="0">
                <a:solidFill>
                  <a:srgbClr val="1F1243"/>
                </a:solidFill>
                <a:latin typeface="Calibri"/>
                <a:cs typeface="Calibri"/>
              </a:rPr>
              <a:t> </a:t>
            </a:r>
            <a:r>
              <a:rPr sz="2950" spc="105" dirty="0">
                <a:solidFill>
                  <a:srgbClr val="1F1243"/>
                </a:solidFill>
                <a:latin typeface="Calibri"/>
                <a:cs typeface="Calibri"/>
              </a:rPr>
              <a:t>costs</a:t>
            </a:r>
            <a:r>
              <a:rPr sz="2950" spc="250" dirty="0">
                <a:solidFill>
                  <a:srgbClr val="1F1243"/>
                </a:solidFill>
                <a:latin typeface="Calibri"/>
                <a:cs typeface="Calibri"/>
              </a:rPr>
              <a:t> </a:t>
            </a:r>
            <a:r>
              <a:rPr sz="2950" spc="140" dirty="0">
                <a:solidFill>
                  <a:srgbClr val="1F1243"/>
                </a:solidFill>
                <a:latin typeface="Calibri"/>
                <a:cs typeface="Calibri"/>
              </a:rPr>
              <a:t>and</a:t>
            </a:r>
            <a:r>
              <a:rPr sz="2950" spc="340" dirty="0">
                <a:solidFill>
                  <a:srgbClr val="1F1243"/>
                </a:solidFill>
                <a:latin typeface="Calibri"/>
                <a:cs typeface="Calibri"/>
              </a:rPr>
              <a:t> </a:t>
            </a:r>
            <a:r>
              <a:rPr sz="2950" spc="110" dirty="0">
                <a:solidFill>
                  <a:srgbClr val="1F1243"/>
                </a:solidFill>
                <a:latin typeface="Calibri"/>
                <a:cs typeface="Calibri"/>
              </a:rPr>
              <a:t>can</a:t>
            </a:r>
            <a:r>
              <a:rPr sz="2950" spc="270" dirty="0">
                <a:solidFill>
                  <a:srgbClr val="1F1243"/>
                </a:solidFill>
                <a:latin typeface="Calibri"/>
                <a:cs typeface="Calibri"/>
              </a:rPr>
              <a:t> </a:t>
            </a:r>
            <a:r>
              <a:rPr sz="2950" spc="130" dirty="0">
                <a:solidFill>
                  <a:srgbClr val="1F1243"/>
                </a:solidFill>
                <a:latin typeface="Calibri"/>
                <a:cs typeface="Calibri"/>
              </a:rPr>
              <a:t>improve</a:t>
            </a:r>
            <a:r>
              <a:rPr sz="2950" spc="250" dirty="0">
                <a:solidFill>
                  <a:srgbClr val="1F1243"/>
                </a:solidFill>
                <a:latin typeface="Calibri"/>
                <a:cs typeface="Calibri"/>
              </a:rPr>
              <a:t> </a:t>
            </a:r>
            <a:r>
              <a:rPr sz="2950" spc="130" dirty="0">
                <a:solidFill>
                  <a:srgbClr val="1F1243"/>
                </a:solidFill>
                <a:latin typeface="Calibri"/>
                <a:cs typeface="Calibri"/>
              </a:rPr>
              <a:t>cash</a:t>
            </a:r>
            <a:r>
              <a:rPr sz="2950" spc="315" dirty="0">
                <a:solidFill>
                  <a:srgbClr val="1F1243"/>
                </a:solidFill>
                <a:latin typeface="Calibri"/>
                <a:cs typeface="Calibri"/>
              </a:rPr>
              <a:t> </a:t>
            </a:r>
            <a:r>
              <a:rPr sz="2950" dirty="0">
                <a:solidFill>
                  <a:srgbClr val="1F1243"/>
                </a:solidFill>
                <a:latin typeface="Calibri"/>
                <a:cs typeface="Calibri"/>
              </a:rPr>
              <a:t>flow.</a:t>
            </a:r>
            <a:r>
              <a:rPr sz="2950" spc="75" dirty="0">
                <a:solidFill>
                  <a:srgbClr val="1F1243"/>
                </a:solidFill>
                <a:latin typeface="Calibri"/>
                <a:cs typeface="Calibri"/>
              </a:rPr>
              <a:t> </a:t>
            </a:r>
            <a:r>
              <a:rPr sz="2950" spc="170" dirty="0">
                <a:solidFill>
                  <a:srgbClr val="1F1243"/>
                </a:solidFill>
                <a:latin typeface="Calibri"/>
                <a:cs typeface="Calibri"/>
              </a:rPr>
              <a:t>CountyCare</a:t>
            </a:r>
            <a:r>
              <a:rPr sz="2950" spc="290" dirty="0">
                <a:solidFill>
                  <a:srgbClr val="1F1243"/>
                </a:solidFill>
                <a:latin typeface="Calibri"/>
                <a:cs typeface="Calibri"/>
              </a:rPr>
              <a:t> </a:t>
            </a:r>
            <a:r>
              <a:rPr sz="2950" spc="140" dirty="0">
                <a:solidFill>
                  <a:srgbClr val="1F1243"/>
                </a:solidFill>
                <a:latin typeface="Calibri"/>
                <a:cs typeface="Calibri"/>
              </a:rPr>
              <a:t>joined</a:t>
            </a:r>
            <a:r>
              <a:rPr sz="2950" spc="285" dirty="0">
                <a:solidFill>
                  <a:srgbClr val="1F1243"/>
                </a:solidFill>
                <a:latin typeface="Calibri"/>
                <a:cs typeface="Calibri"/>
              </a:rPr>
              <a:t> </a:t>
            </a:r>
            <a:r>
              <a:rPr sz="2950" spc="70" dirty="0">
                <a:solidFill>
                  <a:srgbClr val="1F1243"/>
                </a:solidFill>
                <a:latin typeface="Calibri"/>
                <a:cs typeface="Calibri"/>
              </a:rPr>
              <a:t>the</a:t>
            </a:r>
            <a:r>
              <a:rPr sz="2950" spc="240" dirty="0">
                <a:solidFill>
                  <a:srgbClr val="1F1243"/>
                </a:solidFill>
                <a:latin typeface="Calibri"/>
                <a:cs typeface="Calibri"/>
              </a:rPr>
              <a:t> </a:t>
            </a:r>
            <a:r>
              <a:rPr sz="2950" spc="95" dirty="0">
                <a:solidFill>
                  <a:srgbClr val="1F1243"/>
                </a:solidFill>
                <a:latin typeface="Calibri"/>
                <a:cs typeface="Calibri"/>
              </a:rPr>
              <a:t>InstaMed </a:t>
            </a:r>
            <a:r>
              <a:rPr sz="2950" spc="110" dirty="0">
                <a:solidFill>
                  <a:srgbClr val="1F1243"/>
                </a:solidFill>
                <a:latin typeface="Calibri"/>
                <a:cs typeface="Calibri"/>
              </a:rPr>
              <a:t>Network</a:t>
            </a:r>
            <a:r>
              <a:rPr sz="2950" spc="240" dirty="0">
                <a:solidFill>
                  <a:srgbClr val="1F1243"/>
                </a:solidFill>
                <a:latin typeface="Calibri"/>
                <a:cs typeface="Calibri"/>
              </a:rPr>
              <a:t> </a:t>
            </a:r>
            <a:r>
              <a:rPr sz="2950" dirty="0">
                <a:solidFill>
                  <a:srgbClr val="1F1243"/>
                </a:solidFill>
                <a:latin typeface="Calibri"/>
                <a:cs typeface="Calibri"/>
              </a:rPr>
              <a:t>to</a:t>
            </a:r>
            <a:r>
              <a:rPr sz="2950" spc="204" dirty="0">
                <a:solidFill>
                  <a:srgbClr val="1F1243"/>
                </a:solidFill>
                <a:latin typeface="Calibri"/>
                <a:cs typeface="Calibri"/>
              </a:rPr>
              <a:t> </a:t>
            </a:r>
            <a:r>
              <a:rPr sz="2950" spc="120" dirty="0">
                <a:solidFill>
                  <a:srgbClr val="1F1243"/>
                </a:solidFill>
                <a:latin typeface="Calibri"/>
                <a:cs typeface="Calibri"/>
              </a:rPr>
              <a:t>deliver</a:t>
            </a:r>
            <a:r>
              <a:rPr sz="2950" spc="240" dirty="0">
                <a:solidFill>
                  <a:srgbClr val="1F1243"/>
                </a:solidFill>
                <a:latin typeface="Calibri"/>
                <a:cs typeface="Calibri"/>
              </a:rPr>
              <a:t> </a:t>
            </a:r>
            <a:r>
              <a:rPr sz="2950" spc="120" dirty="0">
                <a:solidFill>
                  <a:srgbClr val="1F1243"/>
                </a:solidFill>
                <a:latin typeface="Calibri"/>
                <a:cs typeface="Calibri"/>
              </a:rPr>
              <a:t>payments</a:t>
            </a:r>
            <a:r>
              <a:rPr sz="2950" spc="320" dirty="0">
                <a:solidFill>
                  <a:srgbClr val="1F1243"/>
                </a:solidFill>
                <a:latin typeface="Calibri"/>
                <a:cs typeface="Calibri"/>
              </a:rPr>
              <a:t> </a:t>
            </a:r>
            <a:r>
              <a:rPr sz="2950" spc="60" dirty="0">
                <a:solidFill>
                  <a:srgbClr val="1F1243"/>
                </a:solidFill>
                <a:latin typeface="Calibri"/>
                <a:cs typeface="Calibri"/>
              </a:rPr>
              <a:t>via</a:t>
            </a:r>
            <a:r>
              <a:rPr sz="2950" spc="229" dirty="0">
                <a:solidFill>
                  <a:srgbClr val="1F1243"/>
                </a:solidFill>
                <a:latin typeface="Calibri"/>
                <a:cs typeface="Calibri"/>
              </a:rPr>
              <a:t> </a:t>
            </a:r>
            <a:r>
              <a:rPr sz="2950" spc="65" dirty="0">
                <a:solidFill>
                  <a:srgbClr val="1F1243"/>
                </a:solidFill>
                <a:latin typeface="Calibri"/>
                <a:cs typeface="Calibri"/>
              </a:rPr>
              <a:t>free</a:t>
            </a:r>
            <a:r>
              <a:rPr sz="2950" spc="204" dirty="0">
                <a:solidFill>
                  <a:srgbClr val="1F1243"/>
                </a:solidFill>
                <a:latin typeface="Calibri"/>
                <a:cs typeface="Calibri"/>
              </a:rPr>
              <a:t> </a:t>
            </a:r>
            <a:r>
              <a:rPr sz="2950" spc="105" dirty="0">
                <a:solidFill>
                  <a:srgbClr val="1F1243"/>
                </a:solidFill>
                <a:latin typeface="Calibri"/>
                <a:cs typeface="Calibri"/>
              </a:rPr>
              <a:t>electronic</a:t>
            </a:r>
            <a:r>
              <a:rPr sz="2950" spc="295" dirty="0">
                <a:solidFill>
                  <a:srgbClr val="1F1243"/>
                </a:solidFill>
                <a:latin typeface="Calibri"/>
                <a:cs typeface="Calibri"/>
              </a:rPr>
              <a:t> </a:t>
            </a:r>
            <a:r>
              <a:rPr sz="2950" spc="95" dirty="0">
                <a:solidFill>
                  <a:srgbClr val="1F1243"/>
                </a:solidFill>
                <a:latin typeface="Calibri"/>
                <a:cs typeface="Calibri"/>
              </a:rPr>
              <a:t>remittance</a:t>
            </a:r>
            <a:r>
              <a:rPr sz="2950" spc="200" dirty="0">
                <a:solidFill>
                  <a:srgbClr val="1F1243"/>
                </a:solidFill>
                <a:latin typeface="Calibri"/>
                <a:cs typeface="Calibri"/>
              </a:rPr>
              <a:t> </a:t>
            </a:r>
            <a:r>
              <a:rPr sz="2950" spc="135" dirty="0">
                <a:solidFill>
                  <a:srgbClr val="1F1243"/>
                </a:solidFill>
                <a:latin typeface="Calibri"/>
                <a:cs typeface="Calibri"/>
              </a:rPr>
              <a:t>advice</a:t>
            </a:r>
            <a:r>
              <a:rPr sz="2950" spc="315" dirty="0">
                <a:solidFill>
                  <a:srgbClr val="1F1243"/>
                </a:solidFill>
                <a:latin typeface="Calibri"/>
                <a:cs typeface="Calibri"/>
              </a:rPr>
              <a:t> </a:t>
            </a:r>
            <a:r>
              <a:rPr sz="2950" spc="110" dirty="0">
                <a:solidFill>
                  <a:srgbClr val="1F1243"/>
                </a:solidFill>
                <a:latin typeface="Calibri"/>
                <a:cs typeface="Calibri"/>
              </a:rPr>
              <a:t>(ERA)</a:t>
            </a:r>
            <a:r>
              <a:rPr sz="2950" spc="280" dirty="0">
                <a:solidFill>
                  <a:srgbClr val="1F1243"/>
                </a:solidFill>
                <a:latin typeface="Calibri"/>
                <a:cs typeface="Calibri"/>
              </a:rPr>
              <a:t> </a:t>
            </a:r>
            <a:r>
              <a:rPr sz="2950" spc="140" dirty="0">
                <a:solidFill>
                  <a:srgbClr val="1F1243"/>
                </a:solidFill>
                <a:latin typeface="Calibri"/>
                <a:cs typeface="Calibri"/>
              </a:rPr>
              <a:t>and</a:t>
            </a:r>
            <a:r>
              <a:rPr sz="2950" spc="335" dirty="0">
                <a:solidFill>
                  <a:srgbClr val="1F1243"/>
                </a:solidFill>
                <a:latin typeface="Calibri"/>
                <a:cs typeface="Calibri"/>
              </a:rPr>
              <a:t> </a:t>
            </a:r>
            <a:r>
              <a:rPr sz="2950" spc="85" dirty="0">
                <a:solidFill>
                  <a:srgbClr val="1F1243"/>
                </a:solidFill>
                <a:latin typeface="Calibri"/>
                <a:cs typeface="Calibri"/>
              </a:rPr>
              <a:t>electronic </a:t>
            </a:r>
            <a:r>
              <a:rPr sz="2950" spc="114" dirty="0">
                <a:solidFill>
                  <a:srgbClr val="1F1243"/>
                </a:solidFill>
                <a:latin typeface="Calibri"/>
                <a:cs typeface="Calibri"/>
              </a:rPr>
              <a:t>funds</a:t>
            </a:r>
            <a:r>
              <a:rPr sz="2950" spc="254" dirty="0">
                <a:solidFill>
                  <a:srgbClr val="1F1243"/>
                </a:solidFill>
                <a:latin typeface="Calibri"/>
                <a:cs typeface="Calibri"/>
              </a:rPr>
              <a:t> </a:t>
            </a:r>
            <a:r>
              <a:rPr sz="2950" spc="65" dirty="0">
                <a:solidFill>
                  <a:srgbClr val="1F1243"/>
                </a:solidFill>
                <a:latin typeface="Calibri"/>
                <a:cs typeface="Calibri"/>
              </a:rPr>
              <a:t>transfer</a:t>
            </a:r>
            <a:r>
              <a:rPr sz="2950" spc="170" dirty="0">
                <a:solidFill>
                  <a:srgbClr val="1F1243"/>
                </a:solidFill>
                <a:latin typeface="Calibri"/>
                <a:cs typeface="Calibri"/>
              </a:rPr>
              <a:t> </a:t>
            </a:r>
            <a:r>
              <a:rPr sz="2950" spc="90" dirty="0">
                <a:solidFill>
                  <a:srgbClr val="1F1243"/>
                </a:solidFill>
                <a:latin typeface="Calibri"/>
                <a:cs typeface="Calibri"/>
              </a:rPr>
              <a:t>(EFT).</a:t>
            </a:r>
            <a:endParaRPr sz="2950">
              <a:latin typeface="Calibri"/>
              <a:cs typeface="Calibri"/>
            </a:endParaRPr>
          </a:p>
          <a:p>
            <a:pPr marL="388620" marR="401955" indent="-376555">
              <a:lnSpc>
                <a:spcPct val="101000"/>
              </a:lnSpc>
              <a:spcBef>
                <a:spcPts val="3000"/>
              </a:spcBef>
              <a:buClr>
                <a:srgbClr val="1A9AD5"/>
              </a:buClr>
              <a:buFont typeface="Wingdings"/>
              <a:buChar char=""/>
              <a:tabLst>
                <a:tab pos="388620" algn="l"/>
                <a:tab pos="6454140" algn="l"/>
                <a:tab pos="7487920" algn="l"/>
                <a:tab pos="8612505" algn="l"/>
              </a:tabLst>
            </a:pPr>
            <a:r>
              <a:rPr sz="2950" spc="195" dirty="0">
                <a:solidFill>
                  <a:srgbClr val="1F1243"/>
                </a:solidFill>
                <a:latin typeface="Calibri"/>
                <a:cs typeface="Calibri"/>
              </a:rPr>
              <a:t>ERA/EFT</a:t>
            </a:r>
            <a:r>
              <a:rPr sz="2950" spc="220" dirty="0">
                <a:solidFill>
                  <a:srgbClr val="1F1243"/>
                </a:solidFill>
                <a:latin typeface="Calibri"/>
                <a:cs typeface="Calibri"/>
              </a:rPr>
              <a:t> </a:t>
            </a:r>
            <a:r>
              <a:rPr sz="2950" spc="50" dirty="0">
                <a:solidFill>
                  <a:srgbClr val="1F1243"/>
                </a:solidFill>
                <a:latin typeface="Calibri"/>
                <a:cs typeface="Calibri"/>
              </a:rPr>
              <a:t>is</a:t>
            </a:r>
            <a:r>
              <a:rPr sz="2950" spc="185" dirty="0">
                <a:solidFill>
                  <a:srgbClr val="1F1243"/>
                </a:solidFill>
                <a:latin typeface="Calibri"/>
                <a:cs typeface="Calibri"/>
              </a:rPr>
              <a:t> </a:t>
            </a:r>
            <a:r>
              <a:rPr sz="2950" dirty="0">
                <a:solidFill>
                  <a:srgbClr val="1F1243"/>
                </a:solidFill>
                <a:latin typeface="Calibri"/>
                <a:cs typeface="Calibri"/>
              </a:rPr>
              <a:t>a</a:t>
            </a:r>
            <a:r>
              <a:rPr sz="2950" spc="240" dirty="0">
                <a:solidFill>
                  <a:srgbClr val="1F1243"/>
                </a:solidFill>
                <a:latin typeface="Calibri"/>
                <a:cs typeface="Calibri"/>
              </a:rPr>
              <a:t> </a:t>
            </a:r>
            <a:r>
              <a:rPr sz="2950" spc="120" dirty="0">
                <a:solidFill>
                  <a:srgbClr val="1F1243"/>
                </a:solidFill>
                <a:latin typeface="Calibri"/>
                <a:cs typeface="Calibri"/>
              </a:rPr>
              <a:t>convenient,</a:t>
            </a:r>
            <a:r>
              <a:rPr sz="2950" spc="180" dirty="0">
                <a:solidFill>
                  <a:srgbClr val="1F1243"/>
                </a:solidFill>
                <a:latin typeface="Calibri"/>
                <a:cs typeface="Calibri"/>
              </a:rPr>
              <a:t> </a:t>
            </a:r>
            <a:r>
              <a:rPr sz="2950" spc="140" dirty="0">
                <a:solidFill>
                  <a:srgbClr val="1F1243"/>
                </a:solidFill>
                <a:latin typeface="Calibri"/>
                <a:cs typeface="Calibri"/>
              </a:rPr>
              <a:t>paperless</a:t>
            </a:r>
            <a:r>
              <a:rPr sz="2950" dirty="0">
                <a:solidFill>
                  <a:srgbClr val="1F1243"/>
                </a:solidFill>
                <a:latin typeface="Calibri"/>
                <a:cs typeface="Calibri"/>
              </a:rPr>
              <a:t>	</a:t>
            </a:r>
            <a:r>
              <a:rPr sz="2950" spc="140" dirty="0">
                <a:solidFill>
                  <a:srgbClr val="1F1243"/>
                </a:solidFill>
                <a:latin typeface="Calibri"/>
                <a:cs typeface="Calibri"/>
              </a:rPr>
              <a:t>and</a:t>
            </a:r>
            <a:r>
              <a:rPr sz="2950" spc="340" dirty="0">
                <a:solidFill>
                  <a:srgbClr val="1F1243"/>
                </a:solidFill>
                <a:latin typeface="Calibri"/>
                <a:cs typeface="Calibri"/>
              </a:rPr>
              <a:t> </a:t>
            </a:r>
            <a:r>
              <a:rPr sz="2950" spc="130" dirty="0">
                <a:solidFill>
                  <a:srgbClr val="1F1243"/>
                </a:solidFill>
                <a:latin typeface="Calibri"/>
                <a:cs typeface="Calibri"/>
              </a:rPr>
              <a:t>secure</a:t>
            </a:r>
            <a:r>
              <a:rPr sz="2950" spc="270" dirty="0">
                <a:solidFill>
                  <a:srgbClr val="1F1243"/>
                </a:solidFill>
                <a:latin typeface="Calibri"/>
                <a:cs typeface="Calibri"/>
              </a:rPr>
              <a:t> </a:t>
            </a:r>
            <a:r>
              <a:rPr sz="2950" spc="55" dirty="0">
                <a:solidFill>
                  <a:srgbClr val="1F1243"/>
                </a:solidFill>
                <a:latin typeface="Calibri"/>
                <a:cs typeface="Calibri"/>
              </a:rPr>
              <a:t>way</a:t>
            </a:r>
            <a:r>
              <a:rPr sz="2950" spc="204" dirty="0">
                <a:solidFill>
                  <a:srgbClr val="1F1243"/>
                </a:solidFill>
                <a:latin typeface="Calibri"/>
                <a:cs typeface="Calibri"/>
              </a:rPr>
              <a:t> </a:t>
            </a:r>
            <a:r>
              <a:rPr sz="2950" dirty="0">
                <a:solidFill>
                  <a:srgbClr val="1F1243"/>
                </a:solidFill>
                <a:latin typeface="Calibri"/>
                <a:cs typeface="Calibri"/>
              </a:rPr>
              <a:t>to</a:t>
            </a:r>
            <a:r>
              <a:rPr sz="2950" spc="204" dirty="0">
                <a:solidFill>
                  <a:srgbClr val="1F1243"/>
                </a:solidFill>
                <a:latin typeface="Calibri"/>
                <a:cs typeface="Calibri"/>
              </a:rPr>
              <a:t> </a:t>
            </a:r>
            <a:r>
              <a:rPr sz="2950" spc="120" dirty="0">
                <a:solidFill>
                  <a:srgbClr val="1F1243"/>
                </a:solidFill>
                <a:latin typeface="Calibri"/>
                <a:cs typeface="Calibri"/>
              </a:rPr>
              <a:t>receive</a:t>
            </a:r>
            <a:r>
              <a:rPr sz="2950" spc="229" dirty="0">
                <a:solidFill>
                  <a:srgbClr val="1F1243"/>
                </a:solidFill>
                <a:latin typeface="Calibri"/>
                <a:cs typeface="Calibri"/>
              </a:rPr>
              <a:t> </a:t>
            </a:r>
            <a:r>
              <a:rPr sz="2950" spc="110" dirty="0">
                <a:solidFill>
                  <a:srgbClr val="1F1243"/>
                </a:solidFill>
                <a:latin typeface="Calibri"/>
                <a:cs typeface="Calibri"/>
              </a:rPr>
              <a:t>claim</a:t>
            </a:r>
            <a:r>
              <a:rPr sz="2950" spc="245" dirty="0">
                <a:solidFill>
                  <a:srgbClr val="1F1243"/>
                </a:solidFill>
                <a:latin typeface="Calibri"/>
                <a:cs typeface="Calibri"/>
              </a:rPr>
              <a:t> </a:t>
            </a:r>
            <a:r>
              <a:rPr sz="2950" spc="114" dirty="0">
                <a:solidFill>
                  <a:srgbClr val="1F1243"/>
                </a:solidFill>
                <a:latin typeface="Calibri"/>
                <a:cs typeface="Calibri"/>
              </a:rPr>
              <a:t>payments.</a:t>
            </a:r>
            <a:r>
              <a:rPr sz="2950" spc="204" dirty="0">
                <a:solidFill>
                  <a:srgbClr val="1F1243"/>
                </a:solidFill>
                <a:latin typeface="Calibri"/>
                <a:cs typeface="Calibri"/>
              </a:rPr>
              <a:t> </a:t>
            </a:r>
            <a:r>
              <a:rPr sz="2950" spc="155" dirty="0">
                <a:solidFill>
                  <a:srgbClr val="1F1243"/>
                </a:solidFill>
                <a:latin typeface="Calibri"/>
                <a:cs typeface="Calibri"/>
              </a:rPr>
              <a:t>Funds</a:t>
            </a:r>
            <a:r>
              <a:rPr sz="2950" spc="300" dirty="0">
                <a:solidFill>
                  <a:srgbClr val="1F1243"/>
                </a:solidFill>
                <a:latin typeface="Calibri"/>
                <a:cs typeface="Calibri"/>
              </a:rPr>
              <a:t> </a:t>
            </a:r>
            <a:r>
              <a:rPr sz="2950" spc="35" dirty="0">
                <a:solidFill>
                  <a:srgbClr val="1F1243"/>
                </a:solidFill>
                <a:latin typeface="Calibri"/>
                <a:cs typeface="Calibri"/>
              </a:rPr>
              <a:t>are </a:t>
            </a:r>
            <a:r>
              <a:rPr sz="2950" spc="170" dirty="0">
                <a:solidFill>
                  <a:srgbClr val="1F1243"/>
                </a:solidFill>
                <a:latin typeface="Calibri"/>
                <a:cs typeface="Calibri"/>
              </a:rPr>
              <a:t>deposited</a:t>
            </a:r>
            <a:r>
              <a:rPr sz="2950" spc="320" dirty="0">
                <a:solidFill>
                  <a:srgbClr val="1F1243"/>
                </a:solidFill>
                <a:latin typeface="Calibri"/>
                <a:cs typeface="Calibri"/>
              </a:rPr>
              <a:t> </a:t>
            </a:r>
            <a:r>
              <a:rPr sz="2950" spc="90" dirty="0">
                <a:solidFill>
                  <a:srgbClr val="1F1243"/>
                </a:solidFill>
                <a:latin typeface="Calibri"/>
                <a:cs typeface="Calibri"/>
              </a:rPr>
              <a:t>directly</a:t>
            </a:r>
            <a:r>
              <a:rPr sz="2950" spc="200" dirty="0">
                <a:solidFill>
                  <a:srgbClr val="1F1243"/>
                </a:solidFill>
                <a:latin typeface="Calibri"/>
                <a:cs typeface="Calibri"/>
              </a:rPr>
              <a:t> </a:t>
            </a:r>
            <a:r>
              <a:rPr sz="2950" spc="70" dirty="0">
                <a:solidFill>
                  <a:srgbClr val="1F1243"/>
                </a:solidFill>
                <a:latin typeface="Calibri"/>
                <a:cs typeface="Calibri"/>
              </a:rPr>
              <a:t>into</a:t>
            </a:r>
            <a:r>
              <a:rPr sz="2950" spc="190" dirty="0">
                <a:solidFill>
                  <a:srgbClr val="1F1243"/>
                </a:solidFill>
                <a:latin typeface="Calibri"/>
                <a:cs typeface="Calibri"/>
              </a:rPr>
              <a:t> </a:t>
            </a:r>
            <a:r>
              <a:rPr sz="2950" spc="95" dirty="0">
                <a:solidFill>
                  <a:srgbClr val="1F1243"/>
                </a:solidFill>
                <a:latin typeface="Calibri"/>
                <a:cs typeface="Calibri"/>
              </a:rPr>
              <a:t>your</a:t>
            </a:r>
            <a:r>
              <a:rPr sz="2950" spc="229" dirty="0">
                <a:solidFill>
                  <a:srgbClr val="1F1243"/>
                </a:solidFill>
                <a:latin typeface="Calibri"/>
                <a:cs typeface="Calibri"/>
              </a:rPr>
              <a:t> </a:t>
            </a:r>
            <a:r>
              <a:rPr sz="2950" spc="175" dirty="0">
                <a:solidFill>
                  <a:srgbClr val="1F1243"/>
                </a:solidFill>
                <a:latin typeface="Calibri"/>
                <a:cs typeface="Calibri"/>
              </a:rPr>
              <a:t>designated</a:t>
            </a:r>
            <a:r>
              <a:rPr sz="2950" spc="285" dirty="0">
                <a:solidFill>
                  <a:srgbClr val="1F1243"/>
                </a:solidFill>
                <a:latin typeface="Calibri"/>
                <a:cs typeface="Calibri"/>
              </a:rPr>
              <a:t> </a:t>
            </a:r>
            <a:r>
              <a:rPr sz="2950" spc="145" dirty="0">
                <a:solidFill>
                  <a:srgbClr val="1F1243"/>
                </a:solidFill>
                <a:latin typeface="Calibri"/>
                <a:cs typeface="Calibri"/>
              </a:rPr>
              <a:t>bank</a:t>
            </a:r>
            <a:r>
              <a:rPr sz="2950" spc="290" dirty="0">
                <a:solidFill>
                  <a:srgbClr val="1F1243"/>
                </a:solidFill>
                <a:latin typeface="Calibri"/>
                <a:cs typeface="Calibri"/>
              </a:rPr>
              <a:t> </a:t>
            </a:r>
            <a:r>
              <a:rPr sz="2950" spc="125" dirty="0">
                <a:solidFill>
                  <a:srgbClr val="1F1243"/>
                </a:solidFill>
                <a:latin typeface="Calibri"/>
                <a:cs typeface="Calibri"/>
              </a:rPr>
              <a:t>account</a:t>
            </a:r>
            <a:r>
              <a:rPr sz="2950" spc="260" dirty="0">
                <a:solidFill>
                  <a:srgbClr val="1F1243"/>
                </a:solidFill>
                <a:latin typeface="Calibri"/>
                <a:cs typeface="Calibri"/>
              </a:rPr>
              <a:t> </a:t>
            </a:r>
            <a:r>
              <a:rPr sz="2950" spc="140" dirty="0">
                <a:solidFill>
                  <a:srgbClr val="1F1243"/>
                </a:solidFill>
                <a:latin typeface="Calibri"/>
                <a:cs typeface="Calibri"/>
              </a:rPr>
              <a:t>and</a:t>
            </a:r>
            <a:r>
              <a:rPr sz="2950" spc="330" dirty="0">
                <a:solidFill>
                  <a:srgbClr val="1F1243"/>
                </a:solidFill>
                <a:latin typeface="Calibri"/>
                <a:cs typeface="Calibri"/>
              </a:rPr>
              <a:t> </a:t>
            </a:r>
            <a:r>
              <a:rPr sz="2950" spc="135" dirty="0">
                <a:solidFill>
                  <a:srgbClr val="1F1243"/>
                </a:solidFill>
                <a:latin typeface="Calibri"/>
                <a:cs typeface="Calibri"/>
              </a:rPr>
              <a:t>include</a:t>
            </a:r>
            <a:r>
              <a:rPr sz="2950" spc="305" dirty="0">
                <a:solidFill>
                  <a:srgbClr val="1F1243"/>
                </a:solidFill>
                <a:latin typeface="Calibri"/>
                <a:cs typeface="Calibri"/>
              </a:rPr>
              <a:t> </a:t>
            </a:r>
            <a:r>
              <a:rPr sz="2950" spc="70" dirty="0">
                <a:solidFill>
                  <a:srgbClr val="1F1243"/>
                </a:solidFill>
                <a:latin typeface="Calibri"/>
                <a:cs typeface="Calibri"/>
              </a:rPr>
              <a:t>the</a:t>
            </a:r>
            <a:r>
              <a:rPr sz="2950" spc="140" dirty="0">
                <a:solidFill>
                  <a:srgbClr val="1F1243"/>
                </a:solidFill>
                <a:latin typeface="Calibri"/>
                <a:cs typeface="Calibri"/>
              </a:rPr>
              <a:t> </a:t>
            </a:r>
            <a:r>
              <a:rPr sz="2950" spc="175" dirty="0">
                <a:solidFill>
                  <a:srgbClr val="1F1243"/>
                </a:solidFill>
                <a:latin typeface="Calibri"/>
                <a:cs typeface="Calibri"/>
              </a:rPr>
              <a:t>TRN</a:t>
            </a:r>
            <a:r>
              <a:rPr sz="2950" spc="345" dirty="0">
                <a:solidFill>
                  <a:srgbClr val="1F1243"/>
                </a:solidFill>
                <a:latin typeface="Calibri"/>
                <a:cs typeface="Calibri"/>
              </a:rPr>
              <a:t> </a:t>
            </a:r>
            <a:r>
              <a:rPr sz="2950" spc="100" dirty="0">
                <a:solidFill>
                  <a:srgbClr val="1F1243"/>
                </a:solidFill>
                <a:latin typeface="Calibri"/>
                <a:cs typeface="Calibri"/>
              </a:rPr>
              <a:t>Reassociation </a:t>
            </a:r>
            <a:r>
              <a:rPr sz="2950" spc="85" dirty="0">
                <a:solidFill>
                  <a:srgbClr val="1F1243"/>
                </a:solidFill>
                <a:latin typeface="Calibri"/>
                <a:cs typeface="Calibri"/>
              </a:rPr>
              <a:t>Trace</a:t>
            </a:r>
            <a:r>
              <a:rPr sz="2950" spc="204" dirty="0">
                <a:solidFill>
                  <a:srgbClr val="1F1243"/>
                </a:solidFill>
                <a:latin typeface="Calibri"/>
                <a:cs typeface="Calibri"/>
              </a:rPr>
              <a:t> </a:t>
            </a:r>
            <a:r>
              <a:rPr sz="2950" spc="140" dirty="0">
                <a:solidFill>
                  <a:srgbClr val="1F1243"/>
                </a:solidFill>
                <a:latin typeface="Calibri"/>
                <a:cs typeface="Calibri"/>
              </a:rPr>
              <a:t>Number,</a:t>
            </a:r>
            <a:r>
              <a:rPr sz="2950" spc="190" dirty="0">
                <a:solidFill>
                  <a:srgbClr val="1F1243"/>
                </a:solidFill>
                <a:latin typeface="Calibri"/>
                <a:cs typeface="Calibri"/>
              </a:rPr>
              <a:t> </a:t>
            </a:r>
            <a:r>
              <a:rPr sz="2950" spc="45" dirty="0">
                <a:solidFill>
                  <a:srgbClr val="1F1243"/>
                </a:solidFill>
                <a:latin typeface="Calibri"/>
                <a:cs typeface="Calibri"/>
              </a:rPr>
              <a:t>in</a:t>
            </a:r>
            <a:r>
              <a:rPr sz="2950" spc="225" dirty="0">
                <a:solidFill>
                  <a:srgbClr val="1F1243"/>
                </a:solidFill>
                <a:latin typeface="Calibri"/>
                <a:cs typeface="Calibri"/>
              </a:rPr>
              <a:t> </a:t>
            </a:r>
            <a:r>
              <a:rPr sz="2950" spc="170" dirty="0">
                <a:solidFill>
                  <a:srgbClr val="1F1243"/>
                </a:solidFill>
                <a:latin typeface="Calibri"/>
                <a:cs typeface="Calibri"/>
              </a:rPr>
              <a:t>accordance</a:t>
            </a:r>
            <a:r>
              <a:rPr sz="2950" spc="330" dirty="0">
                <a:solidFill>
                  <a:srgbClr val="1F1243"/>
                </a:solidFill>
                <a:latin typeface="Calibri"/>
                <a:cs typeface="Calibri"/>
              </a:rPr>
              <a:t> </a:t>
            </a:r>
            <a:r>
              <a:rPr sz="2950" dirty="0">
                <a:solidFill>
                  <a:srgbClr val="1F1243"/>
                </a:solidFill>
                <a:latin typeface="Calibri"/>
                <a:cs typeface="Calibri"/>
              </a:rPr>
              <a:t>with</a:t>
            </a:r>
            <a:r>
              <a:rPr sz="2950" spc="225" dirty="0">
                <a:solidFill>
                  <a:srgbClr val="1F1243"/>
                </a:solidFill>
                <a:latin typeface="Calibri"/>
                <a:cs typeface="Calibri"/>
              </a:rPr>
              <a:t> </a:t>
            </a:r>
            <a:r>
              <a:rPr sz="2950" dirty="0">
                <a:solidFill>
                  <a:srgbClr val="1F1243"/>
                </a:solidFill>
                <a:latin typeface="Calibri"/>
                <a:cs typeface="Calibri"/>
              </a:rPr>
              <a:t>C</a:t>
            </a:r>
            <a:r>
              <a:rPr sz="2950" spc="-270" dirty="0">
                <a:solidFill>
                  <a:srgbClr val="1F1243"/>
                </a:solidFill>
                <a:latin typeface="Calibri"/>
                <a:cs typeface="Calibri"/>
              </a:rPr>
              <a:t> </a:t>
            </a:r>
            <a:r>
              <a:rPr sz="2950" spc="-25" dirty="0">
                <a:solidFill>
                  <a:srgbClr val="1F1243"/>
                </a:solidFill>
                <a:latin typeface="Calibri"/>
                <a:cs typeface="Calibri"/>
              </a:rPr>
              <a:t>A</a:t>
            </a:r>
            <a:r>
              <a:rPr sz="2950" spc="-265" dirty="0">
                <a:solidFill>
                  <a:srgbClr val="1F1243"/>
                </a:solidFill>
                <a:latin typeface="Calibri"/>
                <a:cs typeface="Calibri"/>
              </a:rPr>
              <a:t> </a:t>
            </a:r>
            <a:r>
              <a:rPr sz="2950" dirty="0">
                <a:solidFill>
                  <a:srgbClr val="1F1243"/>
                </a:solidFill>
                <a:latin typeface="Calibri"/>
                <a:cs typeface="Calibri"/>
              </a:rPr>
              <a:t>Q</a:t>
            </a:r>
            <a:r>
              <a:rPr sz="2950" spc="-260" dirty="0">
                <a:solidFill>
                  <a:srgbClr val="1F1243"/>
                </a:solidFill>
                <a:latin typeface="Calibri"/>
                <a:cs typeface="Calibri"/>
              </a:rPr>
              <a:t> </a:t>
            </a:r>
            <a:r>
              <a:rPr sz="2950" spc="-50" dirty="0">
                <a:solidFill>
                  <a:srgbClr val="1F1243"/>
                </a:solidFill>
                <a:latin typeface="Calibri"/>
                <a:cs typeface="Calibri"/>
              </a:rPr>
              <a:t>H</a:t>
            </a:r>
            <a:r>
              <a:rPr sz="2950" dirty="0">
                <a:solidFill>
                  <a:srgbClr val="1F1243"/>
                </a:solidFill>
                <a:latin typeface="Calibri"/>
                <a:cs typeface="Calibri"/>
              </a:rPr>
              <a:t>	C</a:t>
            </a:r>
            <a:r>
              <a:rPr sz="2950" spc="-290" dirty="0">
                <a:solidFill>
                  <a:srgbClr val="1F1243"/>
                </a:solidFill>
                <a:latin typeface="Calibri"/>
                <a:cs typeface="Calibri"/>
              </a:rPr>
              <a:t> </a:t>
            </a:r>
            <a:r>
              <a:rPr sz="2950" dirty="0">
                <a:solidFill>
                  <a:srgbClr val="1F1243"/>
                </a:solidFill>
                <a:latin typeface="Calibri"/>
                <a:cs typeface="Calibri"/>
              </a:rPr>
              <a:t>O</a:t>
            </a:r>
            <a:r>
              <a:rPr sz="2950" spc="-290" dirty="0">
                <a:solidFill>
                  <a:srgbClr val="1F1243"/>
                </a:solidFill>
                <a:latin typeface="Calibri"/>
                <a:cs typeface="Calibri"/>
              </a:rPr>
              <a:t> </a:t>
            </a:r>
            <a:r>
              <a:rPr sz="2950" dirty="0">
                <a:solidFill>
                  <a:srgbClr val="1F1243"/>
                </a:solidFill>
                <a:latin typeface="Calibri"/>
                <a:cs typeface="Calibri"/>
              </a:rPr>
              <a:t>R</a:t>
            </a:r>
            <a:r>
              <a:rPr sz="2950" spc="-285" dirty="0">
                <a:solidFill>
                  <a:srgbClr val="1F1243"/>
                </a:solidFill>
                <a:latin typeface="Calibri"/>
                <a:cs typeface="Calibri"/>
              </a:rPr>
              <a:t> </a:t>
            </a:r>
            <a:r>
              <a:rPr sz="2950" spc="-50" dirty="0">
                <a:solidFill>
                  <a:srgbClr val="1F1243"/>
                </a:solidFill>
                <a:latin typeface="Calibri"/>
                <a:cs typeface="Calibri"/>
              </a:rPr>
              <a:t>E</a:t>
            </a:r>
            <a:r>
              <a:rPr sz="2950" dirty="0">
                <a:solidFill>
                  <a:srgbClr val="1F1243"/>
                </a:solidFill>
                <a:latin typeface="Calibri"/>
                <a:cs typeface="Calibri"/>
              </a:rPr>
              <a:t>	</a:t>
            </a:r>
            <a:r>
              <a:rPr sz="2950" spc="135" dirty="0">
                <a:solidFill>
                  <a:srgbClr val="1F1243"/>
                </a:solidFill>
                <a:latin typeface="Calibri"/>
                <a:cs typeface="Calibri"/>
              </a:rPr>
              <a:t>Phase</a:t>
            </a:r>
            <a:r>
              <a:rPr sz="2950" spc="275" dirty="0">
                <a:solidFill>
                  <a:srgbClr val="1F1243"/>
                </a:solidFill>
                <a:latin typeface="Calibri"/>
                <a:cs typeface="Calibri"/>
              </a:rPr>
              <a:t> </a:t>
            </a:r>
            <a:r>
              <a:rPr sz="2950" dirty="0">
                <a:solidFill>
                  <a:srgbClr val="1F1243"/>
                </a:solidFill>
                <a:latin typeface="Calibri"/>
                <a:cs typeface="Calibri"/>
              </a:rPr>
              <a:t>III</a:t>
            </a:r>
            <a:r>
              <a:rPr sz="2950" spc="85" dirty="0">
                <a:solidFill>
                  <a:srgbClr val="1F1243"/>
                </a:solidFill>
                <a:latin typeface="Calibri"/>
                <a:cs typeface="Calibri"/>
              </a:rPr>
              <a:t> </a:t>
            </a:r>
            <a:r>
              <a:rPr sz="2950" spc="175" dirty="0">
                <a:solidFill>
                  <a:srgbClr val="1F1243"/>
                </a:solidFill>
                <a:latin typeface="Calibri"/>
                <a:cs typeface="Calibri"/>
              </a:rPr>
              <a:t>Operating</a:t>
            </a:r>
            <a:r>
              <a:rPr sz="2950" spc="325" dirty="0">
                <a:solidFill>
                  <a:srgbClr val="1F1243"/>
                </a:solidFill>
                <a:latin typeface="Calibri"/>
                <a:cs typeface="Calibri"/>
              </a:rPr>
              <a:t> </a:t>
            </a:r>
            <a:r>
              <a:rPr sz="2950" spc="114" dirty="0">
                <a:solidFill>
                  <a:srgbClr val="1F1243"/>
                </a:solidFill>
                <a:latin typeface="Calibri"/>
                <a:cs typeface="Calibri"/>
              </a:rPr>
              <a:t>Rules</a:t>
            </a:r>
            <a:r>
              <a:rPr sz="2950" spc="225" dirty="0">
                <a:solidFill>
                  <a:srgbClr val="1F1243"/>
                </a:solidFill>
                <a:latin typeface="Calibri"/>
                <a:cs typeface="Calibri"/>
              </a:rPr>
              <a:t> </a:t>
            </a:r>
            <a:r>
              <a:rPr sz="2950" spc="60" dirty="0">
                <a:solidFill>
                  <a:srgbClr val="1F1243"/>
                </a:solidFill>
                <a:latin typeface="Calibri"/>
                <a:cs typeface="Calibri"/>
              </a:rPr>
              <a:t>for</a:t>
            </a:r>
            <a:r>
              <a:rPr sz="2950" spc="160" dirty="0">
                <a:solidFill>
                  <a:srgbClr val="1F1243"/>
                </a:solidFill>
                <a:latin typeface="Calibri"/>
                <a:cs typeface="Calibri"/>
              </a:rPr>
              <a:t> </a:t>
            </a:r>
            <a:r>
              <a:rPr sz="2950" spc="114" dirty="0">
                <a:solidFill>
                  <a:srgbClr val="1F1243"/>
                </a:solidFill>
                <a:latin typeface="Calibri"/>
                <a:cs typeface="Calibri"/>
              </a:rPr>
              <a:t>HIPAA </a:t>
            </a:r>
            <a:r>
              <a:rPr sz="2950" spc="130" dirty="0">
                <a:solidFill>
                  <a:srgbClr val="1F1243"/>
                </a:solidFill>
                <a:latin typeface="Calibri"/>
                <a:cs typeface="Calibri"/>
              </a:rPr>
              <a:t>standard</a:t>
            </a:r>
            <a:r>
              <a:rPr sz="2950" spc="245" dirty="0">
                <a:solidFill>
                  <a:srgbClr val="1F1243"/>
                </a:solidFill>
                <a:latin typeface="Calibri"/>
                <a:cs typeface="Calibri"/>
              </a:rPr>
              <a:t> </a:t>
            </a:r>
            <a:r>
              <a:rPr sz="2950" spc="70" dirty="0">
                <a:solidFill>
                  <a:srgbClr val="1F1243"/>
                </a:solidFill>
                <a:latin typeface="Calibri"/>
                <a:cs typeface="Calibri"/>
              </a:rPr>
              <a:t>transactions.</a:t>
            </a:r>
            <a:endParaRPr sz="2950">
              <a:latin typeface="Calibri"/>
              <a:cs typeface="Calibri"/>
            </a:endParaRPr>
          </a:p>
          <a:p>
            <a:pPr marL="12700">
              <a:lnSpc>
                <a:spcPct val="100000"/>
              </a:lnSpc>
              <a:spcBef>
                <a:spcPts val="3120"/>
              </a:spcBef>
            </a:pPr>
            <a:r>
              <a:rPr sz="2950" spc="50" dirty="0">
                <a:solidFill>
                  <a:srgbClr val="1F1243"/>
                </a:solidFill>
                <a:latin typeface="Calibri"/>
                <a:cs typeface="Calibri"/>
              </a:rPr>
              <a:t>Two</a:t>
            </a:r>
            <a:r>
              <a:rPr sz="2950" spc="185" dirty="0">
                <a:solidFill>
                  <a:srgbClr val="1F1243"/>
                </a:solidFill>
                <a:latin typeface="Calibri"/>
                <a:cs typeface="Calibri"/>
              </a:rPr>
              <a:t> </a:t>
            </a:r>
            <a:r>
              <a:rPr sz="2950" spc="135" dirty="0">
                <a:solidFill>
                  <a:srgbClr val="1F1243"/>
                </a:solidFill>
                <a:latin typeface="Calibri"/>
                <a:cs typeface="Calibri"/>
              </a:rPr>
              <a:t>options</a:t>
            </a:r>
            <a:r>
              <a:rPr sz="2950" spc="260" dirty="0">
                <a:solidFill>
                  <a:srgbClr val="1F1243"/>
                </a:solidFill>
                <a:latin typeface="Calibri"/>
                <a:cs typeface="Calibri"/>
              </a:rPr>
              <a:t> </a:t>
            </a:r>
            <a:r>
              <a:rPr sz="2950" dirty="0">
                <a:solidFill>
                  <a:srgbClr val="1F1243"/>
                </a:solidFill>
                <a:latin typeface="Calibri"/>
                <a:cs typeface="Calibri"/>
              </a:rPr>
              <a:t>to</a:t>
            </a:r>
            <a:r>
              <a:rPr sz="2950" spc="200" dirty="0">
                <a:solidFill>
                  <a:srgbClr val="1F1243"/>
                </a:solidFill>
                <a:latin typeface="Calibri"/>
                <a:cs typeface="Calibri"/>
              </a:rPr>
              <a:t> </a:t>
            </a:r>
            <a:r>
              <a:rPr sz="2950" spc="114" dirty="0">
                <a:solidFill>
                  <a:srgbClr val="1F1243"/>
                </a:solidFill>
                <a:latin typeface="Calibri"/>
                <a:cs typeface="Calibri"/>
              </a:rPr>
              <a:t>register</a:t>
            </a:r>
            <a:r>
              <a:rPr sz="2950" spc="254" dirty="0">
                <a:solidFill>
                  <a:srgbClr val="1F1243"/>
                </a:solidFill>
                <a:latin typeface="Calibri"/>
                <a:cs typeface="Calibri"/>
              </a:rPr>
              <a:t> </a:t>
            </a:r>
            <a:r>
              <a:rPr sz="2950" spc="60" dirty="0">
                <a:solidFill>
                  <a:srgbClr val="1F1243"/>
                </a:solidFill>
                <a:latin typeface="Calibri"/>
                <a:cs typeface="Calibri"/>
              </a:rPr>
              <a:t>for</a:t>
            </a:r>
            <a:r>
              <a:rPr sz="2950" spc="180" dirty="0">
                <a:solidFill>
                  <a:srgbClr val="1F1243"/>
                </a:solidFill>
                <a:latin typeface="Calibri"/>
                <a:cs typeface="Calibri"/>
              </a:rPr>
              <a:t> </a:t>
            </a:r>
            <a:r>
              <a:rPr sz="2950" spc="65" dirty="0">
                <a:solidFill>
                  <a:srgbClr val="1F1243"/>
                </a:solidFill>
                <a:latin typeface="Calibri"/>
                <a:cs typeface="Calibri"/>
              </a:rPr>
              <a:t>free</a:t>
            </a:r>
            <a:r>
              <a:rPr sz="2950" spc="204" dirty="0">
                <a:solidFill>
                  <a:srgbClr val="1F1243"/>
                </a:solidFill>
                <a:latin typeface="Calibri"/>
                <a:cs typeface="Calibri"/>
              </a:rPr>
              <a:t> </a:t>
            </a:r>
            <a:r>
              <a:rPr sz="2950" spc="195" dirty="0">
                <a:solidFill>
                  <a:srgbClr val="1F1243"/>
                </a:solidFill>
                <a:latin typeface="Calibri"/>
                <a:cs typeface="Calibri"/>
              </a:rPr>
              <a:t>ERA/EFT</a:t>
            </a:r>
            <a:r>
              <a:rPr sz="2950" spc="240" dirty="0">
                <a:solidFill>
                  <a:srgbClr val="1F1243"/>
                </a:solidFill>
                <a:latin typeface="Calibri"/>
                <a:cs typeface="Calibri"/>
              </a:rPr>
              <a:t> </a:t>
            </a:r>
            <a:r>
              <a:rPr sz="2950" spc="70" dirty="0">
                <a:solidFill>
                  <a:srgbClr val="1F1243"/>
                </a:solidFill>
                <a:latin typeface="Calibri"/>
                <a:cs typeface="Calibri"/>
              </a:rPr>
              <a:t>from</a:t>
            </a:r>
            <a:r>
              <a:rPr sz="2950" spc="225" dirty="0">
                <a:solidFill>
                  <a:srgbClr val="1F1243"/>
                </a:solidFill>
                <a:latin typeface="Calibri"/>
                <a:cs typeface="Calibri"/>
              </a:rPr>
              <a:t> </a:t>
            </a:r>
            <a:r>
              <a:rPr sz="2950" spc="85" dirty="0">
                <a:solidFill>
                  <a:srgbClr val="1F1243"/>
                </a:solidFill>
                <a:latin typeface="Calibri"/>
                <a:cs typeface="Calibri"/>
              </a:rPr>
              <a:t>InstaMed:</a:t>
            </a:r>
            <a:endParaRPr sz="2950">
              <a:latin typeface="Calibri"/>
              <a:cs typeface="Calibri"/>
            </a:endParaRPr>
          </a:p>
          <a:p>
            <a:pPr marL="763905" lvl="1" indent="-375285">
              <a:lnSpc>
                <a:spcPct val="100000"/>
              </a:lnSpc>
              <a:spcBef>
                <a:spcPts val="505"/>
              </a:spcBef>
              <a:buClr>
                <a:srgbClr val="1A9AD5"/>
              </a:buClr>
              <a:buSzPct val="84745"/>
              <a:buFont typeface="Wingdings"/>
              <a:buChar char=""/>
              <a:tabLst>
                <a:tab pos="763905" algn="l"/>
              </a:tabLst>
            </a:pPr>
            <a:r>
              <a:rPr sz="2950" spc="155" dirty="0">
                <a:solidFill>
                  <a:srgbClr val="123054"/>
                </a:solidFill>
                <a:latin typeface="Calibri"/>
                <a:cs typeface="Calibri"/>
              </a:rPr>
              <a:t>Online:</a:t>
            </a:r>
            <a:r>
              <a:rPr sz="2950" spc="420" dirty="0">
                <a:solidFill>
                  <a:srgbClr val="123054"/>
                </a:solidFill>
                <a:latin typeface="Calibri"/>
                <a:cs typeface="Calibri"/>
              </a:rPr>
              <a:t> </a:t>
            </a:r>
            <a:r>
              <a:rPr sz="2950" dirty="0">
                <a:solidFill>
                  <a:srgbClr val="123054"/>
                </a:solidFill>
                <a:latin typeface="Calibri"/>
                <a:cs typeface="Calibri"/>
              </a:rPr>
              <a:t>visit</a:t>
            </a:r>
            <a:r>
              <a:rPr sz="2950" spc="275" dirty="0">
                <a:solidFill>
                  <a:srgbClr val="123054"/>
                </a:solidFill>
                <a:latin typeface="Calibri"/>
                <a:cs typeface="Calibri"/>
              </a:rPr>
              <a:t> </a:t>
            </a:r>
            <a:r>
              <a:rPr sz="2950" u="sng" spc="75" dirty="0">
                <a:solidFill>
                  <a:srgbClr val="0000FF"/>
                </a:solidFill>
                <a:uFill>
                  <a:solidFill>
                    <a:srgbClr val="179AD4"/>
                  </a:solidFill>
                </a:uFill>
                <a:latin typeface="Calibri"/>
                <a:cs typeface="Calibri"/>
                <a:hlinkClick r:id="rId2"/>
              </a:rPr>
              <a:t>www.instamed.com/eraeft</a:t>
            </a:r>
            <a:endParaRPr sz="2950">
              <a:latin typeface="Calibri"/>
              <a:cs typeface="Calibri"/>
            </a:endParaRPr>
          </a:p>
          <a:p>
            <a:pPr marL="763905" lvl="1" indent="-375285">
              <a:lnSpc>
                <a:spcPct val="100000"/>
              </a:lnSpc>
              <a:spcBef>
                <a:spcPts val="495"/>
              </a:spcBef>
              <a:buClr>
                <a:srgbClr val="1A9AD5"/>
              </a:buClr>
              <a:buSzPct val="84745"/>
              <a:buFont typeface="Wingdings"/>
              <a:buChar char=""/>
              <a:tabLst>
                <a:tab pos="763905" algn="l"/>
              </a:tabLst>
            </a:pPr>
            <a:r>
              <a:rPr sz="2950" spc="110" dirty="0">
                <a:solidFill>
                  <a:srgbClr val="123054"/>
                </a:solidFill>
                <a:latin typeface="Calibri"/>
                <a:cs typeface="Calibri"/>
              </a:rPr>
              <a:t>Paper:</a:t>
            </a:r>
            <a:r>
              <a:rPr sz="2950" spc="220" dirty="0">
                <a:solidFill>
                  <a:srgbClr val="123054"/>
                </a:solidFill>
                <a:latin typeface="Calibri"/>
                <a:cs typeface="Calibri"/>
              </a:rPr>
              <a:t> </a:t>
            </a:r>
            <a:r>
              <a:rPr sz="2950" u="sng" spc="145" dirty="0">
                <a:solidFill>
                  <a:srgbClr val="0000FF"/>
                </a:solidFill>
                <a:uFill>
                  <a:solidFill>
                    <a:srgbClr val="0000FF"/>
                  </a:solidFill>
                </a:uFill>
                <a:latin typeface="Calibri"/>
                <a:cs typeface="Calibri"/>
                <a:hlinkClick r:id="rId3"/>
              </a:rPr>
              <a:t>complet</a:t>
            </a:r>
            <a:r>
              <a:rPr sz="2950" u="sng" spc="145" dirty="0">
                <a:solidFill>
                  <a:srgbClr val="0000FF"/>
                </a:solidFill>
                <a:uFill>
                  <a:solidFill>
                    <a:srgbClr val="0000FF"/>
                  </a:solidFill>
                </a:uFill>
                <a:latin typeface="Calibri"/>
                <a:cs typeface="Calibri"/>
              </a:rPr>
              <a:t>e</a:t>
            </a:r>
            <a:r>
              <a:rPr sz="2950" u="sng" spc="325" dirty="0">
                <a:solidFill>
                  <a:srgbClr val="0000FF"/>
                </a:solidFill>
                <a:uFill>
                  <a:solidFill>
                    <a:srgbClr val="0000FF"/>
                  </a:solidFill>
                </a:uFill>
                <a:latin typeface="Calibri"/>
                <a:cs typeface="Calibri"/>
              </a:rPr>
              <a:t> </a:t>
            </a:r>
            <a:r>
              <a:rPr sz="2950" u="sng" spc="70" dirty="0">
                <a:solidFill>
                  <a:srgbClr val="0000FF"/>
                </a:solidFill>
                <a:uFill>
                  <a:solidFill>
                    <a:srgbClr val="0000FF"/>
                  </a:solidFill>
                </a:uFill>
                <a:latin typeface="Calibri"/>
                <a:cs typeface="Calibri"/>
                <a:hlinkClick r:id="rId3"/>
              </a:rPr>
              <a:t>th</a:t>
            </a:r>
            <a:r>
              <a:rPr sz="2950" u="sng" spc="70" dirty="0">
                <a:solidFill>
                  <a:srgbClr val="0000FF"/>
                </a:solidFill>
                <a:uFill>
                  <a:solidFill>
                    <a:srgbClr val="0000FF"/>
                  </a:solidFill>
                </a:uFill>
                <a:latin typeface="Calibri"/>
                <a:cs typeface="Calibri"/>
              </a:rPr>
              <a:t>e</a:t>
            </a:r>
            <a:r>
              <a:rPr sz="2950" u="sng" spc="229" dirty="0">
                <a:solidFill>
                  <a:srgbClr val="0000FF"/>
                </a:solidFill>
                <a:uFill>
                  <a:solidFill>
                    <a:srgbClr val="0000FF"/>
                  </a:solidFill>
                </a:uFill>
                <a:latin typeface="Calibri"/>
                <a:cs typeface="Calibri"/>
              </a:rPr>
              <a:t> </a:t>
            </a:r>
            <a:r>
              <a:rPr sz="2950" u="sng" spc="130" dirty="0">
                <a:solidFill>
                  <a:srgbClr val="0000FF"/>
                </a:solidFill>
                <a:uFill>
                  <a:solidFill>
                    <a:srgbClr val="0000FF"/>
                  </a:solidFill>
                </a:uFill>
                <a:latin typeface="Calibri"/>
                <a:cs typeface="Calibri"/>
                <a:hlinkClick r:id="rId3"/>
              </a:rPr>
              <a:t>orde</a:t>
            </a:r>
            <a:r>
              <a:rPr sz="2950" u="sng" spc="130" dirty="0">
                <a:solidFill>
                  <a:srgbClr val="0000FF"/>
                </a:solidFill>
                <a:uFill>
                  <a:solidFill>
                    <a:srgbClr val="0000FF"/>
                  </a:solidFill>
                </a:uFill>
                <a:latin typeface="Calibri"/>
                <a:cs typeface="Calibri"/>
              </a:rPr>
              <a:t>r</a:t>
            </a:r>
            <a:r>
              <a:rPr sz="2950" u="sng" spc="265" dirty="0">
                <a:solidFill>
                  <a:srgbClr val="0000FF"/>
                </a:solidFill>
                <a:uFill>
                  <a:solidFill>
                    <a:srgbClr val="0000FF"/>
                  </a:solidFill>
                </a:uFill>
                <a:latin typeface="Calibri"/>
                <a:cs typeface="Calibri"/>
              </a:rPr>
              <a:t> </a:t>
            </a:r>
            <a:r>
              <a:rPr sz="2950" u="sng" spc="80" dirty="0">
                <a:solidFill>
                  <a:srgbClr val="0000FF"/>
                </a:solidFill>
                <a:uFill>
                  <a:solidFill>
                    <a:srgbClr val="0000FF"/>
                  </a:solidFill>
                </a:uFill>
                <a:latin typeface="Calibri"/>
                <a:cs typeface="Calibri"/>
                <a:hlinkClick r:id="rId3"/>
              </a:rPr>
              <a:t>for</a:t>
            </a:r>
            <a:r>
              <a:rPr sz="2950" u="sng" spc="80" dirty="0">
                <a:solidFill>
                  <a:srgbClr val="0000FF"/>
                </a:solidFill>
                <a:uFill>
                  <a:solidFill>
                    <a:srgbClr val="0000FF"/>
                  </a:solidFill>
                </a:uFill>
                <a:latin typeface="Calibri"/>
                <a:cs typeface="Calibri"/>
              </a:rPr>
              <a:t>m</a:t>
            </a:r>
            <a:r>
              <a:rPr sz="2950" u="sng" spc="229" dirty="0">
                <a:solidFill>
                  <a:srgbClr val="0000FF"/>
                </a:solidFill>
                <a:uFill>
                  <a:solidFill>
                    <a:srgbClr val="0000FF"/>
                  </a:solidFill>
                </a:uFill>
                <a:latin typeface="Calibri"/>
                <a:cs typeface="Calibri"/>
              </a:rPr>
              <a:t> </a:t>
            </a:r>
            <a:r>
              <a:rPr sz="2950" u="none" spc="140" dirty="0">
                <a:solidFill>
                  <a:srgbClr val="123054"/>
                </a:solidFill>
                <a:latin typeface="Calibri"/>
                <a:cs typeface="Calibri"/>
              </a:rPr>
              <a:t>and</a:t>
            </a:r>
            <a:r>
              <a:rPr sz="2950" u="none" spc="315" dirty="0">
                <a:solidFill>
                  <a:srgbClr val="123054"/>
                </a:solidFill>
                <a:latin typeface="Calibri"/>
                <a:cs typeface="Calibri"/>
              </a:rPr>
              <a:t> </a:t>
            </a:r>
            <a:r>
              <a:rPr sz="2950" u="none" spc="60" dirty="0">
                <a:solidFill>
                  <a:srgbClr val="123054"/>
                </a:solidFill>
                <a:latin typeface="Calibri"/>
                <a:cs typeface="Calibri"/>
              </a:rPr>
              <a:t>fax</a:t>
            </a:r>
            <a:r>
              <a:rPr sz="2950" u="none" spc="190" dirty="0">
                <a:solidFill>
                  <a:srgbClr val="123054"/>
                </a:solidFill>
                <a:latin typeface="Calibri"/>
                <a:cs typeface="Calibri"/>
              </a:rPr>
              <a:t> </a:t>
            </a:r>
            <a:r>
              <a:rPr sz="2950" u="none" dirty="0">
                <a:solidFill>
                  <a:srgbClr val="123054"/>
                </a:solidFill>
                <a:latin typeface="Calibri"/>
                <a:cs typeface="Calibri"/>
              </a:rPr>
              <a:t>to</a:t>
            </a:r>
            <a:r>
              <a:rPr sz="2950" u="none" spc="190" dirty="0">
                <a:solidFill>
                  <a:srgbClr val="123054"/>
                </a:solidFill>
                <a:latin typeface="Calibri"/>
                <a:cs typeface="Calibri"/>
              </a:rPr>
              <a:t> </a:t>
            </a:r>
            <a:r>
              <a:rPr sz="2950" u="none" spc="80" dirty="0">
                <a:solidFill>
                  <a:srgbClr val="123054"/>
                </a:solidFill>
                <a:latin typeface="Calibri"/>
                <a:cs typeface="Calibri"/>
              </a:rPr>
              <a:t>(877)</a:t>
            </a:r>
            <a:r>
              <a:rPr sz="2950" u="none" spc="240" dirty="0">
                <a:solidFill>
                  <a:srgbClr val="123054"/>
                </a:solidFill>
                <a:latin typeface="Calibri"/>
                <a:cs typeface="Calibri"/>
              </a:rPr>
              <a:t> </a:t>
            </a:r>
            <a:r>
              <a:rPr sz="2950" u="none" spc="155" dirty="0">
                <a:solidFill>
                  <a:srgbClr val="123054"/>
                </a:solidFill>
                <a:latin typeface="Calibri"/>
                <a:cs typeface="Calibri"/>
              </a:rPr>
              <a:t>755-</a:t>
            </a:r>
            <a:r>
              <a:rPr sz="2950" u="none" spc="145" dirty="0">
                <a:solidFill>
                  <a:srgbClr val="123054"/>
                </a:solidFill>
                <a:latin typeface="Calibri"/>
                <a:cs typeface="Calibri"/>
              </a:rPr>
              <a:t>3392</a:t>
            </a:r>
            <a:endParaRPr sz="2950">
              <a:latin typeface="Calibri"/>
              <a:cs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7205670" y="5128587"/>
            <a:ext cx="5632450" cy="826769"/>
          </a:xfrm>
          <a:prstGeom prst="rect">
            <a:avLst/>
          </a:prstGeom>
        </p:spPr>
        <p:txBody>
          <a:bodyPr vert="horz" wrap="square" lIns="0" tIns="13335" rIns="0" bIns="0" rtlCol="0">
            <a:spAutoFit/>
          </a:bodyPr>
          <a:lstStyle/>
          <a:p>
            <a:pPr marL="12700">
              <a:lnSpc>
                <a:spcPct val="100000"/>
              </a:lnSpc>
              <a:spcBef>
                <a:spcPts val="105"/>
              </a:spcBef>
            </a:pPr>
            <a:r>
              <a:rPr sz="5250" spc="70" dirty="0">
                <a:solidFill>
                  <a:srgbClr val="FFFFFF"/>
                </a:solidFill>
              </a:rPr>
              <a:t>Provider</a:t>
            </a:r>
            <a:r>
              <a:rPr sz="5250" spc="155" dirty="0">
                <a:solidFill>
                  <a:srgbClr val="FFFFFF"/>
                </a:solidFill>
              </a:rPr>
              <a:t> </a:t>
            </a:r>
            <a:r>
              <a:rPr sz="5250" spc="180" dirty="0">
                <a:solidFill>
                  <a:srgbClr val="FFFFFF"/>
                </a:solidFill>
              </a:rPr>
              <a:t>Training</a:t>
            </a:r>
            <a:endParaRPr sz="525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ctrTitle"/>
          </p:nvPr>
        </p:nvSpPr>
        <p:spPr>
          <a:prstGeom prst="rect">
            <a:avLst/>
          </a:prstGeom>
        </p:spPr>
        <p:txBody>
          <a:bodyPr vert="horz" wrap="square" lIns="0" tIns="267075" rIns="0" bIns="0" rtlCol="0">
            <a:spAutoFit/>
          </a:bodyPr>
          <a:lstStyle/>
          <a:p>
            <a:pPr marL="12700">
              <a:lnSpc>
                <a:spcPct val="100000"/>
              </a:lnSpc>
              <a:spcBef>
                <a:spcPts val="95"/>
              </a:spcBef>
            </a:pPr>
            <a:r>
              <a:rPr spc="270" dirty="0"/>
              <a:t>Access</a:t>
            </a:r>
            <a:r>
              <a:rPr spc="380" dirty="0"/>
              <a:t> </a:t>
            </a:r>
            <a:r>
              <a:rPr dirty="0"/>
              <a:t>&amp;</a:t>
            </a:r>
            <a:r>
              <a:rPr spc="-1110" dirty="0"/>
              <a:t> </a:t>
            </a:r>
            <a:r>
              <a:rPr spc="100" dirty="0"/>
              <a:t>Availability</a:t>
            </a:r>
            <a:r>
              <a:rPr spc="320" dirty="0"/>
              <a:t> </a:t>
            </a:r>
            <a:r>
              <a:rPr spc="175" dirty="0"/>
              <a:t>Standards</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72390">
              <a:lnSpc>
                <a:spcPts val="1670"/>
              </a:lnSpc>
            </a:pPr>
            <a:fld id="{81D60167-4931-47E6-BA6A-407CBD079E47}" type="slidenum">
              <a:rPr spc="-25" dirty="0"/>
              <a:t>22</a:t>
            </a:fld>
            <a:endParaRPr spc="-25" dirty="0"/>
          </a:p>
        </p:txBody>
      </p:sp>
      <p:sp>
        <p:nvSpPr>
          <p:cNvPr id="3" name="object 3"/>
          <p:cNvSpPr txBox="1"/>
          <p:nvPr/>
        </p:nvSpPr>
        <p:spPr>
          <a:xfrm>
            <a:off x="2357060" y="1613112"/>
            <a:ext cx="14321155" cy="880744"/>
          </a:xfrm>
          <a:prstGeom prst="rect">
            <a:avLst/>
          </a:prstGeom>
        </p:spPr>
        <p:txBody>
          <a:bodyPr vert="horz" wrap="square" lIns="0" tIns="63500" rIns="0" bIns="0" rtlCol="0">
            <a:spAutoFit/>
          </a:bodyPr>
          <a:lstStyle/>
          <a:p>
            <a:pPr marL="12700" marR="5080">
              <a:lnSpc>
                <a:spcPts val="3190"/>
              </a:lnSpc>
              <a:spcBef>
                <a:spcPts val="500"/>
              </a:spcBef>
            </a:pPr>
            <a:r>
              <a:rPr sz="2950" spc="175" dirty="0">
                <a:solidFill>
                  <a:srgbClr val="123054"/>
                </a:solidFill>
                <a:latin typeface="Calibri"/>
                <a:cs typeface="Calibri"/>
              </a:rPr>
              <a:t>CountyCare</a:t>
            </a:r>
            <a:r>
              <a:rPr sz="2950" spc="275" dirty="0">
                <a:solidFill>
                  <a:srgbClr val="123054"/>
                </a:solidFill>
                <a:latin typeface="Calibri"/>
                <a:cs typeface="Calibri"/>
              </a:rPr>
              <a:t> </a:t>
            </a:r>
            <a:r>
              <a:rPr sz="2950" spc="105" dirty="0">
                <a:solidFill>
                  <a:srgbClr val="123054"/>
                </a:solidFill>
                <a:latin typeface="Calibri"/>
                <a:cs typeface="Calibri"/>
              </a:rPr>
              <a:t>monitors</a:t>
            </a:r>
            <a:r>
              <a:rPr sz="2950" spc="250" dirty="0">
                <a:solidFill>
                  <a:srgbClr val="123054"/>
                </a:solidFill>
                <a:latin typeface="Calibri"/>
                <a:cs typeface="Calibri"/>
              </a:rPr>
              <a:t> </a:t>
            </a:r>
            <a:r>
              <a:rPr sz="2950" spc="160" dirty="0">
                <a:solidFill>
                  <a:srgbClr val="123054"/>
                </a:solidFill>
                <a:latin typeface="Calibri"/>
                <a:cs typeface="Calibri"/>
              </a:rPr>
              <a:t>compliance</a:t>
            </a:r>
            <a:r>
              <a:rPr sz="2950" spc="305" dirty="0">
                <a:solidFill>
                  <a:srgbClr val="123054"/>
                </a:solidFill>
                <a:latin typeface="Calibri"/>
                <a:cs typeface="Calibri"/>
              </a:rPr>
              <a:t> </a:t>
            </a:r>
            <a:r>
              <a:rPr sz="2950" spc="55" dirty="0">
                <a:solidFill>
                  <a:srgbClr val="123054"/>
                </a:solidFill>
                <a:latin typeface="Calibri"/>
                <a:cs typeface="Calibri"/>
              </a:rPr>
              <a:t>of</a:t>
            </a:r>
            <a:r>
              <a:rPr sz="2950" spc="210" dirty="0">
                <a:solidFill>
                  <a:srgbClr val="123054"/>
                </a:solidFill>
                <a:latin typeface="Calibri"/>
                <a:cs typeface="Calibri"/>
              </a:rPr>
              <a:t> </a:t>
            </a:r>
            <a:r>
              <a:rPr sz="2950" spc="170" dirty="0">
                <a:solidFill>
                  <a:srgbClr val="123054"/>
                </a:solidFill>
                <a:latin typeface="Calibri"/>
                <a:cs typeface="Calibri"/>
              </a:rPr>
              <a:t>Access</a:t>
            </a:r>
            <a:r>
              <a:rPr sz="2950" spc="340" dirty="0">
                <a:solidFill>
                  <a:srgbClr val="123054"/>
                </a:solidFill>
                <a:latin typeface="Calibri"/>
                <a:cs typeface="Calibri"/>
              </a:rPr>
              <a:t> </a:t>
            </a:r>
            <a:r>
              <a:rPr sz="2950" spc="140" dirty="0">
                <a:solidFill>
                  <a:srgbClr val="123054"/>
                </a:solidFill>
                <a:latin typeface="Calibri"/>
                <a:cs typeface="Calibri"/>
              </a:rPr>
              <a:t>and</a:t>
            </a:r>
            <a:r>
              <a:rPr sz="2950" spc="295" dirty="0">
                <a:solidFill>
                  <a:srgbClr val="123054"/>
                </a:solidFill>
                <a:latin typeface="Calibri"/>
                <a:cs typeface="Calibri"/>
              </a:rPr>
              <a:t> </a:t>
            </a:r>
            <a:r>
              <a:rPr sz="2950" spc="95" dirty="0">
                <a:solidFill>
                  <a:srgbClr val="123054"/>
                </a:solidFill>
                <a:latin typeface="Calibri"/>
                <a:cs typeface="Calibri"/>
              </a:rPr>
              <a:t>Availability</a:t>
            </a:r>
            <a:r>
              <a:rPr sz="2950" spc="305" dirty="0">
                <a:solidFill>
                  <a:srgbClr val="123054"/>
                </a:solidFill>
                <a:latin typeface="Calibri"/>
                <a:cs typeface="Calibri"/>
              </a:rPr>
              <a:t> </a:t>
            </a:r>
            <a:r>
              <a:rPr sz="2950" spc="130" dirty="0">
                <a:solidFill>
                  <a:srgbClr val="123054"/>
                </a:solidFill>
                <a:latin typeface="Calibri"/>
                <a:cs typeface="Calibri"/>
              </a:rPr>
              <a:t>standards</a:t>
            </a:r>
            <a:r>
              <a:rPr sz="2950" spc="254" dirty="0">
                <a:solidFill>
                  <a:srgbClr val="123054"/>
                </a:solidFill>
                <a:latin typeface="Calibri"/>
                <a:cs typeface="Calibri"/>
              </a:rPr>
              <a:t> </a:t>
            </a:r>
            <a:r>
              <a:rPr sz="2950" spc="140" dirty="0">
                <a:solidFill>
                  <a:srgbClr val="123054"/>
                </a:solidFill>
                <a:latin typeface="Calibri"/>
                <a:cs typeface="Calibri"/>
              </a:rPr>
              <a:t>and</a:t>
            </a:r>
            <a:r>
              <a:rPr sz="2950" spc="325" dirty="0">
                <a:solidFill>
                  <a:srgbClr val="123054"/>
                </a:solidFill>
                <a:latin typeface="Calibri"/>
                <a:cs typeface="Calibri"/>
              </a:rPr>
              <a:t> </a:t>
            </a:r>
            <a:r>
              <a:rPr sz="2950" spc="140" dirty="0">
                <a:solidFill>
                  <a:srgbClr val="123054"/>
                </a:solidFill>
                <a:latin typeface="Calibri"/>
                <a:cs typeface="Calibri"/>
              </a:rPr>
              <a:t>conducts </a:t>
            </a:r>
            <a:r>
              <a:rPr sz="2950" spc="220" dirty="0">
                <a:solidFill>
                  <a:srgbClr val="123054"/>
                </a:solidFill>
                <a:latin typeface="Calibri"/>
                <a:cs typeface="Calibri"/>
              </a:rPr>
              <a:t>ongoing</a:t>
            </a:r>
            <a:r>
              <a:rPr sz="2950" spc="330" dirty="0">
                <a:solidFill>
                  <a:srgbClr val="123054"/>
                </a:solidFill>
                <a:latin typeface="Calibri"/>
                <a:cs typeface="Calibri"/>
              </a:rPr>
              <a:t> </a:t>
            </a:r>
            <a:r>
              <a:rPr sz="2950" spc="120" dirty="0">
                <a:solidFill>
                  <a:srgbClr val="123054"/>
                </a:solidFill>
                <a:latin typeface="Calibri"/>
                <a:cs typeface="Calibri"/>
              </a:rPr>
              <a:t>assessments.</a:t>
            </a:r>
            <a:r>
              <a:rPr sz="2950" spc="200" dirty="0">
                <a:solidFill>
                  <a:srgbClr val="123054"/>
                </a:solidFill>
                <a:latin typeface="Calibri"/>
                <a:cs typeface="Calibri"/>
              </a:rPr>
              <a:t> </a:t>
            </a:r>
            <a:r>
              <a:rPr sz="2950" spc="110" dirty="0">
                <a:solidFill>
                  <a:srgbClr val="123054"/>
                </a:solidFill>
                <a:latin typeface="Calibri"/>
                <a:cs typeface="Calibri"/>
              </a:rPr>
              <a:t>Providers</a:t>
            </a:r>
            <a:r>
              <a:rPr sz="2950" spc="290" dirty="0">
                <a:solidFill>
                  <a:srgbClr val="123054"/>
                </a:solidFill>
                <a:latin typeface="Calibri"/>
                <a:cs typeface="Calibri"/>
              </a:rPr>
              <a:t> </a:t>
            </a:r>
            <a:r>
              <a:rPr sz="2950" spc="90" dirty="0">
                <a:solidFill>
                  <a:srgbClr val="123054"/>
                </a:solidFill>
                <a:latin typeface="Calibri"/>
                <a:cs typeface="Calibri"/>
              </a:rPr>
              <a:t>must</a:t>
            </a:r>
            <a:r>
              <a:rPr sz="2950" spc="254" dirty="0">
                <a:solidFill>
                  <a:srgbClr val="123054"/>
                </a:solidFill>
                <a:latin typeface="Calibri"/>
                <a:cs typeface="Calibri"/>
              </a:rPr>
              <a:t> </a:t>
            </a:r>
            <a:r>
              <a:rPr sz="2950" spc="145" dirty="0">
                <a:solidFill>
                  <a:srgbClr val="123054"/>
                </a:solidFill>
                <a:latin typeface="Calibri"/>
                <a:cs typeface="Calibri"/>
              </a:rPr>
              <a:t>adhere</a:t>
            </a:r>
            <a:r>
              <a:rPr sz="2950" spc="300" dirty="0">
                <a:solidFill>
                  <a:srgbClr val="123054"/>
                </a:solidFill>
                <a:latin typeface="Calibri"/>
                <a:cs typeface="Calibri"/>
              </a:rPr>
              <a:t> </a:t>
            </a:r>
            <a:r>
              <a:rPr sz="2950" dirty="0">
                <a:solidFill>
                  <a:srgbClr val="123054"/>
                </a:solidFill>
                <a:latin typeface="Calibri"/>
                <a:cs typeface="Calibri"/>
              </a:rPr>
              <a:t>to</a:t>
            </a:r>
            <a:r>
              <a:rPr sz="2950" spc="204" dirty="0">
                <a:solidFill>
                  <a:srgbClr val="123054"/>
                </a:solidFill>
                <a:latin typeface="Calibri"/>
                <a:cs typeface="Calibri"/>
              </a:rPr>
              <a:t> </a:t>
            </a:r>
            <a:r>
              <a:rPr sz="2950" spc="70" dirty="0">
                <a:solidFill>
                  <a:srgbClr val="123054"/>
                </a:solidFill>
                <a:latin typeface="Calibri"/>
                <a:cs typeface="Calibri"/>
              </a:rPr>
              <a:t>the</a:t>
            </a:r>
            <a:r>
              <a:rPr sz="2950" spc="240" dirty="0">
                <a:solidFill>
                  <a:srgbClr val="123054"/>
                </a:solidFill>
                <a:latin typeface="Calibri"/>
                <a:cs typeface="Calibri"/>
              </a:rPr>
              <a:t> </a:t>
            </a:r>
            <a:r>
              <a:rPr sz="2950" spc="125" dirty="0">
                <a:solidFill>
                  <a:srgbClr val="123054"/>
                </a:solidFill>
                <a:latin typeface="Calibri"/>
                <a:cs typeface="Calibri"/>
              </a:rPr>
              <a:t>following</a:t>
            </a:r>
            <a:r>
              <a:rPr sz="2950" spc="260" dirty="0">
                <a:solidFill>
                  <a:srgbClr val="123054"/>
                </a:solidFill>
                <a:latin typeface="Calibri"/>
                <a:cs typeface="Calibri"/>
              </a:rPr>
              <a:t> </a:t>
            </a:r>
            <a:r>
              <a:rPr sz="2950" spc="120" dirty="0">
                <a:solidFill>
                  <a:srgbClr val="123054"/>
                </a:solidFill>
                <a:latin typeface="Calibri"/>
                <a:cs typeface="Calibri"/>
              </a:rPr>
              <a:t>regulatory</a:t>
            </a:r>
            <a:r>
              <a:rPr sz="2950" spc="254" dirty="0">
                <a:solidFill>
                  <a:srgbClr val="123054"/>
                </a:solidFill>
                <a:latin typeface="Calibri"/>
                <a:cs typeface="Calibri"/>
              </a:rPr>
              <a:t> </a:t>
            </a:r>
            <a:r>
              <a:rPr sz="2950" spc="100" dirty="0">
                <a:solidFill>
                  <a:srgbClr val="123054"/>
                </a:solidFill>
                <a:latin typeface="Calibri"/>
                <a:cs typeface="Calibri"/>
              </a:rPr>
              <a:t>standards:</a:t>
            </a:r>
            <a:endParaRPr sz="2950">
              <a:latin typeface="Calibri"/>
              <a:cs typeface="Calibri"/>
            </a:endParaRPr>
          </a:p>
        </p:txBody>
      </p:sp>
      <p:pic>
        <p:nvPicPr>
          <p:cNvPr id="4" name="object 4"/>
          <p:cNvPicPr/>
          <p:nvPr/>
        </p:nvPicPr>
        <p:blipFill>
          <a:blip r:embed="rId2" cstate="print"/>
          <a:stretch>
            <a:fillRect/>
          </a:stretch>
        </p:blipFill>
        <p:spPr>
          <a:xfrm>
            <a:off x="2757677" y="2759386"/>
            <a:ext cx="13232868" cy="7224051"/>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607552" y="-4444"/>
            <a:ext cx="18539576" cy="1299838"/>
          </a:xfrm>
          <a:prstGeom prst="rect">
            <a:avLst/>
          </a:prstGeom>
        </p:spPr>
        <p:txBody>
          <a:bodyPr vert="horz" wrap="square" lIns="0" tIns="182367" rIns="0" bIns="0" rtlCol="0">
            <a:spAutoFit/>
          </a:bodyPr>
          <a:lstStyle/>
          <a:p>
            <a:pPr marL="1892935">
              <a:lnSpc>
                <a:spcPct val="100000"/>
              </a:lnSpc>
              <a:spcBef>
                <a:spcPts val="95"/>
              </a:spcBef>
            </a:pPr>
            <a:r>
              <a:rPr spc="275" dirty="0"/>
              <a:t>Access</a:t>
            </a:r>
            <a:r>
              <a:rPr spc="365" dirty="0"/>
              <a:t> </a:t>
            </a:r>
            <a:r>
              <a:rPr dirty="0"/>
              <a:t>&amp;</a:t>
            </a:r>
            <a:r>
              <a:rPr lang="en-US" spc="-1115" dirty="0"/>
              <a:t> </a:t>
            </a:r>
            <a:r>
              <a:rPr spc="100" dirty="0"/>
              <a:t>Availability</a:t>
            </a:r>
            <a:r>
              <a:rPr spc="320" dirty="0"/>
              <a:t> </a:t>
            </a:r>
            <a:r>
              <a:rPr spc="175" dirty="0"/>
              <a:t>Standards</a:t>
            </a: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72390">
              <a:lnSpc>
                <a:spcPts val="1670"/>
              </a:lnSpc>
            </a:pPr>
            <a:fld id="{81D60167-4931-47E6-BA6A-407CBD079E47}" type="slidenum">
              <a:rPr spc="-25" dirty="0"/>
              <a:t>23</a:t>
            </a:fld>
            <a:endParaRPr spc="-25" dirty="0"/>
          </a:p>
        </p:txBody>
      </p:sp>
      <p:sp>
        <p:nvSpPr>
          <p:cNvPr id="3" name="object 3"/>
          <p:cNvSpPr txBox="1"/>
          <p:nvPr/>
        </p:nvSpPr>
        <p:spPr>
          <a:xfrm>
            <a:off x="1427189" y="1953845"/>
            <a:ext cx="17108170" cy="8126730"/>
          </a:xfrm>
          <a:prstGeom prst="rect">
            <a:avLst/>
          </a:prstGeom>
        </p:spPr>
        <p:txBody>
          <a:bodyPr vert="horz" wrap="square" lIns="0" tIns="66040" rIns="0" bIns="0" rtlCol="0">
            <a:spAutoFit/>
          </a:bodyPr>
          <a:lstStyle/>
          <a:p>
            <a:pPr marL="379730" marR="1427480" indent="-273050">
              <a:lnSpc>
                <a:spcPts val="3600"/>
              </a:lnSpc>
              <a:spcBef>
                <a:spcPts val="520"/>
              </a:spcBef>
              <a:tabLst>
                <a:tab pos="2583180" algn="l"/>
                <a:tab pos="2753995" algn="l"/>
                <a:tab pos="10308590" algn="l"/>
                <a:tab pos="12727940" algn="l"/>
              </a:tabLst>
            </a:pPr>
            <a:r>
              <a:rPr sz="3300" b="1" spc="210" dirty="0">
                <a:solidFill>
                  <a:srgbClr val="004E7B"/>
                </a:solidFill>
                <a:latin typeface="Calibri"/>
                <a:cs typeface="Calibri"/>
              </a:rPr>
              <a:t>CountyCare</a:t>
            </a:r>
            <a:r>
              <a:rPr sz="3300" b="1" dirty="0">
                <a:solidFill>
                  <a:srgbClr val="004E7B"/>
                </a:solidFill>
                <a:latin typeface="Calibri"/>
                <a:cs typeface="Calibri"/>
              </a:rPr>
              <a:t>	</a:t>
            </a:r>
            <a:r>
              <a:rPr sz="3300" b="1" spc="190" dirty="0">
                <a:solidFill>
                  <a:srgbClr val="004E7B"/>
                </a:solidFill>
                <a:latin typeface="Calibri"/>
                <a:cs typeface="Calibri"/>
              </a:rPr>
              <a:t>follows</a:t>
            </a:r>
            <a:r>
              <a:rPr sz="3300" b="1" spc="365" dirty="0">
                <a:solidFill>
                  <a:srgbClr val="004E7B"/>
                </a:solidFill>
                <a:latin typeface="Calibri"/>
                <a:cs typeface="Calibri"/>
              </a:rPr>
              <a:t> </a:t>
            </a:r>
            <a:r>
              <a:rPr sz="3300" b="1" spc="105" dirty="0">
                <a:solidFill>
                  <a:srgbClr val="004E7B"/>
                </a:solidFill>
                <a:latin typeface="Calibri"/>
                <a:cs typeface="Calibri"/>
              </a:rPr>
              <a:t>the</a:t>
            </a:r>
            <a:r>
              <a:rPr sz="3300" b="1" spc="335" dirty="0">
                <a:solidFill>
                  <a:srgbClr val="004E7B"/>
                </a:solidFill>
                <a:latin typeface="Calibri"/>
                <a:cs typeface="Calibri"/>
              </a:rPr>
              <a:t> </a:t>
            </a:r>
            <a:r>
              <a:rPr sz="3300" b="1" spc="195" dirty="0">
                <a:solidFill>
                  <a:srgbClr val="004E7B"/>
                </a:solidFill>
                <a:latin typeface="Calibri"/>
                <a:cs typeface="Calibri"/>
              </a:rPr>
              <a:t>accessibility</a:t>
            </a:r>
            <a:r>
              <a:rPr sz="3300" b="1" spc="350" dirty="0">
                <a:solidFill>
                  <a:srgbClr val="004E7B"/>
                </a:solidFill>
                <a:latin typeface="Calibri"/>
                <a:cs typeface="Calibri"/>
              </a:rPr>
              <a:t> </a:t>
            </a:r>
            <a:r>
              <a:rPr sz="3300" b="1" spc="170" dirty="0">
                <a:solidFill>
                  <a:srgbClr val="004E7B"/>
                </a:solidFill>
                <a:latin typeface="Calibri"/>
                <a:cs typeface="Calibri"/>
              </a:rPr>
              <a:t>requirements</a:t>
            </a:r>
            <a:r>
              <a:rPr sz="3300" b="1" dirty="0">
                <a:solidFill>
                  <a:srgbClr val="004E7B"/>
                </a:solidFill>
                <a:latin typeface="Calibri"/>
                <a:cs typeface="Calibri"/>
              </a:rPr>
              <a:t>	</a:t>
            </a:r>
            <a:r>
              <a:rPr sz="3300" b="1" spc="120" dirty="0">
                <a:solidFill>
                  <a:srgbClr val="004E7B"/>
                </a:solidFill>
                <a:latin typeface="Calibri"/>
                <a:cs typeface="Calibri"/>
              </a:rPr>
              <a:t>set</a:t>
            </a:r>
            <a:r>
              <a:rPr sz="3300" b="1" spc="295" dirty="0">
                <a:solidFill>
                  <a:srgbClr val="004E7B"/>
                </a:solidFill>
                <a:latin typeface="Calibri"/>
                <a:cs typeface="Calibri"/>
              </a:rPr>
              <a:t> </a:t>
            </a:r>
            <a:r>
              <a:rPr sz="3300" b="1" spc="114" dirty="0">
                <a:solidFill>
                  <a:srgbClr val="004E7B"/>
                </a:solidFill>
                <a:latin typeface="Calibri"/>
                <a:cs typeface="Calibri"/>
              </a:rPr>
              <a:t>forth</a:t>
            </a:r>
            <a:r>
              <a:rPr sz="3300" b="1" spc="285" dirty="0">
                <a:solidFill>
                  <a:srgbClr val="004E7B"/>
                </a:solidFill>
                <a:latin typeface="Calibri"/>
                <a:cs typeface="Calibri"/>
              </a:rPr>
              <a:t> </a:t>
            </a:r>
            <a:r>
              <a:rPr sz="3300" b="1" spc="135" dirty="0">
                <a:solidFill>
                  <a:srgbClr val="004E7B"/>
                </a:solidFill>
                <a:latin typeface="Calibri"/>
                <a:cs typeface="Calibri"/>
              </a:rPr>
              <a:t>by</a:t>
            </a:r>
            <a:r>
              <a:rPr sz="3300" b="1" dirty="0">
                <a:solidFill>
                  <a:srgbClr val="004E7B"/>
                </a:solidFill>
                <a:latin typeface="Calibri"/>
                <a:cs typeface="Calibri"/>
              </a:rPr>
              <a:t>	</a:t>
            </a:r>
            <a:r>
              <a:rPr sz="3300" b="1" spc="200" dirty="0">
                <a:solidFill>
                  <a:srgbClr val="004E7B"/>
                </a:solidFill>
                <a:latin typeface="Calibri"/>
                <a:cs typeface="Calibri"/>
              </a:rPr>
              <a:t>regulatory</a:t>
            </a:r>
            <a:r>
              <a:rPr sz="3300" b="1" spc="350" dirty="0">
                <a:solidFill>
                  <a:srgbClr val="004E7B"/>
                </a:solidFill>
                <a:latin typeface="Calibri"/>
                <a:cs typeface="Calibri"/>
              </a:rPr>
              <a:t> </a:t>
            </a:r>
            <a:r>
              <a:rPr sz="3300" b="1" spc="135" dirty="0">
                <a:solidFill>
                  <a:srgbClr val="004E7B"/>
                </a:solidFill>
                <a:latin typeface="Calibri"/>
                <a:cs typeface="Calibri"/>
              </a:rPr>
              <a:t>and </a:t>
            </a:r>
            <a:r>
              <a:rPr sz="3300" b="1" spc="195" dirty="0">
                <a:solidFill>
                  <a:srgbClr val="004E7B"/>
                </a:solidFill>
                <a:latin typeface="Calibri"/>
                <a:cs typeface="Calibri"/>
              </a:rPr>
              <a:t>accrediting</a:t>
            </a:r>
            <a:r>
              <a:rPr sz="3300" b="1" dirty="0">
                <a:solidFill>
                  <a:srgbClr val="004E7B"/>
                </a:solidFill>
                <a:latin typeface="Calibri"/>
                <a:cs typeface="Calibri"/>
              </a:rPr>
              <a:t>		</a:t>
            </a:r>
            <a:r>
              <a:rPr sz="3300" b="1" spc="200" dirty="0">
                <a:solidFill>
                  <a:srgbClr val="004E7B"/>
                </a:solidFill>
                <a:latin typeface="Calibri"/>
                <a:cs typeface="Calibri"/>
              </a:rPr>
              <a:t>agencies</a:t>
            </a:r>
            <a:r>
              <a:rPr sz="2950" spc="200" dirty="0">
                <a:solidFill>
                  <a:srgbClr val="004E7B"/>
                </a:solidFill>
                <a:latin typeface="Calibri"/>
                <a:cs typeface="Calibri"/>
              </a:rPr>
              <a:t>.</a:t>
            </a:r>
            <a:endParaRPr sz="2950" dirty="0">
              <a:latin typeface="Calibri"/>
              <a:cs typeface="Calibri"/>
            </a:endParaRPr>
          </a:p>
          <a:p>
            <a:pPr>
              <a:lnSpc>
                <a:spcPct val="100000"/>
              </a:lnSpc>
              <a:spcBef>
                <a:spcPts val="254"/>
              </a:spcBef>
            </a:pPr>
            <a:endParaRPr sz="3300" dirty="0">
              <a:latin typeface="Calibri"/>
              <a:cs typeface="Calibri"/>
            </a:endParaRPr>
          </a:p>
          <a:p>
            <a:pPr marL="953769" marR="5080" indent="-470534">
              <a:lnSpc>
                <a:spcPts val="3190"/>
              </a:lnSpc>
              <a:spcBef>
                <a:spcPts val="5"/>
              </a:spcBef>
              <a:buClr>
                <a:srgbClr val="49C5FC"/>
              </a:buClr>
              <a:buFont typeface="Wingdings"/>
              <a:buChar char=""/>
              <a:tabLst>
                <a:tab pos="955675" algn="l"/>
                <a:tab pos="1478280" algn="l"/>
              </a:tabLst>
            </a:pPr>
            <a:r>
              <a:rPr sz="2950" spc="95" dirty="0">
                <a:solidFill>
                  <a:srgbClr val="004E7B"/>
                </a:solidFill>
                <a:latin typeface="Calibri"/>
                <a:cs typeface="Calibri"/>
              </a:rPr>
              <a:t>As</a:t>
            </a:r>
            <a:r>
              <a:rPr sz="2950" dirty="0">
                <a:solidFill>
                  <a:srgbClr val="004E7B"/>
                </a:solidFill>
                <a:latin typeface="Calibri"/>
                <a:cs typeface="Calibri"/>
              </a:rPr>
              <a:t>	</a:t>
            </a:r>
            <a:r>
              <a:rPr sz="2950" spc="75" dirty="0">
                <a:solidFill>
                  <a:srgbClr val="004E7B"/>
                </a:solidFill>
                <a:latin typeface="Calibri"/>
                <a:cs typeface="Calibri"/>
              </a:rPr>
              <a:t>part</a:t>
            </a:r>
            <a:r>
              <a:rPr sz="2950" spc="180" dirty="0">
                <a:solidFill>
                  <a:srgbClr val="004E7B"/>
                </a:solidFill>
                <a:latin typeface="Calibri"/>
                <a:cs typeface="Calibri"/>
              </a:rPr>
              <a:t> </a:t>
            </a:r>
            <a:r>
              <a:rPr sz="2950" spc="55" dirty="0">
                <a:solidFill>
                  <a:srgbClr val="004E7B"/>
                </a:solidFill>
                <a:latin typeface="Calibri"/>
                <a:cs typeface="Calibri"/>
              </a:rPr>
              <a:t>of</a:t>
            </a:r>
            <a:r>
              <a:rPr sz="2950" spc="275" dirty="0">
                <a:solidFill>
                  <a:srgbClr val="004E7B"/>
                </a:solidFill>
                <a:latin typeface="Calibri"/>
                <a:cs typeface="Calibri"/>
              </a:rPr>
              <a:t> </a:t>
            </a:r>
            <a:r>
              <a:rPr sz="2950" spc="100" dirty="0">
                <a:solidFill>
                  <a:srgbClr val="004E7B"/>
                </a:solidFill>
                <a:latin typeface="Calibri"/>
                <a:cs typeface="Calibri"/>
              </a:rPr>
              <a:t>our</a:t>
            </a:r>
            <a:r>
              <a:rPr sz="2950" spc="220" dirty="0">
                <a:solidFill>
                  <a:srgbClr val="004E7B"/>
                </a:solidFill>
                <a:latin typeface="Calibri"/>
                <a:cs typeface="Calibri"/>
              </a:rPr>
              <a:t> </a:t>
            </a:r>
            <a:r>
              <a:rPr sz="2950" spc="130" dirty="0">
                <a:solidFill>
                  <a:srgbClr val="004E7B"/>
                </a:solidFill>
                <a:latin typeface="Calibri"/>
                <a:cs typeface="Calibri"/>
              </a:rPr>
              <a:t>continuous</a:t>
            </a:r>
            <a:r>
              <a:rPr sz="2950" spc="200" dirty="0">
                <a:solidFill>
                  <a:srgbClr val="004E7B"/>
                </a:solidFill>
                <a:latin typeface="Calibri"/>
                <a:cs typeface="Calibri"/>
              </a:rPr>
              <a:t> </a:t>
            </a:r>
            <a:r>
              <a:rPr sz="2950" spc="45" dirty="0">
                <a:solidFill>
                  <a:srgbClr val="004E7B"/>
                </a:solidFill>
                <a:latin typeface="Calibri"/>
                <a:cs typeface="Calibri"/>
              </a:rPr>
              <a:t>efforts</a:t>
            </a:r>
            <a:r>
              <a:rPr sz="2950" spc="155" dirty="0">
                <a:solidFill>
                  <a:srgbClr val="004E7B"/>
                </a:solidFill>
                <a:latin typeface="Calibri"/>
                <a:cs typeface="Calibri"/>
              </a:rPr>
              <a:t> </a:t>
            </a:r>
            <a:r>
              <a:rPr sz="2950" dirty="0">
                <a:solidFill>
                  <a:srgbClr val="004E7B"/>
                </a:solidFill>
                <a:latin typeface="Calibri"/>
                <a:cs typeface="Calibri"/>
              </a:rPr>
              <a:t>to</a:t>
            </a:r>
            <a:r>
              <a:rPr sz="2950" spc="204" dirty="0">
                <a:solidFill>
                  <a:srgbClr val="004E7B"/>
                </a:solidFill>
                <a:latin typeface="Calibri"/>
                <a:cs typeface="Calibri"/>
              </a:rPr>
              <a:t> </a:t>
            </a:r>
            <a:r>
              <a:rPr sz="2950" spc="120" dirty="0">
                <a:solidFill>
                  <a:srgbClr val="004E7B"/>
                </a:solidFill>
                <a:latin typeface="Calibri"/>
                <a:cs typeface="Calibri"/>
              </a:rPr>
              <a:t>ensure</a:t>
            </a:r>
            <a:r>
              <a:rPr sz="2950" spc="250" dirty="0">
                <a:solidFill>
                  <a:srgbClr val="004E7B"/>
                </a:solidFill>
                <a:latin typeface="Calibri"/>
                <a:cs typeface="Calibri"/>
              </a:rPr>
              <a:t> </a:t>
            </a:r>
            <a:r>
              <a:rPr sz="2950" spc="175" dirty="0">
                <a:solidFill>
                  <a:srgbClr val="004E7B"/>
                </a:solidFill>
                <a:latin typeface="Calibri"/>
                <a:cs typeface="Calibri"/>
              </a:rPr>
              <a:t>CountyCare</a:t>
            </a:r>
            <a:r>
              <a:rPr sz="2950" spc="275" dirty="0">
                <a:solidFill>
                  <a:srgbClr val="004E7B"/>
                </a:solidFill>
                <a:latin typeface="Calibri"/>
                <a:cs typeface="Calibri"/>
              </a:rPr>
              <a:t> </a:t>
            </a:r>
            <a:r>
              <a:rPr sz="2950" spc="170" dirty="0">
                <a:solidFill>
                  <a:srgbClr val="004E7B"/>
                </a:solidFill>
                <a:latin typeface="Calibri"/>
                <a:cs typeface="Calibri"/>
              </a:rPr>
              <a:t>members</a:t>
            </a:r>
            <a:r>
              <a:rPr sz="2950" spc="295" dirty="0">
                <a:solidFill>
                  <a:srgbClr val="004E7B"/>
                </a:solidFill>
                <a:latin typeface="Calibri"/>
                <a:cs typeface="Calibri"/>
              </a:rPr>
              <a:t> </a:t>
            </a:r>
            <a:r>
              <a:rPr sz="2950" spc="114" dirty="0">
                <a:solidFill>
                  <a:srgbClr val="004E7B"/>
                </a:solidFill>
                <a:latin typeface="Calibri"/>
                <a:cs typeface="Calibri"/>
              </a:rPr>
              <a:t>have</a:t>
            </a:r>
            <a:r>
              <a:rPr sz="2950" spc="270" dirty="0">
                <a:solidFill>
                  <a:srgbClr val="004E7B"/>
                </a:solidFill>
                <a:latin typeface="Calibri"/>
                <a:cs typeface="Calibri"/>
              </a:rPr>
              <a:t> </a:t>
            </a:r>
            <a:r>
              <a:rPr sz="2950" spc="75" dirty="0">
                <a:solidFill>
                  <a:srgbClr val="004E7B"/>
                </a:solidFill>
                <a:latin typeface="Calibri"/>
                <a:cs typeface="Calibri"/>
              </a:rPr>
              <a:t>timely</a:t>
            </a:r>
            <a:r>
              <a:rPr sz="2950" spc="220" dirty="0">
                <a:solidFill>
                  <a:srgbClr val="004E7B"/>
                </a:solidFill>
                <a:latin typeface="Calibri"/>
                <a:cs typeface="Calibri"/>
              </a:rPr>
              <a:t> </a:t>
            </a:r>
            <a:r>
              <a:rPr sz="2950" spc="145" dirty="0">
                <a:solidFill>
                  <a:srgbClr val="004E7B"/>
                </a:solidFill>
                <a:latin typeface="Calibri"/>
                <a:cs typeface="Calibri"/>
              </a:rPr>
              <a:t>access</a:t>
            </a:r>
            <a:r>
              <a:rPr sz="2950" spc="290" dirty="0">
                <a:solidFill>
                  <a:srgbClr val="004E7B"/>
                </a:solidFill>
                <a:latin typeface="Calibri"/>
                <a:cs typeface="Calibri"/>
              </a:rPr>
              <a:t> </a:t>
            </a:r>
            <a:r>
              <a:rPr sz="2950" dirty="0">
                <a:solidFill>
                  <a:srgbClr val="004E7B"/>
                </a:solidFill>
                <a:latin typeface="Calibri"/>
                <a:cs typeface="Calibri"/>
              </a:rPr>
              <a:t>to</a:t>
            </a:r>
            <a:r>
              <a:rPr sz="2950" spc="195" dirty="0">
                <a:solidFill>
                  <a:srgbClr val="004E7B"/>
                </a:solidFill>
                <a:latin typeface="Calibri"/>
                <a:cs typeface="Calibri"/>
              </a:rPr>
              <a:t> </a:t>
            </a:r>
            <a:r>
              <a:rPr sz="2950" spc="85" dirty="0">
                <a:solidFill>
                  <a:srgbClr val="004E7B"/>
                </a:solidFill>
                <a:latin typeface="Calibri"/>
                <a:cs typeface="Calibri"/>
              </a:rPr>
              <a:t>care,</a:t>
            </a:r>
            <a:r>
              <a:rPr sz="2950" spc="160" dirty="0">
                <a:solidFill>
                  <a:srgbClr val="004E7B"/>
                </a:solidFill>
                <a:latin typeface="Calibri"/>
                <a:cs typeface="Calibri"/>
              </a:rPr>
              <a:t> </a:t>
            </a:r>
            <a:r>
              <a:rPr sz="2950" spc="-25" dirty="0">
                <a:solidFill>
                  <a:srgbClr val="004E7B"/>
                </a:solidFill>
                <a:latin typeface="Calibri"/>
                <a:cs typeface="Calibri"/>
              </a:rPr>
              <a:t>in-	</a:t>
            </a:r>
            <a:r>
              <a:rPr sz="2950" spc="90" dirty="0">
                <a:solidFill>
                  <a:srgbClr val="004E7B"/>
                </a:solidFill>
                <a:latin typeface="Calibri"/>
                <a:cs typeface="Calibri"/>
              </a:rPr>
              <a:t>network</a:t>
            </a:r>
            <a:r>
              <a:rPr sz="2950" spc="270" dirty="0">
                <a:solidFill>
                  <a:srgbClr val="004E7B"/>
                </a:solidFill>
                <a:latin typeface="Calibri"/>
                <a:cs typeface="Calibri"/>
              </a:rPr>
              <a:t> </a:t>
            </a:r>
            <a:r>
              <a:rPr sz="2950" spc="140" dirty="0">
                <a:solidFill>
                  <a:srgbClr val="004E7B"/>
                </a:solidFill>
                <a:latin typeface="Calibri"/>
                <a:cs typeface="Calibri"/>
              </a:rPr>
              <a:t>providers</a:t>
            </a:r>
            <a:r>
              <a:rPr sz="2950" spc="280" dirty="0">
                <a:solidFill>
                  <a:srgbClr val="004E7B"/>
                </a:solidFill>
                <a:latin typeface="Calibri"/>
                <a:cs typeface="Calibri"/>
              </a:rPr>
              <a:t> </a:t>
            </a:r>
            <a:r>
              <a:rPr sz="2950" spc="80" dirty="0">
                <a:solidFill>
                  <a:srgbClr val="004E7B"/>
                </a:solidFill>
                <a:latin typeface="Calibri"/>
                <a:cs typeface="Calibri"/>
              </a:rPr>
              <a:t>are</a:t>
            </a:r>
            <a:r>
              <a:rPr sz="2950" spc="229" dirty="0">
                <a:solidFill>
                  <a:srgbClr val="004E7B"/>
                </a:solidFill>
                <a:latin typeface="Calibri"/>
                <a:cs typeface="Calibri"/>
              </a:rPr>
              <a:t> </a:t>
            </a:r>
            <a:r>
              <a:rPr sz="2950" spc="135" dirty="0">
                <a:solidFill>
                  <a:srgbClr val="004E7B"/>
                </a:solidFill>
                <a:latin typeface="Calibri"/>
                <a:cs typeface="Calibri"/>
              </a:rPr>
              <a:t>randomly</a:t>
            </a:r>
            <a:r>
              <a:rPr sz="2950" spc="275" dirty="0">
                <a:solidFill>
                  <a:srgbClr val="004E7B"/>
                </a:solidFill>
                <a:latin typeface="Calibri"/>
                <a:cs typeface="Calibri"/>
              </a:rPr>
              <a:t> </a:t>
            </a:r>
            <a:r>
              <a:rPr sz="2950" spc="135" dirty="0">
                <a:solidFill>
                  <a:srgbClr val="004E7B"/>
                </a:solidFill>
                <a:latin typeface="Calibri"/>
                <a:cs typeface="Calibri"/>
              </a:rPr>
              <a:t>selected</a:t>
            </a:r>
            <a:r>
              <a:rPr sz="2950" spc="320" dirty="0">
                <a:solidFill>
                  <a:srgbClr val="004E7B"/>
                </a:solidFill>
                <a:latin typeface="Calibri"/>
                <a:cs typeface="Calibri"/>
              </a:rPr>
              <a:t> </a:t>
            </a:r>
            <a:r>
              <a:rPr sz="2950" dirty="0">
                <a:solidFill>
                  <a:srgbClr val="004E7B"/>
                </a:solidFill>
                <a:latin typeface="Calibri"/>
                <a:cs typeface="Calibri"/>
              </a:rPr>
              <a:t>to</a:t>
            </a:r>
            <a:r>
              <a:rPr sz="2950" spc="210" dirty="0">
                <a:solidFill>
                  <a:srgbClr val="004E7B"/>
                </a:solidFill>
                <a:latin typeface="Calibri"/>
                <a:cs typeface="Calibri"/>
              </a:rPr>
              <a:t> </a:t>
            </a:r>
            <a:r>
              <a:rPr sz="2950" spc="100" dirty="0">
                <a:solidFill>
                  <a:srgbClr val="004E7B"/>
                </a:solidFill>
                <a:latin typeface="Calibri"/>
                <a:cs typeface="Calibri"/>
              </a:rPr>
              <a:t>participate</a:t>
            </a:r>
            <a:r>
              <a:rPr sz="2950" spc="295" dirty="0">
                <a:solidFill>
                  <a:srgbClr val="004E7B"/>
                </a:solidFill>
                <a:latin typeface="Calibri"/>
                <a:cs typeface="Calibri"/>
              </a:rPr>
              <a:t> </a:t>
            </a:r>
            <a:r>
              <a:rPr sz="2950" spc="45" dirty="0">
                <a:solidFill>
                  <a:srgbClr val="004E7B"/>
                </a:solidFill>
                <a:latin typeface="Calibri"/>
                <a:cs typeface="Calibri"/>
              </a:rPr>
              <a:t>in</a:t>
            </a:r>
            <a:r>
              <a:rPr sz="2950" spc="220" dirty="0">
                <a:solidFill>
                  <a:srgbClr val="004E7B"/>
                </a:solidFill>
                <a:latin typeface="Calibri"/>
                <a:cs typeface="Calibri"/>
              </a:rPr>
              <a:t> </a:t>
            </a:r>
            <a:r>
              <a:rPr sz="2950" spc="150" dirty="0">
                <a:solidFill>
                  <a:srgbClr val="004E7B"/>
                </a:solidFill>
                <a:latin typeface="Calibri"/>
                <a:cs typeface="Calibri"/>
              </a:rPr>
              <a:t>telephone</a:t>
            </a:r>
            <a:r>
              <a:rPr sz="2950" spc="280" dirty="0">
                <a:solidFill>
                  <a:srgbClr val="004E7B"/>
                </a:solidFill>
                <a:latin typeface="Calibri"/>
                <a:cs typeface="Calibri"/>
              </a:rPr>
              <a:t> </a:t>
            </a:r>
            <a:r>
              <a:rPr sz="2950" spc="110" dirty="0">
                <a:solidFill>
                  <a:srgbClr val="004E7B"/>
                </a:solidFill>
                <a:latin typeface="Calibri"/>
                <a:cs typeface="Calibri"/>
              </a:rPr>
              <a:t>surveys</a:t>
            </a:r>
            <a:r>
              <a:rPr sz="2950" spc="254" dirty="0">
                <a:solidFill>
                  <a:srgbClr val="004E7B"/>
                </a:solidFill>
                <a:latin typeface="Calibri"/>
                <a:cs typeface="Calibri"/>
              </a:rPr>
              <a:t> </a:t>
            </a:r>
            <a:r>
              <a:rPr sz="2950" dirty="0">
                <a:solidFill>
                  <a:srgbClr val="004E7B"/>
                </a:solidFill>
                <a:latin typeface="Calibri"/>
                <a:cs typeface="Calibri"/>
              </a:rPr>
              <a:t>to</a:t>
            </a:r>
            <a:r>
              <a:rPr sz="2950" spc="210" dirty="0">
                <a:solidFill>
                  <a:srgbClr val="004E7B"/>
                </a:solidFill>
                <a:latin typeface="Calibri"/>
                <a:cs typeface="Calibri"/>
              </a:rPr>
              <a:t> </a:t>
            </a:r>
            <a:r>
              <a:rPr sz="2950" spc="95" dirty="0">
                <a:solidFill>
                  <a:srgbClr val="004E7B"/>
                </a:solidFill>
                <a:latin typeface="Calibri"/>
                <a:cs typeface="Calibri"/>
              </a:rPr>
              <a:t>monitor</a:t>
            </a:r>
            <a:endParaRPr sz="2950" dirty="0">
              <a:latin typeface="Calibri"/>
              <a:cs typeface="Calibri"/>
            </a:endParaRPr>
          </a:p>
          <a:p>
            <a:pPr marL="955675">
              <a:lnSpc>
                <a:spcPts val="3160"/>
              </a:lnSpc>
            </a:pPr>
            <a:r>
              <a:rPr sz="2950" spc="150" dirty="0">
                <a:solidFill>
                  <a:srgbClr val="004E7B"/>
                </a:solidFill>
                <a:latin typeface="Calibri"/>
                <a:cs typeface="Calibri"/>
              </a:rPr>
              <a:t>compliance.</a:t>
            </a:r>
            <a:r>
              <a:rPr sz="2950" spc="245" dirty="0">
                <a:solidFill>
                  <a:srgbClr val="004E7B"/>
                </a:solidFill>
                <a:latin typeface="Calibri"/>
                <a:cs typeface="Calibri"/>
              </a:rPr>
              <a:t> </a:t>
            </a:r>
            <a:r>
              <a:rPr sz="2950" spc="170" dirty="0">
                <a:solidFill>
                  <a:srgbClr val="004E7B"/>
                </a:solidFill>
                <a:latin typeface="Calibri"/>
                <a:cs typeface="Calibri"/>
              </a:rPr>
              <a:t>CountyCare</a:t>
            </a:r>
            <a:r>
              <a:rPr sz="2950" spc="330" dirty="0">
                <a:solidFill>
                  <a:srgbClr val="004E7B"/>
                </a:solidFill>
                <a:latin typeface="Calibri"/>
                <a:cs typeface="Calibri"/>
              </a:rPr>
              <a:t> </a:t>
            </a:r>
            <a:r>
              <a:rPr sz="2950" dirty="0">
                <a:solidFill>
                  <a:srgbClr val="004E7B"/>
                </a:solidFill>
                <a:latin typeface="Calibri"/>
                <a:cs typeface="Calibri"/>
              </a:rPr>
              <a:t>will</a:t>
            </a:r>
            <a:r>
              <a:rPr sz="2950" spc="204" dirty="0">
                <a:solidFill>
                  <a:srgbClr val="004E7B"/>
                </a:solidFill>
                <a:latin typeface="Calibri"/>
                <a:cs typeface="Calibri"/>
              </a:rPr>
              <a:t> </a:t>
            </a:r>
            <a:r>
              <a:rPr sz="2950" spc="120" dirty="0">
                <a:solidFill>
                  <a:srgbClr val="004E7B"/>
                </a:solidFill>
                <a:latin typeface="Calibri"/>
                <a:cs typeface="Calibri"/>
              </a:rPr>
              <a:t>also</a:t>
            </a:r>
            <a:r>
              <a:rPr sz="2950" spc="305" dirty="0">
                <a:solidFill>
                  <a:srgbClr val="004E7B"/>
                </a:solidFill>
                <a:latin typeface="Calibri"/>
                <a:cs typeface="Calibri"/>
              </a:rPr>
              <a:t> </a:t>
            </a:r>
            <a:r>
              <a:rPr sz="2950" spc="70" dirty="0">
                <a:solidFill>
                  <a:srgbClr val="004E7B"/>
                </a:solidFill>
                <a:latin typeface="Calibri"/>
                <a:cs typeface="Calibri"/>
              </a:rPr>
              <a:t>utilize</a:t>
            </a:r>
            <a:r>
              <a:rPr sz="2950" spc="200" dirty="0">
                <a:solidFill>
                  <a:srgbClr val="004E7B"/>
                </a:solidFill>
                <a:latin typeface="Calibri"/>
                <a:cs typeface="Calibri"/>
              </a:rPr>
              <a:t> </a:t>
            </a:r>
            <a:r>
              <a:rPr sz="2950" spc="100" dirty="0">
                <a:solidFill>
                  <a:srgbClr val="004E7B"/>
                </a:solidFill>
                <a:latin typeface="Calibri"/>
                <a:cs typeface="Calibri"/>
              </a:rPr>
              <a:t>surveys</a:t>
            </a:r>
            <a:r>
              <a:rPr sz="2950" spc="260" dirty="0">
                <a:solidFill>
                  <a:srgbClr val="004E7B"/>
                </a:solidFill>
                <a:latin typeface="Calibri"/>
                <a:cs typeface="Calibri"/>
              </a:rPr>
              <a:t> </a:t>
            </a:r>
            <a:r>
              <a:rPr sz="2950" dirty="0">
                <a:solidFill>
                  <a:srgbClr val="004E7B"/>
                </a:solidFill>
                <a:latin typeface="Calibri"/>
                <a:cs typeface="Calibri"/>
              </a:rPr>
              <a:t>to</a:t>
            </a:r>
            <a:r>
              <a:rPr sz="2950" spc="225" dirty="0">
                <a:solidFill>
                  <a:srgbClr val="004E7B"/>
                </a:solidFill>
                <a:latin typeface="Calibri"/>
                <a:cs typeface="Calibri"/>
              </a:rPr>
              <a:t> </a:t>
            </a:r>
            <a:r>
              <a:rPr sz="2950" spc="55" dirty="0">
                <a:solidFill>
                  <a:srgbClr val="004E7B"/>
                </a:solidFill>
                <a:latin typeface="Calibri"/>
                <a:cs typeface="Calibri"/>
              </a:rPr>
              <a:t>verify</a:t>
            </a:r>
            <a:r>
              <a:rPr sz="2950" spc="245" dirty="0">
                <a:solidFill>
                  <a:srgbClr val="004E7B"/>
                </a:solidFill>
                <a:latin typeface="Calibri"/>
                <a:cs typeface="Calibri"/>
              </a:rPr>
              <a:t> </a:t>
            </a:r>
            <a:r>
              <a:rPr sz="2950" spc="70" dirty="0">
                <a:solidFill>
                  <a:srgbClr val="004E7B"/>
                </a:solidFill>
                <a:latin typeface="Calibri"/>
                <a:cs typeface="Calibri"/>
              </a:rPr>
              <a:t>the</a:t>
            </a:r>
            <a:r>
              <a:rPr sz="2950" spc="265" dirty="0">
                <a:solidFill>
                  <a:srgbClr val="004E7B"/>
                </a:solidFill>
                <a:latin typeface="Calibri"/>
                <a:cs typeface="Calibri"/>
              </a:rPr>
              <a:t> </a:t>
            </a:r>
            <a:r>
              <a:rPr sz="2950" spc="125" dirty="0">
                <a:solidFill>
                  <a:srgbClr val="004E7B"/>
                </a:solidFill>
                <a:latin typeface="Calibri"/>
                <a:cs typeface="Calibri"/>
              </a:rPr>
              <a:t>following</a:t>
            </a:r>
            <a:r>
              <a:rPr sz="2950" spc="315" dirty="0">
                <a:solidFill>
                  <a:srgbClr val="004E7B"/>
                </a:solidFill>
                <a:latin typeface="Calibri"/>
                <a:cs typeface="Calibri"/>
              </a:rPr>
              <a:t> </a:t>
            </a:r>
            <a:r>
              <a:rPr sz="2950" spc="80" dirty="0">
                <a:solidFill>
                  <a:srgbClr val="004E7B"/>
                </a:solidFill>
                <a:latin typeface="Calibri"/>
                <a:cs typeface="Calibri"/>
              </a:rPr>
              <a:t>information:</a:t>
            </a:r>
            <a:endParaRPr sz="2950" dirty="0">
              <a:latin typeface="Calibri"/>
              <a:cs typeface="Calibri"/>
            </a:endParaRPr>
          </a:p>
          <a:p>
            <a:pPr>
              <a:lnSpc>
                <a:spcPct val="100000"/>
              </a:lnSpc>
              <a:spcBef>
                <a:spcPts val="630"/>
              </a:spcBef>
            </a:pPr>
            <a:endParaRPr lang="en-US" sz="2950" dirty="0">
              <a:latin typeface="Calibri"/>
              <a:cs typeface="Calibri"/>
            </a:endParaRPr>
          </a:p>
          <a:p>
            <a:pPr marL="1237615" lvl="1" indent="-376555">
              <a:lnSpc>
                <a:spcPct val="100000"/>
              </a:lnSpc>
              <a:spcBef>
                <a:spcPts val="5"/>
              </a:spcBef>
              <a:buClr>
                <a:srgbClr val="49C5FC"/>
              </a:buClr>
              <a:buFont typeface="Arial"/>
              <a:buChar char="□"/>
              <a:tabLst>
                <a:tab pos="1237615" algn="l"/>
              </a:tabLst>
            </a:pPr>
            <a:r>
              <a:rPr sz="2950" spc="120" dirty="0">
                <a:solidFill>
                  <a:srgbClr val="004E7B"/>
                </a:solidFill>
                <a:latin typeface="Calibri"/>
                <a:cs typeface="Calibri"/>
              </a:rPr>
              <a:t>Office</a:t>
            </a:r>
            <a:r>
              <a:rPr sz="2950" spc="270" dirty="0">
                <a:solidFill>
                  <a:srgbClr val="004E7B"/>
                </a:solidFill>
                <a:latin typeface="Calibri"/>
                <a:cs typeface="Calibri"/>
              </a:rPr>
              <a:t> </a:t>
            </a:r>
            <a:r>
              <a:rPr sz="2950" spc="114" dirty="0">
                <a:solidFill>
                  <a:srgbClr val="004E7B"/>
                </a:solidFill>
                <a:latin typeface="Calibri"/>
                <a:cs typeface="Calibri"/>
              </a:rPr>
              <a:t>locations</a:t>
            </a:r>
            <a:r>
              <a:rPr sz="2950" spc="229" dirty="0">
                <a:solidFill>
                  <a:srgbClr val="004E7B"/>
                </a:solidFill>
                <a:latin typeface="Calibri"/>
                <a:cs typeface="Calibri"/>
              </a:rPr>
              <a:t> </a:t>
            </a:r>
            <a:r>
              <a:rPr sz="2950" spc="140" dirty="0">
                <a:solidFill>
                  <a:srgbClr val="004E7B"/>
                </a:solidFill>
                <a:latin typeface="Calibri"/>
                <a:cs typeface="Calibri"/>
              </a:rPr>
              <a:t>and</a:t>
            </a:r>
            <a:r>
              <a:rPr sz="2950" spc="350" dirty="0">
                <a:solidFill>
                  <a:srgbClr val="004E7B"/>
                </a:solidFill>
                <a:latin typeface="Calibri"/>
                <a:cs typeface="Calibri"/>
              </a:rPr>
              <a:t> </a:t>
            </a:r>
            <a:r>
              <a:rPr sz="2950" spc="175" dirty="0">
                <a:solidFill>
                  <a:srgbClr val="004E7B"/>
                </a:solidFill>
                <a:latin typeface="Calibri"/>
                <a:cs typeface="Calibri"/>
              </a:rPr>
              <a:t>phone</a:t>
            </a:r>
            <a:r>
              <a:rPr sz="2950" spc="330" dirty="0">
                <a:solidFill>
                  <a:srgbClr val="004E7B"/>
                </a:solidFill>
                <a:latin typeface="Calibri"/>
                <a:cs typeface="Calibri"/>
              </a:rPr>
              <a:t> </a:t>
            </a:r>
            <a:r>
              <a:rPr sz="2950" spc="135" dirty="0">
                <a:solidFill>
                  <a:srgbClr val="004E7B"/>
                </a:solidFill>
                <a:latin typeface="Calibri"/>
                <a:cs typeface="Calibri"/>
              </a:rPr>
              <a:t>numbers</a:t>
            </a:r>
            <a:endParaRPr sz="2950" dirty="0">
              <a:latin typeface="Calibri"/>
              <a:cs typeface="Calibri"/>
            </a:endParaRPr>
          </a:p>
          <a:p>
            <a:pPr marL="1237615" lvl="1" indent="-376555">
              <a:lnSpc>
                <a:spcPct val="100000"/>
              </a:lnSpc>
              <a:spcBef>
                <a:spcPts val="505"/>
              </a:spcBef>
              <a:buClr>
                <a:srgbClr val="49C5FC"/>
              </a:buClr>
              <a:buFont typeface="Arial"/>
              <a:buChar char="□"/>
              <a:tabLst>
                <a:tab pos="1237615" algn="l"/>
              </a:tabLst>
            </a:pPr>
            <a:r>
              <a:rPr sz="2950" spc="130" dirty="0">
                <a:solidFill>
                  <a:srgbClr val="004E7B"/>
                </a:solidFill>
                <a:latin typeface="Calibri"/>
                <a:cs typeface="Calibri"/>
              </a:rPr>
              <a:t>Hospital</a:t>
            </a:r>
            <a:r>
              <a:rPr sz="2950" spc="300" dirty="0">
                <a:solidFill>
                  <a:srgbClr val="004E7B"/>
                </a:solidFill>
                <a:latin typeface="Calibri"/>
                <a:cs typeface="Calibri"/>
              </a:rPr>
              <a:t> </a:t>
            </a:r>
            <a:r>
              <a:rPr sz="2950" spc="45" dirty="0">
                <a:solidFill>
                  <a:srgbClr val="004E7B"/>
                </a:solidFill>
                <a:latin typeface="Calibri"/>
                <a:cs typeface="Calibri"/>
              </a:rPr>
              <a:t>affiliations</a:t>
            </a:r>
            <a:endParaRPr sz="2950" dirty="0">
              <a:latin typeface="Calibri"/>
              <a:cs typeface="Calibri"/>
            </a:endParaRPr>
          </a:p>
          <a:p>
            <a:pPr marL="1237615" lvl="1" indent="-376555">
              <a:lnSpc>
                <a:spcPct val="100000"/>
              </a:lnSpc>
              <a:spcBef>
                <a:spcPts val="505"/>
              </a:spcBef>
              <a:buClr>
                <a:srgbClr val="49C5FC"/>
              </a:buClr>
              <a:buFont typeface="Arial"/>
              <a:buChar char="□"/>
              <a:tabLst>
                <a:tab pos="1237615" algn="l"/>
                <a:tab pos="3475990" algn="l"/>
              </a:tabLst>
            </a:pPr>
            <a:r>
              <a:rPr sz="2950" spc="165" dirty="0">
                <a:solidFill>
                  <a:srgbClr val="004E7B"/>
                </a:solidFill>
                <a:latin typeface="Calibri"/>
                <a:cs typeface="Calibri"/>
              </a:rPr>
              <a:t>Accepting</a:t>
            </a:r>
            <a:r>
              <a:rPr sz="2950" dirty="0">
                <a:solidFill>
                  <a:srgbClr val="004E7B"/>
                </a:solidFill>
                <a:latin typeface="Calibri"/>
                <a:cs typeface="Calibri"/>
              </a:rPr>
              <a:t>	</a:t>
            </a:r>
            <a:r>
              <a:rPr sz="2950" spc="90" dirty="0">
                <a:solidFill>
                  <a:srgbClr val="004E7B"/>
                </a:solidFill>
                <a:latin typeface="Calibri"/>
                <a:cs typeface="Calibri"/>
              </a:rPr>
              <a:t>new</a:t>
            </a:r>
            <a:r>
              <a:rPr sz="2950" spc="210" dirty="0">
                <a:solidFill>
                  <a:srgbClr val="004E7B"/>
                </a:solidFill>
                <a:latin typeface="Calibri"/>
                <a:cs typeface="Calibri"/>
              </a:rPr>
              <a:t> </a:t>
            </a:r>
            <a:r>
              <a:rPr sz="2950" spc="85" dirty="0">
                <a:solidFill>
                  <a:srgbClr val="004E7B"/>
                </a:solidFill>
                <a:latin typeface="Calibri"/>
                <a:cs typeface="Calibri"/>
              </a:rPr>
              <a:t>patients</a:t>
            </a:r>
            <a:endParaRPr sz="2950" dirty="0">
              <a:latin typeface="Calibri"/>
              <a:cs typeface="Calibri"/>
            </a:endParaRPr>
          </a:p>
          <a:p>
            <a:pPr marL="1237615" marR="1434465" lvl="1" indent="-376555">
              <a:lnSpc>
                <a:spcPts val="3400"/>
              </a:lnSpc>
              <a:spcBef>
                <a:spcPts val="590"/>
              </a:spcBef>
              <a:buClr>
                <a:srgbClr val="49C5FC"/>
              </a:buClr>
              <a:buFont typeface="Arial"/>
              <a:buChar char="□"/>
              <a:tabLst>
                <a:tab pos="1237615" algn="l"/>
              </a:tabLst>
            </a:pPr>
            <a:r>
              <a:rPr sz="2950" spc="120" dirty="0">
                <a:solidFill>
                  <a:srgbClr val="004E7B"/>
                </a:solidFill>
                <a:latin typeface="Calibri"/>
                <a:cs typeface="Calibri"/>
              </a:rPr>
              <a:t>Office</a:t>
            </a:r>
            <a:r>
              <a:rPr sz="2950" spc="285" dirty="0">
                <a:solidFill>
                  <a:srgbClr val="004E7B"/>
                </a:solidFill>
                <a:latin typeface="Calibri"/>
                <a:cs typeface="Calibri"/>
              </a:rPr>
              <a:t> </a:t>
            </a:r>
            <a:r>
              <a:rPr sz="2950" dirty="0">
                <a:solidFill>
                  <a:srgbClr val="004E7B"/>
                </a:solidFill>
                <a:latin typeface="Calibri"/>
                <a:cs typeface="Calibri"/>
              </a:rPr>
              <a:t>staff</a:t>
            </a:r>
            <a:r>
              <a:rPr sz="2950" spc="180" dirty="0">
                <a:solidFill>
                  <a:srgbClr val="004E7B"/>
                </a:solidFill>
                <a:latin typeface="Calibri"/>
                <a:cs typeface="Calibri"/>
              </a:rPr>
              <a:t> </a:t>
            </a:r>
            <a:r>
              <a:rPr sz="2950" spc="130" dirty="0">
                <a:solidFill>
                  <a:srgbClr val="004E7B"/>
                </a:solidFill>
                <a:latin typeface="Calibri"/>
                <a:cs typeface="Calibri"/>
              </a:rPr>
              <a:t>awareness</a:t>
            </a:r>
            <a:r>
              <a:rPr sz="2950" spc="229" dirty="0">
                <a:solidFill>
                  <a:srgbClr val="004E7B"/>
                </a:solidFill>
                <a:latin typeface="Calibri"/>
                <a:cs typeface="Calibri"/>
              </a:rPr>
              <a:t> </a:t>
            </a:r>
            <a:r>
              <a:rPr sz="2950" spc="55" dirty="0">
                <a:solidFill>
                  <a:srgbClr val="004E7B"/>
                </a:solidFill>
                <a:latin typeface="Calibri"/>
                <a:cs typeface="Calibri"/>
              </a:rPr>
              <a:t>of</a:t>
            </a:r>
            <a:r>
              <a:rPr sz="2950" spc="305" dirty="0">
                <a:solidFill>
                  <a:srgbClr val="004E7B"/>
                </a:solidFill>
                <a:latin typeface="Calibri"/>
                <a:cs typeface="Calibri"/>
              </a:rPr>
              <a:t> </a:t>
            </a:r>
            <a:r>
              <a:rPr sz="2950" spc="70" dirty="0">
                <a:solidFill>
                  <a:srgbClr val="004E7B"/>
                </a:solidFill>
                <a:latin typeface="Calibri"/>
                <a:cs typeface="Calibri"/>
              </a:rPr>
              <a:t>the</a:t>
            </a:r>
            <a:r>
              <a:rPr sz="2950" spc="235" dirty="0">
                <a:solidFill>
                  <a:srgbClr val="004E7B"/>
                </a:solidFill>
                <a:latin typeface="Calibri"/>
                <a:cs typeface="Calibri"/>
              </a:rPr>
              <a:t> </a:t>
            </a:r>
            <a:r>
              <a:rPr sz="2950" spc="95" dirty="0">
                <a:solidFill>
                  <a:srgbClr val="004E7B"/>
                </a:solidFill>
                <a:latin typeface="Calibri"/>
                <a:cs typeface="Calibri"/>
              </a:rPr>
              <a:t>provider’s</a:t>
            </a:r>
            <a:r>
              <a:rPr sz="2950" spc="320" dirty="0">
                <a:solidFill>
                  <a:srgbClr val="004E7B"/>
                </a:solidFill>
                <a:latin typeface="Calibri"/>
                <a:cs typeface="Calibri"/>
              </a:rPr>
              <a:t> </a:t>
            </a:r>
            <a:r>
              <a:rPr sz="2950" spc="100" dirty="0">
                <a:solidFill>
                  <a:srgbClr val="004E7B"/>
                </a:solidFill>
                <a:latin typeface="Calibri"/>
                <a:cs typeface="Calibri"/>
              </a:rPr>
              <a:t>participation</a:t>
            </a:r>
            <a:r>
              <a:rPr sz="2950" spc="300" dirty="0">
                <a:solidFill>
                  <a:srgbClr val="004E7B"/>
                </a:solidFill>
                <a:latin typeface="Calibri"/>
                <a:cs typeface="Calibri"/>
              </a:rPr>
              <a:t> </a:t>
            </a:r>
            <a:r>
              <a:rPr sz="2950" spc="45" dirty="0">
                <a:solidFill>
                  <a:srgbClr val="004E7B"/>
                </a:solidFill>
                <a:latin typeface="Calibri"/>
                <a:cs typeface="Calibri"/>
              </a:rPr>
              <a:t>in</a:t>
            </a:r>
            <a:r>
              <a:rPr sz="2950" spc="225" dirty="0">
                <a:solidFill>
                  <a:srgbClr val="004E7B"/>
                </a:solidFill>
                <a:latin typeface="Calibri"/>
                <a:cs typeface="Calibri"/>
              </a:rPr>
              <a:t> </a:t>
            </a:r>
            <a:r>
              <a:rPr sz="2950" spc="70" dirty="0">
                <a:solidFill>
                  <a:srgbClr val="004E7B"/>
                </a:solidFill>
                <a:latin typeface="Calibri"/>
                <a:cs typeface="Calibri"/>
              </a:rPr>
              <a:t>the</a:t>
            </a:r>
            <a:r>
              <a:rPr sz="2950" spc="240" dirty="0">
                <a:solidFill>
                  <a:srgbClr val="004E7B"/>
                </a:solidFill>
                <a:latin typeface="Calibri"/>
                <a:cs typeface="Calibri"/>
              </a:rPr>
              <a:t> </a:t>
            </a:r>
            <a:r>
              <a:rPr sz="2950" spc="170" dirty="0">
                <a:solidFill>
                  <a:srgbClr val="004E7B"/>
                </a:solidFill>
                <a:latin typeface="Calibri"/>
                <a:cs typeface="Calibri"/>
              </a:rPr>
              <a:t>CountyCare</a:t>
            </a:r>
            <a:r>
              <a:rPr sz="2950" spc="310" dirty="0">
                <a:solidFill>
                  <a:srgbClr val="004E7B"/>
                </a:solidFill>
                <a:latin typeface="Calibri"/>
                <a:cs typeface="Calibri"/>
              </a:rPr>
              <a:t> </a:t>
            </a:r>
            <a:r>
              <a:rPr sz="2950" spc="110" dirty="0">
                <a:solidFill>
                  <a:srgbClr val="004E7B"/>
                </a:solidFill>
                <a:latin typeface="Calibri"/>
                <a:cs typeface="Calibri"/>
              </a:rPr>
              <a:t>Health</a:t>
            </a:r>
            <a:r>
              <a:rPr sz="2950" spc="265" dirty="0">
                <a:solidFill>
                  <a:srgbClr val="004E7B"/>
                </a:solidFill>
                <a:latin typeface="Calibri"/>
                <a:cs typeface="Calibri"/>
              </a:rPr>
              <a:t> </a:t>
            </a:r>
            <a:r>
              <a:rPr sz="2950" spc="65" dirty="0">
                <a:solidFill>
                  <a:srgbClr val="004E7B"/>
                </a:solidFill>
                <a:latin typeface="Calibri"/>
                <a:cs typeface="Calibri"/>
              </a:rPr>
              <a:t>Plan network.</a:t>
            </a:r>
            <a:endParaRPr sz="2950" dirty="0">
              <a:latin typeface="Calibri"/>
              <a:cs typeface="Calibri"/>
            </a:endParaRPr>
          </a:p>
          <a:p>
            <a:pPr>
              <a:lnSpc>
                <a:spcPct val="100000"/>
              </a:lnSpc>
              <a:spcBef>
                <a:spcPts val="2995"/>
              </a:spcBef>
            </a:pPr>
            <a:endParaRPr sz="2950" dirty="0">
              <a:latin typeface="Calibri"/>
              <a:cs typeface="Calibri"/>
            </a:endParaRPr>
          </a:p>
          <a:p>
            <a:pPr marL="12700" marR="1233805">
              <a:lnSpc>
                <a:spcPts val="3200"/>
              </a:lnSpc>
            </a:pPr>
            <a:r>
              <a:rPr sz="2950" spc="95" dirty="0">
                <a:solidFill>
                  <a:srgbClr val="004E7B"/>
                </a:solidFill>
                <a:latin typeface="Calibri"/>
                <a:cs typeface="Calibri"/>
              </a:rPr>
              <a:t>Your</a:t>
            </a:r>
            <a:r>
              <a:rPr sz="2950" spc="204" dirty="0">
                <a:solidFill>
                  <a:srgbClr val="004E7B"/>
                </a:solidFill>
                <a:latin typeface="Calibri"/>
                <a:cs typeface="Calibri"/>
              </a:rPr>
              <a:t> </a:t>
            </a:r>
            <a:r>
              <a:rPr sz="2950" spc="100" dirty="0">
                <a:solidFill>
                  <a:srgbClr val="004E7B"/>
                </a:solidFill>
                <a:latin typeface="Calibri"/>
                <a:cs typeface="Calibri"/>
              </a:rPr>
              <a:t>participation</a:t>
            </a:r>
            <a:r>
              <a:rPr sz="2950" spc="295" dirty="0">
                <a:solidFill>
                  <a:srgbClr val="004E7B"/>
                </a:solidFill>
                <a:latin typeface="Calibri"/>
                <a:cs typeface="Calibri"/>
              </a:rPr>
              <a:t> </a:t>
            </a:r>
            <a:r>
              <a:rPr sz="2950" spc="45" dirty="0">
                <a:solidFill>
                  <a:srgbClr val="004E7B"/>
                </a:solidFill>
                <a:latin typeface="Calibri"/>
                <a:cs typeface="Calibri"/>
              </a:rPr>
              <a:t>in</a:t>
            </a:r>
            <a:r>
              <a:rPr sz="2950" spc="215" dirty="0">
                <a:solidFill>
                  <a:srgbClr val="004E7B"/>
                </a:solidFill>
                <a:latin typeface="Calibri"/>
                <a:cs typeface="Calibri"/>
              </a:rPr>
              <a:t> </a:t>
            </a:r>
            <a:r>
              <a:rPr sz="2950" spc="110" dirty="0">
                <a:solidFill>
                  <a:srgbClr val="004E7B"/>
                </a:solidFill>
                <a:latin typeface="Calibri"/>
                <a:cs typeface="Calibri"/>
              </a:rPr>
              <a:t>these</a:t>
            </a:r>
            <a:r>
              <a:rPr sz="2950" spc="250" dirty="0">
                <a:solidFill>
                  <a:srgbClr val="004E7B"/>
                </a:solidFill>
                <a:latin typeface="Calibri"/>
                <a:cs typeface="Calibri"/>
              </a:rPr>
              <a:t> </a:t>
            </a:r>
            <a:r>
              <a:rPr sz="2950" spc="100" dirty="0">
                <a:solidFill>
                  <a:srgbClr val="004E7B"/>
                </a:solidFill>
                <a:latin typeface="Calibri"/>
                <a:cs typeface="Calibri"/>
              </a:rPr>
              <a:t>surveys</a:t>
            </a:r>
            <a:r>
              <a:rPr sz="2950" spc="245" dirty="0">
                <a:solidFill>
                  <a:srgbClr val="004E7B"/>
                </a:solidFill>
                <a:latin typeface="Calibri"/>
                <a:cs typeface="Calibri"/>
              </a:rPr>
              <a:t> </a:t>
            </a:r>
            <a:r>
              <a:rPr sz="2950" spc="45" dirty="0">
                <a:solidFill>
                  <a:srgbClr val="004E7B"/>
                </a:solidFill>
                <a:latin typeface="Calibri"/>
                <a:cs typeface="Calibri"/>
              </a:rPr>
              <a:t>is</a:t>
            </a:r>
            <a:r>
              <a:rPr sz="2950" spc="204" dirty="0">
                <a:solidFill>
                  <a:srgbClr val="004E7B"/>
                </a:solidFill>
                <a:latin typeface="Calibri"/>
                <a:cs typeface="Calibri"/>
              </a:rPr>
              <a:t> </a:t>
            </a:r>
            <a:r>
              <a:rPr sz="2950" spc="105" dirty="0">
                <a:solidFill>
                  <a:srgbClr val="004E7B"/>
                </a:solidFill>
                <a:latin typeface="Calibri"/>
                <a:cs typeface="Calibri"/>
              </a:rPr>
              <a:t>greatly</a:t>
            </a:r>
            <a:r>
              <a:rPr sz="2950" spc="285" dirty="0">
                <a:solidFill>
                  <a:srgbClr val="004E7B"/>
                </a:solidFill>
                <a:latin typeface="Calibri"/>
                <a:cs typeface="Calibri"/>
              </a:rPr>
              <a:t> </a:t>
            </a:r>
            <a:r>
              <a:rPr sz="2950" spc="145" dirty="0">
                <a:solidFill>
                  <a:srgbClr val="004E7B"/>
                </a:solidFill>
                <a:latin typeface="Calibri"/>
                <a:cs typeface="Calibri"/>
              </a:rPr>
              <a:t>appreciated</a:t>
            </a:r>
            <a:r>
              <a:rPr sz="2950" spc="325" dirty="0">
                <a:solidFill>
                  <a:srgbClr val="004E7B"/>
                </a:solidFill>
                <a:latin typeface="Calibri"/>
                <a:cs typeface="Calibri"/>
              </a:rPr>
              <a:t> </a:t>
            </a:r>
            <a:r>
              <a:rPr sz="2950" spc="140" dirty="0">
                <a:solidFill>
                  <a:srgbClr val="004E7B"/>
                </a:solidFill>
                <a:latin typeface="Calibri"/>
                <a:cs typeface="Calibri"/>
              </a:rPr>
              <a:t>and</a:t>
            </a:r>
            <a:r>
              <a:rPr sz="2950" spc="345" dirty="0">
                <a:solidFill>
                  <a:srgbClr val="004E7B"/>
                </a:solidFill>
                <a:latin typeface="Calibri"/>
                <a:cs typeface="Calibri"/>
              </a:rPr>
              <a:t> </a:t>
            </a:r>
            <a:r>
              <a:rPr sz="2950" spc="120" dirty="0">
                <a:solidFill>
                  <a:srgbClr val="004E7B"/>
                </a:solidFill>
                <a:latin typeface="Calibri"/>
                <a:cs typeface="Calibri"/>
              </a:rPr>
              <a:t>ensures</a:t>
            </a:r>
            <a:r>
              <a:rPr sz="2950" spc="245" dirty="0">
                <a:solidFill>
                  <a:srgbClr val="004E7B"/>
                </a:solidFill>
                <a:latin typeface="Calibri"/>
                <a:cs typeface="Calibri"/>
              </a:rPr>
              <a:t> </a:t>
            </a:r>
            <a:r>
              <a:rPr sz="2950" dirty="0">
                <a:solidFill>
                  <a:srgbClr val="004E7B"/>
                </a:solidFill>
                <a:latin typeface="Calibri"/>
                <a:cs typeface="Calibri"/>
              </a:rPr>
              <a:t>that</a:t>
            </a:r>
            <a:r>
              <a:rPr sz="2950" spc="114" dirty="0">
                <a:solidFill>
                  <a:srgbClr val="004E7B"/>
                </a:solidFill>
                <a:latin typeface="Calibri"/>
                <a:cs typeface="Calibri"/>
              </a:rPr>
              <a:t> </a:t>
            </a:r>
            <a:r>
              <a:rPr sz="2950" spc="75" dirty="0">
                <a:solidFill>
                  <a:srgbClr val="004E7B"/>
                </a:solidFill>
                <a:latin typeface="Calibri"/>
                <a:cs typeface="Calibri"/>
              </a:rPr>
              <a:t>we</a:t>
            </a:r>
            <a:r>
              <a:rPr sz="2950" spc="295" dirty="0">
                <a:solidFill>
                  <a:srgbClr val="004E7B"/>
                </a:solidFill>
                <a:latin typeface="Calibri"/>
                <a:cs typeface="Calibri"/>
              </a:rPr>
              <a:t> </a:t>
            </a:r>
            <a:r>
              <a:rPr sz="2950" spc="110" dirty="0">
                <a:solidFill>
                  <a:srgbClr val="004E7B"/>
                </a:solidFill>
                <a:latin typeface="Calibri"/>
                <a:cs typeface="Calibri"/>
              </a:rPr>
              <a:t>can</a:t>
            </a:r>
            <a:r>
              <a:rPr sz="2950" spc="265" dirty="0">
                <a:solidFill>
                  <a:srgbClr val="004E7B"/>
                </a:solidFill>
                <a:latin typeface="Calibri"/>
                <a:cs typeface="Calibri"/>
              </a:rPr>
              <a:t> </a:t>
            </a:r>
            <a:r>
              <a:rPr sz="2950" spc="145" dirty="0">
                <a:solidFill>
                  <a:srgbClr val="004E7B"/>
                </a:solidFill>
                <a:latin typeface="Calibri"/>
                <a:cs typeface="Calibri"/>
              </a:rPr>
              <a:t>provide</a:t>
            </a:r>
            <a:r>
              <a:rPr sz="2950" spc="295" dirty="0">
                <a:solidFill>
                  <a:srgbClr val="004E7B"/>
                </a:solidFill>
                <a:latin typeface="Calibri"/>
                <a:cs typeface="Calibri"/>
              </a:rPr>
              <a:t> </a:t>
            </a:r>
            <a:r>
              <a:rPr sz="2950" spc="50" dirty="0">
                <a:solidFill>
                  <a:srgbClr val="004E7B"/>
                </a:solidFill>
                <a:latin typeface="Calibri"/>
                <a:cs typeface="Calibri"/>
              </a:rPr>
              <a:t>our </a:t>
            </a:r>
            <a:r>
              <a:rPr sz="2950" spc="170" dirty="0">
                <a:solidFill>
                  <a:srgbClr val="004E7B"/>
                </a:solidFill>
                <a:latin typeface="Calibri"/>
                <a:cs typeface="Calibri"/>
              </a:rPr>
              <a:t>members</a:t>
            </a:r>
            <a:r>
              <a:rPr sz="2950" spc="300" dirty="0">
                <a:solidFill>
                  <a:srgbClr val="004E7B"/>
                </a:solidFill>
                <a:latin typeface="Calibri"/>
                <a:cs typeface="Calibri"/>
              </a:rPr>
              <a:t> </a:t>
            </a:r>
            <a:r>
              <a:rPr sz="2950" dirty="0">
                <a:solidFill>
                  <a:srgbClr val="004E7B"/>
                </a:solidFill>
                <a:latin typeface="Calibri"/>
                <a:cs typeface="Calibri"/>
              </a:rPr>
              <a:t>with</a:t>
            </a:r>
            <a:r>
              <a:rPr sz="2950" spc="200" dirty="0">
                <a:solidFill>
                  <a:srgbClr val="004E7B"/>
                </a:solidFill>
                <a:latin typeface="Calibri"/>
                <a:cs typeface="Calibri"/>
              </a:rPr>
              <a:t> </a:t>
            </a:r>
            <a:r>
              <a:rPr sz="2950" spc="75" dirty="0">
                <a:solidFill>
                  <a:srgbClr val="004E7B"/>
                </a:solidFill>
                <a:latin typeface="Calibri"/>
                <a:cs typeface="Calibri"/>
              </a:rPr>
              <a:t>timely</a:t>
            </a:r>
            <a:r>
              <a:rPr sz="2950" spc="260" dirty="0">
                <a:solidFill>
                  <a:srgbClr val="004E7B"/>
                </a:solidFill>
                <a:latin typeface="Calibri"/>
                <a:cs typeface="Calibri"/>
              </a:rPr>
              <a:t> </a:t>
            </a:r>
            <a:r>
              <a:rPr sz="2950" spc="150" dirty="0">
                <a:solidFill>
                  <a:srgbClr val="004E7B"/>
                </a:solidFill>
                <a:latin typeface="Calibri"/>
                <a:cs typeface="Calibri"/>
              </a:rPr>
              <a:t>access</a:t>
            </a:r>
            <a:r>
              <a:rPr sz="2950" spc="305" dirty="0">
                <a:solidFill>
                  <a:srgbClr val="004E7B"/>
                </a:solidFill>
                <a:latin typeface="Calibri"/>
                <a:cs typeface="Calibri"/>
              </a:rPr>
              <a:t> </a:t>
            </a:r>
            <a:r>
              <a:rPr sz="2950" dirty="0">
                <a:solidFill>
                  <a:srgbClr val="004E7B"/>
                </a:solidFill>
                <a:latin typeface="Calibri"/>
                <a:cs typeface="Calibri"/>
              </a:rPr>
              <a:t>to</a:t>
            </a:r>
            <a:r>
              <a:rPr sz="2950" spc="215" dirty="0">
                <a:solidFill>
                  <a:srgbClr val="004E7B"/>
                </a:solidFill>
                <a:latin typeface="Calibri"/>
                <a:cs typeface="Calibri"/>
              </a:rPr>
              <a:t> </a:t>
            </a:r>
            <a:r>
              <a:rPr sz="2950" spc="110" dirty="0">
                <a:solidFill>
                  <a:srgbClr val="004E7B"/>
                </a:solidFill>
                <a:latin typeface="Calibri"/>
                <a:cs typeface="Calibri"/>
              </a:rPr>
              <a:t>care</a:t>
            </a:r>
            <a:r>
              <a:rPr sz="2950" spc="245" dirty="0">
                <a:solidFill>
                  <a:srgbClr val="004E7B"/>
                </a:solidFill>
                <a:latin typeface="Calibri"/>
                <a:cs typeface="Calibri"/>
              </a:rPr>
              <a:t> </a:t>
            </a:r>
            <a:r>
              <a:rPr sz="2950" spc="140" dirty="0">
                <a:solidFill>
                  <a:srgbClr val="004E7B"/>
                </a:solidFill>
                <a:latin typeface="Calibri"/>
                <a:cs typeface="Calibri"/>
              </a:rPr>
              <a:t>and</a:t>
            </a:r>
            <a:r>
              <a:rPr sz="2950" spc="345" dirty="0">
                <a:solidFill>
                  <a:srgbClr val="004E7B"/>
                </a:solidFill>
                <a:latin typeface="Calibri"/>
                <a:cs typeface="Calibri"/>
              </a:rPr>
              <a:t> </a:t>
            </a:r>
            <a:r>
              <a:rPr sz="2950" spc="105" dirty="0">
                <a:solidFill>
                  <a:srgbClr val="004E7B"/>
                </a:solidFill>
                <a:latin typeface="Calibri"/>
                <a:cs typeface="Calibri"/>
              </a:rPr>
              <a:t>accurate</a:t>
            </a:r>
            <a:r>
              <a:rPr sz="2950" spc="310" dirty="0">
                <a:solidFill>
                  <a:srgbClr val="004E7B"/>
                </a:solidFill>
                <a:latin typeface="Calibri"/>
                <a:cs typeface="Calibri"/>
              </a:rPr>
              <a:t> </a:t>
            </a:r>
            <a:r>
              <a:rPr sz="2950" spc="90" dirty="0">
                <a:solidFill>
                  <a:srgbClr val="004E7B"/>
                </a:solidFill>
                <a:latin typeface="Calibri"/>
                <a:cs typeface="Calibri"/>
              </a:rPr>
              <a:t>information</a:t>
            </a:r>
            <a:r>
              <a:rPr sz="2950" spc="245" dirty="0">
                <a:solidFill>
                  <a:srgbClr val="004E7B"/>
                </a:solidFill>
                <a:latin typeface="Calibri"/>
                <a:cs typeface="Calibri"/>
              </a:rPr>
              <a:t> </a:t>
            </a:r>
            <a:r>
              <a:rPr sz="2950" spc="60" dirty="0">
                <a:solidFill>
                  <a:srgbClr val="004E7B"/>
                </a:solidFill>
                <a:latin typeface="Calibri"/>
                <a:cs typeface="Calibri"/>
              </a:rPr>
              <a:t>for</a:t>
            </a:r>
            <a:r>
              <a:rPr sz="2950" spc="180" dirty="0">
                <a:solidFill>
                  <a:srgbClr val="004E7B"/>
                </a:solidFill>
                <a:latin typeface="Calibri"/>
                <a:cs typeface="Calibri"/>
              </a:rPr>
              <a:t> </a:t>
            </a:r>
            <a:r>
              <a:rPr sz="2950" spc="75" dirty="0">
                <a:solidFill>
                  <a:srgbClr val="004E7B"/>
                </a:solidFill>
                <a:latin typeface="Calibri"/>
                <a:cs typeface="Calibri"/>
              </a:rPr>
              <a:t>in-</a:t>
            </a:r>
            <a:r>
              <a:rPr sz="2950" spc="90" dirty="0">
                <a:solidFill>
                  <a:srgbClr val="004E7B"/>
                </a:solidFill>
                <a:latin typeface="Calibri"/>
                <a:cs typeface="Calibri"/>
              </a:rPr>
              <a:t>network</a:t>
            </a:r>
            <a:r>
              <a:rPr sz="2950" spc="280" dirty="0">
                <a:solidFill>
                  <a:srgbClr val="004E7B"/>
                </a:solidFill>
                <a:latin typeface="Calibri"/>
                <a:cs typeface="Calibri"/>
              </a:rPr>
              <a:t> </a:t>
            </a:r>
            <a:r>
              <a:rPr sz="2950" spc="105" dirty="0">
                <a:solidFill>
                  <a:srgbClr val="004E7B"/>
                </a:solidFill>
                <a:latin typeface="Calibri"/>
                <a:cs typeface="Calibri"/>
              </a:rPr>
              <a:t>providers.</a:t>
            </a:r>
            <a:endParaRPr sz="2950" dirty="0">
              <a:latin typeface="Calibri"/>
              <a:cs typeface="Calibri"/>
            </a:endParaRPr>
          </a:p>
          <a:p>
            <a:pPr marL="12700">
              <a:lnSpc>
                <a:spcPct val="100000"/>
              </a:lnSpc>
              <a:spcBef>
                <a:spcPts val="2545"/>
              </a:spcBef>
            </a:pPr>
            <a:r>
              <a:rPr sz="2950" spc="100" dirty="0">
                <a:solidFill>
                  <a:srgbClr val="004E7B"/>
                </a:solidFill>
                <a:latin typeface="Calibri"/>
                <a:cs typeface="Calibri"/>
              </a:rPr>
              <a:t>For</a:t>
            </a:r>
            <a:r>
              <a:rPr sz="2950" spc="229" dirty="0">
                <a:solidFill>
                  <a:srgbClr val="004E7B"/>
                </a:solidFill>
                <a:latin typeface="Calibri"/>
                <a:cs typeface="Calibri"/>
              </a:rPr>
              <a:t> </a:t>
            </a:r>
            <a:r>
              <a:rPr sz="2950" spc="130" dirty="0">
                <a:solidFill>
                  <a:srgbClr val="004E7B"/>
                </a:solidFill>
                <a:latin typeface="Calibri"/>
                <a:cs typeface="Calibri"/>
              </a:rPr>
              <a:t>additional</a:t>
            </a:r>
            <a:r>
              <a:rPr sz="2950" spc="280" dirty="0">
                <a:solidFill>
                  <a:srgbClr val="004E7B"/>
                </a:solidFill>
                <a:latin typeface="Calibri"/>
                <a:cs typeface="Calibri"/>
              </a:rPr>
              <a:t> </a:t>
            </a:r>
            <a:r>
              <a:rPr sz="2950" spc="95" dirty="0">
                <a:solidFill>
                  <a:srgbClr val="004E7B"/>
                </a:solidFill>
                <a:latin typeface="Calibri"/>
                <a:cs typeface="Calibri"/>
              </a:rPr>
              <a:t>information</a:t>
            </a:r>
            <a:r>
              <a:rPr sz="2950" spc="195" dirty="0">
                <a:solidFill>
                  <a:srgbClr val="004E7B"/>
                </a:solidFill>
                <a:latin typeface="Calibri"/>
                <a:cs typeface="Calibri"/>
              </a:rPr>
              <a:t> </a:t>
            </a:r>
            <a:r>
              <a:rPr sz="2950" spc="150" dirty="0">
                <a:solidFill>
                  <a:srgbClr val="004E7B"/>
                </a:solidFill>
                <a:latin typeface="Calibri"/>
                <a:cs typeface="Calibri"/>
              </a:rPr>
              <a:t>please</a:t>
            </a:r>
            <a:r>
              <a:rPr sz="2950" spc="285" dirty="0">
                <a:solidFill>
                  <a:srgbClr val="004E7B"/>
                </a:solidFill>
                <a:latin typeface="Calibri"/>
                <a:cs typeface="Calibri"/>
              </a:rPr>
              <a:t> </a:t>
            </a:r>
            <a:r>
              <a:rPr sz="2950" spc="75" dirty="0">
                <a:solidFill>
                  <a:srgbClr val="004E7B"/>
                </a:solidFill>
                <a:latin typeface="Calibri"/>
                <a:cs typeface="Calibri"/>
              </a:rPr>
              <a:t>review</a:t>
            </a:r>
            <a:r>
              <a:rPr sz="2950" spc="225" dirty="0">
                <a:solidFill>
                  <a:srgbClr val="004E7B"/>
                </a:solidFill>
                <a:latin typeface="Calibri"/>
                <a:cs typeface="Calibri"/>
              </a:rPr>
              <a:t> </a:t>
            </a:r>
            <a:r>
              <a:rPr sz="2950" spc="70" dirty="0">
                <a:solidFill>
                  <a:srgbClr val="004E7B"/>
                </a:solidFill>
                <a:latin typeface="Calibri"/>
                <a:cs typeface="Calibri"/>
              </a:rPr>
              <a:t>the</a:t>
            </a:r>
            <a:r>
              <a:rPr sz="2950" spc="220" dirty="0">
                <a:solidFill>
                  <a:srgbClr val="004E7B"/>
                </a:solidFill>
                <a:latin typeface="Calibri"/>
                <a:cs typeface="Calibri"/>
              </a:rPr>
              <a:t> </a:t>
            </a:r>
            <a:r>
              <a:rPr sz="2950" u="sng" spc="175" dirty="0">
                <a:solidFill>
                  <a:srgbClr val="0000FF"/>
                </a:solidFill>
                <a:uFill>
                  <a:solidFill>
                    <a:srgbClr val="179AD4"/>
                  </a:solidFill>
                </a:uFill>
                <a:latin typeface="Calibri"/>
                <a:cs typeface="Calibri"/>
                <a:hlinkClick r:id="rId2"/>
              </a:rPr>
              <a:t>CountyCar</a:t>
            </a:r>
            <a:r>
              <a:rPr sz="2950" u="sng" spc="175" dirty="0">
                <a:solidFill>
                  <a:srgbClr val="0000FF"/>
                </a:solidFill>
                <a:uFill>
                  <a:solidFill>
                    <a:srgbClr val="179AD4"/>
                  </a:solidFill>
                </a:uFill>
                <a:latin typeface="Calibri"/>
                <a:cs typeface="Calibri"/>
              </a:rPr>
              <a:t>e</a:t>
            </a:r>
            <a:r>
              <a:rPr sz="2950" u="sng" spc="260" dirty="0">
                <a:solidFill>
                  <a:srgbClr val="0000FF"/>
                </a:solidFill>
                <a:uFill>
                  <a:solidFill>
                    <a:srgbClr val="179AD4"/>
                  </a:solidFill>
                </a:uFill>
                <a:latin typeface="Calibri"/>
                <a:cs typeface="Calibri"/>
              </a:rPr>
              <a:t> </a:t>
            </a:r>
            <a:r>
              <a:rPr sz="2950" u="sng" spc="105" dirty="0">
                <a:solidFill>
                  <a:srgbClr val="0000FF"/>
                </a:solidFill>
                <a:uFill>
                  <a:solidFill>
                    <a:srgbClr val="179AD4"/>
                  </a:solidFill>
                </a:uFill>
                <a:latin typeface="Calibri"/>
                <a:cs typeface="Calibri"/>
                <a:hlinkClick r:id="rId2"/>
              </a:rPr>
              <a:t>Provide</a:t>
            </a:r>
            <a:r>
              <a:rPr sz="2950" u="sng" spc="105" dirty="0">
                <a:solidFill>
                  <a:srgbClr val="0000FF"/>
                </a:solidFill>
                <a:uFill>
                  <a:solidFill>
                    <a:srgbClr val="179AD4"/>
                  </a:solidFill>
                </a:uFill>
                <a:latin typeface="Calibri"/>
                <a:cs typeface="Calibri"/>
              </a:rPr>
              <a:t>r</a:t>
            </a:r>
            <a:r>
              <a:rPr sz="2950" u="sng" spc="215" dirty="0">
                <a:solidFill>
                  <a:srgbClr val="0000FF"/>
                </a:solidFill>
                <a:uFill>
                  <a:solidFill>
                    <a:srgbClr val="179AD4"/>
                  </a:solidFill>
                </a:uFill>
                <a:latin typeface="Calibri"/>
                <a:cs typeface="Calibri"/>
              </a:rPr>
              <a:t> </a:t>
            </a:r>
            <a:r>
              <a:rPr sz="2950" u="sng" spc="75" dirty="0">
                <a:solidFill>
                  <a:srgbClr val="0000FF"/>
                </a:solidFill>
                <a:uFill>
                  <a:solidFill>
                    <a:srgbClr val="179AD4"/>
                  </a:solidFill>
                </a:uFill>
                <a:latin typeface="Calibri"/>
                <a:cs typeface="Calibri"/>
                <a:hlinkClick r:id="rId2"/>
              </a:rPr>
              <a:t>Manual</a:t>
            </a:r>
            <a:r>
              <a:rPr sz="2950" u="sng" spc="75" dirty="0">
                <a:solidFill>
                  <a:srgbClr val="0000FF"/>
                </a:solidFill>
                <a:uFill>
                  <a:solidFill>
                    <a:srgbClr val="179AD4"/>
                  </a:solidFill>
                </a:uFill>
                <a:latin typeface="Calibri"/>
                <a:cs typeface="Calibri"/>
              </a:rPr>
              <a:t>.</a:t>
            </a:r>
            <a:endParaRPr sz="2950" dirty="0">
              <a:latin typeface="Calibri"/>
              <a:cs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182367" rIns="0" bIns="0" rtlCol="0">
            <a:spAutoFit/>
          </a:bodyPr>
          <a:lstStyle/>
          <a:p>
            <a:pPr marL="2638425">
              <a:lnSpc>
                <a:spcPct val="100000"/>
              </a:lnSpc>
              <a:spcBef>
                <a:spcPts val="95"/>
              </a:spcBef>
            </a:pPr>
            <a:r>
              <a:rPr dirty="0"/>
              <a:t>Required</a:t>
            </a:r>
            <a:r>
              <a:rPr spc="265" dirty="0"/>
              <a:t> </a:t>
            </a:r>
            <a:r>
              <a:rPr spc="75" dirty="0"/>
              <a:t>Provider</a:t>
            </a:r>
            <a:r>
              <a:rPr spc="375" dirty="0"/>
              <a:t> </a:t>
            </a:r>
            <a:r>
              <a:rPr spc="245" dirty="0"/>
              <a:t>Trainings</a:t>
            </a: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72390">
              <a:lnSpc>
                <a:spcPts val="1670"/>
              </a:lnSpc>
            </a:pPr>
            <a:fld id="{81D60167-4931-47E6-BA6A-407CBD079E47}" type="slidenum">
              <a:rPr spc="-25" dirty="0"/>
              <a:t>24</a:t>
            </a:fld>
            <a:endParaRPr spc="-25" dirty="0"/>
          </a:p>
        </p:txBody>
      </p:sp>
      <p:sp>
        <p:nvSpPr>
          <p:cNvPr id="3" name="object 3"/>
          <p:cNvSpPr txBox="1"/>
          <p:nvPr/>
        </p:nvSpPr>
        <p:spPr>
          <a:xfrm>
            <a:off x="3498850" y="2269296"/>
            <a:ext cx="12251055" cy="6838347"/>
          </a:xfrm>
          <a:prstGeom prst="rect">
            <a:avLst/>
          </a:prstGeom>
        </p:spPr>
        <p:txBody>
          <a:bodyPr vert="horz" wrap="square" lIns="0" tIns="53340" rIns="0" bIns="0" rtlCol="0">
            <a:spAutoFit/>
          </a:bodyPr>
          <a:lstStyle/>
          <a:p>
            <a:pPr marL="12700" marR="5080">
              <a:lnSpc>
                <a:spcPct val="91000"/>
              </a:lnSpc>
              <a:spcBef>
                <a:spcPts val="420"/>
              </a:spcBef>
              <a:tabLst>
                <a:tab pos="6227445" algn="l"/>
              </a:tabLst>
            </a:pPr>
            <a:r>
              <a:rPr sz="2950" spc="170" dirty="0">
                <a:solidFill>
                  <a:srgbClr val="1F1243"/>
                </a:solidFill>
                <a:latin typeface="Calibri"/>
                <a:cs typeface="Calibri"/>
              </a:rPr>
              <a:t>Completion</a:t>
            </a:r>
            <a:r>
              <a:rPr sz="2950" spc="270" dirty="0">
                <a:solidFill>
                  <a:srgbClr val="1F1243"/>
                </a:solidFill>
                <a:latin typeface="Calibri"/>
                <a:cs typeface="Calibri"/>
              </a:rPr>
              <a:t> </a:t>
            </a:r>
            <a:r>
              <a:rPr sz="2950" spc="55" dirty="0">
                <a:solidFill>
                  <a:srgbClr val="1F1243"/>
                </a:solidFill>
                <a:latin typeface="Calibri"/>
                <a:cs typeface="Calibri"/>
              </a:rPr>
              <a:t>of</a:t>
            </a:r>
            <a:r>
              <a:rPr sz="2950" spc="265" dirty="0">
                <a:solidFill>
                  <a:srgbClr val="1F1243"/>
                </a:solidFill>
                <a:latin typeface="Calibri"/>
                <a:cs typeface="Calibri"/>
              </a:rPr>
              <a:t> </a:t>
            </a:r>
            <a:r>
              <a:rPr sz="2950" spc="70" dirty="0">
                <a:solidFill>
                  <a:srgbClr val="1F1243"/>
                </a:solidFill>
                <a:latin typeface="Calibri"/>
                <a:cs typeface="Calibri"/>
              </a:rPr>
              <a:t>the</a:t>
            </a:r>
            <a:r>
              <a:rPr sz="2950" spc="200" dirty="0">
                <a:solidFill>
                  <a:srgbClr val="1F1243"/>
                </a:solidFill>
                <a:latin typeface="Calibri"/>
                <a:cs typeface="Calibri"/>
              </a:rPr>
              <a:t> </a:t>
            </a:r>
            <a:r>
              <a:rPr sz="2950" spc="125" dirty="0">
                <a:solidFill>
                  <a:srgbClr val="1F1243"/>
                </a:solidFill>
                <a:latin typeface="Calibri"/>
                <a:cs typeface="Calibri"/>
              </a:rPr>
              <a:t>following</a:t>
            </a:r>
            <a:r>
              <a:rPr sz="2950" spc="275" dirty="0">
                <a:solidFill>
                  <a:srgbClr val="1F1243"/>
                </a:solidFill>
                <a:latin typeface="Calibri"/>
                <a:cs typeface="Calibri"/>
              </a:rPr>
              <a:t> </a:t>
            </a:r>
            <a:r>
              <a:rPr sz="2950" spc="110" dirty="0">
                <a:solidFill>
                  <a:srgbClr val="1F1243"/>
                </a:solidFill>
                <a:latin typeface="Calibri"/>
                <a:cs typeface="Calibri"/>
              </a:rPr>
              <a:t>trainings</a:t>
            </a:r>
            <a:r>
              <a:rPr sz="2950" spc="235" dirty="0">
                <a:solidFill>
                  <a:srgbClr val="1F1243"/>
                </a:solidFill>
                <a:latin typeface="Calibri"/>
                <a:cs typeface="Calibri"/>
              </a:rPr>
              <a:t> </a:t>
            </a:r>
            <a:r>
              <a:rPr sz="2950" spc="105" dirty="0">
                <a:solidFill>
                  <a:srgbClr val="1F1243"/>
                </a:solidFill>
                <a:latin typeface="Calibri"/>
                <a:cs typeface="Calibri"/>
              </a:rPr>
              <a:t>on</a:t>
            </a:r>
            <a:r>
              <a:rPr sz="2950" spc="285" dirty="0">
                <a:solidFill>
                  <a:srgbClr val="1F1243"/>
                </a:solidFill>
                <a:latin typeface="Calibri"/>
                <a:cs typeface="Calibri"/>
              </a:rPr>
              <a:t> </a:t>
            </a:r>
            <a:r>
              <a:rPr sz="2950" spc="75" dirty="0">
                <a:solidFill>
                  <a:srgbClr val="1F1243"/>
                </a:solidFill>
                <a:latin typeface="Calibri"/>
                <a:cs typeface="Calibri"/>
              </a:rPr>
              <a:t>an</a:t>
            </a:r>
            <a:r>
              <a:rPr sz="2950" spc="254" dirty="0">
                <a:solidFill>
                  <a:srgbClr val="1F1243"/>
                </a:solidFill>
                <a:latin typeface="Calibri"/>
                <a:cs typeface="Calibri"/>
              </a:rPr>
              <a:t> </a:t>
            </a:r>
            <a:r>
              <a:rPr sz="2950" spc="110" dirty="0">
                <a:solidFill>
                  <a:srgbClr val="1F1243"/>
                </a:solidFill>
                <a:latin typeface="Calibri"/>
                <a:cs typeface="Calibri"/>
              </a:rPr>
              <a:t>annual</a:t>
            </a:r>
            <a:r>
              <a:rPr sz="2950" spc="229" dirty="0">
                <a:solidFill>
                  <a:srgbClr val="1F1243"/>
                </a:solidFill>
                <a:latin typeface="Calibri"/>
                <a:cs typeface="Calibri"/>
              </a:rPr>
              <a:t> </a:t>
            </a:r>
            <a:r>
              <a:rPr sz="2950" spc="135" dirty="0">
                <a:solidFill>
                  <a:srgbClr val="1F1243"/>
                </a:solidFill>
                <a:latin typeface="Calibri"/>
                <a:cs typeface="Calibri"/>
              </a:rPr>
              <a:t>basis</a:t>
            </a:r>
            <a:r>
              <a:rPr sz="2950" spc="254" dirty="0">
                <a:solidFill>
                  <a:srgbClr val="1F1243"/>
                </a:solidFill>
                <a:latin typeface="Calibri"/>
                <a:cs typeface="Calibri"/>
              </a:rPr>
              <a:t> </a:t>
            </a:r>
            <a:r>
              <a:rPr sz="2950" spc="50" dirty="0">
                <a:solidFill>
                  <a:srgbClr val="1F1243"/>
                </a:solidFill>
                <a:latin typeface="Calibri"/>
                <a:cs typeface="Calibri"/>
              </a:rPr>
              <a:t>is</a:t>
            </a:r>
            <a:r>
              <a:rPr sz="2950" spc="190" dirty="0">
                <a:solidFill>
                  <a:srgbClr val="1F1243"/>
                </a:solidFill>
                <a:latin typeface="Calibri"/>
                <a:cs typeface="Calibri"/>
              </a:rPr>
              <a:t> </a:t>
            </a:r>
            <a:r>
              <a:rPr sz="2950" dirty="0">
                <a:solidFill>
                  <a:srgbClr val="1F1243"/>
                </a:solidFill>
                <a:latin typeface="Calibri"/>
                <a:cs typeface="Calibri"/>
              </a:rPr>
              <a:t>a</a:t>
            </a:r>
            <a:r>
              <a:rPr sz="2950" spc="260" dirty="0">
                <a:solidFill>
                  <a:srgbClr val="1F1243"/>
                </a:solidFill>
                <a:latin typeface="Calibri"/>
                <a:cs typeface="Calibri"/>
              </a:rPr>
              <a:t> </a:t>
            </a:r>
            <a:r>
              <a:rPr sz="2950" spc="80" dirty="0">
                <a:solidFill>
                  <a:srgbClr val="1F1243"/>
                </a:solidFill>
                <a:latin typeface="Calibri"/>
                <a:cs typeface="Calibri"/>
              </a:rPr>
              <a:t>contractual </a:t>
            </a:r>
            <a:r>
              <a:rPr sz="2950" spc="110" dirty="0">
                <a:solidFill>
                  <a:srgbClr val="1F1243"/>
                </a:solidFill>
                <a:latin typeface="Calibri"/>
                <a:cs typeface="Calibri"/>
              </a:rPr>
              <a:t>requirement.</a:t>
            </a:r>
            <a:r>
              <a:rPr sz="2950" spc="45" dirty="0">
                <a:solidFill>
                  <a:srgbClr val="1F1243"/>
                </a:solidFill>
                <a:latin typeface="Calibri"/>
                <a:cs typeface="Calibri"/>
              </a:rPr>
              <a:t> </a:t>
            </a:r>
            <a:r>
              <a:rPr sz="2950" spc="145" dirty="0">
                <a:solidFill>
                  <a:srgbClr val="1F1243"/>
                </a:solidFill>
                <a:latin typeface="Calibri"/>
                <a:cs typeface="Calibri"/>
              </a:rPr>
              <a:t>These</a:t>
            </a:r>
            <a:r>
              <a:rPr sz="2950" spc="325" dirty="0">
                <a:solidFill>
                  <a:srgbClr val="1F1243"/>
                </a:solidFill>
                <a:latin typeface="Calibri"/>
                <a:cs typeface="Calibri"/>
              </a:rPr>
              <a:t> </a:t>
            </a:r>
            <a:r>
              <a:rPr sz="2950" spc="110" dirty="0">
                <a:solidFill>
                  <a:srgbClr val="1F1243"/>
                </a:solidFill>
                <a:latin typeface="Calibri"/>
                <a:cs typeface="Calibri"/>
              </a:rPr>
              <a:t>trainings</a:t>
            </a:r>
            <a:r>
              <a:rPr sz="2950" spc="215" dirty="0">
                <a:solidFill>
                  <a:srgbClr val="1F1243"/>
                </a:solidFill>
                <a:latin typeface="Calibri"/>
                <a:cs typeface="Calibri"/>
              </a:rPr>
              <a:t> </a:t>
            </a:r>
            <a:r>
              <a:rPr sz="2950" spc="110" dirty="0">
                <a:solidFill>
                  <a:srgbClr val="1F1243"/>
                </a:solidFill>
                <a:latin typeface="Calibri"/>
                <a:cs typeface="Calibri"/>
              </a:rPr>
              <a:t>can</a:t>
            </a:r>
            <a:r>
              <a:rPr sz="2950" spc="260" dirty="0">
                <a:solidFill>
                  <a:srgbClr val="1F1243"/>
                </a:solidFill>
                <a:latin typeface="Calibri"/>
                <a:cs typeface="Calibri"/>
              </a:rPr>
              <a:t> </a:t>
            </a:r>
            <a:r>
              <a:rPr sz="2950" spc="114" dirty="0">
                <a:solidFill>
                  <a:srgbClr val="1F1243"/>
                </a:solidFill>
                <a:latin typeface="Calibri"/>
                <a:cs typeface="Calibri"/>
              </a:rPr>
              <a:t>be</a:t>
            </a:r>
            <a:r>
              <a:rPr sz="2950" dirty="0">
                <a:solidFill>
                  <a:srgbClr val="1F1243"/>
                </a:solidFill>
                <a:latin typeface="Calibri"/>
                <a:cs typeface="Calibri"/>
              </a:rPr>
              <a:t>	</a:t>
            </a:r>
            <a:r>
              <a:rPr sz="2950" spc="155" dirty="0">
                <a:solidFill>
                  <a:srgbClr val="1F1243"/>
                </a:solidFill>
                <a:latin typeface="Calibri"/>
                <a:cs typeface="Calibri"/>
              </a:rPr>
              <a:t>completed</a:t>
            </a:r>
            <a:r>
              <a:rPr sz="2950" spc="325" dirty="0">
                <a:solidFill>
                  <a:srgbClr val="1F1243"/>
                </a:solidFill>
                <a:latin typeface="Calibri"/>
                <a:cs typeface="Calibri"/>
              </a:rPr>
              <a:t> </a:t>
            </a:r>
            <a:r>
              <a:rPr sz="2950" spc="90" dirty="0">
                <a:solidFill>
                  <a:srgbClr val="1F1243"/>
                </a:solidFill>
                <a:latin typeface="Calibri"/>
                <a:cs typeface="Calibri"/>
              </a:rPr>
              <a:t>by</a:t>
            </a:r>
            <a:r>
              <a:rPr sz="2950" spc="315" dirty="0">
                <a:solidFill>
                  <a:srgbClr val="1F1243"/>
                </a:solidFill>
                <a:latin typeface="Calibri"/>
                <a:cs typeface="Calibri"/>
              </a:rPr>
              <a:t> </a:t>
            </a:r>
            <a:r>
              <a:rPr sz="2950" spc="185" dirty="0">
                <a:solidFill>
                  <a:srgbClr val="1F1243"/>
                </a:solidFill>
                <a:latin typeface="Calibri"/>
                <a:cs typeface="Calibri"/>
              </a:rPr>
              <a:t>downloading</a:t>
            </a:r>
            <a:r>
              <a:rPr sz="2950" spc="310" dirty="0">
                <a:solidFill>
                  <a:srgbClr val="1F1243"/>
                </a:solidFill>
                <a:latin typeface="Calibri"/>
                <a:cs typeface="Calibri"/>
              </a:rPr>
              <a:t> </a:t>
            </a:r>
            <a:r>
              <a:rPr sz="2950" spc="30" dirty="0">
                <a:solidFill>
                  <a:srgbClr val="1F1243"/>
                </a:solidFill>
                <a:latin typeface="Calibri"/>
                <a:cs typeface="Calibri"/>
              </a:rPr>
              <a:t>the </a:t>
            </a:r>
            <a:r>
              <a:rPr sz="2950" spc="100" dirty="0">
                <a:solidFill>
                  <a:srgbClr val="1F1243"/>
                </a:solidFill>
                <a:latin typeface="Calibri"/>
                <a:cs typeface="Calibri"/>
              </a:rPr>
              <a:t>presentation</a:t>
            </a:r>
            <a:r>
              <a:rPr sz="2950" spc="300" dirty="0">
                <a:solidFill>
                  <a:srgbClr val="1F1243"/>
                </a:solidFill>
                <a:latin typeface="Calibri"/>
                <a:cs typeface="Calibri"/>
              </a:rPr>
              <a:t> </a:t>
            </a:r>
            <a:r>
              <a:rPr sz="2950" spc="95" dirty="0">
                <a:solidFill>
                  <a:srgbClr val="1F1243"/>
                </a:solidFill>
                <a:latin typeface="Calibri"/>
                <a:cs typeface="Calibri"/>
              </a:rPr>
              <a:t>materials</a:t>
            </a:r>
            <a:r>
              <a:rPr sz="2950" spc="225" dirty="0">
                <a:solidFill>
                  <a:srgbClr val="1F1243"/>
                </a:solidFill>
                <a:latin typeface="Calibri"/>
                <a:cs typeface="Calibri"/>
              </a:rPr>
              <a:t> </a:t>
            </a:r>
            <a:r>
              <a:rPr sz="2950" spc="140" dirty="0">
                <a:solidFill>
                  <a:srgbClr val="1F1243"/>
                </a:solidFill>
                <a:latin typeface="Calibri"/>
                <a:cs typeface="Calibri"/>
              </a:rPr>
              <a:t>and</a:t>
            </a:r>
            <a:r>
              <a:rPr sz="2950" spc="360" dirty="0">
                <a:solidFill>
                  <a:srgbClr val="1F1243"/>
                </a:solidFill>
                <a:latin typeface="Calibri"/>
                <a:cs typeface="Calibri"/>
              </a:rPr>
              <a:t> </a:t>
            </a:r>
            <a:r>
              <a:rPr sz="2950" u="sng" spc="125" dirty="0">
                <a:solidFill>
                  <a:srgbClr val="0000FF"/>
                </a:solidFill>
                <a:uFill>
                  <a:solidFill>
                    <a:srgbClr val="934F70"/>
                  </a:solidFill>
                </a:uFill>
                <a:latin typeface="Calibri"/>
                <a:cs typeface="Calibri"/>
                <a:hlinkClick r:id="rId2"/>
              </a:rPr>
              <a:t>submittin</a:t>
            </a:r>
            <a:r>
              <a:rPr sz="2950" u="sng" spc="125" dirty="0">
                <a:solidFill>
                  <a:srgbClr val="0000FF"/>
                </a:solidFill>
                <a:uFill>
                  <a:solidFill>
                    <a:srgbClr val="934F70"/>
                  </a:solidFill>
                </a:uFill>
                <a:latin typeface="Calibri"/>
                <a:cs typeface="Calibri"/>
              </a:rPr>
              <a:t>g</a:t>
            </a:r>
            <a:r>
              <a:rPr sz="2950" u="sng" spc="265" dirty="0">
                <a:solidFill>
                  <a:srgbClr val="0000FF"/>
                </a:solidFill>
                <a:uFill>
                  <a:solidFill>
                    <a:srgbClr val="934F70"/>
                  </a:solidFill>
                </a:uFill>
                <a:latin typeface="Calibri"/>
                <a:cs typeface="Calibri"/>
              </a:rPr>
              <a:t> </a:t>
            </a:r>
            <a:r>
              <a:rPr sz="2950" u="sng" spc="80" dirty="0">
                <a:solidFill>
                  <a:srgbClr val="0000FF"/>
                </a:solidFill>
                <a:uFill>
                  <a:solidFill>
                    <a:srgbClr val="934F70"/>
                  </a:solidFill>
                </a:uFill>
                <a:latin typeface="Calibri"/>
                <a:cs typeface="Calibri"/>
                <a:hlinkClick r:id="rId2"/>
              </a:rPr>
              <a:t>a</a:t>
            </a:r>
            <a:r>
              <a:rPr sz="2950" u="sng" spc="80" dirty="0">
                <a:solidFill>
                  <a:srgbClr val="0000FF"/>
                </a:solidFill>
                <a:uFill>
                  <a:solidFill>
                    <a:srgbClr val="934F70"/>
                  </a:solidFill>
                </a:uFill>
                <a:latin typeface="Calibri"/>
                <a:cs typeface="Calibri"/>
              </a:rPr>
              <a:t>n</a:t>
            </a:r>
            <a:r>
              <a:rPr sz="2950" u="sng" spc="265" dirty="0">
                <a:solidFill>
                  <a:srgbClr val="0000FF"/>
                </a:solidFill>
                <a:uFill>
                  <a:solidFill>
                    <a:srgbClr val="934F70"/>
                  </a:solidFill>
                </a:uFill>
                <a:latin typeface="Calibri"/>
                <a:cs typeface="Calibri"/>
              </a:rPr>
              <a:t> </a:t>
            </a:r>
            <a:r>
              <a:rPr sz="2950" u="sng" spc="55" dirty="0">
                <a:solidFill>
                  <a:srgbClr val="0000FF"/>
                </a:solidFill>
                <a:uFill>
                  <a:solidFill>
                    <a:srgbClr val="934F70"/>
                  </a:solidFill>
                </a:uFill>
                <a:latin typeface="Calibri"/>
                <a:cs typeface="Calibri"/>
                <a:hlinkClick r:id="rId2"/>
              </a:rPr>
              <a:t>attestatio</a:t>
            </a:r>
            <a:r>
              <a:rPr sz="2950" u="sng" spc="55" dirty="0">
                <a:solidFill>
                  <a:srgbClr val="0000FF"/>
                </a:solidFill>
                <a:uFill>
                  <a:solidFill>
                    <a:srgbClr val="934F70"/>
                  </a:solidFill>
                </a:uFill>
                <a:latin typeface="Calibri"/>
                <a:cs typeface="Calibri"/>
              </a:rPr>
              <a:t>n</a:t>
            </a:r>
            <a:r>
              <a:rPr sz="2950" u="sng" spc="254" dirty="0">
                <a:solidFill>
                  <a:srgbClr val="0000FF"/>
                </a:solidFill>
                <a:uFill>
                  <a:solidFill>
                    <a:srgbClr val="934F70"/>
                  </a:solidFill>
                </a:uFill>
                <a:latin typeface="Calibri"/>
                <a:cs typeface="Calibri"/>
              </a:rPr>
              <a:t> </a:t>
            </a:r>
            <a:r>
              <a:rPr sz="2950" u="sng" spc="55" dirty="0">
                <a:solidFill>
                  <a:srgbClr val="0000FF"/>
                </a:solidFill>
                <a:uFill>
                  <a:solidFill>
                    <a:srgbClr val="934F70"/>
                  </a:solidFill>
                </a:uFill>
                <a:latin typeface="Calibri"/>
                <a:cs typeface="Calibri"/>
                <a:hlinkClick r:id="rId2"/>
              </a:rPr>
              <a:t>form</a:t>
            </a:r>
            <a:r>
              <a:rPr sz="2950" u="sng" spc="55" dirty="0">
                <a:solidFill>
                  <a:srgbClr val="0000FF"/>
                </a:solidFill>
                <a:uFill>
                  <a:solidFill>
                    <a:srgbClr val="934F70"/>
                  </a:solidFill>
                </a:uFill>
                <a:latin typeface="Calibri"/>
                <a:cs typeface="Calibri"/>
              </a:rPr>
              <a:t>.</a:t>
            </a:r>
            <a:endParaRPr sz="2950" dirty="0">
              <a:latin typeface="Calibri"/>
              <a:cs typeface="Calibri"/>
            </a:endParaRPr>
          </a:p>
          <a:p>
            <a:pPr marL="1142365" indent="-375920">
              <a:lnSpc>
                <a:spcPct val="100000"/>
              </a:lnSpc>
              <a:spcBef>
                <a:spcPts val="3195"/>
              </a:spcBef>
              <a:buClr>
                <a:srgbClr val="1A9AD5"/>
              </a:buClr>
              <a:buFont typeface="Wingdings"/>
              <a:buChar char=""/>
              <a:tabLst>
                <a:tab pos="1142365" algn="l"/>
                <a:tab pos="9462770" algn="l"/>
              </a:tabLst>
            </a:pPr>
            <a:r>
              <a:rPr sz="2950" u="sng" spc="90" dirty="0">
                <a:solidFill>
                  <a:srgbClr val="0000FF"/>
                </a:solidFill>
                <a:uFill>
                  <a:solidFill>
                    <a:srgbClr val="179AD4"/>
                  </a:solidFill>
                </a:uFill>
                <a:latin typeface="Calibri"/>
                <a:cs typeface="Calibri"/>
                <a:hlinkClick r:id="rId3"/>
              </a:rPr>
              <a:t>Health</a:t>
            </a:r>
            <a:r>
              <a:rPr sz="2950" u="sng" spc="90" dirty="0">
                <a:solidFill>
                  <a:srgbClr val="0000FF"/>
                </a:solidFill>
                <a:uFill>
                  <a:solidFill>
                    <a:srgbClr val="179AD4"/>
                  </a:solidFill>
                </a:uFill>
                <a:latin typeface="Calibri"/>
                <a:cs typeface="Calibri"/>
              </a:rPr>
              <a:t>,</a:t>
            </a:r>
            <a:r>
              <a:rPr sz="2950" u="sng" spc="140" dirty="0">
                <a:solidFill>
                  <a:srgbClr val="0000FF"/>
                </a:solidFill>
                <a:uFill>
                  <a:solidFill>
                    <a:srgbClr val="179AD4"/>
                  </a:solidFill>
                </a:uFill>
                <a:latin typeface="Calibri"/>
                <a:cs typeface="Calibri"/>
              </a:rPr>
              <a:t> </a:t>
            </a:r>
            <a:r>
              <a:rPr sz="2950" u="sng" spc="60" dirty="0">
                <a:solidFill>
                  <a:srgbClr val="0000FF"/>
                </a:solidFill>
                <a:uFill>
                  <a:solidFill>
                    <a:srgbClr val="179AD4"/>
                  </a:solidFill>
                </a:uFill>
                <a:latin typeface="Calibri"/>
                <a:cs typeface="Calibri"/>
                <a:hlinkClick r:id="rId3"/>
              </a:rPr>
              <a:t>Safety</a:t>
            </a:r>
            <a:r>
              <a:rPr sz="2950" u="sng" spc="60" dirty="0">
                <a:solidFill>
                  <a:srgbClr val="0000FF"/>
                </a:solidFill>
                <a:uFill>
                  <a:solidFill>
                    <a:srgbClr val="179AD4"/>
                  </a:solidFill>
                </a:uFill>
                <a:latin typeface="Calibri"/>
                <a:cs typeface="Calibri"/>
              </a:rPr>
              <a:t>,</a:t>
            </a:r>
            <a:r>
              <a:rPr sz="2950" u="sng" spc="95" dirty="0">
                <a:solidFill>
                  <a:srgbClr val="0000FF"/>
                </a:solidFill>
                <a:uFill>
                  <a:solidFill>
                    <a:srgbClr val="179AD4"/>
                  </a:solidFill>
                </a:uFill>
                <a:latin typeface="Calibri"/>
                <a:cs typeface="Calibri"/>
              </a:rPr>
              <a:t> </a:t>
            </a:r>
            <a:r>
              <a:rPr sz="2950" u="sng" spc="75" dirty="0">
                <a:solidFill>
                  <a:srgbClr val="0000FF"/>
                </a:solidFill>
                <a:uFill>
                  <a:solidFill>
                    <a:srgbClr val="179AD4"/>
                  </a:solidFill>
                </a:uFill>
                <a:latin typeface="Calibri"/>
                <a:cs typeface="Calibri"/>
                <a:hlinkClick r:id="rId3"/>
              </a:rPr>
              <a:t>Welfare</a:t>
            </a:r>
            <a:r>
              <a:rPr sz="2950" u="sng" spc="75" dirty="0">
                <a:solidFill>
                  <a:srgbClr val="0000FF"/>
                </a:solidFill>
                <a:uFill>
                  <a:solidFill>
                    <a:srgbClr val="179AD4"/>
                  </a:solidFill>
                </a:uFill>
                <a:latin typeface="Calibri"/>
                <a:cs typeface="Calibri"/>
              </a:rPr>
              <a:t>,</a:t>
            </a:r>
            <a:r>
              <a:rPr sz="2950" u="sng" spc="175" dirty="0">
                <a:solidFill>
                  <a:srgbClr val="0000FF"/>
                </a:solidFill>
                <a:uFill>
                  <a:solidFill>
                    <a:srgbClr val="179AD4"/>
                  </a:solidFill>
                </a:uFill>
                <a:latin typeface="Calibri"/>
                <a:cs typeface="Calibri"/>
              </a:rPr>
              <a:t> </a:t>
            </a:r>
            <a:r>
              <a:rPr sz="2950" u="sng" spc="150" dirty="0">
                <a:solidFill>
                  <a:srgbClr val="0000FF"/>
                </a:solidFill>
                <a:uFill>
                  <a:solidFill>
                    <a:srgbClr val="179AD4"/>
                  </a:solidFill>
                </a:uFill>
                <a:latin typeface="Calibri"/>
                <a:cs typeface="Calibri"/>
                <a:hlinkClick r:id="rId3"/>
              </a:rPr>
              <a:t>Reportin</a:t>
            </a:r>
            <a:r>
              <a:rPr sz="2950" u="sng" spc="150" dirty="0">
                <a:solidFill>
                  <a:srgbClr val="0000FF"/>
                </a:solidFill>
                <a:uFill>
                  <a:solidFill>
                    <a:srgbClr val="179AD4"/>
                  </a:solidFill>
                </a:uFill>
                <a:latin typeface="Calibri"/>
                <a:cs typeface="Calibri"/>
              </a:rPr>
              <a:t>g</a:t>
            </a:r>
            <a:r>
              <a:rPr sz="2950" u="sng" spc="275" dirty="0">
                <a:solidFill>
                  <a:srgbClr val="0000FF"/>
                </a:solidFill>
                <a:uFill>
                  <a:solidFill>
                    <a:srgbClr val="179AD4"/>
                  </a:solidFill>
                </a:uFill>
                <a:latin typeface="Calibri"/>
                <a:cs typeface="Calibri"/>
              </a:rPr>
              <a:t> </a:t>
            </a:r>
            <a:r>
              <a:rPr sz="2950" u="sng" spc="140" dirty="0">
                <a:solidFill>
                  <a:srgbClr val="0000FF"/>
                </a:solidFill>
                <a:uFill>
                  <a:solidFill>
                    <a:srgbClr val="179AD4"/>
                  </a:solidFill>
                </a:uFill>
                <a:latin typeface="Calibri"/>
                <a:cs typeface="Calibri"/>
                <a:hlinkClick r:id="rId3"/>
              </a:rPr>
              <a:t>an</a:t>
            </a:r>
            <a:r>
              <a:rPr sz="2950" u="sng" spc="140" dirty="0">
                <a:solidFill>
                  <a:srgbClr val="0000FF"/>
                </a:solidFill>
                <a:uFill>
                  <a:solidFill>
                    <a:srgbClr val="179AD4"/>
                  </a:solidFill>
                </a:uFill>
                <a:latin typeface="Calibri"/>
                <a:cs typeface="Calibri"/>
              </a:rPr>
              <a:t>d</a:t>
            </a:r>
            <a:r>
              <a:rPr sz="2950" u="sng" spc="325" dirty="0">
                <a:solidFill>
                  <a:srgbClr val="0000FF"/>
                </a:solidFill>
                <a:uFill>
                  <a:solidFill>
                    <a:srgbClr val="179AD4"/>
                  </a:solidFill>
                </a:uFill>
                <a:latin typeface="Calibri"/>
                <a:cs typeface="Calibri"/>
              </a:rPr>
              <a:t> </a:t>
            </a:r>
            <a:r>
              <a:rPr sz="2950" u="sng" spc="125" dirty="0">
                <a:solidFill>
                  <a:srgbClr val="0000FF"/>
                </a:solidFill>
                <a:uFill>
                  <a:solidFill>
                    <a:srgbClr val="179AD4"/>
                  </a:solidFill>
                </a:uFill>
                <a:latin typeface="Calibri"/>
                <a:cs typeface="Calibri"/>
                <a:hlinkClick r:id="rId3"/>
              </a:rPr>
              <a:t>Follow-</a:t>
            </a:r>
            <a:r>
              <a:rPr sz="2950" u="sng" spc="90" dirty="0">
                <a:solidFill>
                  <a:srgbClr val="0000FF"/>
                </a:solidFill>
                <a:uFill>
                  <a:solidFill>
                    <a:srgbClr val="179AD4"/>
                  </a:solidFill>
                </a:uFill>
                <a:latin typeface="Calibri"/>
                <a:cs typeface="Calibri"/>
                <a:hlinkClick r:id="rId3"/>
              </a:rPr>
              <a:t>u</a:t>
            </a:r>
            <a:r>
              <a:rPr sz="2950" u="sng" spc="90" dirty="0">
                <a:solidFill>
                  <a:srgbClr val="0000FF"/>
                </a:solidFill>
                <a:uFill>
                  <a:solidFill>
                    <a:srgbClr val="179AD4"/>
                  </a:solidFill>
                </a:uFill>
                <a:latin typeface="Calibri"/>
                <a:cs typeface="Calibri"/>
              </a:rPr>
              <a:t>p</a:t>
            </a:r>
            <a:r>
              <a:rPr sz="2950" u="sng" dirty="0">
                <a:solidFill>
                  <a:srgbClr val="0000FF"/>
                </a:solidFill>
                <a:uFill>
                  <a:solidFill>
                    <a:srgbClr val="179AD4"/>
                  </a:solidFill>
                </a:uFill>
                <a:latin typeface="Calibri"/>
                <a:cs typeface="Calibri"/>
              </a:rPr>
              <a:t>	</a:t>
            </a:r>
            <a:r>
              <a:rPr sz="2950" u="sng" spc="55" dirty="0">
                <a:solidFill>
                  <a:srgbClr val="0000FF"/>
                </a:solidFill>
                <a:uFill>
                  <a:solidFill>
                    <a:srgbClr val="179AD4"/>
                  </a:solidFill>
                </a:uFill>
                <a:latin typeface="Calibri"/>
                <a:cs typeface="Calibri"/>
                <a:hlinkClick r:id="rId3"/>
              </a:rPr>
              <a:t>o</a:t>
            </a:r>
            <a:r>
              <a:rPr sz="2950" u="sng" spc="55" dirty="0">
                <a:solidFill>
                  <a:srgbClr val="0000FF"/>
                </a:solidFill>
                <a:uFill>
                  <a:solidFill>
                    <a:srgbClr val="179AD4"/>
                  </a:solidFill>
                </a:uFill>
                <a:latin typeface="Calibri"/>
                <a:cs typeface="Calibri"/>
              </a:rPr>
              <a:t>f</a:t>
            </a:r>
            <a:r>
              <a:rPr sz="2950" u="sng" spc="280" dirty="0">
                <a:solidFill>
                  <a:srgbClr val="0000FF"/>
                </a:solidFill>
                <a:uFill>
                  <a:solidFill>
                    <a:srgbClr val="179AD4"/>
                  </a:solidFill>
                </a:uFill>
                <a:latin typeface="Calibri"/>
                <a:cs typeface="Calibri"/>
              </a:rPr>
              <a:t> </a:t>
            </a:r>
            <a:r>
              <a:rPr sz="2950" u="sng" spc="95" dirty="0">
                <a:solidFill>
                  <a:srgbClr val="0000FF"/>
                </a:solidFill>
                <a:uFill>
                  <a:solidFill>
                    <a:srgbClr val="179AD4"/>
                  </a:solidFill>
                </a:uFill>
                <a:latin typeface="Calibri"/>
                <a:cs typeface="Calibri"/>
              </a:rPr>
              <a:t>I</a:t>
            </a:r>
            <a:r>
              <a:rPr sz="2950" u="sng" spc="95" dirty="0">
                <a:solidFill>
                  <a:srgbClr val="0000FF"/>
                </a:solidFill>
                <a:uFill>
                  <a:solidFill>
                    <a:srgbClr val="179AD4"/>
                  </a:solidFill>
                </a:uFill>
                <a:latin typeface="Calibri"/>
                <a:cs typeface="Calibri"/>
                <a:hlinkClick r:id="rId3"/>
              </a:rPr>
              <a:t>ncidents</a:t>
            </a:r>
            <a:endParaRPr sz="2950" dirty="0">
              <a:latin typeface="Calibri"/>
              <a:cs typeface="Calibri"/>
            </a:endParaRPr>
          </a:p>
          <a:p>
            <a:pPr>
              <a:lnSpc>
                <a:spcPct val="100000"/>
              </a:lnSpc>
              <a:spcBef>
                <a:spcPts val="535"/>
              </a:spcBef>
              <a:buClr>
                <a:srgbClr val="1A9AD5"/>
              </a:buClr>
              <a:buFont typeface="Wingdings"/>
              <a:buChar char=""/>
            </a:pPr>
            <a:endParaRPr sz="2950" dirty="0">
              <a:latin typeface="Calibri"/>
              <a:cs typeface="Calibri"/>
            </a:endParaRPr>
          </a:p>
          <a:p>
            <a:pPr marL="1142365" indent="-375920">
              <a:lnSpc>
                <a:spcPct val="100000"/>
              </a:lnSpc>
              <a:buClr>
                <a:srgbClr val="1A9AD5"/>
              </a:buClr>
              <a:buFont typeface="Wingdings"/>
              <a:buChar char=""/>
              <a:tabLst>
                <a:tab pos="1142365" algn="l"/>
              </a:tabLst>
            </a:pPr>
            <a:r>
              <a:rPr sz="2950" u="sng" spc="114" dirty="0">
                <a:solidFill>
                  <a:srgbClr val="0000FF"/>
                </a:solidFill>
                <a:uFill>
                  <a:solidFill>
                    <a:srgbClr val="179AD4"/>
                  </a:solidFill>
                </a:uFill>
                <a:latin typeface="Calibri"/>
                <a:cs typeface="Calibri"/>
                <a:hlinkClick r:id="rId4"/>
              </a:rPr>
              <a:t>Cultura</a:t>
            </a:r>
            <a:r>
              <a:rPr sz="2950" u="sng" spc="114" dirty="0">
                <a:solidFill>
                  <a:srgbClr val="0000FF"/>
                </a:solidFill>
                <a:uFill>
                  <a:solidFill>
                    <a:srgbClr val="179AD4"/>
                  </a:solidFill>
                </a:uFill>
                <a:latin typeface="Calibri"/>
                <a:cs typeface="Calibri"/>
              </a:rPr>
              <a:t>l</a:t>
            </a:r>
            <a:r>
              <a:rPr sz="2950" u="sng" spc="245" dirty="0">
                <a:solidFill>
                  <a:srgbClr val="0000FF"/>
                </a:solidFill>
                <a:uFill>
                  <a:solidFill>
                    <a:srgbClr val="179AD4"/>
                  </a:solidFill>
                </a:uFill>
                <a:latin typeface="Calibri"/>
                <a:cs typeface="Calibri"/>
              </a:rPr>
              <a:t> </a:t>
            </a:r>
            <a:r>
              <a:rPr sz="2950" u="sng" spc="170" dirty="0">
                <a:solidFill>
                  <a:srgbClr val="0000FF"/>
                </a:solidFill>
                <a:uFill>
                  <a:solidFill>
                    <a:srgbClr val="179AD4"/>
                  </a:solidFill>
                </a:uFill>
                <a:latin typeface="Calibri"/>
                <a:cs typeface="Calibri"/>
                <a:hlinkClick r:id="rId4"/>
              </a:rPr>
              <a:t>Competency</a:t>
            </a:r>
            <a:endParaRPr sz="2950" dirty="0">
              <a:latin typeface="Calibri"/>
              <a:cs typeface="Calibri"/>
            </a:endParaRPr>
          </a:p>
          <a:p>
            <a:pPr>
              <a:lnSpc>
                <a:spcPct val="100000"/>
              </a:lnSpc>
              <a:spcBef>
                <a:spcPts val="540"/>
              </a:spcBef>
              <a:buClr>
                <a:srgbClr val="1A9AD5"/>
              </a:buClr>
              <a:buFont typeface="Wingdings"/>
              <a:buChar char=""/>
            </a:pPr>
            <a:endParaRPr sz="2950" dirty="0">
              <a:latin typeface="Calibri"/>
              <a:cs typeface="Calibri"/>
            </a:endParaRPr>
          </a:p>
          <a:p>
            <a:pPr marL="1142365" indent="-375920">
              <a:lnSpc>
                <a:spcPct val="100000"/>
              </a:lnSpc>
              <a:buClr>
                <a:srgbClr val="1A9AD5"/>
              </a:buClr>
              <a:buFont typeface="Wingdings"/>
              <a:buChar char=""/>
              <a:tabLst>
                <a:tab pos="1142365" algn="l"/>
              </a:tabLst>
            </a:pPr>
            <a:r>
              <a:rPr sz="2950" u="sng" spc="110" dirty="0">
                <a:solidFill>
                  <a:srgbClr val="0000FF"/>
                </a:solidFill>
                <a:uFill>
                  <a:solidFill>
                    <a:srgbClr val="179AD4"/>
                  </a:solidFill>
                </a:uFill>
                <a:latin typeface="Calibri"/>
                <a:cs typeface="Calibri"/>
                <a:hlinkClick r:id="rId5"/>
              </a:rPr>
              <a:t>Fraud</a:t>
            </a:r>
            <a:r>
              <a:rPr sz="2950" u="sng" spc="110" dirty="0">
                <a:solidFill>
                  <a:srgbClr val="0000FF"/>
                </a:solidFill>
                <a:uFill>
                  <a:solidFill>
                    <a:srgbClr val="179AD4"/>
                  </a:solidFill>
                </a:uFill>
                <a:latin typeface="Calibri"/>
                <a:cs typeface="Calibri"/>
              </a:rPr>
              <a:t>,</a:t>
            </a:r>
            <a:r>
              <a:rPr sz="2950" u="sng" spc="120" dirty="0">
                <a:solidFill>
                  <a:srgbClr val="0000FF"/>
                </a:solidFill>
                <a:uFill>
                  <a:solidFill>
                    <a:srgbClr val="179AD4"/>
                  </a:solidFill>
                </a:uFill>
                <a:latin typeface="Calibri"/>
                <a:cs typeface="Calibri"/>
              </a:rPr>
              <a:t> </a:t>
            </a:r>
            <a:r>
              <a:rPr sz="2950" u="sng" spc="90" dirty="0">
                <a:solidFill>
                  <a:srgbClr val="0000FF"/>
                </a:solidFill>
                <a:uFill>
                  <a:solidFill>
                    <a:srgbClr val="179AD4"/>
                  </a:solidFill>
                </a:uFill>
                <a:latin typeface="Calibri"/>
                <a:cs typeface="Calibri"/>
                <a:hlinkClick r:id="rId5"/>
              </a:rPr>
              <a:t>Wast</a:t>
            </a:r>
            <a:r>
              <a:rPr sz="2950" u="sng" spc="90" dirty="0">
                <a:solidFill>
                  <a:srgbClr val="0000FF"/>
                </a:solidFill>
                <a:uFill>
                  <a:solidFill>
                    <a:srgbClr val="179AD4"/>
                  </a:solidFill>
                </a:uFill>
                <a:latin typeface="Calibri"/>
                <a:cs typeface="Calibri"/>
              </a:rPr>
              <a:t>e</a:t>
            </a:r>
            <a:r>
              <a:rPr sz="2950" u="sng" spc="229" dirty="0">
                <a:solidFill>
                  <a:srgbClr val="0000FF"/>
                </a:solidFill>
                <a:uFill>
                  <a:solidFill>
                    <a:srgbClr val="179AD4"/>
                  </a:solidFill>
                </a:uFill>
                <a:latin typeface="Calibri"/>
                <a:cs typeface="Calibri"/>
              </a:rPr>
              <a:t> </a:t>
            </a:r>
            <a:r>
              <a:rPr sz="2950" u="sng" spc="140" dirty="0">
                <a:solidFill>
                  <a:srgbClr val="0000FF"/>
                </a:solidFill>
                <a:uFill>
                  <a:solidFill>
                    <a:srgbClr val="179AD4"/>
                  </a:solidFill>
                </a:uFill>
                <a:latin typeface="Calibri"/>
                <a:cs typeface="Calibri"/>
                <a:hlinkClick r:id="rId5"/>
              </a:rPr>
              <a:t>an</a:t>
            </a:r>
            <a:r>
              <a:rPr sz="2950" u="sng" spc="140" dirty="0">
                <a:solidFill>
                  <a:srgbClr val="0000FF"/>
                </a:solidFill>
                <a:uFill>
                  <a:solidFill>
                    <a:srgbClr val="179AD4"/>
                  </a:solidFill>
                </a:uFill>
                <a:latin typeface="Calibri"/>
                <a:cs typeface="Calibri"/>
              </a:rPr>
              <a:t>d</a:t>
            </a:r>
            <a:r>
              <a:rPr sz="2950" u="sng" spc="265" dirty="0">
                <a:solidFill>
                  <a:srgbClr val="0000FF"/>
                </a:solidFill>
                <a:uFill>
                  <a:solidFill>
                    <a:srgbClr val="179AD4"/>
                  </a:solidFill>
                </a:uFill>
                <a:latin typeface="Calibri"/>
                <a:cs typeface="Calibri"/>
              </a:rPr>
              <a:t> </a:t>
            </a:r>
            <a:r>
              <a:rPr sz="2950" u="sng" spc="170" dirty="0">
                <a:solidFill>
                  <a:srgbClr val="0000FF"/>
                </a:solidFill>
                <a:uFill>
                  <a:solidFill>
                    <a:srgbClr val="179AD4"/>
                  </a:solidFill>
                </a:uFill>
                <a:latin typeface="Calibri"/>
                <a:cs typeface="Calibri"/>
                <a:hlinkClick r:id="rId5"/>
              </a:rPr>
              <a:t>Abuse</a:t>
            </a:r>
            <a:endParaRPr sz="2950" dirty="0">
              <a:latin typeface="Calibri"/>
              <a:cs typeface="Calibri"/>
            </a:endParaRPr>
          </a:p>
          <a:p>
            <a:pPr>
              <a:lnSpc>
                <a:spcPct val="100000"/>
              </a:lnSpc>
              <a:spcBef>
                <a:spcPts val="50"/>
              </a:spcBef>
            </a:pPr>
            <a:endParaRPr sz="2950" dirty="0">
              <a:latin typeface="Calibri"/>
              <a:cs typeface="Calibri"/>
            </a:endParaRPr>
          </a:p>
          <a:p>
            <a:pPr marL="12700">
              <a:lnSpc>
                <a:spcPct val="100000"/>
              </a:lnSpc>
            </a:pPr>
            <a:r>
              <a:rPr sz="2950" spc="100" dirty="0">
                <a:solidFill>
                  <a:srgbClr val="1F1243"/>
                </a:solidFill>
                <a:latin typeface="Calibri"/>
                <a:cs typeface="Calibri"/>
              </a:rPr>
              <a:t>For</a:t>
            </a:r>
            <a:r>
              <a:rPr sz="2950" spc="225" dirty="0">
                <a:solidFill>
                  <a:srgbClr val="1F1243"/>
                </a:solidFill>
                <a:latin typeface="Calibri"/>
                <a:cs typeface="Calibri"/>
              </a:rPr>
              <a:t> </a:t>
            </a:r>
            <a:r>
              <a:rPr sz="2950" spc="130" dirty="0">
                <a:solidFill>
                  <a:srgbClr val="1F1243"/>
                </a:solidFill>
                <a:latin typeface="Calibri"/>
                <a:cs typeface="Calibri"/>
              </a:rPr>
              <a:t>additional</a:t>
            </a:r>
            <a:r>
              <a:rPr sz="2950" spc="285" dirty="0">
                <a:solidFill>
                  <a:srgbClr val="1F1243"/>
                </a:solidFill>
                <a:latin typeface="Calibri"/>
                <a:cs typeface="Calibri"/>
              </a:rPr>
              <a:t> </a:t>
            </a:r>
            <a:r>
              <a:rPr sz="2950" spc="95" dirty="0">
                <a:solidFill>
                  <a:srgbClr val="1F1243"/>
                </a:solidFill>
                <a:latin typeface="Calibri"/>
                <a:cs typeface="Calibri"/>
              </a:rPr>
              <a:t>training</a:t>
            </a:r>
            <a:r>
              <a:rPr sz="2950" spc="290" dirty="0">
                <a:solidFill>
                  <a:srgbClr val="1F1243"/>
                </a:solidFill>
                <a:latin typeface="Calibri"/>
                <a:cs typeface="Calibri"/>
              </a:rPr>
              <a:t> </a:t>
            </a:r>
            <a:r>
              <a:rPr sz="2950" spc="125" dirty="0">
                <a:solidFill>
                  <a:srgbClr val="1F1243"/>
                </a:solidFill>
                <a:latin typeface="Calibri"/>
                <a:cs typeface="Calibri"/>
              </a:rPr>
              <a:t>opportunities</a:t>
            </a:r>
            <a:r>
              <a:rPr sz="2950" spc="300" dirty="0">
                <a:solidFill>
                  <a:srgbClr val="1F1243"/>
                </a:solidFill>
                <a:latin typeface="Calibri"/>
                <a:cs typeface="Calibri"/>
              </a:rPr>
              <a:t> </a:t>
            </a:r>
            <a:r>
              <a:rPr sz="2950" spc="125" dirty="0">
                <a:solidFill>
                  <a:srgbClr val="1F1243"/>
                </a:solidFill>
                <a:latin typeface="Calibri"/>
                <a:cs typeface="Calibri"/>
              </a:rPr>
              <a:t>available</a:t>
            </a:r>
            <a:r>
              <a:rPr sz="2950" spc="254" dirty="0">
                <a:solidFill>
                  <a:srgbClr val="1F1243"/>
                </a:solidFill>
                <a:latin typeface="Calibri"/>
                <a:cs typeface="Calibri"/>
              </a:rPr>
              <a:t> </a:t>
            </a:r>
            <a:r>
              <a:rPr sz="2950" spc="110" dirty="0">
                <a:solidFill>
                  <a:srgbClr val="1F1243"/>
                </a:solidFill>
                <a:latin typeface="Calibri"/>
                <a:cs typeface="Calibri"/>
              </a:rPr>
              <a:t>click</a:t>
            </a:r>
            <a:r>
              <a:rPr sz="2950" spc="265" dirty="0">
                <a:solidFill>
                  <a:srgbClr val="1F1243"/>
                </a:solidFill>
                <a:latin typeface="Calibri"/>
                <a:cs typeface="Calibri"/>
              </a:rPr>
              <a:t> </a:t>
            </a:r>
            <a:r>
              <a:rPr sz="2950" u="sng" spc="75" dirty="0">
                <a:solidFill>
                  <a:srgbClr val="0000FF"/>
                </a:solidFill>
                <a:uFill>
                  <a:solidFill>
                    <a:srgbClr val="934F70"/>
                  </a:solidFill>
                </a:uFill>
                <a:latin typeface="Calibri"/>
                <a:cs typeface="Calibri"/>
                <a:hlinkClick r:id="rId6"/>
              </a:rPr>
              <a:t>here</a:t>
            </a:r>
            <a:r>
              <a:rPr sz="2950" u="sng" spc="75" dirty="0">
                <a:solidFill>
                  <a:srgbClr val="0000FF"/>
                </a:solidFill>
                <a:uFill>
                  <a:solidFill>
                    <a:srgbClr val="934F70"/>
                  </a:solidFill>
                </a:uFill>
                <a:latin typeface="Calibri"/>
                <a:cs typeface="Calibri"/>
              </a:rPr>
              <a:t>.</a:t>
            </a:r>
            <a:endParaRPr lang="en-US" sz="2950" u="sng" spc="75" dirty="0">
              <a:solidFill>
                <a:srgbClr val="0000FF"/>
              </a:solidFill>
              <a:uFill>
                <a:solidFill>
                  <a:srgbClr val="934F70"/>
                </a:solidFill>
              </a:uFill>
              <a:latin typeface="Calibri"/>
              <a:cs typeface="Calibri"/>
            </a:endParaRPr>
          </a:p>
          <a:p>
            <a:pPr marL="12700">
              <a:lnSpc>
                <a:spcPct val="100000"/>
              </a:lnSpc>
            </a:pPr>
            <a:endParaRPr lang="en-US" sz="2950" u="sng" spc="75" dirty="0">
              <a:solidFill>
                <a:srgbClr val="0000FF"/>
              </a:solidFill>
              <a:uFill>
                <a:solidFill>
                  <a:srgbClr val="934F70"/>
                </a:solidFill>
              </a:uFill>
              <a:latin typeface="Calibri"/>
              <a:cs typeface="Calibri"/>
            </a:endParaRPr>
          </a:p>
          <a:p>
            <a:pPr marL="12700">
              <a:lnSpc>
                <a:spcPct val="100000"/>
              </a:lnSpc>
            </a:pPr>
            <a:r>
              <a:rPr lang="en-US" sz="2950" dirty="0">
                <a:latin typeface="+mn-lt"/>
              </a:rPr>
              <a:t>The current Provider Manual remains the July 2025 version. The 2026 Provider Manual is currently in progress and will be linked in the provider orientation slides once all updates have been completed and the final manual is available.</a:t>
            </a:r>
            <a:endParaRPr sz="2950" dirty="0">
              <a:latin typeface="+mn-lt"/>
              <a:cs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182367" rIns="0" bIns="0" rtlCol="0">
            <a:spAutoFit/>
          </a:bodyPr>
          <a:lstStyle/>
          <a:p>
            <a:pPr marL="989330">
              <a:lnSpc>
                <a:spcPct val="100000"/>
              </a:lnSpc>
              <a:spcBef>
                <a:spcPts val="95"/>
              </a:spcBef>
            </a:pPr>
            <a:r>
              <a:rPr dirty="0"/>
              <a:t>Cultural</a:t>
            </a:r>
            <a:r>
              <a:rPr spc="229" dirty="0"/>
              <a:t> </a:t>
            </a:r>
            <a:r>
              <a:rPr spc="125" dirty="0"/>
              <a:t>and</a:t>
            </a:r>
            <a:r>
              <a:rPr spc="360" dirty="0"/>
              <a:t> </a:t>
            </a:r>
            <a:r>
              <a:rPr spc="165" dirty="0"/>
              <a:t>Linguistic</a:t>
            </a:r>
            <a:r>
              <a:rPr spc="409" dirty="0"/>
              <a:t> </a:t>
            </a:r>
            <a:r>
              <a:rPr spc="80" dirty="0"/>
              <a:t>Competency</a:t>
            </a: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72390">
              <a:lnSpc>
                <a:spcPts val="1670"/>
              </a:lnSpc>
            </a:pPr>
            <a:fld id="{81D60167-4931-47E6-BA6A-407CBD079E47}" type="slidenum">
              <a:rPr spc="-25" dirty="0"/>
              <a:t>25</a:t>
            </a:fld>
            <a:endParaRPr spc="-25" dirty="0"/>
          </a:p>
        </p:txBody>
      </p:sp>
      <p:sp>
        <p:nvSpPr>
          <p:cNvPr id="3" name="object 3"/>
          <p:cNvSpPr txBox="1"/>
          <p:nvPr/>
        </p:nvSpPr>
        <p:spPr>
          <a:xfrm>
            <a:off x="1631400" y="1685881"/>
            <a:ext cx="16576040" cy="6102985"/>
          </a:xfrm>
          <a:prstGeom prst="rect">
            <a:avLst/>
          </a:prstGeom>
        </p:spPr>
        <p:txBody>
          <a:bodyPr vert="horz" wrap="square" lIns="0" tIns="53340" rIns="0" bIns="0" rtlCol="0">
            <a:spAutoFit/>
          </a:bodyPr>
          <a:lstStyle/>
          <a:p>
            <a:pPr marL="12700" marR="5080">
              <a:lnSpc>
                <a:spcPct val="91000"/>
              </a:lnSpc>
              <a:spcBef>
                <a:spcPts val="420"/>
              </a:spcBef>
              <a:tabLst>
                <a:tab pos="12058650" algn="l"/>
                <a:tab pos="12143740" algn="l"/>
              </a:tabLst>
            </a:pPr>
            <a:r>
              <a:rPr sz="2950" spc="170" dirty="0">
                <a:solidFill>
                  <a:srgbClr val="1F1243"/>
                </a:solidFill>
                <a:latin typeface="Calibri"/>
                <a:cs typeface="Calibri"/>
              </a:rPr>
              <a:t>CountyCare</a:t>
            </a:r>
            <a:r>
              <a:rPr sz="2950" spc="295" dirty="0">
                <a:solidFill>
                  <a:srgbClr val="1F1243"/>
                </a:solidFill>
                <a:latin typeface="Calibri"/>
                <a:cs typeface="Calibri"/>
              </a:rPr>
              <a:t> </a:t>
            </a:r>
            <a:r>
              <a:rPr sz="2950" spc="50" dirty="0">
                <a:solidFill>
                  <a:srgbClr val="1F1243"/>
                </a:solidFill>
                <a:latin typeface="Calibri"/>
                <a:cs typeface="Calibri"/>
              </a:rPr>
              <a:t>is</a:t>
            </a:r>
            <a:r>
              <a:rPr sz="2950" spc="200" dirty="0">
                <a:solidFill>
                  <a:srgbClr val="1F1243"/>
                </a:solidFill>
                <a:latin typeface="Calibri"/>
                <a:cs typeface="Calibri"/>
              </a:rPr>
              <a:t> </a:t>
            </a:r>
            <a:r>
              <a:rPr sz="2950" spc="125" dirty="0">
                <a:solidFill>
                  <a:srgbClr val="1F1243"/>
                </a:solidFill>
                <a:latin typeface="Calibri"/>
                <a:cs typeface="Calibri"/>
              </a:rPr>
              <a:t>committed</a:t>
            </a:r>
            <a:r>
              <a:rPr sz="2950" spc="325" dirty="0">
                <a:solidFill>
                  <a:srgbClr val="1F1243"/>
                </a:solidFill>
                <a:latin typeface="Calibri"/>
                <a:cs typeface="Calibri"/>
              </a:rPr>
              <a:t> </a:t>
            </a:r>
            <a:r>
              <a:rPr sz="2950" dirty="0">
                <a:solidFill>
                  <a:srgbClr val="1F1243"/>
                </a:solidFill>
                <a:latin typeface="Calibri"/>
                <a:cs typeface="Calibri"/>
              </a:rPr>
              <a:t>to</a:t>
            </a:r>
            <a:r>
              <a:rPr sz="2950" spc="220" dirty="0">
                <a:solidFill>
                  <a:srgbClr val="1F1243"/>
                </a:solidFill>
                <a:latin typeface="Calibri"/>
                <a:cs typeface="Calibri"/>
              </a:rPr>
              <a:t> </a:t>
            </a:r>
            <a:r>
              <a:rPr sz="2950" spc="140" dirty="0">
                <a:solidFill>
                  <a:srgbClr val="1F1243"/>
                </a:solidFill>
                <a:latin typeface="Calibri"/>
                <a:cs typeface="Calibri"/>
              </a:rPr>
              <a:t>having</a:t>
            </a:r>
            <a:r>
              <a:rPr sz="2950" spc="350" dirty="0">
                <a:solidFill>
                  <a:srgbClr val="1F1243"/>
                </a:solidFill>
                <a:latin typeface="Calibri"/>
                <a:cs typeface="Calibri"/>
              </a:rPr>
              <a:t> </a:t>
            </a:r>
            <a:r>
              <a:rPr sz="2950" spc="55" dirty="0">
                <a:solidFill>
                  <a:srgbClr val="1F1243"/>
                </a:solidFill>
                <a:latin typeface="Calibri"/>
                <a:cs typeface="Calibri"/>
              </a:rPr>
              <a:t>all</a:t>
            </a:r>
            <a:r>
              <a:rPr sz="2950" spc="229" dirty="0">
                <a:solidFill>
                  <a:srgbClr val="1F1243"/>
                </a:solidFill>
                <a:latin typeface="Calibri"/>
                <a:cs typeface="Calibri"/>
              </a:rPr>
              <a:t> </a:t>
            </a:r>
            <a:r>
              <a:rPr sz="2950" spc="170" dirty="0">
                <a:solidFill>
                  <a:srgbClr val="1F1243"/>
                </a:solidFill>
                <a:latin typeface="Calibri"/>
                <a:cs typeface="Calibri"/>
              </a:rPr>
              <a:t>CountyCare</a:t>
            </a:r>
            <a:r>
              <a:rPr sz="2950" spc="305" dirty="0">
                <a:solidFill>
                  <a:srgbClr val="1F1243"/>
                </a:solidFill>
                <a:latin typeface="Calibri"/>
                <a:cs typeface="Calibri"/>
              </a:rPr>
              <a:t> </a:t>
            </a:r>
            <a:r>
              <a:rPr sz="2950" spc="105" dirty="0">
                <a:solidFill>
                  <a:srgbClr val="1F1243"/>
                </a:solidFill>
                <a:latin typeface="Calibri"/>
                <a:cs typeface="Calibri"/>
              </a:rPr>
              <a:t>network</a:t>
            </a:r>
            <a:r>
              <a:rPr sz="2950" spc="240" dirty="0">
                <a:solidFill>
                  <a:srgbClr val="1F1243"/>
                </a:solidFill>
                <a:latin typeface="Calibri"/>
                <a:cs typeface="Calibri"/>
              </a:rPr>
              <a:t> </a:t>
            </a:r>
            <a:r>
              <a:rPr sz="2950" spc="140" dirty="0">
                <a:solidFill>
                  <a:srgbClr val="1F1243"/>
                </a:solidFill>
                <a:latin typeface="Calibri"/>
                <a:cs typeface="Calibri"/>
              </a:rPr>
              <a:t>providers</a:t>
            </a:r>
            <a:r>
              <a:rPr sz="2950" spc="275" dirty="0">
                <a:solidFill>
                  <a:srgbClr val="1F1243"/>
                </a:solidFill>
                <a:latin typeface="Calibri"/>
                <a:cs typeface="Calibri"/>
              </a:rPr>
              <a:t> </a:t>
            </a:r>
            <a:r>
              <a:rPr sz="2950" dirty="0">
                <a:solidFill>
                  <a:srgbClr val="1F1243"/>
                </a:solidFill>
                <a:latin typeface="Calibri"/>
                <a:cs typeface="Calibri"/>
              </a:rPr>
              <a:t>fully</a:t>
            </a:r>
            <a:r>
              <a:rPr sz="2950" spc="190" dirty="0">
                <a:solidFill>
                  <a:srgbClr val="1F1243"/>
                </a:solidFill>
                <a:latin typeface="Calibri"/>
                <a:cs typeface="Calibri"/>
              </a:rPr>
              <a:t> </a:t>
            </a:r>
            <a:r>
              <a:rPr sz="2950" spc="160" dirty="0">
                <a:solidFill>
                  <a:srgbClr val="1F1243"/>
                </a:solidFill>
                <a:latin typeface="Calibri"/>
                <a:cs typeface="Calibri"/>
              </a:rPr>
              <a:t>recognize</a:t>
            </a:r>
            <a:r>
              <a:rPr sz="2950" spc="350" dirty="0">
                <a:solidFill>
                  <a:srgbClr val="1F1243"/>
                </a:solidFill>
                <a:latin typeface="Calibri"/>
                <a:cs typeface="Calibri"/>
              </a:rPr>
              <a:t> </a:t>
            </a:r>
            <a:r>
              <a:rPr sz="2950" spc="140" dirty="0">
                <a:solidFill>
                  <a:srgbClr val="1F1243"/>
                </a:solidFill>
                <a:latin typeface="Calibri"/>
                <a:cs typeface="Calibri"/>
              </a:rPr>
              <a:t>and</a:t>
            </a:r>
            <a:r>
              <a:rPr sz="2950" spc="330" dirty="0">
                <a:solidFill>
                  <a:srgbClr val="1F1243"/>
                </a:solidFill>
                <a:latin typeface="Calibri"/>
                <a:cs typeface="Calibri"/>
              </a:rPr>
              <a:t> </a:t>
            </a:r>
            <a:r>
              <a:rPr sz="2950" spc="110" dirty="0">
                <a:solidFill>
                  <a:srgbClr val="1F1243"/>
                </a:solidFill>
                <a:latin typeface="Calibri"/>
                <a:cs typeface="Calibri"/>
              </a:rPr>
              <a:t>care</a:t>
            </a:r>
            <a:r>
              <a:rPr sz="2950" spc="254" dirty="0">
                <a:solidFill>
                  <a:srgbClr val="1F1243"/>
                </a:solidFill>
                <a:latin typeface="Calibri"/>
                <a:cs typeface="Calibri"/>
              </a:rPr>
              <a:t> </a:t>
            </a:r>
            <a:r>
              <a:rPr sz="2950" spc="-25" dirty="0">
                <a:solidFill>
                  <a:srgbClr val="1F1243"/>
                </a:solidFill>
                <a:latin typeface="Calibri"/>
                <a:cs typeface="Calibri"/>
              </a:rPr>
              <a:t>for </a:t>
            </a:r>
            <a:r>
              <a:rPr sz="2950" spc="70" dirty="0">
                <a:solidFill>
                  <a:srgbClr val="1F1243"/>
                </a:solidFill>
                <a:latin typeface="Calibri"/>
                <a:cs typeface="Calibri"/>
              </a:rPr>
              <a:t>the</a:t>
            </a:r>
            <a:r>
              <a:rPr sz="2950" spc="215" dirty="0">
                <a:solidFill>
                  <a:srgbClr val="1F1243"/>
                </a:solidFill>
                <a:latin typeface="Calibri"/>
                <a:cs typeface="Calibri"/>
              </a:rPr>
              <a:t> </a:t>
            </a:r>
            <a:r>
              <a:rPr sz="2950" spc="75" dirty="0">
                <a:solidFill>
                  <a:srgbClr val="1F1243"/>
                </a:solidFill>
                <a:latin typeface="Calibri"/>
                <a:cs typeface="Calibri"/>
              </a:rPr>
              <a:t>culturally</a:t>
            </a:r>
            <a:r>
              <a:rPr sz="2950" spc="260" dirty="0">
                <a:solidFill>
                  <a:srgbClr val="1F1243"/>
                </a:solidFill>
                <a:latin typeface="Calibri"/>
                <a:cs typeface="Calibri"/>
              </a:rPr>
              <a:t> </a:t>
            </a:r>
            <a:r>
              <a:rPr sz="2950" spc="120" dirty="0">
                <a:solidFill>
                  <a:srgbClr val="1F1243"/>
                </a:solidFill>
                <a:latin typeface="Calibri"/>
                <a:cs typeface="Calibri"/>
              </a:rPr>
              <a:t>diverse</a:t>
            </a:r>
            <a:r>
              <a:rPr sz="2950" spc="310" dirty="0">
                <a:solidFill>
                  <a:srgbClr val="1F1243"/>
                </a:solidFill>
                <a:latin typeface="Calibri"/>
                <a:cs typeface="Calibri"/>
              </a:rPr>
              <a:t> </a:t>
            </a:r>
            <a:r>
              <a:rPr sz="2950" spc="170" dirty="0">
                <a:solidFill>
                  <a:srgbClr val="1F1243"/>
                </a:solidFill>
                <a:latin typeface="Calibri"/>
                <a:cs typeface="Calibri"/>
              </a:rPr>
              <a:t>needs</a:t>
            </a:r>
            <a:r>
              <a:rPr sz="2950" spc="315" dirty="0">
                <a:solidFill>
                  <a:srgbClr val="1F1243"/>
                </a:solidFill>
                <a:latin typeface="Calibri"/>
                <a:cs typeface="Calibri"/>
              </a:rPr>
              <a:t> </a:t>
            </a:r>
            <a:r>
              <a:rPr sz="2950" spc="55" dirty="0">
                <a:solidFill>
                  <a:srgbClr val="1F1243"/>
                </a:solidFill>
                <a:latin typeface="Calibri"/>
                <a:cs typeface="Calibri"/>
              </a:rPr>
              <a:t>of</a:t>
            </a:r>
            <a:r>
              <a:rPr sz="2950" spc="270" dirty="0">
                <a:solidFill>
                  <a:srgbClr val="1F1243"/>
                </a:solidFill>
                <a:latin typeface="Calibri"/>
                <a:cs typeface="Calibri"/>
              </a:rPr>
              <a:t> </a:t>
            </a:r>
            <a:r>
              <a:rPr sz="2950" spc="70" dirty="0">
                <a:solidFill>
                  <a:srgbClr val="1F1243"/>
                </a:solidFill>
                <a:latin typeface="Calibri"/>
                <a:cs typeface="Calibri"/>
              </a:rPr>
              <a:t>the</a:t>
            </a:r>
            <a:r>
              <a:rPr sz="2950" spc="204" dirty="0">
                <a:solidFill>
                  <a:srgbClr val="1F1243"/>
                </a:solidFill>
                <a:latin typeface="Calibri"/>
                <a:cs typeface="Calibri"/>
              </a:rPr>
              <a:t> </a:t>
            </a:r>
            <a:r>
              <a:rPr sz="2950" spc="170" dirty="0">
                <a:solidFill>
                  <a:srgbClr val="1F1243"/>
                </a:solidFill>
                <a:latin typeface="Calibri"/>
                <a:cs typeface="Calibri"/>
              </a:rPr>
              <a:t>members</a:t>
            </a:r>
            <a:r>
              <a:rPr sz="2950" spc="305" dirty="0">
                <a:solidFill>
                  <a:srgbClr val="1F1243"/>
                </a:solidFill>
                <a:latin typeface="Calibri"/>
                <a:cs typeface="Calibri"/>
              </a:rPr>
              <a:t> </a:t>
            </a:r>
            <a:r>
              <a:rPr sz="2950" spc="70" dirty="0">
                <a:solidFill>
                  <a:srgbClr val="1F1243"/>
                </a:solidFill>
                <a:latin typeface="Calibri"/>
                <a:cs typeface="Calibri"/>
              </a:rPr>
              <a:t>they</a:t>
            </a:r>
            <a:r>
              <a:rPr sz="2950" spc="200" dirty="0">
                <a:solidFill>
                  <a:srgbClr val="1F1243"/>
                </a:solidFill>
                <a:latin typeface="Calibri"/>
                <a:cs typeface="Calibri"/>
              </a:rPr>
              <a:t> </a:t>
            </a:r>
            <a:r>
              <a:rPr sz="2950" spc="100" dirty="0">
                <a:solidFill>
                  <a:srgbClr val="1F1243"/>
                </a:solidFill>
                <a:latin typeface="Calibri"/>
                <a:cs typeface="Calibri"/>
              </a:rPr>
              <a:t>serve.</a:t>
            </a:r>
            <a:r>
              <a:rPr sz="2950" spc="75" dirty="0">
                <a:solidFill>
                  <a:srgbClr val="1F1243"/>
                </a:solidFill>
                <a:latin typeface="Calibri"/>
                <a:cs typeface="Calibri"/>
              </a:rPr>
              <a:t> </a:t>
            </a:r>
            <a:r>
              <a:rPr sz="2950" spc="45" dirty="0">
                <a:solidFill>
                  <a:srgbClr val="1F1243"/>
                </a:solidFill>
                <a:latin typeface="Calibri"/>
                <a:cs typeface="Calibri"/>
              </a:rPr>
              <a:t>To</a:t>
            </a:r>
            <a:r>
              <a:rPr sz="2950" spc="190" dirty="0">
                <a:solidFill>
                  <a:srgbClr val="1F1243"/>
                </a:solidFill>
                <a:latin typeface="Calibri"/>
                <a:cs typeface="Calibri"/>
              </a:rPr>
              <a:t> </a:t>
            </a:r>
            <a:r>
              <a:rPr sz="2950" spc="140" dirty="0">
                <a:solidFill>
                  <a:srgbClr val="1F1243"/>
                </a:solidFill>
                <a:latin typeface="Calibri"/>
                <a:cs typeface="Calibri"/>
              </a:rPr>
              <a:t>accomplish</a:t>
            </a:r>
            <a:r>
              <a:rPr sz="2950" dirty="0">
                <a:solidFill>
                  <a:srgbClr val="1F1243"/>
                </a:solidFill>
                <a:latin typeface="Calibri"/>
                <a:cs typeface="Calibri"/>
              </a:rPr>
              <a:t>	this,</a:t>
            </a:r>
            <a:r>
              <a:rPr sz="2950" spc="180" dirty="0">
                <a:solidFill>
                  <a:srgbClr val="1F1243"/>
                </a:solidFill>
                <a:latin typeface="Calibri"/>
                <a:cs typeface="Calibri"/>
              </a:rPr>
              <a:t> </a:t>
            </a:r>
            <a:r>
              <a:rPr sz="2950" spc="170" dirty="0">
                <a:solidFill>
                  <a:srgbClr val="1F1243"/>
                </a:solidFill>
                <a:latin typeface="Calibri"/>
                <a:cs typeface="Calibri"/>
              </a:rPr>
              <a:t>CountyCare</a:t>
            </a:r>
            <a:r>
              <a:rPr sz="2950" spc="425" dirty="0">
                <a:solidFill>
                  <a:srgbClr val="1F1243"/>
                </a:solidFill>
                <a:latin typeface="Calibri"/>
                <a:cs typeface="Calibri"/>
              </a:rPr>
              <a:t> </a:t>
            </a:r>
            <a:r>
              <a:rPr sz="2950" spc="55" dirty="0">
                <a:solidFill>
                  <a:srgbClr val="1F1243"/>
                </a:solidFill>
                <a:latin typeface="Calibri"/>
                <a:cs typeface="Calibri"/>
              </a:rPr>
              <a:t>has </a:t>
            </a:r>
            <a:r>
              <a:rPr sz="2950" spc="140" dirty="0">
                <a:solidFill>
                  <a:srgbClr val="1F1243"/>
                </a:solidFill>
                <a:latin typeface="Calibri"/>
                <a:cs typeface="Calibri"/>
              </a:rPr>
              <a:t>established</a:t>
            </a:r>
            <a:r>
              <a:rPr sz="2950" spc="285" dirty="0">
                <a:solidFill>
                  <a:srgbClr val="1F1243"/>
                </a:solidFill>
                <a:latin typeface="Calibri"/>
                <a:cs typeface="Calibri"/>
              </a:rPr>
              <a:t> </a:t>
            </a:r>
            <a:r>
              <a:rPr sz="2950" dirty="0">
                <a:solidFill>
                  <a:srgbClr val="1F1243"/>
                </a:solidFill>
                <a:latin typeface="Calibri"/>
                <a:cs typeface="Calibri"/>
              </a:rPr>
              <a:t>a</a:t>
            </a:r>
            <a:r>
              <a:rPr sz="2950" spc="270" dirty="0">
                <a:solidFill>
                  <a:srgbClr val="1F1243"/>
                </a:solidFill>
                <a:latin typeface="Calibri"/>
                <a:cs typeface="Calibri"/>
              </a:rPr>
              <a:t> </a:t>
            </a:r>
            <a:r>
              <a:rPr sz="2950" spc="114" dirty="0">
                <a:solidFill>
                  <a:srgbClr val="1F1243"/>
                </a:solidFill>
                <a:latin typeface="Calibri"/>
                <a:cs typeface="Calibri"/>
              </a:rPr>
              <a:t>Cultural</a:t>
            </a:r>
            <a:r>
              <a:rPr sz="2950" spc="245" dirty="0">
                <a:solidFill>
                  <a:srgbClr val="1F1243"/>
                </a:solidFill>
                <a:latin typeface="Calibri"/>
                <a:cs typeface="Calibri"/>
              </a:rPr>
              <a:t> </a:t>
            </a:r>
            <a:r>
              <a:rPr sz="2950" spc="190" dirty="0">
                <a:solidFill>
                  <a:srgbClr val="1F1243"/>
                </a:solidFill>
                <a:latin typeface="Calibri"/>
                <a:cs typeface="Calibri"/>
              </a:rPr>
              <a:t>Competency</a:t>
            </a:r>
            <a:r>
              <a:rPr sz="2950" spc="335" dirty="0">
                <a:solidFill>
                  <a:srgbClr val="1F1243"/>
                </a:solidFill>
                <a:latin typeface="Calibri"/>
                <a:cs typeface="Calibri"/>
              </a:rPr>
              <a:t> </a:t>
            </a:r>
            <a:r>
              <a:rPr sz="2950" spc="135" dirty="0">
                <a:solidFill>
                  <a:srgbClr val="1F1243"/>
                </a:solidFill>
                <a:latin typeface="Calibri"/>
                <a:cs typeface="Calibri"/>
              </a:rPr>
              <a:t>and</a:t>
            </a:r>
            <a:r>
              <a:rPr sz="2950" spc="320" dirty="0">
                <a:solidFill>
                  <a:srgbClr val="1F1243"/>
                </a:solidFill>
                <a:latin typeface="Calibri"/>
                <a:cs typeface="Calibri"/>
              </a:rPr>
              <a:t> </a:t>
            </a:r>
            <a:r>
              <a:rPr sz="2950" spc="80" dirty="0">
                <a:solidFill>
                  <a:srgbClr val="1F1243"/>
                </a:solidFill>
                <a:latin typeface="Calibri"/>
                <a:cs typeface="Calibri"/>
              </a:rPr>
              <a:t>Humility</a:t>
            </a:r>
            <a:r>
              <a:rPr sz="2950" spc="270" dirty="0">
                <a:solidFill>
                  <a:srgbClr val="1F1243"/>
                </a:solidFill>
                <a:latin typeface="Calibri"/>
                <a:cs typeface="Calibri"/>
              </a:rPr>
              <a:t> </a:t>
            </a:r>
            <a:r>
              <a:rPr sz="2950" spc="95" dirty="0">
                <a:solidFill>
                  <a:srgbClr val="1F1243"/>
                </a:solidFill>
                <a:latin typeface="Calibri"/>
                <a:cs typeface="Calibri"/>
              </a:rPr>
              <a:t>training</a:t>
            </a:r>
            <a:r>
              <a:rPr sz="2950" spc="295" dirty="0">
                <a:solidFill>
                  <a:srgbClr val="1F1243"/>
                </a:solidFill>
                <a:latin typeface="Calibri"/>
                <a:cs typeface="Calibri"/>
              </a:rPr>
              <a:t> </a:t>
            </a:r>
            <a:r>
              <a:rPr sz="2950" dirty="0">
                <a:solidFill>
                  <a:srgbClr val="1F1243"/>
                </a:solidFill>
                <a:latin typeface="Calibri"/>
                <a:cs typeface="Calibri"/>
              </a:rPr>
              <a:t>to</a:t>
            </a:r>
            <a:r>
              <a:rPr sz="2950" spc="204" dirty="0">
                <a:solidFill>
                  <a:srgbClr val="1F1243"/>
                </a:solidFill>
                <a:latin typeface="Calibri"/>
                <a:cs typeface="Calibri"/>
              </a:rPr>
              <a:t> </a:t>
            </a:r>
            <a:r>
              <a:rPr sz="2950" spc="135" dirty="0">
                <a:solidFill>
                  <a:srgbClr val="1F1243"/>
                </a:solidFill>
                <a:latin typeface="Calibri"/>
                <a:cs typeface="Calibri"/>
              </a:rPr>
              <a:t>help</a:t>
            </a:r>
            <a:r>
              <a:rPr sz="2950" spc="325" dirty="0">
                <a:solidFill>
                  <a:srgbClr val="1F1243"/>
                </a:solidFill>
                <a:latin typeface="Calibri"/>
                <a:cs typeface="Calibri"/>
              </a:rPr>
              <a:t> </a:t>
            </a:r>
            <a:r>
              <a:rPr sz="2950" spc="180" dirty="0">
                <a:solidFill>
                  <a:srgbClr val="1F1243"/>
                </a:solidFill>
                <a:latin typeface="Calibri"/>
                <a:cs typeface="Calibri"/>
              </a:rPr>
              <a:t>guide</a:t>
            </a:r>
            <a:r>
              <a:rPr sz="2950" dirty="0">
                <a:solidFill>
                  <a:srgbClr val="1F1243"/>
                </a:solidFill>
                <a:latin typeface="Calibri"/>
                <a:cs typeface="Calibri"/>
              </a:rPr>
              <a:t>		</a:t>
            </a:r>
            <a:r>
              <a:rPr sz="2950" spc="135" dirty="0">
                <a:solidFill>
                  <a:srgbClr val="1F1243"/>
                </a:solidFill>
                <a:latin typeface="Calibri"/>
                <a:cs typeface="Calibri"/>
              </a:rPr>
              <a:t>and</a:t>
            </a:r>
            <a:r>
              <a:rPr sz="2950" spc="325" dirty="0">
                <a:solidFill>
                  <a:srgbClr val="1F1243"/>
                </a:solidFill>
                <a:latin typeface="Calibri"/>
                <a:cs typeface="Calibri"/>
              </a:rPr>
              <a:t> </a:t>
            </a:r>
            <a:r>
              <a:rPr sz="2950" spc="100" dirty="0">
                <a:solidFill>
                  <a:srgbClr val="1F1243"/>
                </a:solidFill>
                <a:latin typeface="Calibri"/>
                <a:cs typeface="Calibri"/>
              </a:rPr>
              <a:t>monitor</a:t>
            </a:r>
            <a:r>
              <a:rPr sz="2950" spc="254" dirty="0">
                <a:solidFill>
                  <a:srgbClr val="1F1243"/>
                </a:solidFill>
                <a:latin typeface="Calibri"/>
                <a:cs typeface="Calibri"/>
              </a:rPr>
              <a:t> </a:t>
            </a:r>
            <a:r>
              <a:rPr sz="2950" spc="114" dirty="0">
                <a:solidFill>
                  <a:srgbClr val="1F1243"/>
                </a:solidFill>
                <a:latin typeface="Calibri"/>
                <a:cs typeface="Calibri"/>
              </a:rPr>
              <a:t>provider </a:t>
            </a:r>
            <a:r>
              <a:rPr sz="2950" spc="45" dirty="0">
                <a:solidFill>
                  <a:srgbClr val="1F1243"/>
                </a:solidFill>
                <a:latin typeface="Calibri"/>
                <a:cs typeface="Calibri"/>
              </a:rPr>
              <a:t>efforts</a:t>
            </a:r>
            <a:r>
              <a:rPr sz="2950" spc="220" dirty="0">
                <a:solidFill>
                  <a:srgbClr val="1F1243"/>
                </a:solidFill>
                <a:latin typeface="Calibri"/>
                <a:cs typeface="Calibri"/>
              </a:rPr>
              <a:t> </a:t>
            </a:r>
            <a:r>
              <a:rPr sz="2950" dirty="0">
                <a:solidFill>
                  <a:srgbClr val="1F1243"/>
                </a:solidFill>
                <a:latin typeface="Calibri"/>
                <a:cs typeface="Calibri"/>
              </a:rPr>
              <a:t>to</a:t>
            </a:r>
            <a:r>
              <a:rPr sz="2950" spc="200" dirty="0">
                <a:solidFill>
                  <a:srgbClr val="1F1243"/>
                </a:solidFill>
                <a:latin typeface="Calibri"/>
                <a:cs typeface="Calibri"/>
              </a:rPr>
              <a:t> </a:t>
            </a:r>
            <a:r>
              <a:rPr sz="2950" spc="120" dirty="0">
                <a:solidFill>
                  <a:srgbClr val="1F1243"/>
                </a:solidFill>
                <a:latin typeface="Calibri"/>
                <a:cs typeface="Calibri"/>
              </a:rPr>
              <a:t>ensure</a:t>
            </a:r>
            <a:r>
              <a:rPr sz="2950" spc="240" dirty="0">
                <a:solidFill>
                  <a:srgbClr val="1F1243"/>
                </a:solidFill>
                <a:latin typeface="Calibri"/>
                <a:cs typeface="Calibri"/>
              </a:rPr>
              <a:t> </a:t>
            </a:r>
            <a:r>
              <a:rPr sz="2950" spc="75" dirty="0">
                <a:solidFill>
                  <a:srgbClr val="1F1243"/>
                </a:solidFill>
                <a:latin typeface="Calibri"/>
                <a:cs typeface="Calibri"/>
              </a:rPr>
              <a:t>cultural</a:t>
            </a:r>
            <a:r>
              <a:rPr sz="2950" spc="260" dirty="0">
                <a:solidFill>
                  <a:srgbClr val="1F1243"/>
                </a:solidFill>
                <a:latin typeface="Calibri"/>
                <a:cs typeface="Calibri"/>
              </a:rPr>
              <a:t> </a:t>
            </a:r>
            <a:r>
              <a:rPr sz="2950" spc="155" dirty="0">
                <a:solidFill>
                  <a:srgbClr val="1F1243"/>
                </a:solidFill>
                <a:latin typeface="Calibri"/>
                <a:cs typeface="Calibri"/>
              </a:rPr>
              <a:t>competency</a:t>
            </a:r>
            <a:r>
              <a:rPr sz="2950" spc="295" dirty="0">
                <a:solidFill>
                  <a:srgbClr val="1F1243"/>
                </a:solidFill>
                <a:latin typeface="Calibri"/>
                <a:cs typeface="Calibri"/>
              </a:rPr>
              <a:t> </a:t>
            </a:r>
            <a:r>
              <a:rPr sz="2950" spc="140" dirty="0">
                <a:solidFill>
                  <a:srgbClr val="1F1243"/>
                </a:solidFill>
                <a:latin typeface="Calibri"/>
                <a:cs typeface="Calibri"/>
              </a:rPr>
              <a:t>and</a:t>
            </a:r>
            <a:r>
              <a:rPr sz="2950" spc="355" dirty="0">
                <a:solidFill>
                  <a:srgbClr val="1F1243"/>
                </a:solidFill>
                <a:latin typeface="Calibri"/>
                <a:cs typeface="Calibri"/>
              </a:rPr>
              <a:t> </a:t>
            </a:r>
            <a:r>
              <a:rPr sz="2950" spc="60" dirty="0">
                <a:solidFill>
                  <a:srgbClr val="1F1243"/>
                </a:solidFill>
                <a:latin typeface="Calibri"/>
                <a:cs typeface="Calibri"/>
              </a:rPr>
              <a:t>humility,</a:t>
            </a:r>
            <a:r>
              <a:rPr sz="2950" spc="130" dirty="0">
                <a:solidFill>
                  <a:srgbClr val="1F1243"/>
                </a:solidFill>
                <a:latin typeface="Calibri"/>
                <a:cs typeface="Calibri"/>
              </a:rPr>
              <a:t> </a:t>
            </a:r>
            <a:r>
              <a:rPr sz="2950" spc="170" dirty="0">
                <a:solidFill>
                  <a:srgbClr val="1F1243"/>
                </a:solidFill>
                <a:latin typeface="Calibri"/>
                <a:cs typeface="Calibri"/>
              </a:rPr>
              <a:t>building</a:t>
            </a:r>
            <a:r>
              <a:rPr sz="2950" spc="340" dirty="0">
                <a:solidFill>
                  <a:srgbClr val="1F1243"/>
                </a:solidFill>
                <a:latin typeface="Calibri"/>
                <a:cs typeface="Calibri"/>
              </a:rPr>
              <a:t> </a:t>
            </a:r>
            <a:r>
              <a:rPr sz="2950" spc="105" dirty="0">
                <a:solidFill>
                  <a:srgbClr val="1F1243"/>
                </a:solidFill>
                <a:latin typeface="Calibri"/>
                <a:cs typeface="Calibri"/>
              </a:rPr>
              <a:t>on</a:t>
            </a:r>
            <a:r>
              <a:rPr sz="2950" spc="290" dirty="0">
                <a:solidFill>
                  <a:srgbClr val="1F1243"/>
                </a:solidFill>
                <a:latin typeface="Calibri"/>
                <a:cs typeface="Calibri"/>
              </a:rPr>
              <a:t> </a:t>
            </a:r>
            <a:r>
              <a:rPr sz="2950" spc="170" dirty="0">
                <a:solidFill>
                  <a:srgbClr val="1F1243"/>
                </a:solidFill>
                <a:latin typeface="Calibri"/>
                <a:cs typeface="Calibri"/>
              </a:rPr>
              <a:t>CountyCare</a:t>
            </a:r>
            <a:r>
              <a:rPr sz="2950" spc="300" dirty="0">
                <a:solidFill>
                  <a:srgbClr val="1F1243"/>
                </a:solidFill>
                <a:latin typeface="Calibri"/>
                <a:cs typeface="Calibri"/>
              </a:rPr>
              <a:t> </a:t>
            </a:r>
            <a:r>
              <a:rPr sz="2950" spc="95" dirty="0">
                <a:solidFill>
                  <a:srgbClr val="1F1243"/>
                </a:solidFill>
                <a:latin typeface="Calibri"/>
                <a:cs typeface="Calibri"/>
              </a:rPr>
              <a:t>partner</a:t>
            </a:r>
            <a:r>
              <a:rPr sz="2950" spc="275" dirty="0">
                <a:solidFill>
                  <a:srgbClr val="1F1243"/>
                </a:solidFill>
                <a:latin typeface="Calibri"/>
                <a:cs typeface="Calibri"/>
              </a:rPr>
              <a:t> </a:t>
            </a:r>
            <a:r>
              <a:rPr sz="2950" spc="140" dirty="0">
                <a:solidFill>
                  <a:srgbClr val="1F1243"/>
                </a:solidFill>
                <a:latin typeface="Calibri"/>
                <a:cs typeface="Calibri"/>
              </a:rPr>
              <a:t>experience</a:t>
            </a:r>
            <a:endParaRPr sz="2950">
              <a:latin typeface="Calibri"/>
              <a:cs typeface="Calibri"/>
            </a:endParaRPr>
          </a:p>
          <a:p>
            <a:pPr marL="12700">
              <a:lnSpc>
                <a:spcPts val="3215"/>
              </a:lnSpc>
            </a:pPr>
            <a:r>
              <a:rPr sz="2950" spc="140" dirty="0">
                <a:solidFill>
                  <a:srgbClr val="1F1243"/>
                </a:solidFill>
                <a:latin typeface="Calibri"/>
                <a:cs typeface="Calibri"/>
              </a:rPr>
              <a:t>and</a:t>
            </a:r>
            <a:r>
              <a:rPr sz="2950" spc="330" dirty="0">
                <a:solidFill>
                  <a:srgbClr val="1F1243"/>
                </a:solidFill>
                <a:latin typeface="Calibri"/>
                <a:cs typeface="Calibri"/>
              </a:rPr>
              <a:t> </a:t>
            </a:r>
            <a:r>
              <a:rPr sz="2950" spc="145" dirty="0">
                <a:solidFill>
                  <a:srgbClr val="1F1243"/>
                </a:solidFill>
                <a:latin typeface="Calibri"/>
                <a:cs typeface="Calibri"/>
              </a:rPr>
              <a:t>established</a:t>
            </a:r>
            <a:r>
              <a:rPr sz="2950" spc="340" dirty="0">
                <a:solidFill>
                  <a:srgbClr val="1F1243"/>
                </a:solidFill>
                <a:latin typeface="Calibri"/>
                <a:cs typeface="Calibri"/>
              </a:rPr>
              <a:t> </a:t>
            </a:r>
            <a:r>
              <a:rPr sz="2950" spc="110" dirty="0">
                <a:solidFill>
                  <a:srgbClr val="1F1243"/>
                </a:solidFill>
                <a:latin typeface="Calibri"/>
                <a:cs typeface="Calibri"/>
              </a:rPr>
              <a:t>relationships</a:t>
            </a:r>
            <a:r>
              <a:rPr sz="2950" spc="260" dirty="0">
                <a:solidFill>
                  <a:srgbClr val="1F1243"/>
                </a:solidFill>
                <a:latin typeface="Calibri"/>
                <a:cs typeface="Calibri"/>
              </a:rPr>
              <a:t> </a:t>
            </a:r>
            <a:r>
              <a:rPr sz="2950" spc="45" dirty="0">
                <a:solidFill>
                  <a:srgbClr val="1F1243"/>
                </a:solidFill>
                <a:latin typeface="Calibri"/>
                <a:cs typeface="Calibri"/>
              </a:rPr>
              <a:t>in</a:t>
            </a:r>
            <a:r>
              <a:rPr sz="2950" spc="204" dirty="0">
                <a:solidFill>
                  <a:srgbClr val="1F1243"/>
                </a:solidFill>
                <a:latin typeface="Calibri"/>
                <a:cs typeface="Calibri"/>
              </a:rPr>
              <a:t> </a:t>
            </a:r>
            <a:r>
              <a:rPr sz="2950" spc="70" dirty="0">
                <a:solidFill>
                  <a:srgbClr val="1F1243"/>
                </a:solidFill>
                <a:latin typeface="Calibri"/>
                <a:cs typeface="Calibri"/>
              </a:rPr>
              <a:t>the</a:t>
            </a:r>
            <a:r>
              <a:rPr sz="2950" spc="235" dirty="0">
                <a:solidFill>
                  <a:srgbClr val="1F1243"/>
                </a:solidFill>
                <a:latin typeface="Calibri"/>
                <a:cs typeface="Calibri"/>
              </a:rPr>
              <a:t> </a:t>
            </a:r>
            <a:r>
              <a:rPr sz="2950" spc="125" dirty="0">
                <a:solidFill>
                  <a:srgbClr val="1F1243"/>
                </a:solidFill>
                <a:latin typeface="Calibri"/>
                <a:cs typeface="Calibri"/>
              </a:rPr>
              <a:t>communities</a:t>
            </a:r>
            <a:r>
              <a:rPr sz="2950" spc="285" dirty="0">
                <a:solidFill>
                  <a:srgbClr val="1F1243"/>
                </a:solidFill>
                <a:latin typeface="Calibri"/>
                <a:cs typeface="Calibri"/>
              </a:rPr>
              <a:t> </a:t>
            </a:r>
            <a:r>
              <a:rPr sz="2950" spc="110" dirty="0">
                <a:solidFill>
                  <a:srgbClr val="1F1243"/>
                </a:solidFill>
                <a:latin typeface="Calibri"/>
                <a:cs typeface="Calibri"/>
              </a:rPr>
              <a:t>served.</a:t>
            </a:r>
            <a:endParaRPr sz="2950">
              <a:latin typeface="Calibri"/>
              <a:cs typeface="Calibri"/>
            </a:endParaRPr>
          </a:p>
          <a:p>
            <a:pPr marL="12700" marR="398145">
              <a:lnSpc>
                <a:spcPct val="91000"/>
              </a:lnSpc>
              <a:spcBef>
                <a:spcPts val="3005"/>
              </a:spcBef>
              <a:tabLst>
                <a:tab pos="9688830" algn="l"/>
                <a:tab pos="14107160" algn="l"/>
                <a:tab pos="15070455" algn="l"/>
              </a:tabLst>
            </a:pPr>
            <a:r>
              <a:rPr sz="2950" spc="130" dirty="0">
                <a:solidFill>
                  <a:srgbClr val="1F1243"/>
                </a:solidFill>
                <a:latin typeface="Calibri"/>
                <a:cs typeface="Calibri"/>
              </a:rPr>
              <a:t>CountyCare’s</a:t>
            </a:r>
            <a:r>
              <a:rPr sz="2950" spc="325" dirty="0">
                <a:solidFill>
                  <a:srgbClr val="1F1243"/>
                </a:solidFill>
                <a:latin typeface="Calibri"/>
                <a:cs typeface="Calibri"/>
              </a:rPr>
              <a:t> </a:t>
            </a:r>
            <a:r>
              <a:rPr sz="2950" spc="114" dirty="0">
                <a:solidFill>
                  <a:srgbClr val="1F1243"/>
                </a:solidFill>
                <a:latin typeface="Calibri"/>
                <a:cs typeface="Calibri"/>
              </a:rPr>
              <a:t>Cultural</a:t>
            </a:r>
            <a:r>
              <a:rPr sz="2950" spc="229" dirty="0">
                <a:solidFill>
                  <a:srgbClr val="1F1243"/>
                </a:solidFill>
                <a:latin typeface="Calibri"/>
                <a:cs typeface="Calibri"/>
              </a:rPr>
              <a:t> </a:t>
            </a:r>
            <a:r>
              <a:rPr sz="2950" spc="180" dirty="0">
                <a:solidFill>
                  <a:srgbClr val="1F1243"/>
                </a:solidFill>
                <a:latin typeface="Calibri"/>
                <a:cs typeface="Calibri"/>
              </a:rPr>
              <a:t>Competency</a:t>
            </a:r>
            <a:r>
              <a:rPr sz="2950" spc="320" dirty="0">
                <a:solidFill>
                  <a:srgbClr val="1F1243"/>
                </a:solidFill>
                <a:latin typeface="Calibri"/>
                <a:cs typeface="Calibri"/>
              </a:rPr>
              <a:t> </a:t>
            </a:r>
            <a:r>
              <a:rPr sz="2950" spc="130" dirty="0">
                <a:solidFill>
                  <a:srgbClr val="1F1243"/>
                </a:solidFill>
                <a:latin typeface="Calibri"/>
                <a:cs typeface="Calibri"/>
              </a:rPr>
              <a:t>plan</a:t>
            </a:r>
            <a:r>
              <a:rPr sz="2950" spc="270" dirty="0">
                <a:solidFill>
                  <a:srgbClr val="1F1243"/>
                </a:solidFill>
                <a:latin typeface="Calibri"/>
                <a:cs typeface="Calibri"/>
              </a:rPr>
              <a:t> </a:t>
            </a:r>
            <a:r>
              <a:rPr sz="2950" spc="50" dirty="0">
                <a:solidFill>
                  <a:srgbClr val="1F1243"/>
                </a:solidFill>
                <a:latin typeface="Calibri"/>
                <a:cs typeface="Calibri"/>
              </a:rPr>
              <a:t>is</a:t>
            </a:r>
            <a:r>
              <a:rPr sz="2950" spc="204" dirty="0">
                <a:solidFill>
                  <a:srgbClr val="1F1243"/>
                </a:solidFill>
                <a:latin typeface="Calibri"/>
                <a:cs typeface="Calibri"/>
              </a:rPr>
              <a:t> </a:t>
            </a:r>
            <a:r>
              <a:rPr sz="2950" spc="185" dirty="0">
                <a:solidFill>
                  <a:srgbClr val="1F1243"/>
                </a:solidFill>
                <a:latin typeface="Calibri"/>
                <a:cs typeface="Calibri"/>
              </a:rPr>
              <a:t>based</a:t>
            </a:r>
            <a:r>
              <a:rPr sz="2950" spc="315" dirty="0">
                <a:solidFill>
                  <a:srgbClr val="1F1243"/>
                </a:solidFill>
                <a:latin typeface="Calibri"/>
                <a:cs typeface="Calibri"/>
              </a:rPr>
              <a:t> </a:t>
            </a:r>
            <a:r>
              <a:rPr sz="2950" spc="105" dirty="0">
                <a:solidFill>
                  <a:srgbClr val="1F1243"/>
                </a:solidFill>
                <a:latin typeface="Calibri"/>
                <a:cs typeface="Calibri"/>
              </a:rPr>
              <a:t>on</a:t>
            </a:r>
            <a:r>
              <a:rPr sz="2950" spc="300" dirty="0">
                <a:solidFill>
                  <a:srgbClr val="1F1243"/>
                </a:solidFill>
                <a:latin typeface="Calibri"/>
                <a:cs typeface="Calibri"/>
              </a:rPr>
              <a:t> </a:t>
            </a:r>
            <a:r>
              <a:rPr sz="2950" spc="65" dirty="0">
                <a:solidFill>
                  <a:srgbClr val="1F1243"/>
                </a:solidFill>
                <a:latin typeface="Calibri"/>
                <a:cs typeface="Calibri"/>
              </a:rPr>
              <a:t>the</a:t>
            </a:r>
            <a:r>
              <a:rPr sz="2950" spc="195" dirty="0">
                <a:solidFill>
                  <a:srgbClr val="1F1243"/>
                </a:solidFill>
                <a:latin typeface="Calibri"/>
                <a:cs typeface="Calibri"/>
              </a:rPr>
              <a:t> </a:t>
            </a:r>
            <a:r>
              <a:rPr sz="2950" spc="150" dirty="0">
                <a:solidFill>
                  <a:srgbClr val="1F1243"/>
                </a:solidFill>
                <a:latin typeface="Calibri"/>
                <a:cs typeface="Calibri"/>
              </a:rPr>
              <a:t>adoption</a:t>
            </a:r>
            <a:r>
              <a:rPr sz="2950" spc="325" dirty="0">
                <a:solidFill>
                  <a:srgbClr val="1F1243"/>
                </a:solidFill>
                <a:latin typeface="Calibri"/>
                <a:cs typeface="Calibri"/>
              </a:rPr>
              <a:t> </a:t>
            </a:r>
            <a:r>
              <a:rPr sz="2950" spc="55" dirty="0">
                <a:solidFill>
                  <a:srgbClr val="1F1243"/>
                </a:solidFill>
                <a:latin typeface="Calibri"/>
                <a:cs typeface="Calibri"/>
              </a:rPr>
              <a:t>of</a:t>
            </a:r>
            <a:r>
              <a:rPr sz="2950" spc="265" dirty="0">
                <a:solidFill>
                  <a:srgbClr val="1F1243"/>
                </a:solidFill>
                <a:latin typeface="Calibri"/>
                <a:cs typeface="Calibri"/>
              </a:rPr>
              <a:t> </a:t>
            </a:r>
            <a:r>
              <a:rPr sz="2950" spc="70" dirty="0">
                <a:solidFill>
                  <a:srgbClr val="1F1243"/>
                </a:solidFill>
                <a:latin typeface="Calibri"/>
                <a:cs typeface="Calibri"/>
              </a:rPr>
              <a:t>the</a:t>
            </a:r>
            <a:r>
              <a:rPr sz="2950" spc="204" dirty="0">
                <a:solidFill>
                  <a:srgbClr val="1F1243"/>
                </a:solidFill>
                <a:latin typeface="Calibri"/>
                <a:cs typeface="Calibri"/>
              </a:rPr>
              <a:t> </a:t>
            </a:r>
            <a:r>
              <a:rPr sz="2950" spc="105" dirty="0">
                <a:solidFill>
                  <a:srgbClr val="1F1243"/>
                </a:solidFill>
                <a:latin typeface="Calibri"/>
                <a:cs typeface="Calibri"/>
              </a:rPr>
              <a:t>National</a:t>
            </a:r>
            <a:r>
              <a:rPr sz="2950" spc="275" dirty="0">
                <a:solidFill>
                  <a:srgbClr val="1F1243"/>
                </a:solidFill>
                <a:latin typeface="Calibri"/>
                <a:cs typeface="Calibri"/>
              </a:rPr>
              <a:t> </a:t>
            </a:r>
            <a:r>
              <a:rPr sz="2950" spc="140" dirty="0">
                <a:solidFill>
                  <a:srgbClr val="1F1243"/>
                </a:solidFill>
                <a:latin typeface="Calibri"/>
                <a:cs typeface="Calibri"/>
              </a:rPr>
              <a:t>Standards</a:t>
            </a:r>
            <a:r>
              <a:rPr sz="2950" spc="250" dirty="0">
                <a:solidFill>
                  <a:srgbClr val="1F1243"/>
                </a:solidFill>
                <a:latin typeface="Calibri"/>
                <a:cs typeface="Calibri"/>
              </a:rPr>
              <a:t> </a:t>
            </a:r>
            <a:r>
              <a:rPr sz="2950" spc="-25" dirty="0">
                <a:solidFill>
                  <a:srgbClr val="1F1243"/>
                </a:solidFill>
                <a:latin typeface="Calibri"/>
                <a:cs typeface="Calibri"/>
              </a:rPr>
              <a:t>for </a:t>
            </a:r>
            <a:r>
              <a:rPr sz="2950" spc="110" dirty="0">
                <a:solidFill>
                  <a:srgbClr val="1F1243"/>
                </a:solidFill>
                <a:latin typeface="Calibri"/>
                <a:cs typeface="Calibri"/>
              </a:rPr>
              <a:t>Culturally</a:t>
            </a:r>
            <a:r>
              <a:rPr sz="2950" spc="229" dirty="0">
                <a:solidFill>
                  <a:srgbClr val="1F1243"/>
                </a:solidFill>
                <a:latin typeface="Calibri"/>
                <a:cs typeface="Calibri"/>
              </a:rPr>
              <a:t> </a:t>
            </a:r>
            <a:r>
              <a:rPr sz="2950" spc="135" dirty="0">
                <a:solidFill>
                  <a:srgbClr val="1F1243"/>
                </a:solidFill>
                <a:latin typeface="Calibri"/>
                <a:cs typeface="Calibri"/>
              </a:rPr>
              <a:t>and</a:t>
            </a:r>
            <a:r>
              <a:rPr sz="2950" spc="320" dirty="0">
                <a:solidFill>
                  <a:srgbClr val="1F1243"/>
                </a:solidFill>
                <a:latin typeface="Calibri"/>
                <a:cs typeface="Calibri"/>
              </a:rPr>
              <a:t> </a:t>
            </a:r>
            <a:r>
              <a:rPr sz="2950" spc="120" dirty="0">
                <a:solidFill>
                  <a:srgbClr val="1F1243"/>
                </a:solidFill>
                <a:latin typeface="Calibri"/>
                <a:cs typeface="Calibri"/>
              </a:rPr>
              <a:t>Linguistically</a:t>
            </a:r>
            <a:r>
              <a:rPr sz="2950" spc="185" dirty="0">
                <a:solidFill>
                  <a:srgbClr val="1F1243"/>
                </a:solidFill>
                <a:latin typeface="Calibri"/>
                <a:cs typeface="Calibri"/>
              </a:rPr>
              <a:t> </a:t>
            </a:r>
            <a:r>
              <a:rPr sz="2950" spc="150" dirty="0">
                <a:solidFill>
                  <a:srgbClr val="1F1243"/>
                </a:solidFill>
                <a:latin typeface="Calibri"/>
                <a:cs typeface="Calibri"/>
              </a:rPr>
              <a:t>Appropriate</a:t>
            </a:r>
            <a:r>
              <a:rPr sz="2950" spc="285" dirty="0">
                <a:solidFill>
                  <a:srgbClr val="1F1243"/>
                </a:solidFill>
                <a:latin typeface="Calibri"/>
                <a:cs typeface="Calibri"/>
              </a:rPr>
              <a:t> </a:t>
            </a:r>
            <a:r>
              <a:rPr sz="2950" spc="135" dirty="0">
                <a:solidFill>
                  <a:srgbClr val="1F1243"/>
                </a:solidFill>
                <a:latin typeface="Calibri"/>
                <a:cs typeface="Calibri"/>
              </a:rPr>
              <a:t>Services</a:t>
            </a:r>
            <a:r>
              <a:rPr sz="2950" spc="290" dirty="0">
                <a:solidFill>
                  <a:srgbClr val="1F1243"/>
                </a:solidFill>
                <a:latin typeface="Calibri"/>
                <a:cs typeface="Calibri"/>
              </a:rPr>
              <a:t> </a:t>
            </a:r>
            <a:r>
              <a:rPr sz="2950" spc="175" dirty="0">
                <a:solidFill>
                  <a:srgbClr val="1F1243"/>
                </a:solidFill>
                <a:latin typeface="Calibri"/>
                <a:cs typeface="Calibri"/>
              </a:rPr>
              <a:t>(CLAS)</a:t>
            </a:r>
            <a:r>
              <a:rPr sz="2950" dirty="0">
                <a:solidFill>
                  <a:srgbClr val="1F1243"/>
                </a:solidFill>
                <a:latin typeface="Calibri"/>
                <a:cs typeface="Calibri"/>
              </a:rPr>
              <a:t>	</a:t>
            </a:r>
            <a:r>
              <a:rPr sz="2950" spc="45" dirty="0">
                <a:solidFill>
                  <a:srgbClr val="1F1243"/>
                </a:solidFill>
                <a:latin typeface="Calibri"/>
                <a:cs typeface="Calibri"/>
              </a:rPr>
              <a:t>in</a:t>
            </a:r>
            <a:r>
              <a:rPr sz="2950" spc="175" dirty="0">
                <a:solidFill>
                  <a:srgbClr val="1F1243"/>
                </a:solidFill>
                <a:latin typeface="Calibri"/>
                <a:cs typeface="Calibri"/>
              </a:rPr>
              <a:t> </a:t>
            </a:r>
            <a:r>
              <a:rPr sz="2950" spc="110" dirty="0">
                <a:solidFill>
                  <a:srgbClr val="1F1243"/>
                </a:solidFill>
                <a:latin typeface="Calibri"/>
                <a:cs typeface="Calibri"/>
              </a:rPr>
              <a:t>Health</a:t>
            </a:r>
            <a:r>
              <a:rPr sz="2950" spc="225" dirty="0">
                <a:solidFill>
                  <a:srgbClr val="1F1243"/>
                </a:solidFill>
                <a:latin typeface="Calibri"/>
                <a:cs typeface="Calibri"/>
              </a:rPr>
              <a:t> </a:t>
            </a:r>
            <a:r>
              <a:rPr sz="2950" spc="135" dirty="0">
                <a:solidFill>
                  <a:srgbClr val="1F1243"/>
                </a:solidFill>
                <a:latin typeface="Calibri"/>
                <a:cs typeface="Calibri"/>
              </a:rPr>
              <a:t>Care,</a:t>
            </a:r>
            <a:r>
              <a:rPr sz="2950" spc="190" dirty="0">
                <a:solidFill>
                  <a:srgbClr val="1F1243"/>
                </a:solidFill>
                <a:latin typeface="Calibri"/>
                <a:cs typeface="Calibri"/>
              </a:rPr>
              <a:t> </a:t>
            </a:r>
            <a:r>
              <a:rPr sz="2950" spc="160" dirty="0">
                <a:solidFill>
                  <a:srgbClr val="1F1243"/>
                </a:solidFill>
                <a:latin typeface="Calibri"/>
                <a:cs typeface="Calibri"/>
              </a:rPr>
              <a:t>published</a:t>
            </a:r>
            <a:r>
              <a:rPr sz="2950" dirty="0">
                <a:solidFill>
                  <a:srgbClr val="1F1243"/>
                </a:solidFill>
                <a:latin typeface="Calibri"/>
                <a:cs typeface="Calibri"/>
              </a:rPr>
              <a:t>	</a:t>
            </a:r>
            <a:r>
              <a:rPr sz="2950" spc="105" dirty="0">
                <a:solidFill>
                  <a:srgbClr val="1F1243"/>
                </a:solidFill>
                <a:latin typeface="Calibri"/>
                <a:cs typeface="Calibri"/>
              </a:rPr>
              <a:t>by</a:t>
            </a:r>
            <a:r>
              <a:rPr sz="2950" spc="290" dirty="0">
                <a:solidFill>
                  <a:srgbClr val="1F1243"/>
                </a:solidFill>
                <a:latin typeface="Calibri"/>
                <a:cs typeface="Calibri"/>
              </a:rPr>
              <a:t> </a:t>
            </a:r>
            <a:r>
              <a:rPr sz="2950" spc="70" dirty="0">
                <a:solidFill>
                  <a:srgbClr val="1F1243"/>
                </a:solidFill>
                <a:latin typeface="Calibri"/>
                <a:cs typeface="Calibri"/>
              </a:rPr>
              <a:t>the</a:t>
            </a:r>
            <a:r>
              <a:rPr sz="2950" spc="195" dirty="0">
                <a:solidFill>
                  <a:srgbClr val="1F1243"/>
                </a:solidFill>
                <a:latin typeface="Calibri"/>
                <a:cs typeface="Calibri"/>
              </a:rPr>
              <a:t> </a:t>
            </a:r>
            <a:r>
              <a:rPr sz="2950" spc="200" dirty="0">
                <a:solidFill>
                  <a:srgbClr val="1F1243"/>
                </a:solidFill>
                <a:latin typeface="Calibri"/>
                <a:cs typeface="Calibri"/>
              </a:rPr>
              <a:t>US </a:t>
            </a:r>
            <a:r>
              <a:rPr sz="2950" spc="130" dirty="0">
                <a:solidFill>
                  <a:srgbClr val="1F1243"/>
                </a:solidFill>
                <a:latin typeface="Calibri"/>
                <a:cs typeface="Calibri"/>
              </a:rPr>
              <a:t>Department</a:t>
            </a:r>
            <a:r>
              <a:rPr sz="2950" spc="310" dirty="0">
                <a:solidFill>
                  <a:srgbClr val="1F1243"/>
                </a:solidFill>
                <a:latin typeface="Calibri"/>
                <a:cs typeface="Calibri"/>
              </a:rPr>
              <a:t> </a:t>
            </a:r>
            <a:r>
              <a:rPr sz="2950" spc="55" dirty="0">
                <a:solidFill>
                  <a:srgbClr val="1F1243"/>
                </a:solidFill>
                <a:latin typeface="Calibri"/>
                <a:cs typeface="Calibri"/>
              </a:rPr>
              <a:t>of</a:t>
            </a:r>
            <a:r>
              <a:rPr sz="2950" spc="254" dirty="0">
                <a:solidFill>
                  <a:srgbClr val="1F1243"/>
                </a:solidFill>
                <a:latin typeface="Calibri"/>
                <a:cs typeface="Calibri"/>
              </a:rPr>
              <a:t> </a:t>
            </a:r>
            <a:r>
              <a:rPr sz="2950" spc="110" dirty="0">
                <a:solidFill>
                  <a:srgbClr val="1F1243"/>
                </a:solidFill>
                <a:latin typeface="Calibri"/>
                <a:cs typeface="Calibri"/>
              </a:rPr>
              <a:t>Health</a:t>
            </a:r>
            <a:r>
              <a:rPr sz="2950" spc="229" dirty="0">
                <a:solidFill>
                  <a:srgbClr val="1F1243"/>
                </a:solidFill>
                <a:latin typeface="Calibri"/>
                <a:cs typeface="Calibri"/>
              </a:rPr>
              <a:t> </a:t>
            </a:r>
            <a:r>
              <a:rPr sz="2950" spc="140" dirty="0">
                <a:solidFill>
                  <a:srgbClr val="1F1243"/>
                </a:solidFill>
                <a:latin typeface="Calibri"/>
                <a:cs typeface="Calibri"/>
              </a:rPr>
              <a:t>and</a:t>
            </a:r>
            <a:r>
              <a:rPr sz="2950" spc="315" dirty="0">
                <a:solidFill>
                  <a:srgbClr val="1F1243"/>
                </a:solidFill>
                <a:latin typeface="Calibri"/>
                <a:cs typeface="Calibri"/>
              </a:rPr>
              <a:t> </a:t>
            </a:r>
            <a:r>
              <a:rPr sz="2950" spc="150" dirty="0">
                <a:solidFill>
                  <a:srgbClr val="1F1243"/>
                </a:solidFill>
                <a:latin typeface="Calibri"/>
                <a:cs typeface="Calibri"/>
              </a:rPr>
              <a:t>Human</a:t>
            </a:r>
            <a:r>
              <a:rPr sz="2950" spc="300" dirty="0">
                <a:solidFill>
                  <a:srgbClr val="1F1243"/>
                </a:solidFill>
                <a:latin typeface="Calibri"/>
                <a:cs typeface="Calibri"/>
              </a:rPr>
              <a:t> </a:t>
            </a:r>
            <a:r>
              <a:rPr sz="2950" spc="105" dirty="0">
                <a:solidFill>
                  <a:srgbClr val="1F1243"/>
                </a:solidFill>
                <a:latin typeface="Calibri"/>
                <a:cs typeface="Calibri"/>
              </a:rPr>
              <a:t>Services’</a:t>
            </a:r>
            <a:r>
              <a:rPr sz="2950" spc="225" dirty="0">
                <a:solidFill>
                  <a:srgbClr val="1F1243"/>
                </a:solidFill>
                <a:latin typeface="Calibri"/>
                <a:cs typeface="Calibri"/>
              </a:rPr>
              <a:t> </a:t>
            </a:r>
            <a:r>
              <a:rPr sz="2950" spc="120" dirty="0">
                <a:solidFill>
                  <a:srgbClr val="1F1243"/>
                </a:solidFill>
                <a:latin typeface="Calibri"/>
                <a:cs typeface="Calibri"/>
              </a:rPr>
              <a:t>Office</a:t>
            </a:r>
            <a:r>
              <a:rPr sz="2950" spc="245" dirty="0">
                <a:solidFill>
                  <a:srgbClr val="1F1243"/>
                </a:solidFill>
                <a:latin typeface="Calibri"/>
                <a:cs typeface="Calibri"/>
              </a:rPr>
              <a:t> </a:t>
            </a:r>
            <a:r>
              <a:rPr sz="2950" spc="55" dirty="0">
                <a:solidFill>
                  <a:srgbClr val="1F1243"/>
                </a:solidFill>
                <a:latin typeface="Calibri"/>
                <a:cs typeface="Calibri"/>
              </a:rPr>
              <a:t>of</a:t>
            </a:r>
            <a:r>
              <a:rPr sz="2950" spc="265" dirty="0">
                <a:solidFill>
                  <a:srgbClr val="1F1243"/>
                </a:solidFill>
                <a:latin typeface="Calibri"/>
                <a:cs typeface="Calibri"/>
              </a:rPr>
              <a:t> </a:t>
            </a:r>
            <a:r>
              <a:rPr sz="2950" spc="70" dirty="0">
                <a:solidFill>
                  <a:srgbClr val="1F1243"/>
                </a:solidFill>
                <a:latin typeface="Calibri"/>
                <a:cs typeface="Calibri"/>
              </a:rPr>
              <a:t>Minority</a:t>
            </a:r>
            <a:r>
              <a:rPr sz="2950" spc="155" dirty="0">
                <a:solidFill>
                  <a:srgbClr val="1F1243"/>
                </a:solidFill>
                <a:latin typeface="Calibri"/>
                <a:cs typeface="Calibri"/>
              </a:rPr>
              <a:t> </a:t>
            </a:r>
            <a:r>
              <a:rPr sz="2950" spc="110" dirty="0">
                <a:solidFill>
                  <a:srgbClr val="1F1243"/>
                </a:solidFill>
                <a:latin typeface="Calibri"/>
                <a:cs typeface="Calibri"/>
              </a:rPr>
              <a:t>Health</a:t>
            </a:r>
            <a:r>
              <a:rPr sz="2950" spc="240" dirty="0">
                <a:solidFill>
                  <a:srgbClr val="1F1243"/>
                </a:solidFill>
                <a:latin typeface="Calibri"/>
                <a:cs typeface="Calibri"/>
              </a:rPr>
              <a:t> </a:t>
            </a:r>
            <a:r>
              <a:rPr sz="2950" spc="45" dirty="0">
                <a:solidFill>
                  <a:srgbClr val="1F1243"/>
                </a:solidFill>
                <a:latin typeface="Calibri"/>
                <a:cs typeface="Calibri"/>
              </a:rPr>
              <a:t>in</a:t>
            </a:r>
            <a:r>
              <a:rPr sz="2950" spc="190" dirty="0">
                <a:solidFill>
                  <a:srgbClr val="1F1243"/>
                </a:solidFill>
                <a:latin typeface="Calibri"/>
                <a:cs typeface="Calibri"/>
              </a:rPr>
              <a:t> </a:t>
            </a:r>
            <a:r>
              <a:rPr sz="2950" spc="135" dirty="0">
                <a:solidFill>
                  <a:srgbClr val="1F1243"/>
                </a:solidFill>
                <a:latin typeface="Calibri"/>
                <a:cs typeface="Calibri"/>
              </a:rPr>
              <a:t>2000</a:t>
            </a:r>
            <a:r>
              <a:rPr sz="2950" spc="280" dirty="0">
                <a:solidFill>
                  <a:srgbClr val="1F1243"/>
                </a:solidFill>
                <a:latin typeface="Calibri"/>
                <a:cs typeface="Calibri"/>
              </a:rPr>
              <a:t> </a:t>
            </a:r>
            <a:r>
              <a:rPr sz="2950" spc="140" dirty="0">
                <a:solidFill>
                  <a:srgbClr val="1F1243"/>
                </a:solidFill>
                <a:latin typeface="Calibri"/>
                <a:cs typeface="Calibri"/>
              </a:rPr>
              <a:t>and</a:t>
            </a:r>
            <a:r>
              <a:rPr sz="2950" spc="320" dirty="0">
                <a:solidFill>
                  <a:srgbClr val="1F1243"/>
                </a:solidFill>
                <a:latin typeface="Calibri"/>
                <a:cs typeface="Calibri"/>
              </a:rPr>
              <a:t> </a:t>
            </a:r>
            <a:r>
              <a:rPr sz="2950" dirty="0">
                <a:solidFill>
                  <a:srgbClr val="1F1243"/>
                </a:solidFill>
                <a:latin typeface="Calibri"/>
                <a:cs typeface="Calibri"/>
              </a:rPr>
              <a:t>N</a:t>
            </a:r>
            <a:r>
              <a:rPr sz="2950" spc="-250" dirty="0">
                <a:solidFill>
                  <a:srgbClr val="1F1243"/>
                </a:solidFill>
                <a:latin typeface="Calibri"/>
                <a:cs typeface="Calibri"/>
              </a:rPr>
              <a:t> </a:t>
            </a:r>
            <a:r>
              <a:rPr sz="2950" spc="-25" dirty="0">
                <a:solidFill>
                  <a:srgbClr val="1F1243"/>
                </a:solidFill>
                <a:latin typeface="Calibri"/>
                <a:cs typeface="Calibri"/>
              </a:rPr>
              <a:t>C</a:t>
            </a:r>
            <a:r>
              <a:rPr sz="2950" spc="-250" dirty="0">
                <a:solidFill>
                  <a:srgbClr val="1F1243"/>
                </a:solidFill>
                <a:latin typeface="Calibri"/>
                <a:cs typeface="Calibri"/>
              </a:rPr>
              <a:t> </a:t>
            </a:r>
            <a:r>
              <a:rPr sz="2950" spc="-25" dirty="0">
                <a:solidFill>
                  <a:srgbClr val="1F1243"/>
                </a:solidFill>
                <a:latin typeface="Calibri"/>
                <a:cs typeface="Calibri"/>
              </a:rPr>
              <a:t>Q</a:t>
            </a:r>
            <a:r>
              <a:rPr sz="2950" spc="-240" dirty="0">
                <a:solidFill>
                  <a:srgbClr val="1F1243"/>
                </a:solidFill>
                <a:latin typeface="Calibri"/>
                <a:cs typeface="Calibri"/>
              </a:rPr>
              <a:t> </a:t>
            </a:r>
            <a:r>
              <a:rPr sz="2950" spc="-50" dirty="0">
                <a:solidFill>
                  <a:srgbClr val="1F1243"/>
                </a:solidFill>
                <a:latin typeface="Calibri"/>
                <a:cs typeface="Calibri"/>
              </a:rPr>
              <a:t>A</a:t>
            </a:r>
            <a:r>
              <a:rPr sz="2950" dirty="0">
                <a:solidFill>
                  <a:srgbClr val="1F1243"/>
                </a:solidFill>
                <a:latin typeface="Calibri"/>
                <a:cs typeface="Calibri"/>
              </a:rPr>
              <a:t>	</a:t>
            </a:r>
            <a:r>
              <a:rPr sz="2950" spc="90" dirty="0">
                <a:solidFill>
                  <a:srgbClr val="1F1243"/>
                </a:solidFill>
                <a:latin typeface="Calibri"/>
                <a:cs typeface="Calibri"/>
              </a:rPr>
              <a:t>Health </a:t>
            </a:r>
            <a:r>
              <a:rPr sz="2950" spc="85" dirty="0">
                <a:solidFill>
                  <a:srgbClr val="1F1243"/>
                </a:solidFill>
                <a:latin typeface="Calibri"/>
                <a:cs typeface="Calibri"/>
              </a:rPr>
              <a:t>Plan</a:t>
            </a:r>
            <a:r>
              <a:rPr sz="2950" spc="235" dirty="0">
                <a:solidFill>
                  <a:srgbClr val="1F1243"/>
                </a:solidFill>
                <a:latin typeface="Calibri"/>
                <a:cs typeface="Calibri"/>
              </a:rPr>
              <a:t> </a:t>
            </a:r>
            <a:r>
              <a:rPr sz="2950" spc="140" dirty="0">
                <a:solidFill>
                  <a:srgbClr val="1F1243"/>
                </a:solidFill>
                <a:latin typeface="Calibri"/>
                <a:cs typeface="Calibri"/>
              </a:rPr>
              <a:t>Standards</a:t>
            </a:r>
            <a:r>
              <a:rPr sz="2950" spc="245" dirty="0">
                <a:solidFill>
                  <a:srgbClr val="1F1243"/>
                </a:solidFill>
                <a:latin typeface="Calibri"/>
                <a:cs typeface="Calibri"/>
              </a:rPr>
              <a:t> </a:t>
            </a:r>
            <a:r>
              <a:rPr sz="2950" spc="140" dirty="0">
                <a:solidFill>
                  <a:srgbClr val="1F1243"/>
                </a:solidFill>
                <a:latin typeface="Calibri"/>
                <a:cs typeface="Calibri"/>
              </a:rPr>
              <a:t>and</a:t>
            </a:r>
            <a:r>
              <a:rPr sz="2950" spc="325" dirty="0">
                <a:solidFill>
                  <a:srgbClr val="1F1243"/>
                </a:solidFill>
                <a:latin typeface="Calibri"/>
                <a:cs typeface="Calibri"/>
              </a:rPr>
              <a:t> </a:t>
            </a:r>
            <a:r>
              <a:rPr sz="2950" spc="130" dirty="0">
                <a:solidFill>
                  <a:srgbClr val="1F1243"/>
                </a:solidFill>
                <a:latin typeface="Calibri"/>
                <a:cs typeface="Calibri"/>
              </a:rPr>
              <a:t>Guidelines.</a:t>
            </a:r>
            <a:endParaRPr sz="2950">
              <a:latin typeface="Calibri"/>
              <a:cs typeface="Calibri"/>
            </a:endParaRPr>
          </a:p>
          <a:p>
            <a:pPr marL="388620" marR="1400175" indent="-376555">
              <a:lnSpc>
                <a:spcPts val="3410"/>
              </a:lnSpc>
              <a:spcBef>
                <a:spcPts val="2680"/>
              </a:spcBef>
              <a:buClr>
                <a:srgbClr val="1A9AD5"/>
              </a:buClr>
              <a:buFont typeface="Wingdings"/>
              <a:buChar char=""/>
              <a:tabLst>
                <a:tab pos="388620" algn="l"/>
                <a:tab pos="2863850" algn="l"/>
                <a:tab pos="5064760" algn="l"/>
                <a:tab pos="7195184" algn="l"/>
                <a:tab pos="9911080" algn="l"/>
              </a:tabLst>
            </a:pPr>
            <a:r>
              <a:rPr sz="2950" spc="105" dirty="0">
                <a:solidFill>
                  <a:srgbClr val="1F1243"/>
                </a:solidFill>
                <a:latin typeface="Calibri"/>
                <a:cs typeface="Calibri"/>
              </a:rPr>
              <a:t>Culturally</a:t>
            </a:r>
            <a:r>
              <a:rPr sz="2950" spc="290" dirty="0">
                <a:solidFill>
                  <a:srgbClr val="1F1243"/>
                </a:solidFill>
                <a:latin typeface="Calibri"/>
                <a:cs typeface="Calibri"/>
              </a:rPr>
              <a:t> </a:t>
            </a:r>
            <a:r>
              <a:rPr sz="2950" spc="114" dirty="0">
                <a:solidFill>
                  <a:srgbClr val="1F1243"/>
                </a:solidFill>
                <a:latin typeface="Calibri"/>
                <a:cs typeface="Calibri"/>
              </a:rPr>
              <a:t>and</a:t>
            </a:r>
            <a:r>
              <a:rPr sz="2950" dirty="0">
                <a:solidFill>
                  <a:srgbClr val="1F1243"/>
                </a:solidFill>
                <a:latin typeface="Calibri"/>
                <a:cs typeface="Calibri"/>
              </a:rPr>
              <a:t>	</a:t>
            </a:r>
            <a:r>
              <a:rPr sz="2950" spc="100" dirty="0">
                <a:solidFill>
                  <a:srgbClr val="1F1243"/>
                </a:solidFill>
                <a:latin typeface="Calibri"/>
                <a:cs typeface="Calibri"/>
              </a:rPr>
              <a:t>linguistically</a:t>
            </a:r>
            <a:r>
              <a:rPr sz="2950" dirty="0">
                <a:solidFill>
                  <a:srgbClr val="1F1243"/>
                </a:solidFill>
                <a:latin typeface="Calibri"/>
                <a:cs typeface="Calibri"/>
              </a:rPr>
              <a:t>	</a:t>
            </a:r>
            <a:r>
              <a:rPr sz="2950" spc="125" dirty="0">
                <a:solidFill>
                  <a:srgbClr val="1F1243"/>
                </a:solidFill>
                <a:latin typeface="Calibri"/>
                <a:cs typeface="Calibri"/>
              </a:rPr>
              <a:t>appropriate</a:t>
            </a:r>
            <a:r>
              <a:rPr sz="2950" dirty="0">
                <a:solidFill>
                  <a:srgbClr val="1F1243"/>
                </a:solidFill>
                <a:latin typeface="Calibri"/>
                <a:cs typeface="Calibri"/>
              </a:rPr>
              <a:t>	</a:t>
            </a:r>
            <a:r>
              <a:rPr sz="2950" spc="120" dirty="0">
                <a:solidFill>
                  <a:srgbClr val="1F1243"/>
                </a:solidFill>
                <a:latin typeface="Calibri"/>
                <a:cs typeface="Calibri"/>
              </a:rPr>
              <a:t>services</a:t>
            </a:r>
            <a:r>
              <a:rPr sz="2950" spc="280" dirty="0">
                <a:solidFill>
                  <a:srgbClr val="1F1243"/>
                </a:solidFill>
                <a:latin typeface="Calibri"/>
                <a:cs typeface="Calibri"/>
              </a:rPr>
              <a:t> </a:t>
            </a:r>
            <a:r>
              <a:rPr sz="2950" spc="175" dirty="0">
                <a:solidFill>
                  <a:srgbClr val="1F1243"/>
                </a:solidFill>
                <a:latin typeface="Calibri"/>
                <a:cs typeface="Calibri"/>
              </a:rPr>
              <a:t>(CLAS)</a:t>
            </a:r>
            <a:r>
              <a:rPr sz="2950" dirty="0">
                <a:solidFill>
                  <a:srgbClr val="1F1243"/>
                </a:solidFill>
                <a:latin typeface="Calibri"/>
                <a:cs typeface="Calibri"/>
              </a:rPr>
              <a:t>	</a:t>
            </a:r>
            <a:r>
              <a:rPr sz="2950" spc="80" dirty="0">
                <a:solidFill>
                  <a:srgbClr val="1F1243"/>
                </a:solidFill>
                <a:latin typeface="Calibri"/>
                <a:cs typeface="Calibri"/>
              </a:rPr>
              <a:t>are</a:t>
            </a:r>
            <a:r>
              <a:rPr sz="2950" spc="220" dirty="0">
                <a:solidFill>
                  <a:srgbClr val="1F1243"/>
                </a:solidFill>
                <a:latin typeface="Calibri"/>
                <a:cs typeface="Calibri"/>
              </a:rPr>
              <a:t> </a:t>
            </a:r>
            <a:r>
              <a:rPr sz="2950" spc="110" dirty="0">
                <a:solidFill>
                  <a:srgbClr val="1F1243"/>
                </a:solidFill>
                <a:latin typeface="Calibri"/>
                <a:cs typeface="Calibri"/>
              </a:rPr>
              <a:t>healthcare</a:t>
            </a:r>
            <a:r>
              <a:rPr sz="2950" spc="320" dirty="0">
                <a:solidFill>
                  <a:srgbClr val="1F1243"/>
                </a:solidFill>
                <a:latin typeface="Calibri"/>
                <a:cs typeface="Calibri"/>
              </a:rPr>
              <a:t> </a:t>
            </a:r>
            <a:r>
              <a:rPr sz="2950" spc="120" dirty="0">
                <a:solidFill>
                  <a:srgbClr val="1F1243"/>
                </a:solidFill>
                <a:latin typeface="Calibri"/>
                <a:cs typeface="Calibri"/>
              </a:rPr>
              <a:t>services</a:t>
            </a:r>
            <a:r>
              <a:rPr sz="2950" spc="250" dirty="0">
                <a:solidFill>
                  <a:srgbClr val="1F1243"/>
                </a:solidFill>
                <a:latin typeface="Calibri"/>
                <a:cs typeface="Calibri"/>
              </a:rPr>
              <a:t> </a:t>
            </a:r>
            <a:r>
              <a:rPr sz="2950" dirty="0">
                <a:solidFill>
                  <a:srgbClr val="1F1243"/>
                </a:solidFill>
                <a:latin typeface="Calibri"/>
                <a:cs typeface="Calibri"/>
              </a:rPr>
              <a:t>that</a:t>
            </a:r>
            <a:r>
              <a:rPr sz="2950" spc="120" dirty="0">
                <a:solidFill>
                  <a:srgbClr val="1F1243"/>
                </a:solidFill>
                <a:latin typeface="Calibri"/>
                <a:cs typeface="Calibri"/>
              </a:rPr>
              <a:t> </a:t>
            </a:r>
            <a:r>
              <a:rPr sz="2950" spc="70" dirty="0">
                <a:solidFill>
                  <a:srgbClr val="1F1243"/>
                </a:solidFill>
                <a:latin typeface="Calibri"/>
                <a:cs typeface="Calibri"/>
              </a:rPr>
              <a:t>are </a:t>
            </a:r>
            <a:r>
              <a:rPr sz="2950" spc="110" dirty="0">
                <a:solidFill>
                  <a:srgbClr val="1F1243"/>
                </a:solidFill>
                <a:latin typeface="Calibri"/>
                <a:cs typeface="Calibri"/>
              </a:rPr>
              <a:t>respectful</a:t>
            </a:r>
            <a:r>
              <a:rPr sz="2950" spc="250" dirty="0">
                <a:solidFill>
                  <a:srgbClr val="1F1243"/>
                </a:solidFill>
                <a:latin typeface="Calibri"/>
                <a:cs typeface="Calibri"/>
              </a:rPr>
              <a:t> </a:t>
            </a:r>
            <a:r>
              <a:rPr sz="2950" dirty="0">
                <a:solidFill>
                  <a:srgbClr val="1F1243"/>
                </a:solidFill>
                <a:latin typeface="Calibri"/>
                <a:cs typeface="Calibri"/>
              </a:rPr>
              <a:t>of,</a:t>
            </a:r>
            <a:r>
              <a:rPr sz="2950" spc="90" dirty="0">
                <a:solidFill>
                  <a:srgbClr val="1F1243"/>
                </a:solidFill>
                <a:latin typeface="Calibri"/>
                <a:cs typeface="Calibri"/>
              </a:rPr>
              <a:t> </a:t>
            </a:r>
            <a:r>
              <a:rPr sz="2950" spc="135" dirty="0">
                <a:solidFill>
                  <a:srgbClr val="1F1243"/>
                </a:solidFill>
                <a:latin typeface="Calibri"/>
                <a:cs typeface="Calibri"/>
              </a:rPr>
              <a:t>and</a:t>
            </a:r>
            <a:r>
              <a:rPr sz="2950" spc="370" dirty="0">
                <a:solidFill>
                  <a:srgbClr val="1F1243"/>
                </a:solidFill>
                <a:latin typeface="Calibri"/>
                <a:cs typeface="Calibri"/>
              </a:rPr>
              <a:t> </a:t>
            </a:r>
            <a:r>
              <a:rPr sz="2950" spc="140" dirty="0">
                <a:solidFill>
                  <a:srgbClr val="1F1243"/>
                </a:solidFill>
                <a:latin typeface="Calibri"/>
                <a:cs typeface="Calibri"/>
              </a:rPr>
              <a:t>responsive</a:t>
            </a:r>
            <a:r>
              <a:rPr sz="2950" spc="275" dirty="0">
                <a:solidFill>
                  <a:srgbClr val="1F1243"/>
                </a:solidFill>
                <a:latin typeface="Calibri"/>
                <a:cs typeface="Calibri"/>
              </a:rPr>
              <a:t> </a:t>
            </a:r>
            <a:r>
              <a:rPr sz="2950" dirty="0">
                <a:solidFill>
                  <a:srgbClr val="1F1243"/>
                </a:solidFill>
                <a:latin typeface="Calibri"/>
                <a:cs typeface="Calibri"/>
              </a:rPr>
              <a:t>to,</a:t>
            </a:r>
            <a:r>
              <a:rPr sz="2950" spc="85" dirty="0">
                <a:solidFill>
                  <a:srgbClr val="1F1243"/>
                </a:solidFill>
                <a:latin typeface="Calibri"/>
                <a:cs typeface="Calibri"/>
              </a:rPr>
              <a:t> </a:t>
            </a:r>
            <a:r>
              <a:rPr sz="2950" spc="70" dirty="0">
                <a:solidFill>
                  <a:srgbClr val="1F1243"/>
                </a:solidFill>
                <a:latin typeface="Calibri"/>
                <a:cs typeface="Calibri"/>
              </a:rPr>
              <a:t>the</a:t>
            </a:r>
            <a:r>
              <a:rPr sz="2950" spc="240" dirty="0">
                <a:solidFill>
                  <a:srgbClr val="1F1243"/>
                </a:solidFill>
                <a:latin typeface="Calibri"/>
                <a:cs typeface="Calibri"/>
              </a:rPr>
              <a:t> </a:t>
            </a:r>
            <a:r>
              <a:rPr sz="2950" spc="75" dirty="0">
                <a:solidFill>
                  <a:srgbClr val="1F1243"/>
                </a:solidFill>
                <a:latin typeface="Calibri"/>
                <a:cs typeface="Calibri"/>
              </a:rPr>
              <a:t>patient’s</a:t>
            </a:r>
            <a:r>
              <a:rPr sz="2950" spc="185" dirty="0">
                <a:solidFill>
                  <a:srgbClr val="1F1243"/>
                </a:solidFill>
                <a:latin typeface="Calibri"/>
                <a:cs typeface="Calibri"/>
              </a:rPr>
              <a:t> </a:t>
            </a:r>
            <a:r>
              <a:rPr sz="2950" spc="75" dirty="0">
                <a:solidFill>
                  <a:srgbClr val="1F1243"/>
                </a:solidFill>
                <a:latin typeface="Calibri"/>
                <a:cs typeface="Calibri"/>
              </a:rPr>
              <a:t>cultural</a:t>
            </a:r>
            <a:r>
              <a:rPr sz="2950" spc="270" dirty="0">
                <a:solidFill>
                  <a:srgbClr val="1F1243"/>
                </a:solidFill>
                <a:latin typeface="Calibri"/>
                <a:cs typeface="Calibri"/>
              </a:rPr>
              <a:t> </a:t>
            </a:r>
            <a:r>
              <a:rPr sz="2950" spc="135" dirty="0">
                <a:solidFill>
                  <a:srgbClr val="1F1243"/>
                </a:solidFill>
                <a:latin typeface="Calibri"/>
                <a:cs typeface="Calibri"/>
              </a:rPr>
              <a:t>and</a:t>
            </a:r>
            <a:r>
              <a:rPr sz="2950" spc="360" dirty="0">
                <a:solidFill>
                  <a:srgbClr val="1F1243"/>
                </a:solidFill>
                <a:latin typeface="Calibri"/>
                <a:cs typeface="Calibri"/>
              </a:rPr>
              <a:t> </a:t>
            </a:r>
            <a:r>
              <a:rPr sz="2950" spc="114" dirty="0">
                <a:solidFill>
                  <a:srgbClr val="1F1243"/>
                </a:solidFill>
                <a:latin typeface="Calibri"/>
                <a:cs typeface="Calibri"/>
              </a:rPr>
              <a:t>linguistic</a:t>
            </a:r>
            <a:r>
              <a:rPr sz="2950" spc="250" dirty="0">
                <a:solidFill>
                  <a:srgbClr val="1F1243"/>
                </a:solidFill>
                <a:latin typeface="Calibri"/>
                <a:cs typeface="Calibri"/>
              </a:rPr>
              <a:t> </a:t>
            </a:r>
            <a:r>
              <a:rPr sz="2950" spc="120" dirty="0">
                <a:solidFill>
                  <a:srgbClr val="1F1243"/>
                </a:solidFill>
                <a:latin typeface="Calibri"/>
                <a:cs typeface="Calibri"/>
              </a:rPr>
              <a:t>needs.</a:t>
            </a:r>
            <a:endParaRPr sz="2950">
              <a:latin typeface="Calibri"/>
              <a:cs typeface="Calibri"/>
            </a:endParaRPr>
          </a:p>
          <a:p>
            <a:pPr marL="388620" indent="-375920">
              <a:lnSpc>
                <a:spcPct val="100000"/>
              </a:lnSpc>
              <a:spcBef>
                <a:spcPts val="2500"/>
              </a:spcBef>
              <a:buClr>
                <a:srgbClr val="1A9AD5"/>
              </a:buClr>
              <a:buFont typeface="Wingdings"/>
              <a:buChar char=""/>
              <a:tabLst>
                <a:tab pos="388620" algn="l"/>
                <a:tab pos="3369945" algn="l"/>
                <a:tab pos="4361815" algn="l"/>
              </a:tabLst>
            </a:pPr>
            <a:r>
              <a:rPr sz="2950" spc="155" dirty="0">
                <a:solidFill>
                  <a:srgbClr val="1F1243"/>
                </a:solidFill>
                <a:latin typeface="Calibri"/>
                <a:cs typeface="Calibri"/>
              </a:rPr>
              <a:t>Care</a:t>
            </a:r>
            <a:r>
              <a:rPr sz="2950" spc="305" dirty="0">
                <a:solidFill>
                  <a:srgbClr val="1F1243"/>
                </a:solidFill>
                <a:latin typeface="Calibri"/>
                <a:cs typeface="Calibri"/>
              </a:rPr>
              <a:t> </a:t>
            </a:r>
            <a:r>
              <a:rPr sz="2950" spc="50" dirty="0">
                <a:solidFill>
                  <a:srgbClr val="1F1243"/>
                </a:solidFill>
                <a:latin typeface="Calibri"/>
                <a:cs typeface="Calibri"/>
              </a:rPr>
              <a:t>is</a:t>
            </a:r>
            <a:r>
              <a:rPr sz="2950" spc="180" dirty="0">
                <a:solidFill>
                  <a:srgbClr val="1F1243"/>
                </a:solidFill>
                <a:latin typeface="Calibri"/>
                <a:cs typeface="Calibri"/>
              </a:rPr>
              <a:t> </a:t>
            </a:r>
            <a:r>
              <a:rPr sz="2950" spc="200" dirty="0">
                <a:solidFill>
                  <a:srgbClr val="1F1243"/>
                </a:solidFill>
                <a:latin typeface="Calibri"/>
                <a:cs typeface="Calibri"/>
              </a:rPr>
              <a:t>designed</a:t>
            </a:r>
            <a:r>
              <a:rPr sz="2950" dirty="0">
                <a:solidFill>
                  <a:srgbClr val="1F1243"/>
                </a:solidFill>
                <a:latin typeface="Calibri"/>
                <a:cs typeface="Calibri"/>
              </a:rPr>
              <a:t>	to</a:t>
            </a:r>
            <a:r>
              <a:rPr sz="2950" spc="254" dirty="0">
                <a:solidFill>
                  <a:srgbClr val="1F1243"/>
                </a:solidFill>
                <a:latin typeface="Calibri"/>
                <a:cs typeface="Calibri"/>
              </a:rPr>
              <a:t> </a:t>
            </a:r>
            <a:r>
              <a:rPr sz="2950" spc="114" dirty="0">
                <a:solidFill>
                  <a:srgbClr val="1F1243"/>
                </a:solidFill>
                <a:latin typeface="Calibri"/>
                <a:cs typeface="Calibri"/>
              </a:rPr>
              <a:t>be</a:t>
            </a:r>
            <a:r>
              <a:rPr sz="2950" dirty="0">
                <a:solidFill>
                  <a:srgbClr val="1F1243"/>
                </a:solidFill>
                <a:latin typeface="Calibri"/>
                <a:cs typeface="Calibri"/>
              </a:rPr>
              <a:t>	</a:t>
            </a:r>
            <a:r>
              <a:rPr sz="2950" spc="85" dirty="0">
                <a:solidFill>
                  <a:srgbClr val="1F1243"/>
                </a:solidFill>
                <a:latin typeface="Calibri"/>
                <a:cs typeface="Calibri"/>
              </a:rPr>
              <a:t>effective</a:t>
            </a:r>
            <a:r>
              <a:rPr sz="2950" spc="200" dirty="0">
                <a:solidFill>
                  <a:srgbClr val="1F1243"/>
                </a:solidFill>
                <a:latin typeface="Calibri"/>
                <a:cs typeface="Calibri"/>
              </a:rPr>
              <a:t> </a:t>
            </a:r>
            <a:r>
              <a:rPr sz="2950" spc="160" dirty="0">
                <a:solidFill>
                  <a:srgbClr val="1F1243"/>
                </a:solidFill>
                <a:latin typeface="Calibri"/>
                <a:cs typeface="Calibri"/>
              </a:rPr>
              <a:t>understandable</a:t>
            </a:r>
            <a:r>
              <a:rPr sz="2950" spc="325" dirty="0">
                <a:solidFill>
                  <a:srgbClr val="1F1243"/>
                </a:solidFill>
                <a:latin typeface="Calibri"/>
                <a:cs typeface="Calibri"/>
              </a:rPr>
              <a:t> </a:t>
            </a:r>
            <a:r>
              <a:rPr sz="2950" spc="140" dirty="0">
                <a:solidFill>
                  <a:srgbClr val="1F1243"/>
                </a:solidFill>
                <a:latin typeface="Calibri"/>
                <a:cs typeface="Calibri"/>
              </a:rPr>
              <a:t>and</a:t>
            </a:r>
            <a:r>
              <a:rPr sz="2950" spc="325" dirty="0">
                <a:solidFill>
                  <a:srgbClr val="1F1243"/>
                </a:solidFill>
                <a:latin typeface="Calibri"/>
                <a:cs typeface="Calibri"/>
              </a:rPr>
              <a:t> </a:t>
            </a:r>
            <a:r>
              <a:rPr sz="2950" spc="75" dirty="0">
                <a:solidFill>
                  <a:srgbClr val="1F1243"/>
                </a:solidFill>
                <a:latin typeface="Calibri"/>
                <a:cs typeface="Calibri"/>
              </a:rPr>
              <a:t>respectful.</a:t>
            </a:r>
            <a:endParaRPr sz="2950">
              <a:latin typeface="Calibri"/>
              <a:cs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ctrTitle"/>
          </p:nvPr>
        </p:nvSpPr>
        <p:spPr>
          <a:prstGeom prst="rect">
            <a:avLst/>
          </a:prstGeom>
        </p:spPr>
        <p:txBody>
          <a:bodyPr vert="horz" wrap="square" lIns="0" tIns="12065" rIns="0" bIns="0" rtlCol="0">
            <a:spAutoFit/>
          </a:bodyPr>
          <a:lstStyle/>
          <a:p>
            <a:pPr marL="693420">
              <a:lnSpc>
                <a:spcPct val="100000"/>
              </a:lnSpc>
              <a:spcBef>
                <a:spcPts val="95"/>
              </a:spcBef>
            </a:pPr>
            <a:r>
              <a:rPr dirty="0"/>
              <a:t>Cultural</a:t>
            </a:r>
            <a:r>
              <a:rPr spc="275" dirty="0"/>
              <a:t> </a:t>
            </a:r>
            <a:r>
              <a:rPr spc="100" dirty="0"/>
              <a:t>Competency</a:t>
            </a:r>
            <a:r>
              <a:rPr spc="370" dirty="0"/>
              <a:t> </a:t>
            </a:r>
            <a:r>
              <a:rPr spc="175" dirty="0"/>
              <a:t>Standards</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72390">
              <a:lnSpc>
                <a:spcPts val="1670"/>
              </a:lnSpc>
            </a:pPr>
            <a:fld id="{81D60167-4931-47E6-BA6A-407CBD079E47}" type="slidenum">
              <a:rPr spc="-25" dirty="0"/>
              <a:t>26</a:t>
            </a:fld>
            <a:endParaRPr spc="-25" dirty="0"/>
          </a:p>
        </p:txBody>
      </p:sp>
      <p:sp>
        <p:nvSpPr>
          <p:cNvPr id="3" name="object 3"/>
          <p:cNvSpPr txBox="1"/>
          <p:nvPr/>
        </p:nvSpPr>
        <p:spPr>
          <a:xfrm>
            <a:off x="1762461" y="1313146"/>
            <a:ext cx="14064615" cy="880744"/>
          </a:xfrm>
          <a:prstGeom prst="rect">
            <a:avLst/>
          </a:prstGeom>
        </p:spPr>
        <p:txBody>
          <a:bodyPr vert="horz" wrap="square" lIns="0" tIns="63500" rIns="0" bIns="0" rtlCol="0">
            <a:spAutoFit/>
          </a:bodyPr>
          <a:lstStyle/>
          <a:p>
            <a:pPr marL="12700" marR="5080">
              <a:lnSpc>
                <a:spcPts val="3190"/>
              </a:lnSpc>
              <a:spcBef>
                <a:spcPts val="500"/>
              </a:spcBef>
              <a:tabLst>
                <a:tab pos="12648565" algn="l"/>
              </a:tabLst>
            </a:pPr>
            <a:r>
              <a:rPr sz="2950" spc="45" dirty="0">
                <a:solidFill>
                  <a:srgbClr val="004E7B"/>
                </a:solidFill>
                <a:latin typeface="Calibri"/>
                <a:cs typeface="Calibri"/>
              </a:rPr>
              <a:t>To</a:t>
            </a:r>
            <a:r>
              <a:rPr sz="2950" spc="220" dirty="0">
                <a:solidFill>
                  <a:srgbClr val="004E7B"/>
                </a:solidFill>
                <a:latin typeface="Calibri"/>
                <a:cs typeface="Calibri"/>
              </a:rPr>
              <a:t> </a:t>
            </a:r>
            <a:r>
              <a:rPr sz="2950" spc="165" dirty="0">
                <a:solidFill>
                  <a:srgbClr val="004E7B"/>
                </a:solidFill>
                <a:latin typeface="Calibri"/>
                <a:cs typeface="Calibri"/>
              </a:rPr>
              <a:t>respond</a:t>
            </a:r>
            <a:r>
              <a:rPr sz="2950" spc="340" dirty="0">
                <a:solidFill>
                  <a:srgbClr val="004E7B"/>
                </a:solidFill>
                <a:latin typeface="Calibri"/>
                <a:cs typeface="Calibri"/>
              </a:rPr>
              <a:t> </a:t>
            </a:r>
            <a:r>
              <a:rPr sz="2950" spc="70" dirty="0">
                <a:solidFill>
                  <a:srgbClr val="004E7B"/>
                </a:solidFill>
                <a:latin typeface="Calibri"/>
                <a:cs typeface="Calibri"/>
              </a:rPr>
              <a:t>effectively</a:t>
            </a:r>
            <a:r>
              <a:rPr sz="2950" spc="215" dirty="0">
                <a:solidFill>
                  <a:srgbClr val="004E7B"/>
                </a:solidFill>
                <a:latin typeface="Calibri"/>
                <a:cs typeface="Calibri"/>
              </a:rPr>
              <a:t> </a:t>
            </a:r>
            <a:r>
              <a:rPr sz="2950" spc="140" dirty="0">
                <a:solidFill>
                  <a:srgbClr val="004E7B"/>
                </a:solidFill>
                <a:latin typeface="Calibri"/>
                <a:cs typeface="Calibri"/>
              </a:rPr>
              <a:t>and</a:t>
            </a:r>
            <a:r>
              <a:rPr sz="2950" spc="345" dirty="0">
                <a:solidFill>
                  <a:srgbClr val="004E7B"/>
                </a:solidFill>
                <a:latin typeface="Calibri"/>
                <a:cs typeface="Calibri"/>
              </a:rPr>
              <a:t> </a:t>
            </a:r>
            <a:r>
              <a:rPr sz="2950" spc="130" dirty="0">
                <a:solidFill>
                  <a:srgbClr val="004E7B"/>
                </a:solidFill>
                <a:latin typeface="Calibri"/>
                <a:cs typeface="Calibri"/>
              </a:rPr>
              <a:t>appropriately</a:t>
            </a:r>
            <a:r>
              <a:rPr sz="2950" spc="315" dirty="0">
                <a:solidFill>
                  <a:srgbClr val="004E7B"/>
                </a:solidFill>
                <a:latin typeface="Calibri"/>
                <a:cs typeface="Calibri"/>
              </a:rPr>
              <a:t> </a:t>
            </a:r>
            <a:r>
              <a:rPr sz="2950" dirty="0">
                <a:solidFill>
                  <a:srgbClr val="004E7B"/>
                </a:solidFill>
                <a:latin typeface="Calibri"/>
                <a:cs typeface="Calibri"/>
              </a:rPr>
              <a:t>to</a:t>
            </a:r>
            <a:r>
              <a:rPr sz="2950" spc="220" dirty="0">
                <a:solidFill>
                  <a:srgbClr val="004E7B"/>
                </a:solidFill>
                <a:latin typeface="Calibri"/>
                <a:cs typeface="Calibri"/>
              </a:rPr>
              <a:t> </a:t>
            </a:r>
            <a:r>
              <a:rPr sz="2950" spc="75" dirty="0">
                <a:solidFill>
                  <a:srgbClr val="004E7B"/>
                </a:solidFill>
                <a:latin typeface="Calibri"/>
                <a:cs typeface="Calibri"/>
              </a:rPr>
              <a:t>different</a:t>
            </a:r>
            <a:r>
              <a:rPr sz="2950" spc="225" dirty="0">
                <a:solidFill>
                  <a:srgbClr val="004E7B"/>
                </a:solidFill>
                <a:latin typeface="Calibri"/>
                <a:cs typeface="Calibri"/>
              </a:rPr>
              <a:t> </a:t>
            </a:r>
            <a:r>
              <a:rPr sz="2950" spc="95" dirty="0">
                <a:solidFill>
                  <a:srgbClr val="004E7B"/>
                </a:solidFill>
                <a:latin typeface="Calibri"/>
                <a:cs typeface="Calibri"/>
              </a:rPr>
              <a:t>cultural/generational</a:t>
            </a:r>
            <a:r>
              <a:rPr sz="2950" dirty="0">
                <a:solidFill>
                  <a:srgbClr val="004E7B"/>
                </a:solidFill>
                <a:latin typeface="Calibri"/>
                <a:cs typeface="Calibri"/>
              </a:rPr>
              <a:t>	</a:t>
            </a:r>
            <a:r>
              <a:rPr sz="2950" spc="85" dirty="0">
                <a:solidFill>
                  <a:srgbClr val="004E7B"/>
                </a:solidFill>
                <a:latin typeface="Calibri"/>
                <a:cs typeface="Calibri"/>
              </a:rPr>
              <a:t>contexts </a:t>
            </a:r>
            <a:r>
              <a:rPr sz="2950" spc="45" dirty="0">
                <a:solidFill>
                  <a:srgbClr val="004E7B"/>
                </a:solidFill>
                <a:latin typeface="Calibri"/>
                <a:cs typeface="Calibri"/>
              </a:rPr>
              <a:t>in</a:t>
            </a:r>
            <a:r>
              <a:rPr sz="2950" spc="180" dirty="0">
                <a:solidFill>
                  <a:srgbClr val="004E7B"/>
                </a:solidFill>
                <a:latin typeface="Calibri"/>
                <a:cs typeface="Calibri"/>
              </a:rPr>
              <a:t> </a:t>
            </a:r>
            <a:r>
              <a:rPr sz="2950" spc="70" dirty="0">
                <a:solidFill>
                  <a:srgbClr val="004E7B"/>
                </a:solidFill>
                <a:latin typeface="Calibri"/>
                <a:cs typeface="Calibri"/>
              </a:rPr>
              <a:t>the</a:t>
            </a:r>
            <a:r>
              <a:rPr sz="2950" spc="220" dirty="0">
                <a:solidFill>
                  <a:srgbClr val="004E7B"/>
                </a:solidFill>
                <a:latin typeface="Calibri"/>
                <a:cs typeface="Calibri"/>
              </a:rPr>
              <a:t> </a:t>
            </a:r>
            <a:r>
              <a:rPr sz="2950" spc="125" dirty="0">
                <a:solidFill>
                  <a:srgbClr val="004E7B"/>
                </a:solidFill>
                <a:latin typeface="Calibri"/>
                <a:cs typeface="Calibri"/>
              </a:rPr>
              <a:t>provider</a:t>
            </a:r>
            <a:r>
              <a:rPr sz="2950" spc="275" dirty="0">
                <a:solidFill>
                  <a:srgbClr val="004E7B"/>
                </a:solidFill>
                <a:latin typeface="Calibri"/>
                <a:cs typeface="Calibri"/>
              </a:rPr>
              <a:t> </a:t>
            </a:r>
            <a:r>
              <a:rPr sz="2950" spc="80" dirty="0">
                <a:solidFill>
                  <a:srgbClr val="004E7B"/>
                </a:solidFill>
                <a:latin typeface="Calibri"/>
                <a:cs typeface="Calibri"/>
              </a:rPr>
              <a:t>setting</a:t>
            </a:r>
            <a:endParaRPr sz="2950">
              <a:latin typeface="Calibri"/>
              <a:cs typeface="Calibri"/>
            </a:endParaRPr>
          </a:p>
        </p:txBody>
      </p:sp>
      <p:pic>
        <p:nvPicPr>
          <p:cNvPr id="4" name="object 4" descr="Screen Clipping"/>
          <p:cNvPicPr/>
          <p:nvPr/>
        </p:nvPicPr>
        <p:blipFill>
          <a:blip r:embed="rId2" cstate="print"/>
          <a:stretch>
            <a:fillRect/>
          </a:stretch>
        </p:blipFill>
        <p:spPr>
          <a:xfrm>
            <a:off x="3084957" y="2988234"/>
            <a:ext cx="13157297" cy="6048672"/>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12065" rIns="0" bIns="0" rtlCol="0">
            <a:spAutoFit/>
          </a:bodyPr>
          <a:lstStyle/>
          <a:p>
            <a:pPr marL="5622290">
              <a:lnSpc>
                <a:spcPct val="100000"/>
              </a:lnSpc>
              <a:spcBef>
                <a:spcPts val="95"/>
              </a:spcBef>
            </a:pPr>
            <a:r>
              <a:rPr dirty="0"/>
              <a:t>Cultural</a:t>
            </a:r>
            <a:r>
              <a:rPr spc="355" dirty="0"/>
              <a:t> </a:t>
            </a:r>
            <a:r>
              <a:rPr spc="65" dirty="0"/>
              <a:t>Humility</a:t>
            </a:r>
          </a:p>
        </p:txBody>
      </p:sp>
      <p:pic>
        <p:nvPicPr>
          <p:cNvPr id="3" name="object 3" descr="A colorful arrows in a circle  Description automatically generated"/>
          <p:cNvPicPr/>
          <p:nvPr/>
        </p:nvPicPr>
        <p:blipFill>
          <a:blip r:embed="rId2" cstate="print"/>
          <a:stretch>
            <a:fillRect/>
          </a:stretch>
        </p:blipFill>
        <p:spPr>
          <a:xfrm>
            <a:off x="7541006" y="3719736"/>
            <a:ext cx="4974908" cy="4866829"/>
          </a:xfrm>
          <a:prstGeom prst="rect">
            <a:avLst/>
          </a:prstGeom>
        </p:spPr>
      </p:pic>
      <p:sp>
        <p:nvSpPr>
          <p:cNvPr id="4" name="object 4"/>
          <p:cNvSpPr txBox="1"/>
          <p:nvPr/>
        </p:nvSpPr>
        <p:spPr>
          <a:xfrm>
            <a:off x="12537947" y="5219414"/>
            <a:ext cx="6023610" cy="1422400"/>
          </a:xfrm>
          <a:prstGeom prst="rect">
            <a:avLst/>
          </a:prstGeom>
          <a:ln w="10469">
            <a:solidFill>
              <a:srgbClr val="92C03C"/>
            </a:solidFill>
          </a:ln>
        </p:spPr>
        <p:txBody>
          <a:bodyPr vert="horz" wrap="square" lIns="0" tIns="0" rIns="0" bIns="0" rtlCol="0">
            <a:spAutoFit/>
          </a:bodyPr>
          <a:lstStyle/>
          <a:p>
            <a:pPr marL="76200" marR="334010">
              <a:lnSpc>
                <a:spcPts val="3570"/>
              </a:lnSpc>
            </a:pPr>
            <a:r>
              <a:rPr sz="2950" spc="114" dirty="0">
                <a:latin typeface="Calibri"/>
                <a:cs typeface="Calibri"/>
              </a:rPr>
              <a:t>Learn</a:t>
            </a:r>
            <a:r>
              <a:rPr sz="2950" spc="220" dirty="0">
                <a:latin typeface="Calibri"/>
                <a:cs typeface="Calibri"/>
              </a:rPr>
              <a:t> </a:t>
            </a:r>
            <a:r>
              <a:rPr sz="2950" spc="130" dirty="0">
                <a:latin typeface="Calibri"/>
                <a:cs typeface="Calibri"/>
              </a:rPr>
              <a:t>throughout</a:t>
            </a:r>
            <a:r>
              <a:rPr sz="2950" spc="204" dirty="0">
                <a:latin typeface="Calibri"/>
                <a:cs typeface="Calibri"/>
              </a:rPr>
              <a:t> </a:t>
            </a:r>
            <a:r>
              <a:rPr sz="2950" spc="100" dirty="0">
                <a:latin typeface="Calibri"/>
                <a:cs typeface="Calibri"/>
              </a:rPr>
              <a:t>our</a:t>
            </a:r>
            <a:r>
              <a:rPr sz="2950" spc="204" dirty="0">
                <a:latin typeface="Calibri"/>
                <a:cs typeface="Calibri"/>
              </a:rPr>
              <a:t> </a:t>
            </a:r>
            <a:r>
              <a:rPr sz="2950" spc="85" dirty="0">
                <a:latin typeface="Calibri"/>
                <a:cs typeface="Calibri"/>
              </a:rPr>
              <a:t>lives</a:t>
            </a:r>
            <a:r>
              <a:rPr sz="2950" spc="240" dirty="0">
                <a:latin typeface="Calibri"/>
                <a:cs typeface="Calibri"/>
              </a:rPr>
              <a:t> </a:t>
            </a:r>
            <a:r>
              <a:rPr sz="2950" spc="80" dirty="0">
                <a:latin typeface="Calibri"/>
                <a:cs typeface="Calibri"/>
              </a:rPr>
              <a:t>as</a:t>
            </a:r>
            <a:r>
              <a:rPr sz="2950" spc="245" dirty="0">
                <a:latin typeface="Calibri"/>
                <a:cs typeface="Calibri"/>
              </a:rPr>
              <a:t> </a:t>
            </a:r>
            <a:r>
              <a:rPr sz="2950" spc="50" dirty="0">
                <a:latin typeface="Calibri"/>
                <a:cs typeface="Calibri"/>
              </a:rPr>
              <a:t>our </a:t>
            </a:r>
            <a:r>
              <a:rPr sz="2950" spc="140" dirty="0">
                <a:latin typeface="Calibri"/>
                <a:cs typeface="Calibri"/>
              </a:rPr>
              <a:t>personal</a:t>
            </a:r>
            <a:r>
              <a:rPr sz="2950" spc="254" dirty="0">
                <a:latin typeface="Calibri"/>
                <a:cs typeface="Calibri"/>
              </a:rPr>
              <a:t> </a:t>
            </a:r>
            <a:r>
              <a:rPr sz="2950" spc="140" dirty="0">
                <a:latin typeface="Calibri"/>
                <a:cs typeface="Calibri"/>
              </a:rPr>
              <a:t>and</a:t>
            </a:r>
            <a:r>
              <a:rPr sz="2950" spc="330" dirty="0">
                <a:latin typeface="Calibri"/>
                <a:cs typeface="Calibri"/>
              </a:rPr>
              <a:t> </a:t>
            </a:r>
            <a:r>
              <a:rPr sz="2950" spc="105" dirty="0">
                <a:latin typeface="Calibri"/>
                <a:cs typeface="Calibri"/>
              </a:rPr>
              <a:t>professional</a:t>
            </a:r>
            <a:endParaRPr sz="2950">
              <a:latin typeface="Calibri"/>
              <a:cs typeface="Calibri"/>
            </a:endParaRPr>
          </a:p>
          <a:p>
            <a:pPr marL="76200">
              <a:lnSpc>
                <a:spcPts val="3450"/>
              </a:lnSpc>
            </a:pPr>
            <a:r>
              <a:rPr sz="2950" spc="155" dirty="0">
                <a:latin typeface="Calibri"/>
                <a:cs typeface="Calibri"/>
              </a:rPr>
              <a:t>experiences</a:t>
            </a:r>
            <a:r>
              <a:rPr sz="2950" spc="290" dirty="0">
                <a:latin typeface="Calibri"/>
                <a:cs typeface="Calibri"/>
              </a:rPr>
              <a:t> </a:t>
            </a:r>
            <a:r>
              <a:rPr sz="2950" spc="175" dirty="0">
                <a:latin typeface="Calibri"/>
                <a:cs typeface="Calibri"/>
              </a:rPr>
              <a:t>change</a:t>
            </a:r>
            <a:endParaRPr sz="2950">
              <a:latin typeface="Calibri"/>
              <a:cs typeface="Calibri"/>
            </a:endParaRPr>
          </a:p>
        </p:txBody>
      </p:sp>
      <p:sp>
        <p:nvSpPr>
          <p:cNvPr id="5" name="object 5"/>
          <p:cNvSpPr/>
          <p:nvPr/>
        </p:nvSpPr>
        <p:spPr>
          <a:xfrm>
            <a:off x="1788286" y="3937437"/>
            <a:ext cx="6023610" cy="1028065"/>
          </a:xfrm>
          <a:custGeom>
            <a:avLst/>
            <a:gdLst/>
            <a:ahLst/>
            <a:cxnLst/>
            <a:rect l="l" t="t" r="r" b="b"/>
            <a:pathLst>
              <a:path w="6023609" h="1028064">
                <a:moveTo>
                  <a:pt x="6023031" y="186"/>
                </a:moveTo>
                <a:lnTo>
                  <a:pt x="-45" y="186"/>
                </a:lnTo>
                <a:lnTo>
                  <a:pt x="-45" y="1027882"/>
                </a:lnTo>
                <a:lnTo>
                  <a:pt x="6023031" y="1027882"/>
                </a:lnTo>
                <a:lnTo>
                  <a:pt x="6023031" y="186"/>
                </a:lnTo>
                <a:close/>
              </a:path>
            </a:pathLst>
          </a:custGeom>
          <a:solidFill>
            <a:srgbClr val="FFFFFF"/>
          </a:solidFill>
        </p:spPr>
        <p:txBody>
          <a:bodyPr wrap="square" lIns="0" tIns="0" rIns="0" bIns="0" rtlCol="0"/>
          <a:lstStyle/>
          <a:p>
            <a:endParaRPr/>
          </a:p>
        </p:txBody>
      </p:sp>
      <p:sp>
        <p:nvSpPr>
          <p:cNvPr id="6" name="object 6"/>
          <p:cNvSpPr txBox="1"/>
          <p:nvPr/>
        </p:nvSpPr>
        <p:spPr>
          <a:xfrm>
            <a:off x="1788286" y="3937476"/>
            <a:ext cx="6023610" cy="1028065"/>
          </a:xfrm>
          <a:prstGeom prst="rect">
            <a:avLst/>
          </a:prstGeom>
          <a:ln w="10469">
            <a:solidFill>
              <a:srgbClr val="E28A43"/>
            </a:solidFill>
          </a:ln>
        </p:spPr>
        <p:txBody>
          <a:bodyPr vert="horz" wrap="square" lIns="0" tIns="635" rIns="0" bIns="0" rtlCol="0">
            <a:spAutoFit/>
          </a:bodyPr>
          <a:lstStyle/>
          <a:p>
            <a:pPr marL="76200" marR="1191895">
              <a:lnSpc>
                <a:spcPts val="3560"/>
              </a:lnSpc>
              <a:spcBef>
                <a:spcPts val="5"/>
              </a:spcBef>
            </a:pPr>
            <a:r>
              <a:rPr sz="2950" spc="135" dirty="0">
                <a:latin typeface="Calibri"/>
                <a:cs typeface="Calibri"/>
              </a:rPr>
              <a:t>Awareness</a:t>
            </a:r>
            <a:r>
              <a:rPr sz="2950" spc="254" dirty="0">
                <a:latin typeface="Calibri"/>
                <a:cs typeface="Calibri"/>
              </a:rPr>
              <a:t> </a:t>
            </a:r>
            <a:r>
              <a:rPr sz="2950" spc="55" dirty="0">
                <a:latin typeface="Calibri"/>
                <a:cs typeface="Calibri"/>
              </a:rPr>
              <a:t>of</a:t>
            </a:r>
            <a:r>
              <a:rPr sz="2950" spc="245" dirty="0">
                <a:latin typeface="Calibri"/>
                <a:cs typeface="Calibri"/>
              </a:rPr>
              <a:t> </a:t>
            </a:r>
            <a:r>
              <a:rPr sz="2950" spc="100" dirty="0">
                <a:latin typeface="Calibri"/>
                <a:cs typeface="Calibri"/>
              </a:rPr>
              <a:t>our</a:t>
            </a:r>
            <a:r>
              <a:rPr sz="2950" spc="225" dirty="0">
                <a:latin typeface="Calibri"/>
                <a:cs typeface="Calibri"/>
              </a:rPr>
              <a:t> </a:t>
            </a:r>
            <a:r>
              <a:rPr sz="2950" spc="60" dirty="0">
                <a:latin typeface="Calibri"/>
                <a:cs typeface="Calibri"/>
              </a:rPr>
              <a:t>own </a:t>
            </a:r>
            <a:r>
              <a:rPr sz="2950" spc="130" dirty="0">
                <a:latin typeface="Calibri"/>
                <a:cs typeface="Calibri"/>
              </a:rPr>
              <a:t>assumptions</a:t>
            </a:r>
            <a:r>
              <a:rPr sz="2950" spc="315" dirty="0">
                <a:latin typeface="Calibri"/>
                <a:cs typeface="Calibri"/>
              </a:rPr>
              <a:t> </a:t>
            </a:r>
            <a:r>
              <a:rPr sz="2950" spc="140" dirty="0">
                <a:latin typeface="Calibri"/>
                <a:cs typeface="Calibri"/>
              </a:rPr>
              <a:t>and</a:t>
            </a:r>
            <a:r>
              <a:rPr sz="2950" spc="325" dirty="0">
                <a:latin typeface="Calibri"/>
                <a:cs typeface="Calibri"/>
              </a:rPr>
              <a:t> </a:t>
            </a:r>
            <a:r>
              <a:rPr sz="2950" spc="130" dirty="0">
                <a:latin typeface="Calibri"/>
                <a:cs typeface="Calibri"/>
              </a:rPr>
              <a:t>prejudices</a:t>
            </a:r>
            <a:endParaRPr sz="2950">
              <a:latin typeface="Calibri"/>
              <a:cs typeface="Calibri"/>
            </a:endParaRPr>
          </a:p>
        </p:txBody>
      </p:sp>
      <p:sp>
        <p:nvSpPr>
          <p:cNvPr id="7" name="object 7"/>
          <p:cNvSpPr txBox="1"/>
          <p:nvPr/>
        </p:nvSpPr>
        <p:spPr>
          <a:xfrm>
            <a:off x="12537947" y="7275671"/>
            <a:ext cx="6023610" cy="1422400"/>
          </a:xfrm>
          <a:prstGeom prst="rect">
            <a:avLst/>
          </a:prstGeom>
          <a:ln w="10469">
            <a:solidFill>
              <a:srgbClr val="F3D21B"/>
            </a:solidFill>
          </a:ln>
        </p:spPr>
        <p:txBody>
          <a:bodyPr vert="horz" wrap="square" lIns="0" tIns="0" rIns="0" bIns="0" rtlCol="0">
            <a:spAutoFit/>
          </a:bodyPr>
          <a:lstStyle/>
          <a:p>
            <a:pPr marL="76200" marR="996950">
              <a:lnSpc>
                <a:spcPts val="3570"/>
              </a:lnSpc>
            </a:pPr>
            <a:r>
              <a:rPr sz="2950" spc="130" dirty="0">
                <a:latin typeface="Calibri"/>
                <a:cs typeface="Calibri"/>
              </a:rPr>
              <a:t>Be</a:t>
            </a:r>
            <a:r>
              <a:rPr sz="2950" spc="315" dirty="0">
                <a:latin typeface="Calibri"/>
                <a:cs typeface="Calibri"/>
              </a:rPr>
              <a:t> </a:t>
            </a:r>
            <a:r>
              <a:rPr sz="2950" spc="150" dirty="0">
                <a:latin typeface="Calibri"/>
                <a:cs typeface="Calibri"/>
              </a:rPr>
              <a:t>humble</a:t>
            </a:r>
            <a:r>
              <a:rPr sz="2950" spc="325" dirty="0">
                <a:latin typeface="Calibri"/>
                <a:cs typeface="Calibri"/>
              </a:rPr>
              <a:t> </a:t>
            </a:r>
            <a:r>
              <a:rPr sz="2950" spc="130" dirty="0">
                <a:latin typeface="Calibri"/>
                <a:cs typeface="Calibri"/>
              </a:rPr>
              <a:t>about</a:t>
            </a:r>
            <a:r>
              <a:rPr sz="2950" spc="229" dirty="0">
                <a:latin typeface="Calibri"/>
                <a:cs typeface="Calibri"/>
              </a:rPr>
              <a:t> </a:t>
            </a:r>
            <a:r>
              <a:rPr sz="2950" spc="100" dirty="0">
                <a:latin typeface="Calibri"/>
                <a:cs typeface="Calibri"/>
              </a:rPr>
              <a:t>our</a:t>
            </a:r>
            <a:r>
              <a:rPr sz="2950" spc="204" dirty="0">
                <a:latin typeface="Calibri"/>
                <a:cs typeface="Calibri"/>
              </a:rPr>
              <a:t> </a:t>
            </a:r>
            <a:r>
              <a:rPr sz="2950" spc="90" dirty="0">
                <a:latin typeface="Calibri"/>
                <a:cs typeface="Calibri"/>
              </a:rPr>
              <a:t>level</a:t>
            </a:r>
            <a:r>
              <a:rPr sz="2950" spc="235" dirty="0">
                <a:latin typeface="Calibri"/>
                <a:cs typeface="Calibri"/>
              </a:rPr>
              <a:t> </a:t>
            </a:r>
            <a:r>
              <a:rPr sz="2950" spc="-25" dirty="0">
                <a:latin typeface="Calibri"/>
                <a:cs typeface="Calibri"/>
              </a:rPr>
              <a:t>of </a:t>
            </a:r>
            <a:r>
              <a:rPr sz="2950" spc="180" dirty="0">
                <a:latin typeface="Calibri"/>
                <a:cs typeface="Calibri"/>
              </a:rPr>
              <a:t>knowledge</a:t>
            </a:r>
            <a:r>
              <a:rPr sz="2950" spc="325" dirty="0">
                <a:latin typeface="Calibri"/>
                <a:cs typeface="Calibri"/>
              </a:rPr>
              <a:t> </a:t>
            </a:r>
            <a:r>
              <a:rPr sz="2950" spc="175" dirty="0">
                <a:latin typeface="Calibri"/>
                <a:cs typeface="Calibri"/>
              </a:rPr>
              <a:t>regarding</a:t>
            </a:r>
            <a:r>
              <a:rPr sz="2950" spc="325" dirty="0">
                <a:latin typeface="Calibri"/>
                <a:cs typeface="Calibri"/>
              </a:rPr>
              <a:t> </a:t>
            </a:r>
            <a:r>
              <a:rPr sz="2950" spc="50" dirty="0">
                <a:latin typeface="Calibri"/>
                <a:cs typeface="Calibri"/>
              </a:rPr>
              <a:t>our</a:t>
            </a:r>
            <a:endParaRPr sz="2950">
              <a:latin typeface="Calibri"/>
              <a:cs typeface="Calibri"/>
            </a:endParaRPr>
          </a:p>
          <a:p>
            <a:pPr marL="76200">
              <a:lnSpc>
                <a:spcPts val="3450"/>
              </a:lnSpc>
            </a:pPr>
            <a:r>
              <a:rPr sz="2950" spc="95" dirty="0">
                <a:latin typeface="Calibri"/>
                <a:cs typeface="Calibri"/>
              </a:rPr>
              <a:t>patients'</a:t>
            </a:r>
            <a:r>
              <a:rPr sz="2950" spc="180" dirty="0">
                <a:latin typeface="Calibri"/>
                <a:cs typeface="Calibri"/>
              </a:rPr>
              <a:t> </a:t>
            </a:r>
            <a:r>
              <a:rPr sz="2950" spc="125" dirty="0">
                <a:latin typeface="Calibri"/>
                <a:cs typeface="Calibri"/>
              </a:rPr>
              <a:t>beliefs</a:t>
            </a:r>
            <a:r>
              <a:rPr sz="2950" spc="225" dirty="0">
                <a:latin typeface="Calibri"/>
                <a:cs typeface="Calibri"/>
              </a:rPr>
              <a:t> </a:t>
            </a:r>
            <a:r>
              <a:rPr sz="2950" spc="140" dirty="0">
                <a:latin typeface="Calibri"/>
                <a:cs typeface="Calibri"/>
              </a:rPr>
              <a:t>and</a:t>
            </a:r>
            <a:r>
              <a:rPr sz="2950" spc="330" dirty="0">
                <a:latin typeface="Calibri"/>
                <a:cs typeface="Calibri"/>
              </a:rPr>
              <a:t> </a:t>
            </a:r>
            <a:r>
              <a:rPr sz="2950" spc="100" dirty="0">
                <a:latin typeface="Calibri"/>
                <a:cs typeface="Calibri"/>
              </a:rPr>
              <a:t>values</a:t>
            </a:r>
            <a:endParaRPr sz="2950">
              <a:latin typeface="Calibri"/>
              <a:cs typeface="Calibri"/>
            </a:endParaRPr>
          </a:p>
        </p:txBody>
      </p:sp>
      <p:sp>
        <p:nvSpPr>
          <p:cNvPr id="8" name="object 8"/>
          <p:cNvSpPr txBox="1"/>
          <p:nvPr/>
        </p:nvSpPr>
        <p:spPr>
          <a:xfrm>
            <a:off x="385711" y="7054183"/>
            <a:ext cx="6985634" cy="1449070"/>
          </a:xfrm>
          <a:prstGeom prst="rect">
            <a:avLst/>
          </a:prstGeom>
          <a:ln w="10469">
            <a:solidFill>
              <a:srgbClr val="C93789"/>
            </a:solidFill>
          </a:ln>
        </p:spPr>
        <p:txBody>
          <a:bodyPr vert="horz" wrap="square" lIns="0" tIns="3175" rIns="0" bIns="0" rtlCol="0">
            <a:spAutoFit/>
          </a:bodyPr>
          <a:lstStyle/>
          <a:p>
            <a:pPr marL="112395" marR="306070">
              <a:lnSpc>
                <a:spcPct val="100899"/>
              </a:lnSpc>
              <a:spcBef>
                <a:spcPts val="25"/>
              </a:spcBef>
            </a:pPr>
            <a:r>
              <a:rPr sz="2950" spc="105" dirty="0">
                <a:latin typeface="Calibri"/>
                <a:cs typeface="Calibri"/>
              </a:rPr>
              <a:t>Active</a:t>
            </a:r>
            <a:r>
              <a:rPr sz="2950" spc="275" dirty="0">
                <a:latin typeface="Calibri"/>
                <a:cs typeface="Calibri"/>
              </a:rPr>
              <a:t> </a:t>
            </a:r>
            <a:r>
              <a:rPr sz="2950" spc="45" dirty="0">
                <a:latin typeface="Calibri"/>
                <a:cs typeface="Calibri"/>
              </a:rPr>
              <a:t>in</a:t>
            </a:r>
            <a:r>
              <a:rPr sz="2950" spc="204" dirty="0">
                <a:latin typeface="Calibri"/>
                <a:cs typeface="Calibri"/>
              </a:rPr>
              <a:t> </a:t>
            </a:r>
            <a:r>
              <a:rPr sz="2950" spc="150" dirty="0">
                <a:latin typeface="Calibri"/>
                <a:cs typeface="Calibri"/>
              </a:rPr>
              <a:t>redressing</a:t>
            </a:r>
            <a:r>
              <a:rPr sz="2950" spc="260" dirty="0">
                <a:latin typeface="Calibri"/>
                <a:cs typeface="Calibri"/>
              </a:rPr>
              <a:t> </a:t>
            </a:r>
            <a:r>
              <a:rPr sz="2950" spc="70" dirty="0">
                <a:latin typeface="Calibri"/>
                <a:cs typeface="Calibri"/>
              </a:rPr>
              <a:t>the</a:t>
            </a:r>
            <a:r>
              <a:rPr sz="2950" spc="235" dirty="0">
                <a:latin typeface="Calibri"/>
                <a:cs typeface="Calibri"/>
              </a:rPr>
              <a:t> </a:t>
            </a:r>
            <a:r>
              <a:rPr sz="2950" spc="150" dirty="0">
                <a:latin typeface="Calibri"/>
                <a:cs typeface="Calibri"/>
              </a:rPr>
              <a:t>imbalance</a:t>
            </a:r>
            <a:r>
              <a:rPr sz="2950" spc="254" dirty="0">
                <a:latin typeface="Calibri"/>
                <a:cs typeface="Calibri"/>
              </a:rPr>
              <a:t> </a:t>
            </a:r>
            <a:r>
              <a:rPr sz="2950" spc="-25" dirty="0">
                <a:latin typeface="Calibri"/>
                <a:cs typeface="Calibri"/>
              </a:rPr>
              <a:t>of </a:t>
            </a:r>
            <a:r>
              <a:rPr sz="2950" spc="130" dirty="0">
                <a:latin typeface="Calibri"/>
                <a:cs typeface="Calibri"/>
              </a:rPr>
              <a:t>power</a:t>
            </a:r>
            <a:r>
              <a:rPr sz="2950" spc="295" dirty="0">
                <a:latin typeface="Calibri"/>
                <a:cs typeface="Calibri"/>
              </a:rPr>
              <a:t> </a:t>
            </a:r>
            <a:r>
              <a:rPr sz="2950" spc="95" dirty="0">
                <a:latin typeface="Calibri"/>
                <a:cs typeface="Calibri"/>
              </a:rPr>
              <a:t>inherent</a:t>
            </a:r>
            <a:r>
              <a:rPr sz="2950" spc="245" dirty="0">
                <a:latin typeface="Calibri"/>
                <a:cs typeface="Calibri"/>
              </a:rPr>
              <a:t> </a:t>
            </a:r>
            <a:r>
              <a:rPr sz="2950" spc="45" dirty="0">
                <a:latin typeface="Calibri"/>
                <a:cs typeface="Calibri"/>
              </a:rPr>
              <a:t>in</a:t>
            </a:r>
            <a:r>
              <a:rPr sz="2950" spc="185" dirty="0">
                <a:latin typeface="Calibri"/>
                <a:cs typeface="Calibri"/>
              </a:rPr>
              <a:t> </a:t>
            </a:r>
            <a:r>
              <a:rPr sz="2950" spc="70" dirty="0">
                <a:latin typeface="Calibri"/>
                <a:cs typeface="Calibri"/>
              </a:rPr>
              <a:t>the</a:t>
            </a:r>
            <a:r>
              <a:rPr sz="2950" spc="235" dirty="0">
                <a:latin typeface="Calibri"/>
                <a:cs typeface="Calibri"/>
              </a:rPr>
              <a:t> </a:t>
            </a:r>
            <a:r>
              <a:rPr sz="2950" spc="100" dirty="0">
                <a:latin typeface="Calibri"/>
                <a:cs typeface="Calibri"/>
              </a:rPr>
              <a:t>relationship</a:t>
            </a:r>
            <a:r>
              <a:rPr sz="2950" spc="305" dirty="0">
                <a:latin typeface="Calibri"/>
                <a:cs typeface="Calibri"/>
              </a:rPr>
              <a:t> </a:t>
            </a:r>
            <a:r>
              <a:rPr sz="2950" spc="-20" dirty="0">
                <a:latin typeface="Calibri"/>
                <a:cs typeface="Calibri"/>
              </a:rPr>
              <a:t>with </a:t>
            </a:r>
            <a:r>
              <a:rPr sz="2950" spc="170" dirty="0">
                <a:latin typeface="Calibri"/>
                <a:cs typeface="Calibri"/>
              </a:rPr>
              <a:t>members</a:t>
            </a:r>
            <a:r>
              <a:rPr sz="2950" spc="270" dirty="0">
                <a:latin typeface="Calibri"/>
                <a:cs typeface="Calibri"/>
              </a:rPr>
              <a:t> </a:t>
            </a:r>
            <a:r>
              <a:rPr sz="2950" spc="140" dirty="0">
                <a:latin typeface="Calibri"/>
                <a:cs typeface="Calibri"/>
              </a:rPr>
              <a:t>and</a:t>
            </a:r>
            <a:r>
              <a:rPr sz="2950" spc="315" dirty="0">
                <a:latin typeface="Calibri"/>
                <a:cs typeface="Calibri"/>
              </a:rPr>
              <a:t> </a:t>
            </a:r>
            <a:r>
              <a:rPr sz="2950" spc="150" dirty="0">
                <a:latin typeface="Calibri"/>
                <a:cs typeface="Calibri"/>
              </a:rPr>
              <a:t>CountyCare</a:t>
            </a:r>
            <a:endParaRPr sz="2950">
              <a:latin typeface="Calibri"/>
              <a:cs typeface="Calibri"/>
            </a:endParaRPr>
          </a:p>
        </p:txBody>
      </p:sp>
      <p:sp>
        <p:nvSpPr>
          <p:cNvPr id="9" name="object 9"/>
          <p:cNvSpPr txBox="1"/>
          <p:nvPr/>
        </p:nvSpPr>
        <p:spPr>
          <a:xfrm>
            <a:off x="12537947" y="3605625"/>
            <a:ext cx="6023610" cy="1142365"/>
          </a:xfrm>
          <a:prstGeom prst="rect">
            <a:avLst/>
          </a:prstGeom>
          <a:ln w="10469">
            <a:solidFill>
              <a:srgbClr val="499DD4"/>
            </a:solidFill>
          </a:ln>
        </p:spPr>
        <p:txBody>
          <a:bodyPr vert="horz" wrap="square" lIns="0" tIns="0" rIns="0" bIns="0" rtlCol="0">
            <a:spAutoFit/>
          </a:bodyPr>
          <a:lstStyle/>
          <a:p>
            <a:pPr marL="76200" marR="1039494">
              <a:lnSpc>
                <a:spcPts val="3560"/>
              </a:lnSpc>
            </a:pPr>
            <a:r>
              <a:rPr sz="2950" spc="180" dirty="0">
                <a:latin typeface="Calibri"/>
                <a:cs typeface="Calibri"/>
              </a:rPr>
              <a:t>Recognize</a:t>
            </a:r>
            <a:r>
              <a:rPr sz="2950" spc="285" dirty="0">
                <a:latin typeface="Calibri"/>
                <a:cs typeface="Calibri"/>
              </a:rPr>
              <a:t> </a:t>
            </a:r>
            <a:r>
              <a:rPr sz="2950" spc="70" dirty="0">
                <a:latin typeface="Calibri"/>
                <a:cs typeface="Calibri"/>
              </a:rPr>
              <a:t>the</a:t>
            </a:r>
            <a:r>
              <a:rPr sz="2950" spc="215" dirty="0">
                <a:latin typeface="Calibri"/>
                <a:cs typeface="Calibri"/>
              </a:rPr>
              <a:t> </a:t>
            </a:r>
            <a:r>
              <a:rPr sz="2950" spc="130" dirty="0">
                <a:latin typeface="Calibri"/>
                <a:cs typeface="Calibri"/>
              </a:rPr>
              <a:t>importance</a:t>
            </a:r>
            <a:r>
              <a:rPr sz="2950" spc="310" dirty="0">
                <a:latin typeface="Calibri"/>
                <a:cs typeface="Calibri"/>
              </a:rPr>
              <a:t> </a:t>
            </a:r>
            <a:r>
              <a:rPr sz="2950" spc="-25" dirty="0">
                <a:latin typeface="Calibri"/>
                <a:cs typeface="Calibri"/>
              </a:rPr>
              <a:t>of </a:t>
            </a:r>
            <a:r>
              <a:rPr sz="2950" spc="65" dirty="0">
                <a:latin typeface="Calibri"/>
                <a:cs typeface="Calibri"/>
              </a:rPr>
              <a:t>institutional</a:t>
            </a:r>
            <a:r>
              <a:rPr sz="2950" spc="295" dirty="0">
                <a:latin typeface="Calibri"/>
                <a:cs typeface="Calibri"/>
              </a:rPr>
              <a:t> </a:t>
            </a:r>
            <a:r>
              <a:rPr sz="2950" spc="90" dirty="0">
                <a:latin typeface="Calibri"/>
                <a:cs typeface="Calibri"/>
              </a:rPr>
              <a:t>accountability</a:t>
            </a:r>
            <a:endParaRPr sz="2950">
              <a:latin typeface="Calibri"/>
              <a:cs typeface="Calibri"/>
            </a:endParaRPr>
          </a:p>
        </p:txBody>
      </p:sp>
      <p:grpSp>
        <p:nvGrpSpPr>
          <p:cNvPr id="10" name="object 10"/>
          <p:cNvGrpSpPr/>
          <p:nvPr/>
        </p:nvGrpSpPr>
        <p:grpSpPr>
          <a:xfrm>
            <a:off x="4797347" y="4173872"/>
            <a:ext cx="7743825" cy="3618229"/>
            <a:chOff x="4797347" y="4173872"/>
            <a:chExt cx="7743825" cy="3618229"/>
          </a:xfrm>
        </p:grpSpPr>
        <p:sp>
          <p:nvSpPr>
            <p:cNvPr id="11" name="object 11"/>
            <p:cNvSpPr/>
            <p:nvPr/>
          </p:nvSpPr>
          <p:spPr>
            <a:xfrm>
              <a:off x="4799964" y="4965160"/>
              <a:ext cx="3598545" cy="415290"/>
            </a:xfrm>
            <a:custGeom>
              <a:avLst/>
              <a:gdLst/>
              <a:ahLst/>
              <a:cxnLst/>
              <a:rect l="l" t="t" r="r" b="b"/>
              <a:pathLst>
                <a:path w="3598545" h="415289">
                  <a:moveTo>
                    <a:pt x="3597951" y="415185"/>
                  </a:moveTo>
                  <a:lnTo>
                    <a:pt x="-121" y="160"/>
                  </a:lnTo>
                </a:path>
              </a:pathLst>
            </a:custGeom>
            <a:ln w="5234">
              <a:solidFill>
                <a:srgbClr val="E28A43"/>
              </a:solidFill>
            </a:ln>
          </p:spPr>
          <p:txBody>
            <a:bodyPr wrap="square" lIns="0" tIns="0" rIns="0" bIns="0" rtlCol="0"/>
            <a:lstStyle/>
            <a:p>
              <a:endParaRPr/>
            </a:p>
          </p:txBody>
        </p:sp>
        <p:sp>
          <p:nvSpPr>
            <p:cNvPr id="12" name="object 12"/>
            <p:cNvSpPr/>
            <p:nvPr/>
          </p:nvSpPr>
          <p:spPr>
            <a:xfrm>
              <a:off x="7371079" y="7054183"/>
              <a:ext cx="1227455" cy="724535"/>
            </a:xfrm>
            <a:custGeom>
              <a:avLst/>
              <a:gdLst/>
              <a:ahLst/>
              <a:cxnLst/>
              <a:rect l="l" t="t" r="r" b="b"/>
              <a:pathLst>
                <a:path w="1227454" h="724534">
                  <a:moveTo>
                    <a:pt x="-186" y="724497"/>
                  </a:moveTo>
                  <a:lnTo>
                    <a:pt x="1226729" y="107"/>
                  </a:lnTo>
                </a:path>
              </a:pathLst>
            </a:custGeom>
            <a:ln w="5234">
              <a:solidFill>
                <a:srgbClr val="C93789"/>
              </a:solidFill>
            </a:ln>
          </p:spPr>
          <p:txBody>
            <a:bodyPr wrap="square" lIns="0" tIns="0" rIns="0" bIns="0" rtlCol="0"/>
            <a:lstStyle/>
            <a:p>
              <a:endParaRPr/>
            </a:p>
          </p:txBody>
        </p:sp>
        <p:sp>
          <p:nvSpPr>
            <p:cNvPr id="13" name="object 13"/>
            <p:cNvSpPr/>
            <p:nvPr/>
          </p:nvSpPr>
          <p:spPr>
            <a:xfrm>
              <a:off x="10515219" y="4176490"/>
              <a:ext cx="2023110" cy="57150"/>
            </a:xfrm>
            <a:custGeom>
              <a:avLst/>
              <a:gdLst/>
              <a:ahLst/>
              <a:cxnLst/>
              <a:rect l="l" t="t" r="r" b="b"/>
              <a:pathLst>
                <a:path w="2023109" h="57150">
                  <a:moveTo>
                    <a:pt x="2022412" y="180"/>
                  </a:moveTo>
                  <a:lnTo>
                    <a:pt x="-265" y="57328"/>
                  </a:lnTo>
                </a:path>
              </a:pathLst>
            </a:custGeom>
            <a:ln w="5234">
              <a:solidFill>
                <a:srgbClr val="499DD4"/>
              </a:solidFill>
            </a:ln>
          </p:spPr>
          <p:txBody>
            <a:bodyPr wrap="square" lIns="0" tIns="0" rIns="0" bIns="0" rtlCol="0"/>
            <a:lstStyle/>
            <a:p>
              <a:endParaRPr/>
            </a:p>
          </p:txBody>
        </p:sp>
        <p:sp>
          <p:nvSpPr>
            <p:cNvPr id="14" name="object 14"/>
            <p:cNvSpPr/>
            <p:nvPr/>
          </p:nvSpPr>
          <p:spPr>
            <a:xfrm>
              <a:off x="12087605" y="5775166"/>
              <a:ext cx="450850" cy="0"/>
            </a:xfrm>
            <a:custGeom>
              <a:avLst/>
              <a:gdLst/>
              <a:ahLst/>
              <a:cxnLst/>
              <a:rect l="l" t="t" r="r" b="b"/>
              <a:pathLst>
                <a:path w="450850">
                  <a:moveTo>
                    <a:pt x="450025" y="139"/>
                  </a:moveTo>
                  <a:lnTo>
                    <a:pt x="-305" y="139"/>
                  </a:lnTo>
                </a:path>
              </a:pathLst>
            </a:custGeom>
            <a:ln w="5234">
              <a:solidFill>
                <a:srgbClr val="92C03C"/>
              </a:solidFill>
            </a:ln>
          </p:spPr>
          <p:txBody>
            <a:bodyPr wrap="square" lIns="0" tIns="0" rIns="0" bIns="0" rtlCol="0"/>
            <a:lstStyle/>
            <a:p>
              <a:endParaRPr/>
            </a:p>
          </p:txBody>
        </p:sp>
        <p:sp>
          <p:nvSpPr>
            <p:cNvPr id="15" name="object 15"/>
            <p:cNvSpPr/>
            <p:nvPr/>
          </p:nvSpPr>
          <p:spPr>
            <a:xfrm>
              <a:off x="10838307" y="7789132"/>
              <a:ext cx="1699895" cy="0"/>
            </a:xfrm>
            <a:custGeom>
              <a:avLst/>
              <a:gdLst/>
              <a:ahLst/>
              <a:cxnLst/>
              <a:rect l="l" t="t" r="r" b="b"/>
              <a:pathLst>
                <a:path w="1699895">
                  <a:moveTo>
                    <a:pt x="1699324" y="88"/>
                  </a:moveTo>
                  <a:lnTo>
                    <a:pt x="-273" y="88"/>
                  </a:lnTo>
                </a:path>
              </a:pathLst>
            </a:custGeom>
            <a:ln w="5234">
              <a:solidFill>
                <a:srgbClr val="F3D21B"/>
              </a:solidFill>
            </a:ln>
          </p:spPr>
          <p:txBody>
            <a:bodyPr wrap="square" lIns="0" tIns="0" rIns="0" bIns="0" rtlCol="0"/>
            <a:lstStyle/>
            <a:p>
              <a:endParaRPr/>
            </a:p>
          </p:txBody>
        </p:sp>
      </p:grpSp>
      <p:sp>
        <p:nvSpPr>
          <p:cNvPr id="16" name="object 16"/>
          <p:cNvSpPr txBox="1"/>
          <p:nvPr/>
        </p:nvSpPr>
        <p:spPr>
          <a:xfrm>
            <a:off x="13493915" y="10522979"/>
            <a:ext cx="5901055" cy="286385"/>
          </a:xfrm>
          <a:prstGeom prst="rect">
            <a:avLst/>
          </a:prstGeom>
        </p:spPr>
        <p:txBody>
          <a:bodyPr vert="horz" wrap="square" lIns="0" tIns="0" rIns="0" bIns="0" rtlCol="0">
            <a:spAutoFit/>
          </a:bodyPr>
          <a:lstStyle/>
          <a:p>
            <a:pPr marL="12700">
              <a:lnSpc>
                <a:spcPts val="2050"/>
              </a:lnSpc>
            </a:pPr>
            <a:r>
              <a:rPr sz="2050" u="sng" spc="75" dirty="0">
                <a:solidFill>
                  <a:srgbClr val="0000FF"/>
                </a:solidFill>
                <a:uFill>
                  <a:solidFill>
                    <a:srgbClr val="179AD4"/>
                  </a:solidFill>
                </a:uFill>
                <a:latin typeface="Calibri"/>
                <a:cs typeface="Calibri"/>
                <a:hlinkClick r:id="rId3"/>
              </a:rPr>
              <a:t>Cultura</a:t>
            </a:r>
            <a:r>
              <a:rPr sz="2050" u="sng" spc="75" dirty="0">
                <a:solidFill>
                  <a:srgbClr val="0000FF"/>
                </a:solidFill>
                <a:uFill>
                  <a:solidFill>
                    <a:srgbClr val="179AD4"/>
                  </a:solidFill>
                </a:uFill>
                <a:latin typeface="Calibri"/>
                <a:cs typeface="Calibri"/>
              </a:rPr>
              <a:t>l</a:t>
            </a:r>
            <a:r>
              <a:rPr sz="2050" u="sng" spc="170" dirty="0">
                <a:solidFill>
                  <a:srgbClr val="0000FF"/>
                </a:solidFill>
                <a:uFill>
                  <a:solidFill>
                    <a:srgbClr val="179AD4"/>
                  </a:solidFill>
                </a:uFill>
                <a:latin typeface="Calibri"/>
                <a:cs typeface="Calibri"/>
              </a:rPr>
              <a:t> </a:t>
            </a:r>
            <a:r>
              <a:rPr sz="2050" u="sng" spc="55" dirty="0">
                <a:solidFill>
                  <a:srgbClr val="0000FF"/>
                </a:solidFill>
                <a:uFill>
                  <a:solidFill>
                    <a:srgbClr val="179AD4"/>
                  </a:solidFill>
                </a:uFill>
                <a:latin typeface="Calibri"/>
                <a:cs typeface="Calibri"/>
                <a:hlinkClick r:id="rId3"/>
              </a:rPr>
              <a:t>Humilit</a:t>
            </a:r>
            <a:r>
              <a:rPr sz="2050" u="sng" spc="55" dirty="0">
                <a:solidFill>
                  <a:srgbClr val="0000FF"/>
                </a:solidFill>
                <a:uFill>
                  <a:solidFill>
                    <a:srgbClr val="179AD4"/>
                  </a:solidFill>
                </a:uFill>
                <a:latin typeface="Calibri"/>
                <a:cs typeface="Calibri"/>
              </a:rPr>
              <a:t>y</a:t>
            </a:r>
            <a:r>
              <a:rPr sz="2050" u="sng" spc="225" dirty="0">
                <a:solidFill>
                  <a:srgbClr val="0000FF"/>
                </a:solidFill>
                <a:uFill>
                  <a:solidFill>
                    <a:srgbClr val="179AD4"/>
                  </a:solidFill>
                </a:uFill>
                <a:latin typeface="Calibri"/>
                <a:cs typeface="Calibri"/>
              </a:rPr>
              <a:t> </a:t>
            </a:r>
            <a:r>
              <a:rPr sz="2050" u="sng" dirty="0">
                <a:solidFill>
                  <a:srgbClr val="0000FF"/>
                </a:solidFill>
                <a:uFill>
                  <a:solidFill>
                    <a:srgbClr val="179AD4"/>
                  </a:solidFill>
                </a:uFill>
                <a:latin typeface="Calibri"/>
                <a:cs typeface="Calibri"/>
              </a:rPr>
              <a:t>Is</a:t>
            </a:r>
            <a:r>
              <a:rPr sz="2050" u="sng" spc="150" dirty="0">
                <a:solidFill>
                  <a:srgbClr val="0000FF"/>
                </a:solidFill>
                <a:uFill>
                  <a:solidFill>
                    <a:srgbClr val="179AD4"/>
                  </a:solidFill>
                </a:uFill>
                <a:latin typeface="Calibri"/>
                <a:cs typeface="Calibri"/>
              </a:rPr>
              <a:t> </a:t>
            </a:r>
            <a:r>
              <a:rPr sz="2050" u="sng" spc="75" dirty="0">
                <a:solidFill>
                  <a:srgbClr val="0000FF"/>
                </a:solidFill>
                <a:uFill>
                  <a:solidFill>
                    <a:srgbClr val="179AD4"/>
                  </a:solidFill>
                </a:uFill>
                <a:latin typeface="Calibri"/>
                <a:cs typeface="Calibri"/>
                <a:hlinkClick r:id="rId3"/>
              </a:rPr>
              <a:t>Critica</a:t>
            </a:r>
            <a:r>
              <a:rPr sz="2050" u="sng" spc="75" dirty="0">
                <a:solidFill>
                  <a:srgbClr val="0000FF"/>
                </a:solidFill>
                <a:uFill>
                  <a:solidFill>
                    <a:srgbClr val="179AD4"/>
                  </a:solidFill>
                </a:uFill>
                <a:latin typeface="Calibri"/>
                <a:cs typeface="Calibri"/>
              </a:rPr>
              <a:t>l</a:t>
            </a:r>
            <a:r>
              <a:rPr sz="2050" u="sng" spc="195" dirty="0">
                <a:solidFill>
                  <a:srgbClr val="0000FF"/>
                </a:solidFill>
                <a:uFill>
                  <a:solidFill>
                    <a:srgbClr val="179AD4"/>
                  </a:solidFill>
                </a:uFill>
                <a:latin typeface="Calibri"/>
                <a:cs typeface="Calibri"/>
              </a:rPr>
              <a:t> </a:t>
            </a:r>
            <a:r>
              <a:rPr sz="2050" u="sng" dirty="0">
                <a:solidFill>
                  <a:srgbClr val="0000FF"/>
                </a:solidFill>
                <a:uFill>
                  <a:solidFill>
                    <a:srgbClr val="179AD4"/>
                  </a:solidFill>
                </a:uFill>
                <a:latin typeface="Calibri"/>
                <a:cs typeface="Calibri"/>
                <a:hlinkClick r:id="rId3"/>
              </a:rPr>
              <a:t>t</a:t>
            </a:r>
            <a:r>
              <a:rPr sz="2050" u="sng" dirty="0">
                <a:solidFill>
                  <a:srgbClr val="0000FF"/>
                </a:solidFill>
                <a:uFill>
                  <a:solidFill>
                    <a:srgbClr val="179AD4"/>
                  </a:solidFill>
                </a:uFill>
                <a:latin typeface="Calibri"/>
                <a:cs typeface="Calibri"/>
              </a:rPr>
              <a:t>o</a:t>
            </a:r>
            <a:r>
              <a:rPr sz="2050" u="sng" spc="145" dirty="0">
                <a:solidFill>
                  <a:srgbClr val="0000FF"/>
                </a:solidFill>
                <a:uFill>
                  <a:solidFill>
                    <a:srgbClr val="179AD4"/>
                  </a:solidFill>
                </a:uFill>
                <a:latin typeface="Calibri"/>
                <a:cs typeface="Calibri"/>
              </a:rPr>
              <a:t> </a:t>
            </a:r>
            <a:r>
              <a:rPr sz="2050" u="sng" spc="60" dirty="0">
                <a:solidFill>
                  <a:srgbClr val="0000FF"/>
                </a:solidFill>
                <a:uFill>
                  <a:solidFill>
                    <a:srgbClr val="179AD4"/>
                  </a:solidFill>
                </a:uFill>
                <a:latin typeface="Calibri"/>
                <a:cs typeface="Calibri"/>
                <a:hlinkClick r:id="rId3"/>
              </a:rPr>
              <a:t>Healt</a:t>
            </a:r>
            <a:r>
              <a:rPr sz="2050" u="sng" spc="60" dirty="0">
                <a:solidFill>
                  <a:srgbClr val="0000FF"/>
                </a:solidFill>
                <a:uFill>
                  <a:solidFill>
                    <a:srgbClr val="179AD4"/>
                  </a:solidFill>
                </a:uFill>
                <a:latin typeface="Calibri"/>
                <a:cs typeface="Calibri"/>
              </a:rPr>
              <a:t>h</a:t>
            </a:r>
            <a:r>
              <a:rPr sz="2050" u="sng" spc="210" dirty="0">
                <a:solidFill>
                  <a:srgbClr val="0000FF"/>
                </a:solidFill>
                <a:uFill>
                  <a:solidFill>
                    <a:srgbClr val="179AD4"/>
                  </a:solidFill>
                </a:uFill>
                <a:latin typeface="Calibri"/>
                <a:cs typeface="Calibri"/>
              </a:rPr>
              <a:t> </a:t>
            </a:r>
            <a:r>
              <a:rPr sz="2050" u="sng" spc="80" dirty="0">
                <a:solidFill>
                  <a:srgbClr val="0000FF"/>
                </a:solidFill>
                <a:uFill>
                  <a:solidFill>
                    <a:srgbClr val="179AD4"/>
                  </a:solidFill>
                </a:uFill>
                <a:latin typeface="Calibri"/>
                <a:cs typeface="Calibri"/>
                <a:hlinkClick r:id="rId3"/>
              </a:rPr>
              <a:t>Equit</a:t>
            </a:r>
            <a:r>
              <a:rPr sz="2050" u="sng" spc="80" dirty="0">
                <a:solidFill>
                  <a:srgbClr val="0000FF"/>
                </a:solidFill>
                <a:uFill>
                  <a:solidFill>
                    <a:srgbClr val="179AD4"/>
                  </a:solidFill>
                </a:uFill>
                <a:latin typeface="Calibri"/>
                <a:cs typeface="Calibri"/>
              </a:rPr>
              <a:t>y</a:t>
            </a:r>
            <a:r>
              <a:rPr sz="2050" u="sng" spc="165" dirty="0">
                <a:solidFill>
                  <a:srgbClr val="0000FF"/>
                </a:solidFill>
                <a:uFill>
                  <a:solidFill>
                    <a:srgbClr val="179AD4"/>
                  </a:solidFill>
                </a:uFill>
                <a:latin typeface="Calibri"/>
                <a:cs typeface="Calibri"/>
              </a:rPr>
              <a:t> </a:t>
            </a:r>
            <a:r>
              <a:rPr sz="2050" u="sng" spc="70" dirty="0">
                <a:solidFill>
                  <a:srgbClr val="0000FF"/>
                </a:solidFill>
                <a:uFill>
                  <a:solidFill>
                    <a:srgbClr val="179AD4"/>
                  </a:solidFill>
                </a:uFill>
                <a:latin typeface="Calibri"/>
                <a:cs typeface="Calibri"/>
                <a:hlinkClick r:id="rId3"/>
              </a:rPr>
              <a:t>|AAFP</a:t>
            </a:r>
            <a:endParaRPr sz="2050">
              <a:latin typeface="Calibri"/>
              <a:cs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385435" rIns="0" bIns="0" rtlCol="0">
            <a:spAutoFit/>
          </a:bodyPr>
          <a:lstStyle/>
          <a:p>
            <a:pPr marL="3609340">
              <a:lnSpc>
                <a:spcPct val="100000"/>
              </a:lnSpc>
              <a:spcBef>
                <a:spcPts val="95"/>
              </a:spcBef>
            </a:pPr>
            <a:r>
              <a:rPr spc="175" dirty="0"/>
              <a:t>What</a:t>
            </a:r>
            <a:r>
              <a:rPr spc="415" dirty="0"/>
              <a:t> </a:t>
            </a:r>
            <a:r>
              <a:rPr spc="150" dirty="0"/>
              <a:t>is</a:t>
            </a:r>
            <a:r>
              <a:rPr spc="430" dirty="0"/>
              <a:t> </a:t>
            </a:r>
            <a:r>
              <a:rPr dirty="0"/>
              <a:t>Cultural</a:t>
            </a:r>
            <a:r>
              <a:rPr spc="200" dirty="0"/>
              <a:t> </a:t>
            </a:r>
            <a:r>
              <a:rPr spc="70" dirty="0"/>
              <a:t>Humility?</a:t>
            </a:r>
          </a:p>
        </p:txBody>
      </p:sp>
      <p:sp>
        <p:nvSpPr>
          <p:cNvPr id="3" name="object 3"/>
          <p:cNvSpPr txBox="1"/>
          <p:nvPr/>
        </p:nvSpPr>
        <p:spPr>
          <a:xfrm>
            <a:off x="3650014" y="2552381"/>
            <a:ext cx="12702540" cy="1890395"/>
          </a:xfrm>
          <a:prstGeom prst="rect">
            <a:avLst/>
          </a:prstGeom>
        </p:spPr>
        <p:txBody>
          <a:bodyPr vert="horz" wrap="square" lIns="0" tIns="55880" rIns="0" bIns="0" rtlCol="0">
            <a:spAutoFit/>
          </a:bodyPr>
          <a:lstStyle/>
          <a:p>
            <a:pPr marL="12700" marR="835025">
              <a:lnSpc>
                <a:spcPct val="90400"/>
              </a:lnSpc>
              <a:spcBef>
                <a:spcPts val="440"/>
              </a:spcBef>
            </a:pPr>
            <a:r>
              <a:rPr sz="2950" dirty="0">
                <a:latin typeface="Calibri"/>
                <a:cs typeface="Calibri"/>
              </a:rPr>
              <a:t>“[A]</a:t>
            </a:r>
            <a:r>
              <a:rPr sz="2950" spc="150" dirty="0">
                <a:latin typeface="Calibri"/>
                <a:cs typeface="Calibri"/>
              </a:rPr>
              <a:t> </a:t>
            </a:r>
            <a:r>
              <a:rPr sz="2950" spc="125" dirty="0">
                <a:latin typeface="Calibri"/>
                <a:cs typeface="Calibri"/>
              </a:rPr>
              <a:t>commitment</a:t>
            </a:r>
            <a:r>
              <a:rPr sz="2950" spc="265" dirty="0">
                <a:latin typeface="Calibri"/>
                <a:cs typeface="Calibri"/>
              </a:rPr>
              <a:t> </a:t>
            </a:r>
            <a:r>
              <a:rPr sz="2950" spc="140" dirty="0">
                <a:latin typeface="Calibri"/>
                <a:cs typeface="Calibri"/>
              </a:rPr>
              <a:t>and</a:t>
            </a:r>
            <a:r>
              <a:rPr sz="2950" spc="335" dirty="0">
                <a:latin typeface="Calibri"/>
                <a:cs typeface="Calibri"/>
              </a:rPr>
              <a:t> </a:t>
            </a:r>
            <a:r>
              <a:rPr sz="2950" spc="85" dirty="0">
                <a:latin typeface="Calibri"/>
                <a:cs typeface="Calibri"/>
              </a:rPr>
              <a:t>active</a:t>
            </a:r>
            <a:r>
              <a:rPr sz="2950" spc="210" dirty="0">
                <a:latin typeface="Calibri"/>
                <a:cs typeface="Calibri"/>
              </a:rPr>
              <a:t> </a:t>
            </a:r>
            <a:r>
              <a:rPr sz="2950" spc="195" dirty="0">
                <a:latin typeface="Calibri"/>
                <a:cs typeface="Calibri"/>
              </a:rPr>
              <a:t>engagement</a:t>
            </a:r>
            <a:r>
              <a:rPr sz="2950" spc="340" dirty="0">
                <a:latin typeface="Calibri"/>
                <a:cs typeface="Calibri"/>
              </a:rPr>
              <a:t> </a:t>
            </a:r>
            <a:r>
              <a:rPr sz="2950" spc="45" dirty="0">
                <a:latin typeface="Calibri"/>
                <a:cs typeface="Calibri"/>
              </a:rPr>
              <a:t>in</a:t>
            </a:r>
            <a:r>
              <a:rPr sz="2950" spc="204" dirty="0">
                <a:latin typeface="Calibri"/>
                <a:cs typeface="Calibri"/>
              </a:rPr>
              <a:t> </a:t>
            </a:r>
            <a:r>
              <a:rPr sz="2950" dirty="0">
                <a:latin typeface="Calibri"/>
                <a:cs typeface="Calibri"/>
              </a:rPr>
              <a:t>a</a:t>
            </a:r>
            <a:r>
              <a:rPr sz="2950" spc="275" dirty="0">
                <a:latin typeface="Calibri"/>
                <a:cs typeface="Calibri"/>
              </a:rPr>
              <a:t> </a:t>
            </a:r>
            <a:r>
              <a:rPr sz="2950" spc="125" dirty="0">
                <a:latin typeface="Calibri"/>
                <a:cs typeface="Calibri"/>
              </a:rPr>
              <a:t>lifelong</a:t>
            </a:r>
            <a:r>
              <a:rPr sz="2950" spc="310" dirty="0">
                <a:latin typeface="Calibri"/>
                <a:cs typeface="Calibri"/>
              </a:rPr>
              <a:t> </a:t>
            </a:r>
            <a:r>
              <a:rPr sz="2950" spc="155" dirty="0">
                <a:latin typeface="Calibri"/>
                <a:cs typeface="Calibri"/>
              </a:rPr>
              <a:t>process</a:t>
            </a:r>
            <a:r>
              <a:rPr sz="2950" spc="285" dirty="0">
                <a:latin typeface="Calibri"/>
                <a:cs typeface="Calibri"/>
              </a:rPr>
              <a:t> </a:t>
            </a:r>
            <a:r>
              <a:rPr sz="2950" spc="-20" dirty="0">
                <a:latin typeface="Calibri"/>
                <a:cs typeface="Calibri"/>
              </a:rPr>
              <a:t>that </a:t>
            </a:r>
            <a:r>
              <a:rPr sz="2950" spc="130" dirty="0">
                <a:latin typeface="Calibri"/>
                <a:cs typeface="Calibri"/>
              </a:rPr>
              <a:t>individuals</a:t>
            </a:r>
            <a:r>
              <a:rPr sz="2950" spc="245" dirty="0">
                <a:latin typeface="Calibri"/>
                <a:cs typeface="Calibri"/>
              </a:rPr>
              <a:t> </a:t>
            </a:r>
            <a:r>
              <a:rPr sz="2950" spc="85" dirty="0">
                <a:latin typeface="Calibri"/>
                <a:cs typeface="Calibri"/>
              </a:rPr>
              <a:t>enter</a:t>
            </a:r>
            <a:r>
              <a:rPr sz="2950" spc="215" dirty="0">
                <a:latin typeface="Calibri"/>
                <a:cs typeface="Calibri"/>
              </a:rPr>
              <a:t> </a:t>
            </a:r>
            <a:r>
              <a:rPr sz="2950" spc="70" dirty="0">
                <a:latin typeface="Calibri"/>
                <a:cs typeface="Calibri"/>
              </a:rPr>
              <a:t>into</a:t>
            </a:r>
            <a:r>
              <a:rPr sz="2950" spc="220" dirty="0">
                <a:latin typeface="Calibri"/>
                <a:cs typeface="Calibri"/>
              </a:rPr>
              <a:t> </a:t>
            </a:r>
            <a:r>
              <a:rPr sz="2950" spc="105" dirty="0">
                <a:latin typeface="Calibri"/>
                <a:cs typeface="Calibri"/>
              </a:rPr>
              <a:t>on</a:t>
            </a:r>
            <a:r>
              <a:rPr sz="2950" spc="305" dirty="0">
                <a:latin typeface="Calibri"/>
                <a:cs typeface="Calibri"/>
              </a:rPr>
              <a:t> </a:t>
            </a:r>
            <a:r>
              <a:rPr sz="2950" spc="75" dirty="0">
                <a:latin typeface="Calibri"/>
                <a:cs typeface="Calibri"/>
              </a:rPr>
              <a:t>an</a:t>
            </a:r>
            <a:r>
              <a:rPr sz="2950" spc="265" dirty="0">
                <a:latin typeface="Calibri"/>
                <a:cs typeface="Calibri"/>
              </a:rPr>
              <a:t> </a:t>
            </a:r>
            <a:r>
              <a:rPr sz="2950" spc="215" dirty="0">
                <a:latin typeface="Calibri"/>
                <a:cs typeface="Calibri"/>
              </a:rPr>
              <a:t>ongoing</a:t>
            </a:r>
            <a:r>
              <a:rPr sz="2950" spc="355" dirty="0">
                <a:latin typeface="Calibri"/>
                <a:cs typeface="Calibri"/>
              </a:rPr>
              <a:t> </a:t>
            </a:r>
            <a:r>
              <a:rPr sz="2950" spc="135" dirty="0">
                <a:latin typeface="Calibri"/>
                <a:cs typeface="Calibri"/>
              </a:rPr>
              <a:t>basis</a:t>
            </a:r>
            <a:r>
              <a:rPr sz="2950" spc="295" dirty="0">
                <a:latin typeface="Calibri"/>
                <a:cs typeface="Calibri"/>
              </a:rPr>
              <a:t> </a:t>
            </a:r>
            <a:r>
              <a:rPr sz="2950" dirty="0">
                <a:latin typeface="Calibri"/>
                <a:cs typeface="Calibri"/>
              </a:rPr>
              <a:t>with</a:t>
            </a:r>
            <a:r>
              <a:rPr sz="2950" spc="215" dirty="0">
                <a:latin typeface="Calibri"/>
                <a:cs typeface="Calibri"/>
              </a:rPr>
              <a:t> </a:t>
            </a:r>
            <a:r>
              <a:rPr sz="2950" spc="85" dirty="0">
                <a:latin typeface="Calibri"/>
                <a:cs typeface="Calibri"/>
              </a:rPr>
              <a:t>patients,</a:t>
            </a:r>
            <a:r>
              <a:rPr sz="2950" spc="125" dirty="0">
                <a:latin typeface="Calibri"/>
                <a:cs typeface="Calibri"/>
              </a:rPr>
              <a:t> </a:t>
            </a:r>
            <a:r>
              <a:rPr sz="2950" spc="95" dirty="0">
                <a:latin typeface="Calibri"/>
                <a:cs typeface="Calibri"/>
              </a:rPr>
              <a:t>communities, </a:t>
            </a:r>
            <a:r>
              <a:rPr sz="2950" spc="155" dirty="0">
                <a:latin typeface="Calibri"/>
                <a:cs typeface="Calibri"/>
              </a:rPr>
              <a:t>colleagues,</a:t>
            </a:r>
            <a:r>
              <a:rPr sz="2950" spc="280" dirty="0">
                <a:latin typeface="Calibri"/>
                <a:cs typeface="Calibri"/>
              </a:rPr>
              <a:t> </a:t>
            </a:r>
            <a:r>
              <a:rPr sz="2950" spc="140" dirty="0">
                <a:latin typeface="Calibri"/>
                <a:cs typeface="Calibri"/>
              </a:rPr>
              <a:t>and</a:t>
            </a:r>
            <a:r>
              <a:rPr sz="2950" spc="355" dirty="0">
                <a:latin typeface="Calibri"/>
                <a:cs typeface="Calibri"/>
              </a:rPr>
              <a:t> </a:t>
            </a:r>
            <a:r>
              <a:rPr sz="2950" dirty="0">
                <a:latin typeface="Calibri"/>
                <a:cs typeface="Calibri"/>
              </a:rPr>
              <a:t>with</a:t>
            </a:r>
            <a:r>
              <a:rPr sz="2950" spc="220" dirty="0">
                <a:latin typeface="Calibri"/>
                <a:cs typeface="Calibri"/>
              </a:rPr>
              <a:t> </a:t>
            </a:r>
            <a:r>
              <a:rPr sz="2950" spc="85" dirty="0">
                <a:latin typeface="Calibri"/>
                <a:cs typeface="Calibri"/>
              </a:rPr>
              <a:t>themselves”</a:t>
            </a:r>
            <a:endParaRPr sz="2950">
              <a:latin typeface="Calibri"/>
              <a:cs typeface="Calibri"/>
            </a:endParaRPr>
          </a:p>
          <a:p>
            <a:pPr marL="1891664">
              <a:lnSpc>
                <a:spcPct val="100000"/>
              </a:lnSpc>
              <a:spcBef>
                <a:spcPts val="1200"/>
              </a:spcBef>
              <a:tabLst>
                <a:tab pos="6960234" algn="l"/>
                <a:tab pos="8296909" algn="l"/>
              </a:tabLst>
            </a:pPr>
            <a:r>
              <a:rPr sz="2950" b="1" i="1" spc="175" dirty="0">
                <a:latin typeface="Calibri"/>
                <a:cs typeface="Calibri"/>
              </a:rPr>
              <a:t>Melanie</a:t>
            </a:r>
            <a:r>
              <a:rPr sz="2950" b="1" i="1" spc="240" dirty="0">
                <a:latin typeface="Calibri"/>
                <a:cs typeface="Calibri"/>
              </a:rPr>
              <a:t> </a:t>
            </a:r>
            <a:r>
              <a:rPr sz="2950" b="1" i="1" spc="125" dirty="0">
                <a:latin typeface="Calibri"/>
                <a:cs typeface="Calibri"/>
              </a:rPr>
              <a:t>Tervalon,</a:t>
            </a:r>
            <a:r>
              <a:rPr sz="2950" b="1" i="1" spc="195" dirty="0">
                <a:latin typeface="Calibri"/>
                <a:cs typeface="Calibri"/>
              </a:rPr>
              <a:t> </a:t>
            </a:r>
            <a:r>
              <a:rPr sz="2950" b="1" i="1" spc="130" dirty="0">
                <a:latin typeface="Calibri"/>
                <a:cs typeface="Calibri"/>
              </a:rPr>
              <a:t>MD,</a:t>
            </a:r>
            <a:r>
              <a:rPr sz="2950" b="1" i="1" spc="200" dirty="0">
                <a:latin typeface="Calibri"/>
                <a:cs typeface="Calibri"/>
              </a:rPr>
              <a:t> </a:t>
            </a:r>
            <a:r>
              <a:rPr sz="2950" b="1" i="1" spc="160" dirty="0">
                <a:latin typeface="Calibri"/>
                <a:cs typeface="Calibri"/>
              </a:rPr>
              <a:t>MPH</a:t>
            </a:r>
            <a:r>
              <a:rPr sz="2950" b="1" i="1" dirty="0">
                <a:latin typeface="Calibri"/>
                <a:cs typeface="Calibri"/>
              </a:rPr>
              <a:t>	&amp;</a:t>
            </a:r>
            <a:r>
              <a:rPr sz="2950" b="1" i="1" spc="250" dirty="0">
                <a:latin typeface="Calibri"/>
                <a:cs typeface="Calibri"/>
              </a:rPr>
              <a:t> </a:t>
            </a:r>
            <a:r>
              <a:rPr sz="2950" b="1" i="1" spc="185" dirty="0">
                <a:latin typeface="Calibri"/>
                <a:cs typeface="Calibri"/>
              </a:rPr>
              <a:t>Jann</a:t>
            </a:r>
            <a:r>
              <a:rPr sz="2950" b="1" i="1" dirty="0">
                <a:latin typeface="Calibri"/>
                <a:cs typeface="Calibri"/>
              </a:rPr>
              <a:t>	</a:t>
            </a:r>
            <a:r>
              <a:rPr sz="2950" b="1" i="1" spc="145" dirty="0">
                <a:latin typeface="Calibri"/>
                <a:cs typeface="Calibri"/>
              </a:rPr>
              <a:t>Murray-</a:t>
            </a:r>
            <a:r>
              <a:rPr sz="2950" b="1" i="1" spc="114" dirty="0">
                <a:latin typeface="Calibri"/>
                <a:cs typeface="Calibri"/>
              </a:rPr>
              <a:t>Garcia,</a:t>
            </a:r>
            <a:r>
              <a:rPr sz="2950" b="1" i="1" spc="150" dirty="0">
                <a:latin typeface="Calibri"/>
                <a:cs typeface="Calibri"/>
              </a:rPr>
              <a:t> </a:t>
            </a:r>
            <a:r>
              <a:rPr sz="2950" b="1" i="1" spc="130" dirty="0">
                <a:latin typeface="Calibri"/>
                <a:cs typeface="Calibri"/>
              </a:rPr>
              <a:t>MD,</a:t>
            </a:r>
            <a:r>
              <a:rPr sz="2950" b="1" i="1" spc="204" dirty="0">
                <a:latin typeface="Calibri"/>
                <a:cs typeface="Calibri"/>
              </a:rPr>
              <a:t> </a:t>
            </a:r>
            <a:r>
              <a:rPr sz="2950" b="1" i="1" spc="145" dirty="0">
                <a:latin typeface="Calibri"/>
                <a:cs typeface="Calibri"/>
              </a:rPr>
              <a:t>MPH</a:t>
            </a:r>
            <a:endParaRPr sz="2950">
              <a:latin typeface="Calibri"/>
              <a:cs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385435" rIns="0" bIns="0" rtlCol="0">
            <a:spAutoFit/>
          </a:bodyPr>
          <a:lstStyle/>
          <a:p>
            <a:pPr marL="413384">
              <a:lnSpc>
                <a:spcPct val="100000"/>
              </a:lnSpc>
              <a:spcBef>
                <a:spcPts val="95"/>
              </a:spcBef>
            </a:pPr>
            <a:r>
              <a:rPr dirty="0"/>
              <a:t>Cultural</a:t>
            </a:r>
            <a:r>
              <a:rPr spc="295" dirty="0"/>
              <a:t> </a:t>
            </a:r>
            <a:r>
              <a:rPr spc="80" dirty="0"/>
              <a:t>Humility</a:t>
            </a:r>
            <a:r>
              <a:rPr spc="310" dirty="0"/>
              <a:t> </a:t>
            </a:r>
            <a:r>
              <a:rPr spc="120" dirty="0"/>
              <a:t>vs</a:t>
            </a:r>
            <a:r>
              <a:rPr spc="484" dirty="0"/>
              <a:t> </a:t>
            </a:r>
            <a:r>
              <a:rPr dirty="0"/>
              <a:t>Cultural</a:t>
            </a:r>
            <a:r>
              <a:rPr spc="240" dirty="0"/>
              <a:t> </a:t>
            </a:r>
            <a:r>
              <a:rPr spc="80" dirty="0"/>
              <a:t>Competency</a:t>
            </a:r>
          </a:p>
        </p:txBody>
      </p:sp>
      <p:grpSp>
        <p:nvGrpSpPr>
          <p:cNvPr id="3" name="object 3"/>
          <p:cNvGrpSpPr/>
          <p:nvPr/>
        </p:nvGrpSpPr>
        <p:grpSpPr>
          <a:xfrm>
            <a:off x="3625596" y="3246278"/>
            <a:ext cx="13047344" cy="4815840"/>
            <a:chOff x="3625596" y="3246278"/>
            <a:chExt cx="13047344" cy="4815840"/>
          </a:xfrm>
        </p:grpSpPr>
        <p:sp>
          <p:nvSpPr>
            <p:cNvPr id="4" name="object 4"/>
            <p:cNvSpPr/>
            <p:nvPr/>
          </p:nvSpPr>
          <p:spPr>
            <a:xfrm>
              <a:off x="3646576" y="4017168"/>
              <a:ext cx="13004800" cy="4034154"/>
            </a:xfrm>
            <a:custGeom>
              <a:avLst/>
              <a:gdLst/>
              <a:ahLst/>
              <a:cxnLst/>
              <a:rect l="l" t="t" r="r" b="b"/>
              <a:pathLst>
                <a:path w="13004800" h="4034154">
                  <a:moveTo>
                    <a:pt x="13004470" y="1344764"/>
                  </a:moveTo>
                  <a:lnTo>
                    <a:pt x="0" y="1344764"/>
                  </a:lnTo>
                  <a:lnTo>
                    <a:pt x="0" y="4034053"/>
                  </a:lnTo>
                  <a:lnTo>
                    <a:pt x="13004470" y="4034053"/>
                  </a:lnTo>
                  <a:lnTo>
                    <a:pt x="13004470" y="1344764"/>
                  </a:lnTo>
                  <a:close/>
                </a:path>
                <a:path w="13004800" h="4034154">
                  <a:moveTo>
                    <a:pt x="13004470" y="0"/>
                  </a:moveTo>
                  <a:lnTo>
                    <a:pt x="0" y="0"/>
                  </a:lnTo>
                  <a:lnTo>
                    <a:pt x="0" y="1344637"/>
                  </a:lnTo>
                  <a:lnTo>
                    <a:pt x="13004470" y="1344637"/>
                  </a:lnTo>
                  <a:lnTo>
                    <a:pt x="13004470" y="0"/>
                  </a:lnTo>
                  <a:close/>
                </a:path>
              </a:pathLst>
            </a:custGeom>
            <a:solidFill>
              <a:srgbClr val="D2EBFF"/>
            </a:solidFill>
          </p:spPr>
          <p:txBody>
            <a:bodyPr wrap="square" lIns="0" tIns="0" rIns="0" bIns="0" rtlCol="0"/>
            <a:lstStyle/>
            <a:p>
              <a:endParaRPr/>
            </a:p>
          </p:txBody>
        </p:sp>
        <p:sp>
          <p:nvSpPr>
            <p:cNvPr id="5" name="object 5"/>
            <p:cNvSpPr/>
            <p:nvPr/>
          </p:nvSpPr>
          <p:spPr>
            <a:xfrm>
              <a:off x="10149077" y="3251676"/>
              <a:ext cx="0" cy="4805045"/>
            </a:xfrm>
            <a:custGeom>
              <a:avLst/>
              <a:gdLst/>
              <a:ahLst/>
              <a:cxnLst/>
              <a:rect l="l" t="t" r="r" b="b"/>
              <a:pathLst>
                <a:path h="4805045">
                  <a:moveTo>
                    <a:pt x="-256" y="203"/>
                  </a:moveTo>
                  <a:lnTo>
                    <a:pt x="-256" y="4804746"/>
                  </a:lnTo>
                </a:path>
              </a:pathLst>
            </a:custGeom>
            <a:ln w="10469">
              <a:solidFill>
                <a:srgbClr val="FFFFFF"/>
              </a:solidFill>
            </a:ln>
          </p:spPr>
          <p:txBody>
            <a:bodyPr wrap="square" lIns="0" tIns="0" rIns="0" bIns="0" rtlCol="0"/>
            <a:lstStyle/>
            <a:p>
              <a:endParaRPr/>
            </a:p>
          </p:txBody>
        </p:sp>
        <p:sp>
          <p:nvSpPr>
            <p:cNvPr id="6" name="object 6"/>
            <p:cNvSpPr/>
            <p:nvPr/>
          </p:nvSpPr>
          <p:spPr>
            <a:xfrm>
              <a:off x="3641471" y="4016978"/>
              <a:ext cx="13015594" cy="0"/>
            </a:xfrm>
            <a:custGeom>
              <a:avLst/>
              <a:gdLst/>
              <a:ahLst/>
              <a:cxnLst/>
              <a:rect l="l" t="t" r="r" b="b"/>
              <a:pathLst>
                <a:path w="13015594">
                  <a:moveTo>
                    <a:pt x="-92" y="184"/>
                  </a:moveTo>
                  <a:lnTo>
                    <a:pt x="13014920" y="184"/>
                  </a:lnTo>
                </a:path>
              </a:pathLst>
            </a:custGeom>
            <a:ln w="31411">
              <a:solidFill>
                <a:srgbClr val="FFFFFF"/>
              </a:solidFill>
            </a:ln>
          </p:spPr>
          <p:txBody>
            <a:bodyPr wrap="square" lIns="0" tIns="0" rIns="0" bIns="0" rtlCol="0"/>
            <a:lstStyle/>
            <a:p>
              <a:endParaRPr/>
            </a:p>
          </p:txBody>
        </p:sp>
        <p:sp>
          <p:nvSpPr>
            <p:cNvPr id="7" name="object 7"/>
            <p:cNvSpPr/>
            <p:nvPr/>
          </p:nvSpPr>
          <p:spPr>
            <a:xfrm>
              <a:off x="3641379" y="3251879"/>
              <a:ext cx="13015594" cy="4805045"/>
            </a:xfrm>
            <a:custGeom>
              <a:avLst/>
              <a:gdLst/>
              <a:ahLst/>
              <a:cxnLst/>
              <a:rect l="l" t="t" r="r" b="b"/>
              <a:pathLst>
                <a:path w="13015594" h="4805045">
                  <a:moveTo>
                    <a:pt x="0" y="2109924"/>
                  </a:moveTo>
                  <a:lnTo>
                    <a:pt x="13015012" y="2109924"/>
                  </a:lnTo>
                </a:path>
                <a:path w="13015594" h="4805045">
                  <a:moveTo>
                    <a:pt x="0" y="3454693"/>
                  </a:moveTo>
                  <a:lnTo>
                    <a:pt x="13015012" y="3454693"/>
                  </a:lnTo>
                </a:path>
                <a:path w="13015594" h="4805045">
                  <a:moveTo>
                    <a:pt x="5206" y="0"/>
                  </a:moveTo>
                  <a:lnTo>
                    <a:pt x="5206" y="4804542"/>
                  </a:lnTo>
                </a:path>
                <a:path w="13015594" h="4805045">
                  <a:moveTo>
                    <a:pt x="13009678" y="0"/>
                  </a:moveTo>
                  <a:lnTo>
                    <a:pt x="13009678" y="4804542"/>
                  </a:lnTo>
                </a:path>
                <a:path w="13015594" h="4805045">
                  <a:moveTo>
                    <a:pt x="0" y="5206"/>
                  </a:moveTo>
                  <a:lnTo>
                    <a:pt x="13015012" y="5206"/>
                  </a:lnTo>
                </a:path>
                <a:path w="13015594" h="4805045">
                  <a:moveTo>
                    <a:pt x="0" y="4799335"/>
                  </a:moveTo>
                  <a:lnTo>
                    <a:pt x="13015012" y="4799335"/>
                  </a:lnTo>
                </a:path>
              </a:pathLst>
            </a:custGeom>
            <a:ln w="10469">
              <a:solidFill>
                <a:srgbClr val="FFFFFF"/>
              </a:solidFill>
            </a:ln>
          </p:spPr>
          <p:txBody>
            <a:bodyPr wrap="square" lIns="0" tIns="0" rIns="0" bIns="0" rtlCol="0"/>
            <a:lstStyle/>
            <a:p>
              <a:endParaRPr/>
            </a:p>
          </p:txBody>
        </p:sp>
      </p:grpSp>
      <p:sp>
        <p:nvSpPr>
          <p:cNvPr id="8" name="object 8"/>
          <p:cNvSpPr txBox="1"/>
          <p:nvPr/>
        </p:nvSpPr>
        <p:spPr>
          <a:xfrm>
            <a:off x="3651912" y="3262117"/>
            <a:ext cx="6492240" cy="739775"/>
          </a:xfrm>
          <a:prstGeom prst="rect">
            <a:avLst/>
          </a:prstGeom>
          <a:solidFill>
            <a:srgbClr val="92D2FF"/>
          </a:solidFill>
        </p:spPr>
        <p:txBody>
          <a:bodyPr vert="horz" wrap="square" lIns="0" tIns="12700" rIns="0" bIns="0" rtlCol="0">
            <a:spAutoFit/>
          </a:bodyPr>
          <a:lstStyle/>
          <a:p>
            <a:pPr marR="30480" algn="ctr">
              <a:lnSpc>
                <a:spcPct val="100000"/>
              </a:lnSpc>
              <a:spcBef>
                <a:spcPts val="100"/>
              </a:spcBef>
            </a:pPr>
            <a:r>
              <a:rPr sz="2950" b="1" spc="165" dirty="0">
                <a:solidFill>
                  <a:srgbClr val="FFFFFF"/>
                </a:solidFill>
                <a:latin typeface="Calibri"/>
                <a:cs typeface="Calibri"/>
              </a:rPr>
              <a:t>Culturally</a:t>
            </a:r>
            <a:r>
              <a:rPr sz="2950" b="1" spc="320" dirty="0">
                <a:solidFill>
                  <a:srgbClr val="FFFFFF"/>
                </a:solidFill>
                <a:latin typeface="Calibri"/>
                <a:cs typeface="Calibri"/>
              </a:rPr>
              <a:t> </a:t>
            </a:r>
            <a:r>
              <a:rPr sz="2950" b="1" spc="220" dirty="0">
                <a:solidFill>
                  <a:srgbClr val="FFFFFF"/>
                </a:solidFill>
                <a:latin typeface="Calibri"/>
                <a:cs typeface="Calibri"/>
              </a:rPr>
              <a:t>Competency</a:t>
            </a:r>
            <a:endParaRPr sz="2950">
              <a:latin typeface="Calibri"/>
              <a:cs typeface="Calibri"/>
            </a:endParaRPr>
          </a:p>
        </p:txBody>
      </p:sp>
      <p:sp>
        <p:nvSpPr>
          <p:cNvPr id="9" name="object 9"/>
          <p:cNvSpPr txBox="1"/>
          <p:nvPr/>
        </p:nvSpPr>
        <p:spPr>
          <a:xfrm>
            <a:off x="10154312" y="3262117"/>
            <a:ext cx="6492240" cy="739775"/>
          </a:xfrm>
          <a:prstGeom prst="rect">
            <a:avLst/>
          </a:prstGeom>
          <a:solidFill>
            <a:srgbClr val="92D2FF"/>
          </a:solidFill>
        </p:spPr>
        <p:txBody>
          <a:bodyPr vert="horz" wrap="square" lIns="0" tIns="12700" rIns="0" bIns="0" rtlCol="0">
            <a:spAutoFit/>
          </a:bodyPr>
          <a:lstStyle/>
          <a:p>
            <a:pPr marR="21590" algn="ctr">
              <a:lnSpc>
                <a:spcPct val="100000"/>
              </a:lnSpc>
              <a:spcBef>
                <a:spcPts val="100"/>
              </a:spcBef>
              <a:tabLst>
                <a:tab pos="1531620" algn="l"/>
              </a:tabLst>
            </a:pPr>
            <a:r>
              <a:rPr sz="2950" b="1" spc="140" dirty="0">
                <a:solidFill>
                  <a:srgbClr val="FFFFFF"/>
                </a:solidFill>
                <a:latin typeface="Calibri"/>
                <a:cs typeface="Calibri"/>
              </a:rPr>
              <a:t>Cultural</a:t>
            </a:r>
            <a:r>
              <a:rPr sz="2950" b="1" dirty="0">
                <a:solidFill>
                  <a:srgbClr val="FFFFFF"/>
                </a:solidFill>
                <a:latin typeface="Calibri"/>
                <a:cs typeface="Calibri"/>
              </a:rPr>
              <a:t>	</a:t>
            </a:r>
            <a:r>
              <a:rPr sz="2950" b="1" spc="150" dirty="0">
                <a:solidFill>
                  <a:srgbClr val="FFFFFF"/>
                </a:solidFill>
                <a:latin typeface="Calibri"/>
                <a:cs typeface="Calibri"/>
              </a:rPr>
              <a:t>Humility</a:t>
            </a:r>
            <a:endParaRPr sz="2950">
              <a:latin typeface="Calibri"/>
              <a:cs typeface="Calibri"/>
            </a:endParaRPr>
          </a:p>
        </p:txBody>
      </p:sp>
      <p:sp>
        <p:nvSpPr>
          <p:cNvPr id="10" name="object 10"/>
          <p:cNvSpPr txBox="1"/>
          <p:nvPr/>
        </p:nvSpPr>
        <p:spPr>
          <a:xfrm>
            <a:off x="3651912" y="4029735"/>
            <a:ext cx="6492240" cy="398780"/>
          </a:xfrm>
          <a:prstGeom prst="rect">
            <a:avLst/>
          </a:prstGeom>
        </p:spPr>
        <p:txBody>
          <a:bodyPr vert="horz" wrap="square" lIns="0" tIns="12065" rIns="0" bIns="0" rtlCol="0">
            <a:spAutoFit/>
          </a:bodyPr>
          <a:lstStyle/>
          <a:p>
            <a:pPr marL="107950">
              <a:lnSpc>
                <a:spcPct val="100000"/>
              </a:lnSpc>
              <a:spcBef>
                <a:spcPts val="95"/>
              </a:spcBef>
            </a:pPr>
            <a:r>
              <a:rPr sz="2450" dirty="0">
                <a:latin typeface="Calibri"/>
                <a:cs typeface="Calibri"/>
              </a:rPr>
              <a:t>“I</a:t>
            </a:r>
            <a:r>
              <a:rPr sz="2450" spc="80" dirty="0">
                <a:latin typeface="Calibri"/>
                <a:cs typeface="Calibri"/>
              </a:rPr>
              <a:t> </a:t>
            </a:r>
            <a:r>
              <a:rPr sz="2450" spc="65" dirty="0">
                <a:latin typeface="Calibri"/>
                <a:cs typeface="Calibri"/>
              </a:rPr>
              <a:t>am</a:t>
            </a:r>
            <a:r>
              <a:rPr sz="2450" spc="285" dirty="0">
                <a:latin typeface="Calibri"/>
                <a:cs typeface="Calibri"/>
              </a:rPr>
              <a:t> </a:t>
            </a:r>
            <a:r>
              <a:rPr sz="2450" dirty="0">
                <a:latin typeface="Calibri"/>
                <a:cs typeface="Calibri"/>
              </a:rPr>
              <a:t>the</a:t>
            </a:r>
            <a:r>
              <a:rPr sz="2450" spc="225" dirty="0">
                <a:latin typeface="Calibri"/>
                <a:cs typeface="Calibri"/>
              </a:rPr>
              <a:t> </a:t>
            </a:r>
            <a:r>
              <a:rPr sz="2450" spc="45" dirty="0">
                <a:latin typeface="Calibri"/>
                <a:cs typeface="Calibri"/>
              </a:rPr>
              <a:t>expert”</a:t>
            </a:r>
            <a:endParaRPr sz="2450">
              <a:latin typeface="Calibri"/>
              <a:cs typeface="Calibri"/>
            </a:endParaRPr>
          </a:p>
        </p:txBody>
      </p:sp>
      <p:sp>
        <p:nvSpPr>
          <p:cNvPr id="11" name="object 11"/>
          <p:cNvSpPr txBox="1"/>
          <p:nvPr/>
        </p:nvSpPr>
        <p:spPr>
          <a:xfrm>
            <a:off x="10154312" y="4019067"/>
            <a:ext cx="6492240" cy="775335"/>
          </a:xfrm>
          <a:prstGeom prst="rect">
            <a:avLst/>
          </a:prstGeom>
        </p:spPr>
        <p:txBody>
          <a:bodyPr vert="horz" wrap="square" lIns="0" tIns="9525" rIns="0" bIns="0" rtlCol="0">
            <a:spAutoFit/>
          </a:bodyPr>
          <a:lstStyle/>
          <a:p>
            <a:pPr marL="1013460" marR="172720">
              <a:lnSpc>
                <a:spcPct val="100800"/>
              </a:lnSpc>
              <a:spcBef>
                <a:spcPts val="75"/>
              </a:spcBef>
            </a:pPr>
            <a:r>
              <a:rPr sz="2450" spc="85" dirty="0">
                <a:latin typeface="Calibri"/>
                <a:cs typeface="Calibri"/>
              </a:rPr>
              <a:t>The</a:t>
            </a:r>
            <a:r>
              <a:rPr sz="2450" spc="285" dirty="0">
                <a:latin typeface="Calibri"/>
                <a:cs typeface="Calibri"/>
              </a:rPr>
              <a:t> </a:t>
            </a:r>
            <a:r>
              <a:rPr sz="2450" spc="80" dirty="0">
                <a:latin typeface="Calibri"/>
                <a:cs typeface="Calibri"/>
              </a:rPr>
              <a:t>community,</a:t>
            </a:r>
            <a:r>
              <a:rPr sz="2450" spc="200" dirty="0">
                <a:latin typeface="Calibri"/>
                <a:cs typeface="Calibri"/>
              </a:rPr>
              <a:t> </a:t>
            </a:r>
            <a:r>
              <a:rPr sz="2450" spc="130" dirty="0">
                <a:latin typeface="Calibri"/>
                <a:cs typeface="Calibri"/>
              </a:rPr>
              <a:t>member</a:t>
            </a:r>
            <a:r>
              <a:rPr sz="2450" spc="290" dirty="0">
                <a:latin typeface="Calibri"/>
                <a:cs typeface="Calibri"/>
              </a:rPr>
              <a:t> </a:t>
            </a:r>
            <a:r>
              <a:rPr sz="2450" spc="60" dirty="0">
                <a:latin typeface="Calibri"/>
                <a:cs typeface="Calibri"/>
              </a:rPr>
              <a:t>or</a:t>
            </a:r>
            <a:r>
              <a:rPr sz="2450" spc="215" dirty="0">
                <a:latin typeface="Calibri"/>
                <a:cs typeface="Calibri"/>
              </a:rPr>
              <a:t> </a:t>
            </a:r>
            <a:r>
              <a:rPr sz="2450" spc="65" dirty="0">
                <a:latin typeface="Calibri"/>
                <a:cs typeface="Calibri"/>
              </a:rPr>
              <a:t>patient</a:t>
            </a:r>
            <a:r>
              <a:rPr sz="2450" spc="185" dirty="0">
                <a:latin typeface="Calibri"/>
                <a:cs typeface="Calibri"/>
              </a:rPr>
              <a:t> </a:t>
            </a:r>
            <a:r>
              <a:rPr sz="2450" spc="-25" dirty="0">
                <a:latin typeface="Calibri"/>
                <a:cs typeface="Calibri"/>
              </a:rPr>
              <a:t>is </a:t>
            </a:r>
            <a:r>
              <a:rPr sz="2450" dirty="0">
                <a:latin typeface="Calibri"/>
                <a:cs typeface="Calibri"/>
              </a:rPr>
              <a:t>the</a:t>
            </a:r>
            <a:r>
              <a:rPr sz="2450" spc="330" dirty="0">
                <a:latin typeface="Calibri"/>
                <a:cs typeface="Calibri"/>
              </a:rPr>
              <a:t> </a:t>
            </a:r>
            <a:r>
              <a:rPr sz="2450" spc="60" dirty="0">
                <a:latin typeface="Calibri"/>
                <a:cs typeface="Calibri"/>
              </a:rPr>
              <a:t>expert.</a:t>
            </a:r>
            <a:endParaRPr sz="2450">
              <a:latin typeface="Calibri"/>
              <a:cs typeface="Calibri"/>
            </a:endParaRPr>
          </a:p>
        </p:txBody>
      </p:sp>
      <p:sp>
        <p:nvSpPr>
          <p:cNvPr id="12" name="object 12"/>
          <p:cNvSpPr txBox="1"/>
          <p:nvPr/>
        </p:nvSpPr>
        <p:spPr>
          <a:xfrm>
            <a:off x="3651912" y="5363836"/>
            <a:ext cx="6492240" cy="1153160"/>
          </a:xfrm>
          <a:prstGeom prst="rect">
            <a:avLst/>
          </a:prstGeom>
        </p:spPr>
        <p:txBody>
          <a:bodyPr vert="horz" wrap="square" lIns="0" tIns="9525" rIns="0" bIns="0" rtlCol="0">
            <a:spAutoFit/>
          </a:bodyPr>
          <a:lstStyle/>
          <a:p>
            <a:pPr marL="107950" marR="1630680">
              <a:lnSpc>
                <a:spcPct val="100800"/>
              </a:lnSpc>
              <a:spcBef>
                <a:spcPts val="75"/>
              </a:spcBef>
            </a:pPr>
            <a:r>
              <a:rPr sz="2450" spc="140" dirty="0">
                <a:latin typeface="Calibri"/>
                <a:cs typeface="Calibri"/>
              </a:rPr>
              <a:t>Assumes</a:t>
            </a:r>
            <a:r>
              <a:rPr sz="2450" spc="270" dirty="0">
                <a:latin typeface="Calibri"/>
                <a:cs typeface="Calibri"/>
              </a:rPr>
              <a:t> </a:t>
            </a:r>
            <a:r>
              <a:rPr sz="2450" spc="60" dirty="0">
                <a:latin typeface="Calibri"/>
                <a:cs typeface="Calibri"/>
              </a:rPr>
              <a:t>there</a:t>
            </a:r>
            <a:r>
              <a:rPr sz="2450" spc="210" dirty="0">
                <a:latin typeface="Calibri"/>
                <a:cs typeface="Calibri"/>
              </a:rPr>
              <a:t> </a:t>
            </a:r>
            <a:r>
              <a:rPr sz="2450" dirty="0">
                <a:latin typeface="Calibri"/>
                <a:cs typeface="Calibri"/>
              </a:rPr>
              <a:t>is</a:t>
            </a:r>
            <a:r>
              <a:rPr sz="2450" spc="215" dirty="0">
                <a:latin typeface="Calibri"/>
                <a:cs typeface="Calibri"/>
              </a:rPr>
              <a:t> </a:t>
            </a:r>
            <a:r>
              <a:rPr sz="2450" spc="60" dirty="0">
                <a:latin typeface="Calibri"/>
                <a:cs typeface="Calibri"/>
              </a:rPr>
              <a:t>an</a:t>
            </a:r>
            <a:r>
              <a:rPr sz="2450" spc="254" dirty="0">
                <a:latin typeface="Calibri"/>
                <a:cs typeface="Calibri"/>
              </a:rPr>
              <a:t> </a:t>
            </a:r>
            <a:r>
              <a:rPr sz="2450" dirty="0">
                <a:latin typeface="Calibri"/>
                <a:cs typeface="Calibri"/>
              </a:rPr>
              <a:t>“end”</a:t>
            </a:r>
            <a:r>
              <a:rPr sz="2450" spc="195" dirty="0">
                <a:latin typeface="Calibri"/>
                <a:cs typeface="Calibri"/>
              </a:rPr>
              <a:t> </a:t>
            </a:r>
            <a:r>
              <a:rPr sz="2450" spc="145" dirty="0">
                <a:latin typeface="Calibri"/>
                <a:cs typeface="Calibri"/>
              </a:rPr>
              <a:t>goal</a:t>
            </a:r>
            <a:r>
              <a:rPr sz="2450" spc="320" dirty="0">
                <a:latin typeface="Calibri"/>
                <a:cs typeface="Calibri"/>
              </a:rPr>
              <a:t> </a:t>
            </a:r>
            <a:r>
              <a:rPr sz="2450" spc="-25" dirty="0">
                <a:latin typeface="Calibri"/>
                <a:cs typeface="Calibri"/>
              </a:rPr>
              <a:t>to </a:t>
            </a:r>
            <a:r>
              <a:rPr sz="2450" spc="130" dirty="0">
                <a:latin typeface="Calibri"/>
                <a:cs typeface="Calibri"/>
              </a:rPr>
              <a:t>understanding</a:t>
            </a:r>
            <a:r>
              <a:rPr sz="2450" spc="290" dirty="0">
                <a:latin typeface="Calibri"/>
                <a:cs typeface="Calibri"/>
              </a:rPr>
              <a:t> </a:t>
            </a:r>
            <a:r>
              <a:rPr sz="2450" spc="75" dirty="0">
                <a:latin typeface="Calibri"/>
                <a:cs typeface="Calibri"/>
              </a:rPr>
              <a:t>others</a:t>
            </a:r>
            <a:r>
              <a:rPr sz="2450" spc="195" dirty="0">
                <a:latin typeface="Calibri"/>
                <a:cs typeface="Calibri"/>
              </a:rPr>
              <a:t> </a:t>
            </a:r>
            <a:r>
              <a:rPr sz="2450" spc="50" dirty="0">
                <a:latin typeface="Calibri"/>
                <a:cs typeface="Calibri"/>
              </a:rPr>
              <a:t>lived</a:t>
            </a:r>
            <a:endParaRPr sz="2450">
              <a:latin typeface="Calibri"/>
              <a:cs typeface="Calibri"/>
            </a:endParaRPr>
          </a:p>
          <a:p>
            <a:pPr marL="107950">
              <a:lnSpc>
                <a:spcPct val="100000"/>
              </a:lnSpc>
              <a:spcBef>
                <a:spcPts val="35"/>
              </a:spcBef>
            </a:pPr>
            <a:r>
              <a:rPr sz="2450" spc="105" dirty="0">
                <a:latin typeface="Calibri"/>
                <a:cs typeface="Calibri"/>
              </a:rPr>
              <a:t>experience</a:t>
            </a:r>
            <a:endParaRPr sz="2450">
              <a:latin typeface="Calibri"/>
              <a:cs typeface="Calibri"/>
            </a:endParaRPr>
          </a:p>
        </p:txBody>
      </p:sp>
      <p:sp>
        <p:nvSpPr>
          <p:cNvPr id="13" name="object 13"/>
          <p:cNvSpPr txBox="1"/>
          <p:nvPr/>
        </p:nvSpPr>
        <p:spPr>
          <a:xfrm>
            <a:off x="10154312" y="5363836"/>
            <a:ext cx="6492240" cy="775335"/>
          </a:xfrm>
          <a:prstGeom prst="rect">
            <a:avLst/>
          </a:prstGeom>
        </p:spPr>
        <p:txBody>
          <a:bodyPr vert="horz" wrap="square" lIns="0" tIns="9525" rIns="0" bIns="0" rtlCol="0">
            <a:spAutoFit/>
          </a:bodyPr>
          <a:lstStyle/>
          <a:p>
            <a:pPr marL="1013460" marR="696595">
              <a:lnSpc>
                <a:spcPct val="100800"/>
              </a:lnSpc>
              <a:spcBef>
                <a:spcPts val="75"/>
              </a:spcBef>
            </a:pPr>
            <a:r>
              <a:rPr sz="2450" dirty="0">
                <a:latin typeface="Calibri"/>
                <a:cs typeface="Calibri"/>
              </a:rPr>
              <a:t>A</a:t>
            </a:r>
            <a:r>
              <a:rPr sz="2450" spc="320" dirty="0">
                <a:latin typeface="Calibri"/>
                <a:cs typeface="Calibri"/>
              </a:rPr>
              <a:t> </a:t>
            </a:r>
            <a:r>
              <a:rPr sz="2450" spc="105" dirty="0">
                <a:latin typeface="Calibri"/>
                <a:cs typeface="Calibri"/>
              </a:rPr>
              <a:t>lifelong</a:t>
            </a:r>
            <a:r>
              <a:rPr sz="2450" spc="235" dirty="0">
                <a:latin typeface="Calibri"/>
                <a:cs typeface="Calibri"/>
              </a:rPr>
              <a:t> </a:t>
            </a:r>
            <a:r>
              <a:rPr sz="2450" spc="130" dirty="0">
                <a:latin typeface="Calibri"/>
                <a:cs typeface="Calibri"/>
              </a:rPr>
              <a:t>process</a:t>
            </a:r>
            <a:r>
              <a:rPr sz="2450" spc="254" dirty="0">
                <a:latin typeface="Calibri"/>
                <a:cs typeface="Calibri"/>
              </a:rPr>
              <a:t> </a:t>
            </a:r>
            <a:r>
              <a:rPr sz="2450" spc="50" dirty="0">
                <a:latin typeface="Calibri"/>
                <a:cs typeface="Calibri"/>
              </a:rPr>
              <a:t>of</a:t>
            </a:r>
            <a:r>
              <a:rPr sz="2450" spc="229" dirty="0">
                <a:latin typeface="Calibri"/>
                <a:cs typeface="Calibri"/>
              </a:rPr>
              <a:t> </a:t>
            </a:r>
            <a:r>
              <a:rPr sz="2450" spc="110" dirty="0">
                <a:latin typeface="Calibri"/>
                <a:cs typeface="Calibri"/>
              </a:rPr>
              <a:t>learning</a:t>
            </a:r>
            <a:r>
              <a:rPr sz="2450" spc="220" dirty="0">
                <a:latin typeface="Calibri"/>
                <a:cs typeface="Calibri"/>
              </a:rPr>
              <a:t> </a:t>
            </a:r>
            <a:r>
              <a:rPr sz="2450" spc="60" dirty="0">
                <a:latin typeface="Calibri"/>
                <a:cs typeface="Calibri"/>
              </a:rPr>
              <a:t>and </a:t>
            </a:r>
            <a:r>
              <a:rPr sz="2450" spc="65" dirty="0">
                <a:latin typeface="Calibri"/>
                <a:cs typeface="Calibri"/>
              </a:rPr>
              <a:t>reflecting</a:t>
            </a:r>
            <a:endParaRPr sz="2450">
              <a:latin typeface="Calibri"/>
              <a:cs typeface="Calibri"/>
            </a:endParaRPr>
          </a:p>
        </p:txBody>
      </p:sp>
      <p:sp>
        <p:nvSpPr>
          <p:cNvPr id="14" name="object 14"/>
          <p:cNvSpPr txBox="1"/>
          <p:nvPr/>
        </p:nvSpPr>
        <p:spPr>
          <a:xfrm>
            <a:off x="3651912" y="6708554"/>
            <a:ext cx="6492240" cy="775970"/>
          </a:xfrm>
          <a:prstGeom prst="rect">
            <a:avLst/>
          </a:prstGeom>
        </p:spPr>
        <p:txBody>
          <a:bodyPr vert="horz" wrap="square" lIns="0" tIns="8890" rIns="0" bIns="0" rtlCol="0">
            <a:spAutoFit/>
          </a:bodyPr>
          <a:lstStyle/>
          <a:p>
            <a:pPr marL="107950" marR="1513840">
              <a:lnSpc>
                <a:spcPct val="100899"/>
              </a:lnSpc>
              <a:spcBef>
                <a:spcPts val="70"/>
              </a:spcBef>
            </a:pPr>
            <a:r>
              <a:rPr sz="2450" spc="100" dirty="0">
                <a:latin typeface="Calibri"/>
                <a:cs typeface="Calibri"/>
              </a:rPr>
              <a:t>Generalizations</a:t>
            </a:r>
            <a:r>
              <a:rPr sz="2450" spc="220" dirty="0">
                <a:latin typeface="Calibri"/>
                <a:cs typeface="Calibri"/>
              </a:rPr>
              <a:t> </a:t>
            </a:r>
            <a:r>
              <a:rPr sz="2450" spc="100" dirty="0">
                <a:latin typeface="Calibri"/>
                <a:cs typeface="Calibri"/>
              </a:rPr>
              <a:t>about</a:t>
            </a:r>
            <a:r>
              <a:rPr sz="2450" spc="285" dirty="0">
                <a:latin typeface="Calibri"/>
                <a:cs typeface="Calibri"/>
              </a:rPr>
              <a:t> </a:t>
            </a:r>
            <a:r>
              <a:rPr sz="2450" spc="95" dirty="0">
                <a:latin typeface="Calibri"/>
                <a:cs typeface="Calibri"/>
              </a:rPr>
              <a:t>populations </a:t>
            </a:r>
            <a:r>
              <a:rPr sz="2450" spc="105" dirty="0">
                <a:latin typeface="Calibri"/>
                <a:cs typeface="Calibri"/>
              </a:rPr>
              <a:t>and</a:t>
            </a:r>
            <a:r>
              <a:rPr sz="2450" spc="245" dirty="0">
                <a:latin typeface="Calibri"/>
                <a:cs typeface="Calibri"/>
              </a:rPr>
              <a:t> </a:t>
            </a:r>
            <a:r>
              <a:rPr sz="2450" spc="95" dirty="0">
                <a:latin typeface="Calibri"/>
                <a:cs typeface="Calibri"/>
              </a:rPr>
              <a:t>communities</a:t>
            </a:r>
            <a:endParaRPr sz="2450">
              <a:latin typeface="Calibri"/>
              <a:cs typeface="Calibri"/>
            </a:endParaRPr>
          </a:p>
        </p:txBody>
      </p:sp>
      <p:sp>
        <p:nvSpPr>
          <p:cNvPr id="15" name="object 15"/>
          <p:cNvSpPr txBox="1"/>
          <p:nvPr/>
        </p:nvSpPr>
        <p:spPr>
          <a:xfrm>
            <a:off x="10154312" y="6708554"/>
            <a:ext cx="6492240" cy="775970"/>
          </a:xfrm>
          <a:prstGeom prst="rect">
            <a:avLst/>
          </a:prstGeom>
        </p:spPr>
        <p:txBody>
          <a:bodyPr vert="horz" wrap="square" lIns="0" tIns="8890" rIns="0" bIns="0" rtlCol="0">
            <a:spAutoFit/>
          </a:bodyPr>
          <a:lstStyle/>
          <a:p>
            <a:pPr marL="1013460" marR="816610">
              <a:lnSpc>
                <a:spcPct val="100899"/>
              </a:lnSpc>
              <a:spcBef>
                <a:spcPts val="70"/>
              </a:spcBef>
            </a:pPr>
            <a:r>
              <a:rPr sz="2450" spc="110" dirty="0">
                <a:latin typeface="Calibri"/>
                <a:cs typeface="Calibri"/>
              </a:rPr>
              <a:t>Individualized</a:t>
            </a:r>
            <a:r>
              <a:rPr sz="2450" spc="260" dirty="0">
                <a:latin typeface="Calibri"/>
                <a:cs typeface="Calibri"/>
              </a:rPr>
              <a:t> </a:t>
            </a:r>
            <a:r>
              <a:rPr sz="2450" spc="140" dirty="0">
                <a:latin typeface="Calibri"/>
                <a:cs typeface="Calibri"/>
              </a:rPr>
              <a:t>approach</a:t>
            </a:r>
            <a:r>
              <a:rPr sz="2450" spc="215" dirty="0">
                <a:latin typeface="Calibri"/>
                <a:cs typeface="Calibri"/>
              </a:rPr>
              <a:t> </a:t>
            </a:r>
            <a:r>
              <a:rPr sz="2450" spc="60" dirty="0">
                <a:latin typeface="Calibri"/>
                <a:cs typeface="Calibri"/>
              </a:rPr>
              <a:t>and </a:t>
            </a:r>
            <a:r>
              <a:rPr sz="2450" spc="100" dirty="0">
                <a:latin typeface="Calibri"/>
                <a:cs typeface="Calibri"/>
              </a:rPr>
              <a:t>conversations</a:t>
            </a:r>
            <a:r>
              <a:rPr sz="2450" spc="250" dirty="0">
                <a:latin typeface="Calibri"/>
                <a:cs typeface="Calibri"/>
              </a:rPr>
              <a:t> </a:t>
            </a:r>
            <a:r>
              <a:rPr sz="2450" dirty="0">
                <a:latin typeface="Calibri"/>
                <a:cs typeface="Calibri"/>
              </a:rPr>
              <a:t>with</a:t>
            </a:r>
            <a:r>
              <a:rPr sz="2450" spc="180" dirty="0">
                <a:latin typeface="Calibri"/>
                <a:cs typeface="Calibri"/>
              </a:rPr>
              <a:t> </a:t>
            </a:r>
            <a:r>
              <a:rPr sz="2450" spc="110" dirty="0">
                <a:latin typeface="Calibri"/>
                <a:cs typeface="Calibri"/>
              </a:rPr>
              <a:t>each</a:t>
            </a:r>
            <a:r>
              <a:rPr sz="2450" spc="280" dirty="0">
                <a:latin typeface="Calibri"/>
                <a:cs typeface="Calibri"/>
              </a:rPr>
              <a:t> </a:t>
            </a:r>
            <a:r>
              <a:rPr sz="2450" spc="114" dirty="0">
                <a:latin typeface="Calibri"/>
                <a:cs typeface="Calibri"/>
              </a:rPr>
              <a:t>member</a:t>
            </a:r>
            <a:endParaRPr sz="2450">
              <a:latin typeface="Calibri"/>
              <a:cs typeface="Calibri"/>
            </a:endParaRPr>
          </a:p>
        </p:txBody>
      </p:sp>
      <p:grpSp>
        <p:nvGrpSpPr>
          <p:cNvPr id="16" name="object 16"/>
          <p:cNvGrpSpPr/>
          <p:nvPr/>
        </p:nvGrpSpPr>
        <p:grpSpPr>
          <a:xfrm>
            <a:off x="9397795" y="4422284"/>
            <a:ext cx="1308735" cy="3278504"/>
            <a:chOff x="9397795" y="4422284"/>
            <a:chExt cx="1308735" cy="3278504"/>
          </a:xfrm>
        </p:grpSpPr>
        <p:pic>
          <p:nvPicPr>
            <p:cNvPr id="17" name="object 17"/>
            <p:cNvPicPr/>
            <p:nvPr/>
          </p:nvPicPr>
          <p:blipFill>
            <a:blip r:embed="rId2" cstate="print"/>
            <a:stretch>
              <a:fillRect/>
            </a:stretch>
          </p:blipFill>
          <p:spPr>
            <a:xfrm>
              <a:off x="9400412" y="4425038"/>
              <a:ext cx="1302876" cy="599176"/>
            </a:xfrm>
            <a:prstGeom prst="rect">
              <a:avLst/>
            </a:prstGeom>
          </p:spPr>
        </p:pic>
        <p:sp>
          <p:nvSpPr>
            <p:cNvPr id="18" name="object 18"/>
            <p:cNvSpPr/>
            <p:nvPr/>
          </p:nvSpPr>
          <p:spPr>
            <a:xfrm>
              <a:off x="9400412" y="4424902"/>
              <a:ext cx="1303655" cy="599440"/>
            </a:xfrm>
            <a:custGeom>
              <a:avLst/>
              <a:gdLst/>
              <a:ahLst/>
              <a:cxnLst/>
              <a:rect l="l" t="t" r="r" b="b"/>
              <a:pathLst>
                <a:path w="1303654" h="599439">
                  <a:moveTo>
                    <a:pt x="-237" y="150030"/>
                  </a:moveTo>
                  <a:lnTo>
                    <a:pt x="1003291" y="150030"/>
                  </a:lnTo>
                  <a:lnTo>
                    <a:pt x="1003291" y="173"/>
                  </a:lnTo>
                  <a:lnTo>
                    <a:pt x="1303003" y="299886"/>
                  </a:lnTo>
                  <a:lnTo>
                    <a:pt x="1003291" y="599471"/>
                  </a:lnTo>
                  <a:lnTo>
                    <a:pt x="1003291" y="449742"/>
                  </a:lnTo>
                  <a:lnTo>
                    <a:pt x="-237" y="449742"/>
                  </a:lnTo>
                  <a:lnTo>
                    <a:pt x="-237" y="150030"/>
                  </a:lnTo>
                  <a:close/>
                </a:path>
              </a:pathLst>
            </a:custGeom>
            <a:ln w="5234">
              <a:solidFill>
                <a:srgbClr val="92D2FF"/>
              </a:solidFill>
            </a:ln>
          </p:spPr>
          <p:txBody>
            <a:bodyPr wrap="square" lIns="0" tIns="0" rIns="0" bIns="0" rtlCol="0"/>
            <a:lstStyle/>
            <a:p>
              <a:endParaRPr/>
            </a:p>
          </p:txBody>
        </p:sp>
        <p:pic>
          <p:nvPicPr>
            <p:cNvPr id="19" name="object 19"/>
            <p:cNvPicPr/>
            <p:nvPr/>
          </p:nvPicPr>
          <p:blipFill>
            <a:blip r:embed="rId3" cstate="print"/>
            <a:stretch>
              <a:fillRect/>
            </a:stretch>
          </p:blipFill>
          <p:spPr>
            <a:xfrm>
              <a:off x="9400412" y="5730692"/>
              <a:ext cx="1302876" cy="599209"/>
            </a:xfrm>
            <a:prstGeom prst="rect">
              <a:avLst/>
            </a:prstGeom>
          </p:spPr>
        </p:pic>
        <p:sp>
          <p:nvSpPr>
            <p:cNvPr id="20" name="object 20"/>
            <p:cNvSpPr/>
            <p:nvPr/>
          </p:nvSpPr>
          <p:spPr>
            <a:xfrm>
              <a:off x="9400412" y="5730589"/>
              <a:ext cx="1303655" cy="599440"/>
            </a:xfrm>
            <a:custGeom>
              <a:avLst/>
              <a:gdLst/>
              <a:ahLst/>
              <a:cxnLst/>
              <a:rect l="l" t="t" r="r" b="b"/>
              <a:pathLst>
                <a:path w="1303654" h="599439">
                  <a:moveTo>
                    <a:pt x="-237" y="149870"/>
                  </a:moveTo>
                  <a:lnTo>
                    <a:pt x="1003291" y="149870"/>
                  </a:lnTo>
                  <a:lnTo>
                    <a:pt x="1003291" y="140"/>
                  </a:lnTo>
                  <a:lnTo>
                    <a:pt x="1303003" y="299726"/>
                  </a:lnTo>
                  <a:lnTo>
                    <a:pt x="1003291" y="599438"/>
                  </a:lnTo>
                  <a:lnTo>
                    <a:pt x="1003291" y="449582"/>
                  </a:lnTo>
                  <a:lnTo>
                    <a:pt x="-237" y="449582"/>
                  </a:lnTo>
                  <a:lnTo>
                    <a:pt x="-237" y="149870"/>
                  </a:lnTo>
                  <a:close/>
                </a:path>
              </a:pathLst>
            </a:custGeom>
            <a:ln w="5234">
              <a:solidFill>
                <a:srgbClr val="92D2FF"/>
              </a:solidFill>
            </a:ln>
          </p:spPr>
          <p:txBody>
            <a:bodyPr wrap="square" lIns="0" tIns="0" rIns="0" bIns="0" rtlCol="0"/>
            <a:lstStyle/>
            <a:p>
              <a:endParaRPr/>
            </a:p>
          </p:txBody>
        </p:sp>
        <p:pic>
          <p:nvPicPr>
            <p:cNvPr id="21" name="object 21"/>
            <p:cNvPicPr/>
            <p:nvPr/>
          </p:nvPicPr>
          <p:blipFill>
            <a:blip r:embed="rId3" cstate="print"/>
            <a:stretch>
              <a:fillRect/>
            </a:stretch>
          </p:blipFill>
          <p:spPr>
            <a:xfrm>
              <a:off x="9400412" y="7098447"/>
              <a:ext cx="1302876" cy="599244"/>
            </a:xfrm>
            <a:prstGeom prst="rect">
              <a:avLst/>
            </a:prstGeom>
          </p:spPr>
        </p:pic>
        <p:sp>
          <p:nvSpPr>
            <p:cNvPr id="22" name="object 22"/>
            <p:cNvSpPr/>
            <p:nvPr/>
          </p:nvSpPr>
          <p:spPr>
            <a:xfrm>
              <a:off x="9400412" y="7098379"/>
              <a:ext cx="1303655" cy="599440"/>
            </a:xfrm>
            <a:custGeom>
              <a:avLst/>
              <a:gdLst/>
              <a:ahLst/>
              <a:cxnLst/>
              <a:rect l="l" t="t" r="r" b="b"/>
              <a:pathLst>
                <a:path w="1303654" h="599440">
                  <a:moveTo>
                    <a:pt x="-237" y="149962"/>
                  </a:moveTo>
                  <a:lnTo>
                    <a:pt x="1003291" y="149962"/>
                  </a:lnTo>
                  <a:lnTo>
                    <a:pt x="1003291" y="106"/>
                  </a:lnTo>
                  <a:lnTo>
                    <a:pt x="1303003" y="299691"/>
                  </a:lnTo>
                  <a:lnTo>
                    <a:pt x="1003291" y="599404"/>
                  </a:lnTo>
                  <a:lnTo>
                    <a:pt x="1003291" y="449548"/>
                  </a:lnTo>
                  <a:lnTo>
                    <a:pt x="-237" y="449548"/>
                  </a:lnTo>
                  <a:lnTo>
                    <a:pt x="-237" y="149962"/>
                  </a:lnTo>
                  <a:close/>
                </a:path>
              </a:pathLst>
            </a:custGeom>
            <a:ln w="5234">
              <a:solidFill>
                <a:srgbClr val="92D2FF"/>
              </a:solidFill>
            </a:ln>
          </p:spPr>
          <p:txBody>
            <a:bodyPr wrap="square" lIns="0" tIns="0" rIns="0" bIns="0" rtlCol="0"/>
            <a:lstStyle/>
            <a:p>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313250" rIns="0" bIns="0" rtlCol="0">
            <a:spAutoFit/>
          </a:bodyPr>
          <a:lstStyle/>
          <a:p>
            <a:pPr marL="5763895">
              <a:lnSpc>
                <a:spcPct val="100000"/>
              </a:lnSpc>
              <a:spcBef>
                <a:spcPts val="100"/>
              </a:spcBef>
            </a:pPr>
            <a:r>
              <a:rPr spc="285" dirty="0"/>
              <a:t>Patient-</a:t>
            </a:r>
            <a:r>
              <a:rPr spc="45" dirty="0"/>
              <a:t>Centered</a:t>
            </a:r>
          </a:p>
        </p:txBody>
      </p:sp>
      <p:sp>
        <p:nvSpPr>
          <p:cNvPr id="3" name="object 3"/>
          <p:cNvSpPr txBox="1"/>
          <p:nvPr/>
        </p:nvSpPr>
        <p:spPr>
          <a:xfrm>
            <a:off x="14230243" y="10688253"/>
            <a:ext cx="5581015" cy="338455"/>
          </a:xfrm>
          <a:prstGeom prst="rect">
            <a:avLst/>
          </a:prstGeom>
        </p:spPr>
        <p:txBody>
          <a:bodyPr vert="horz" wrap="square" lIns="0" tIns="12700" rIns="0" bIns="0" rtlCol="0">
            <a:spAutoFit/>
          </a:bodyPr>
          <a:lstStyle/>
          <a:p>
            <a:pPr marL="12700">
              <a:lnSpc>
                <a:spcPct val="100000"/>
              </a:lnSpc>
              <a:spcBef>
                <a:spcPts val="100"/>
              </a:spcBef>
            </a:pPr>
            <a:r>
              <a:rPr sz="2050" u="sng" dirty="0">
                <a:solidFill>
                  <a:srgbClr val="0000FF"/>
                </a:solidFill>
                <a:uFill>
                  <a:solidFill>
                    <a:srgbClr val="179AD4"/>
                  </a:solidFill>
                </a:uFill>
                <a:latin typeface="Calibri"/>
                <a:cs typeface="Calibri"/>
                <a:hlinkClick r:id="rId2"/>
              </a:rPr>
              <a:t>Wha</a:t>
            </a:r>
            <a:r>
              <a:rPr sz="2050" u="sng" dirty="0">
                <a:solidFill>
                  <a:srgbClr val="0000FF"/>
                </a:solidFill>
                <a:uFill>
                  <a:solidFill>
                    <a:srgbClr val="179AD4"/>
                  </a:solidFill>
                </a:uFill>
                <a:latin typeface="Calibri"/>
                <a:cs typeface="Calibri"/>
              </a:rPr>
              <a:t>t</a:t>
            </a:r>
            <a:r>
              <a:rPr sz="2050" u="sng" spc="245" dirty="0">
                <a:solidFill>
                  <a:srgbClr val="0000FF"/>
                </a:solidFill>
                <a:uFill>
                  <a:solidFill>
                    <a:srgbClr val="179AD4"/>
                  </a:solidFill>
                </a:uFill>
                <a:latin typeface="Calibri"/>
                <a:cs typeface="Calibri"/>
              </a:rPr>
              <a:t> </a:t>
            </a:r>
            <a:r>
              <a:rPr sz="2050" u="sng" dirty="0">
                <a:solidFill>
                  <a:srgbClr val="0000FF"/>
                </a:solidFill>
                <a:uFill>
                  <a:solidFill>
                    <a:srgbClr val="179AD4"/>
                  </a:solidFill>
                </a:uFill>
                <a:latin typeface="Calibri"/>
                <a:cs typeface="Calibri"/>
              </a:rPr>
              <a:t>Is</a:t>
            </a:r>
            <a:r>
              <a:rPr sz="2050" u="sng" spc="225" dirty="0">
                <a:solidFill>
                  <a:srgbClr val="0000FF"/>
                </a:solidFill>
                <a:uFill>
                  <a:solidFill>
                    <a:srgbClr val="179AD4"/>
                  </a:solidFill>
                </a:uFill>
                <a:latin typeface="Calibri"/>
                <a:cs typeface="Calibri"/>
              </a:rPr>
              <a:t> </a:t>
            </a:r>
            <a:r>
              <a:rPr sz="2050" u="sng" dirty="0">
                <a:solidFill>
                  <a:srgbClr val="0000FF"/>
                </a:solidFill>
                <a:uFill>
                  <a:solidFill>
                    <a:srgbClr val="179AD4"/>
                  </a:solidFill>
                </a:uFill>
                <a:latin typeface="Calibri"/>
                <a:cs typeface="Calibri"/>
                <a:hlinkClick r:id="rId2"/>
              </a:rPr>
              <a:t>Patient-</a:t>
            </a:r>
            <a:r>
              <a:rPr sz="2050" u="sng" spc="105" dirty="0">
                <a:solidFill>
                  <a:srgbClr val="0000FF"/>
                </a:solidFill>
                <a:uFill>
                  <a:solidFill>
                    <a:srgbClr val="179AD4"/>
                  </a:solidFill>
                </a:uFill>
                <a:latin typeface="Calibri"/>
                <a:cs typeface="Calibri"/>
                <a:hlinkClick r:id="rId2"/>
              </a:rPr>
              <a:t>Centere</a:t>
            </a:r>
            <a:r>
              <a:rPr sz="2050" u="sng" spc="105" dirty="0">
                <a:solidFill>
                  <a:srgbClr val="0000FF"/>
                </a:solidFill>
                <a:uFill>
                  <a:solidFill>
                    <a:srgbClr val="179AD4"/>
                  </a:solidFill>
                </a:uFill>
                <a:latin typeface="Calibri"/>
                <a:cs typeface="Calibri"/>
              </a:rPr>
              <a:t>d</a:t>
            </a:r>
            <a:r>
              <a:rPr sz="2050" u="sng" spc="310" dirty="0">
                <a:solidFill>
                  <a:srgbClr val="0000FF"/>
                </a:solidFill>
                <a:uFill>
                  <a:solidFill>
                    <a:srgbClr val="179AD4"/>
                  </a:solidFill>
                </a:uFill>
                <a:latin typeface="Calibri"/>
                <a:cs typeface="Calibri"/>
              </a:rPr>
              <a:t> </a:t>
            </a:r>
            <a:r>
              <a:rPr sz="2050" u="sng" spc="90" dirty="0">
                <a:solidFill>
                  <a:srgbClr val="0000FF"/>
                </a:solidFill>
                <a:uFill>
                  <a:solidFill>
                    <a:srgbClr val="179AD4"/>
                  </a:solidFill>
                </a:uFill>
                <a:latin typeface="Calibri"/>
                <a:cs typeface="Calibri"/>
                <a:hlinkClick r:id="rId2"/>
              </a:rPr>
              <a:t>Care</a:t>
            </a:r>
            <a:r>
              <a:rPr sz="2050" u="sng" spc="90" dirty="0">
                <a:solidFill>
                  <a:srgbClr val="0000FF"/>
                </a:solidFill>
                <a:uFill>
                  <a:solidFill>
                    <a:srgbClr val="179AD4"/>
                  </a:solidFill>
                </a:uFill>
                <a:latin typeface="Calibri"/>
                <a:cs typeface="Calibri"/>
              </a:rPr>
              <a:t>?</a:t>
            </a:r>
            <a:r>
              <a:rPr sz="2050" u="sng" spc="320" dirty="0">
                <a:solidFill>
                  <a:srgbClr val="0000FF"/>
                </a:solidFill>
                <a:uFill>
                  <a:solidFill>
                    <a:srgbClr val="179AD4"/>
                  </a:solidFill>
                </a:uFill>
                <a:latin typeface="Calibri"/>
                <a:cs typeface="Calibri"/>
              </a:rPr>
              <a:t> </a:t>
            </a:r>
            <a:r>
              <a:rPr sz="2050" u="sng" spc="130" dirty="0">
                <a:solidFill>
                  <a:srgbClr val="0000FF"/>
                </a:solidFill>
                <a:uFill>
                  <a:solidFill>
                    <a:srgbClr val="179AD4"/>
                  </a:solidFill>
                </a:uFill>
                <a:latin typeface="Calibri"/>
                <a:cs typeface="Calibri"/>
                <a:hlinkClick r:id="rId2"/>
              </a:rPr>
              <a:t>|NEJ</a:t>
            </a:r>
            <a:r>
              <a:rPr sz="2050" u="sng" spc="130" dirty="0">
                <a:solidFill>
                  <a:srgbClr val="0000FF"/>
                </a:solidFill>
                <a:uFill>
                  <a:solidFill>
                    <a:srgbClr val="179AD4"/>
                  </a:solidFill>
                </a:uFill>
                <a:latin typeface="Calibri"/>
                <a:cs typeface="Calibri"/>
              </a:rPr>
              <a:t>M</a:t>
            </a:r>
            <a:r>
              <a:rPr sz="2050" u="sng" spc="350" dirty="0">
                <a:solidFill>
                  <a:srgbClr val="0000FF"/>
                </a:solidFill>
                <a:uFill>
                  <a:solidFill>
                    <a:srgbClr val="179AD4"/>
                  </a:solidFill>
                </a:uFill>
                <a:latin typeface="Calibri"/>
                <a:cs typeface="Calibri"/>
              </a:rPr>
              <a:t> </a:t>
            </a:r>
            <a:r>
              <a:rPr sz="2050" u="sng" spc="40" dirty="0">
                <a:solidFill>
                  <a:srgbClr val="0000FF"/>
                </a:solidFill>
                <a:uFill>
                  <a:solidFill>
                    <a:srgbClr val="179AD4"/>
                  </a:solidFill>
                </a:uFill>
                <a:latin typeface="Calibri"/>
                <a:cs typeface="Calibri"/>
                <a:hlinkClick r:id="rId2"/>
              </a:rPr>
              <a:t>Catalyst</a:t>
            </a:r>
            <a:endParaRPr sz="2050">
              <a:latin typeface="Calibri"/>
              <a:cs typeface="Calibri"/>
            </a:endParaRPr>
          </a:p>
        </p:txBody>
      </p:sp>
      <p:sp>
        <p:nvSpPr>
          <p:cNvPr id="4" name="object 4"/>
          <p:cNvSpPr txBox="1"/>
          <p:nvPr/>
        </p:nvSpPr>
        <p:spPr>
          <a:xfrm>
            <a:off x="1557234" y="2619816"/>
            <a:ext cx="16831945" cy="5911215"/>
          </a:xfrm>
          <a:prstGeom prst="rect">
            <a:avLst/>
          </a:prstGeom>
        </p:spPr>
        <p:txBody>
          <a:bodyPr vert="horz" wrap="square" lIns="0" tIns="9525" rIns="0" bIns="0" rtlCol="0">
            <a:spAutoFit/>
          </a:bodyPr>
          <a:lstStyle/>
          <a:p>
            <a:pPr marL="481965" marR="5080" indent="-469900">
              <a:lnSpc>
                <a:spcPct val="100699"/>
              </a:lnSpc>
              <a:spcBef>
                <a:spcPts val="75"/>
              </a:spcBef>
              <a:buClr>
                <a:srgbClr val="0D99D4"/>
              </a:buClr>
              <a:buFont typeface="Wingdings"/>
              <a:buChar char=""/>
              <a:tabLst>
                <a:tab pos="484505" algn="l"/>
                <a:tab pos="1251585" algn="l"/>
                <a:tab pos="14986635" algn="l"/>
              </a:tabLst>
            </a:pPr>
            <a:r>
              <a:rPr sz="2950" spc="140" dirty="0">
                <a:latin typeface="Calibri"/>
                <a:cs typeface="Calibri"/>
              </a:rPr>
              <a:t>Our</a:t>
            </a:r>
            <a:r>
              <a:rPr sz="2950" dirty="0">
                <a:latin typeface="Calibri"/>
                <a:cs typeface="Calibri"/>
              </a:rPr>
              <a:t>	</a:t>
            </a:r>
            <a:r>
              <a:rPr sz="2950" spc="95" dirty="0">
                <a:latin typeface="Calibri"/>
                <a:cs typeface="Calibri"/>
              </a:rPr>
              <a:t>team</a:t>
            </a:r>
            <a:r>
              <a:rPr sz="2950" spc="245" dirty="0">
                <a:latin typeface="Calibri"/>
                <a:cs typeface="Calibri"/>
              </a:rPr>
              <a:t> </a:t>
            </a:r>
            <a:r>
              <a:rPr sz="2950" spc="50" dirty="0">
                <a:latin typeface="Calibri"/>
                <a:cs typeface="Calibri"/>
              </a:rPr>
              <a:t>is</a:t>
            </a:r>
            <a:r>
              <a:rPr sz="2950" spc="215" dirty="0">
                <a:latin typeface="Calibri"/>
                <a:cs typeface="Calibri"/>
              </a:rPr>
              <a:t> </a:t>
            </a:r>
            <a:r>
              <a:rPr sz="2950" spc="110" dirty="0">
                <a:latin typeface="Calibri"/>
                <a:cs typeface="Calibri"/>
              </a:rPr>
              <a:t>collaborative,</a:t>
            </a:r>
            <a:r>
              <a:rPr sz="2950" spc="180" dirty="0">
                <a:latin typeface="Calibri"/>
                <a:cs typeface="Calibri"/>
              </a:rPr>
              <a:t> </a:t>
            </a:r>
            <a:r>
              <a:rPr sz="2950" spc="130" dirty="0">
                <a:latin typeface="Calibri"/>
                <a:cs typeface="Calibri"/>
              </a:rPr>
              <a:t>coordinated,</a:t>
            </a:r>
            <a:r>
              <a:rPr sz="2950" spc="210" dirty="0">
                <a:latin typeface="Calibri"/>
                <a:cs typeface="Calibri"/>
              </a:rPr>
              <a:t> </a:t>
            </a:r>
            <a:r>
              <a:rPr sz="2950" spc="140" dirty="0">
                <a:latin typeface="Calibri"/>
                <a:cs typeface="Calibri"/>
              </a:rPr>
              <a:t>and</a:t>
            </a:r>
            <a:r>
              <a:rPr sz="2950" spc="335" dirty="0">
                <a:latin typeface="Calibri"/>
                <a:cs typeface="Calibri"/>
              </a:rPr>
              <a:t> </a:t>
            </a:r>
            <a:r>
              <a:rPr sz="2950" spc="140" dirty="0">
                <a:latin typeface="Calibri"/>
                <a:cs typeface="Calibri"/>
              </a:rPr>
              <a:t>accessible.</a:t>
            </a:r>
            <a:r>
              <a:rPr sz="2950" spc="175" dirty="0">
                <a:latin typeface="Calibri"/>
                <a:cs typeface="Calibri"/>
              </a:rPr>
              <a:t> </a:t>
            </a:r>
            <a:r>
              <a:rPr sz="2950" spc="120" dirty="0">
                <a:latin typeface="Calibri"/>
                <a:cs typeface="Calibri"/>
              </a:rPr>
              <a:t>The</a:t>
            </a:r>
            <a:r>
              <a:rPr sz="2950" spc="320" dirty="0">
                <a:latin typeface="Calibri"/>
                <a:cs typeface="Calibri"/>
              </a:rPr>
              <a:t> </a:t>
            </a:r>
            <a:r>
              <a:rPr sz="2950" spc="105" dirty="0">
                <a:latin typeface="Calibri"/>
                <a:cs typeface="Calibri"/>
              </a:rPr>
              <a:t>right</a:t>
            </a:r>
            <a:r>
              <a:rPr sz="2950" spc="229" dirty="0">
                <a:latin typeface="Calibri"/>
                <a:cs typeface="Calibri"/>
              </a:rPr>
              <a:t> </a:t>
            </a:r>
            <a:r>
              <a:rPr sz="2950" spc="125" dirty="0">
                <a:latin typeface="Calibri"/>
                <a:cs typeface="Calibri"/>
              </a:rPr>
              <a:t>support</a:t>
            </a:r>
            <a:r>
              <a:rPr sz="2950" spc="315" dirty="0">
                <a:latin typeface="Calibri"/>
                <a:cs typeface="Calibri"/>
              </a:rPr>
              <a:t> </a:t>
            </a:r>
            <a:r>
              <a:rPr sz="2950" spc="50" dirty="0">
                <a:latin typeface="Calibri"/>
                <a:cs typeface="Calibri"/>
              </a:rPr>
              <a:t>is</a:t>
            </a:r>
            <a:r>
              <a:rPr sz="2950" spc="215" dirty="0">
                <a:latin typeface="Calibri"/>
                <a:cs typeface="Calibri"/>
              </a:rPr>
              <a:t> </a:t>
            </a:r>
            <a:r>
              <a:rPr sz="2950" spc="145" dirty="0">
                <a:latin typeface="Calibri"/>
                <a:cs typeface="Calibri"/>
              </a:rPr>
              <a:t>provided</a:t>
            </a:r>
            <a:r>
              <a:rPr sz="2950" dirty="0">
                <a:latin typeface="Calibri"/>
                <a:cs typeface="Calibri"/>
              </a:rPr>
              <a:t>	at</a:t>
            </a:r>
            <a:r>
              <a:rPr sz="2950" spc="75" dirty="0">
                <a:latin typeface="Calibri"/>
                <a:cs typeface="Calibri"/>
              </a:rPr>
              <a:t> </a:t>
            </a:r>
            <a:r>
              <a:rPr sz="2950" spc="70" dirty="0">
                <a:latin typeface="Calibri"/>
                <a:cs typeface="Calibri"/>
              </a:rPr>
              <a:t>the</a:t>
            </a:r>
            <a:r>
              <a:rPr sz="2950" spc="225" dirty="0">
                <a:latin typeface="Calibri"/>
                <a:cs typeface="Calibri"/>
              </a:rPr>
              <a:t> </a:t>
            </a:r>
            <a:r>
              <a:rPr sz="2950" spc="80" dirty="0">
                <a:latin typeface="Calibri"/>
                <a:cs typeface="Calibri"/>
              </a:rPr>
              <a:t>right 	</a:t>
            </a:r>
            <a:r>
              <a:rPr sz="2950" spc="75" dirty="0">
                <a:latin typeface="Calibri"/>
                <a:cs typeface="Calibri"/>
              </a:rPr>
              <a:t>time</a:t>
            </a:r>
            <a:r>
              <a:rPr sz="2950" spc="210" dirty="0">
                <a:latin typeface="Calibri"/>
                <a:cs typeface="Calibri"/>
              </a:rPr>
              <a:t> </a:t>
            </a:r>
            <a:r>
              <a:rPr sz="2950" spc="140" dirty="0">
                <a:latin typeface="Calibri"/>
                <a:cs typeface="Calibri"/>
              </a:rPr>
              <a:t>and</a:t>
            </a:r>
            <a:r>
              <a:rPr sz="2950" spc="300" dirty="0">
                <a:latin typeface="Calibri"/>
                <a:cs typeface="Calibri"/>
              </a:rPr>
              <a:t> </a:t>
            </a:r>
            <a:r>
              <a:rPr sz="2950" spc="70" dirty="0">
                <a:latin typeface="Calibri"/>
                <a:cs typeface="Calibri"/>
              </a:rPr>
              <a:t>the</a:t>
            </a:r>
            <a:r>
              <a:rPr sz="2950" spc="225" dirty="0">
                <a:latin typeface="Calibri"/>
                <a:cs typeface="Calibri"/>
              </a:rPr>
              <a:t> </a:t>
            </a:r>
            <a:r>
              <a:rPr sz="2950" spc="105" dirty="0">
                <a:latin typeface="Calibri"/>
                <a:cs typeface="Calibri"/>
              </a:rPr>
              <a:t>right</a:t>
            </a:r>
            <a:r>
              <a:rPr sz="2950" spc="240" dirty="0">
                <a:latin typeface="Calibri"/>
                <a:cs typeface="Calibri"/>
              </a:rPr>
              <a:t> </a:t>
            </a:r>
            <a:r>
              <a:rPr sz="2950" spc="110" dirty="0">
                <a:latin typeface="Calibri"/>
                <a:cs typeface="Calibri"/>
              </a:rPr>
              <a:t>place.</a:t>
            </a:r>
            <a:endParaRPr sz="2950">
              <a:latin typeface="Calibri"/>
              <a:cs typeface="Calibri"/>
            </a:endParaRPr>
          </a:p>
          <a:p>
            <a:pPr>
              <a:lnSpc>
                <a:spcPct val="100000"/>
              </a:lnSpc>
              <a:spcBef>
                <a:spcPts val="120"/>
              </a:spcBef>
              <a:buClr>
                <a:srgbClr val="0D99D4"/>
              </a:buClr>
              <a:buFont typeface="Wingdings"/>
              <a:buChar char=""/>
            </a:pPr>
            <a:endParaRPr sz="2950">
              <a:latin typeface="Calibri"/>
              <a:cs typeface="Calibri"/>
            </a:endParaRPr>
          </a:p>
          <a:p>
            <a:pPr marL="482600" indent="-469900">
              <a:lnSpc>
                <a:spcPct val="100000"/>
              </a:lnSpc>
              <a:buClr>
                <a:srgbClr val="0D99D4"/>
              </a:buClr>
              <a:buFont typeface="Wingdings"/>
              <a:buChar char=""/>
              <a:tabLst>
                <a:tab pos="482600" algn="l"/>
                <a:tab pos="7021830" algn="l"/>
              </a:tabLst>
            </a:pPr>
            <a:r>
              <a:rPr sz="2950" spc="155" dirty="0">
                <a:latin typeface="Calibri"/>
                <a:cs typeface="Calibri"/>
              </a:rPr>
              <a:t>Care</a:t>
            </a:r>
            <a:r>
              <a:rPr sz="2950" spc="305" dirty="0">
                <a:latin typeface="Calibri"/>
                <a:cs typeface="Calibri"/>
              </a:rPr>
              <a:t> </a:t>
            </a:r>
            <a:r>
              <a:rPr sz="2950" spc="135" dirty="0">
                <a:latin typeface="Calibri"/>
                <a:cs typeface="Calibri"/>
              </a:rPr>
              <a:t>focuses</a:t>
            </a:r>
            <a:r>
              <a:rPr sz="2950" spc="245" dirty="0">
                <a:latin typeface="Calibri"/>
                <a:cs typeface="Calibri"/>
              </a:rPr>
              <a:t> </a:t>
            </a:r>
            <a:r>
              <a:rPr sz="2950" spc="105" dirty="0">
                <a:latin typeface="Calibri"/>
                <a:cs typeface="Calibri"/>
              </a:rPr>
              <a:t>on</a:t>
            </a:r>
            <a:r>
              <a:rPr sz="2950" spc="300" dirty="0">
                <a:latin typeface="Calibri"/>
                <a:cs typeface="Calibri"/>
              </a:rPr>
              <a:t> </a:t>
            </a:r>
            <a:r>
              <a:rPr sz="2950" spc="114" dirty="0">
                <a:latin typeface="Calibri"/>
                <a:cs typeface="Calibri"/>
              </a:rPr>
              <a:t>emotional</a:t>
            </a:r>
            <a:r>
              <a:rPr sz="2950" spc="225" dirty="0">
                <a:latin typeface="Calibri"/>
                <a:cs typeface="Calibri"/>
              </a:rPr>
              <a:t> </a:t>
            </a:r>
            <a:r>
              <a:rPr sz="2950" spc="85" dirty="0">
                <a:latin typeface="Calibri"/>
                <a:cs typeface="Calibri"/>
              </a:rPr>
              <a:t>well-</a:t>
            </a:r>
            <a:r>
              <a:rPr sz="2950" spc="170" dirty="0">
                <a:latin typeface="Calibri"/>
                <a:cs typeface="Calibri"/>
              </a:rPr>
              <a:t>being</a:t>
            </a:r>
            <a:r>
              <a:rPr sz="2950" dirty="0">
                <a:latin typeface="Calibri"/>
                <a:cs typeface="Calibri"/>
              </a:rPr>
              <a:t>	</a:t>
            </a:r>
            <a:r>
              <a:rPr sz="2950" spc="80" dirty="0">
                <a:latin typeface="Calibri"/>
                <a:cs typeface="Calibri"/>
              </a:rPr>
              <a:t>as</a:t>
            </a:r>
            <a:r>
              <a:rPr sz="2950" spc="245" dirty="0">
                <a:latin typeface="Calibri"/>
                <a:cs typeface="Calibri"/>
              </a:rPr>
              <a:t> </a:t>
            </a:r>
            <a:r>
              <a:rPr sz="2950" spc="-10" dirty="0">
                <a:latin typeface="Calibri"/>
                <a:cs typeface="Calibri"/>
              </a:rPr>
              <a:t>well.</a:t>
            </a:r>
            <a:endParaRPr sz="2950">
              <a:latin typeface="Calibri"/>
              <a:cs typeface="Calibri"/>
            </a:endParaRPr>
          </a:p>
          <a:p>
            <a:pPr>
              <a:lnSpc>
                <a:spcPct val="100000"/>
              </a:lnSpc>
              <a:buClr>
                <a:srgbClr val="0D99D4"/>
              </a:buClr>
              <a:buFont typeface="Wingdings"/>
              <a:buChar char=""/>
            </a:pPr>
            <a:endParaRPr sz="2950">
              <a:latin typeface="Calibri"/>
              <a:cs typeface="Calibri"/>
            </a:endParaRPr>
          </a:p>
          <a:p>
            <a:pPr marL="481965" marR="62865" indent="-469900">
              <a:lnSpc>
                <a:spcPct val="100000"/>
              </a:lnSpc>
              <a:buClr>
                <a:srgbClr val="0D99D4"/>
              </a:buClr>
              <a:buFont typeface="Wingdings"/>
              <a:buChar char=""/>
              <a:tabLst>
                <a:tab pos="484505" algn="l"/>
              </a:tabLst>
            </a:pPr>
            <a:r>
              <a:rPr sz="2950" spc="120" dirty="0">
                <a:latin typeface="Calibri"/>
                <a:cs typeface="Calibri"/>
              </a:rPr>
              <a:t>Members’</a:t>
            </a:r>
            <a:r>
              <a:rPr sz="2950" spc="220" dirty="0">
                <a:latin typeface="Calibri"/>
                <a:cs typeface="Calibri"/>
              </a:rPr>
              <a:t> </a:t>
            </a:r>
            <a:r>
              <a:rPr sz="2950" spc="125" dirty="0">
                <a:latin typeface="Calibri"/>
                <a:cs typeface="Calibri"/>
              </a:rPr>
              <a:t>preferences,</a:t>
            </a:r>
            <a:r>
              <a:rPr sz="2950" spc="180" dirty="0">
                <a:latin typeface="Calibri"/>
                <a:cs typeface="Calibri"/>
              </a:rPr>
              <a:t> </a:t>
            </a:r>
            <a:r>
              <a:rPr sz="2950" spc="100" dirty="0">
                <a:latin typeface="Calibri"/>
                <a:cs typeface="Calibri"/>
              </a:rPr>
              <a:t>values,</a:t>
            </a:r>
            <a:r>
              <a:rPr sz="2950" spc="155" dirty="0">
                <a:latin typeface="Calibri"/>
                <a:cs typeface="Calibri"/>
              </a:rPr>
              <a:t> </a:t>
            </a:r>
            <a:r>
              <a:rPr sz="2950" spc="75" dirty="0">
                <a:latin typeface="Calibri"/>
                <a:cs typeface="Calibri"/>
              </a:rPr>
              <a:t>cultural</a:t>
            </a:r>
            <a:r>
              <a:rPr sz="2950" spc="270" dirty="0">
                <a:latin typeface="Calibri"/>
                <a:cs typeface="Calibri"/>
              </a:rPr>
              <a:t> </a:t>
            </a:r>
            <a:r>
              <a:rPr sz="2950" spc="80" dirty="0">
                <a:latin typeface="Calibri"/>
                <a:cs typeface="Calibri"/>
              </a:rPr>
              <a:t>traditions,</a:t>
            </a:r>
            <a:r>
              <a:rPr sz="2950" spc="130" dirty="0">
                <a:latin typeface="Calibri"/>
                <a:cs typeface="Calibri"/>
              </a:rPr>
              <a:t> </a:t>
            </a:r>
            <a:r>
              <a:rPr sz="2950" spc="140" dirty="0">
                <a:latin typeface="Calibri"/>
                <a:cs typeface="Calibri"/>
              </a:rPr>
              <a:t>and</a:t>
            </a:r>
            <a:r>
              <a:rPr sz="2950" spc="340" dirty="0">
                <a:latin typeface="Calibri"/>
                <a:cs typeface="Calibri"/>
              </a:rPr>
              <a:t> </a:t>
            </a:r>
            <a:r>
              <a:rPr sz="2950" spc="175" dirty="0">
                <a:latin typeface="Calibri"/>
                <a:cs typeface="Calibri"/>
              </a:rPr>
              <a:t>socioeconomic</a:t>
            </a:r>
            <a:r>
              <a:rPr sz="2950" spc="310" dirty="0">
                <a:latin typeface="Calibri"/>
                <a:cs typeface="Calibri"/>
              </a:rPr>
              <a:t> </a:t>
            </a:r>
            <a:r>
              <a:rPr sz="2950" spc="130" dirty="0">
                <a:latin typeface="Calibri"/>
                <a:cs typeface="Calibri"/>
              </a:rPr>
              <a:t>conditions</a:t>
            </a:r>
            <a:r>
              <a:rPr sz="2950" spc="285" dirty="0">
                <a:latin typeface="Calibri"/>
                <a:cs typeface="Calibri"/>
              </a:rPr>
              <a:t> </a:t>
            </a:r>
            <a:r>
              <a:rPr sz="2950" spc="80" dirty="0">
                <a:latin typeface="Calibri"/>
                <a:cs typeface="Calibri"/>
              </a:rPr>
              <a:t>are</a:t>
            </a:r>
            <a:r>
              <a:rPr sz="2950" spc="220" dirty="0">
                <a:latin typeface="Calibri"/>
                <a:cs typeface="Calibri"/>
              </a:rPr>
              <a:t> </a:t>
            </a:r>
            <a:r>
              <a:rPr sz="2950" spc="140" dirty="0">
                <a:latin typeface="Calibri"/>
                <a:cs typeface="Calibri"/>
              </a:rPr>
              <a:t>considered 	</a:t>
            </a:r>
            <a:r>
              <a:rPr sz="2950" spc="135" dirty="0">
                <a:latin typeface="Calibri"/>
                <a:cs typeface="Calibri"/>
              </a:rPr>
              <a:t>and</a:t>
            </a:r>
            <a:r>
              <a:rPr sz="2950" spc="295" dirty="0">
                <a:latin typeface="Calibri"/>
                <a:cs typeface="Calibri"/>
              </a:rPr>
              <a:t> </a:t>
            </a:r>
            <a:r>
              <a:rPr sz="2950" spc="120" dirty="0">
                <a:latin typeface="Calibri"/>
                <a:cs typeface="Calibri"/>
              </a:rPr>
              <a:t>respected.</a:t>
            </a:r>
            <a:endParaRPr sz="2950">
              <a:latin typeface="Calibri"/>
              <a:cs typeface="Calibri"/>
            </a:endParaRPr>
          </a:p>
          <a:p>
            <a:pPr marL="481965" marR="487045" indent="-469900">
              <a:lnSpc>
                <a:spcPct val="101000"/>
              </a:lnSpc>
              <a:spcBef>
                <a:spcPts val="3385"/>
              </a:spcBef>
              <a:buClr>
                <a:srgbClr val="0D99D4"/>
              </a:buClr>
              <a:buFont typeface="Wingdings"/>
              <a:buChar char=""/>
              <a:tabLst>
                <a:tab pos="484505" algn="l"/>
              </a:tabLst>
            </a:pPr>
            <a:r>
              <a:rPr sz="2950" spc="140" dirty="0">
                <a:latin typeface="Calibri"/>
                <a:cs typeface="Calibri"/>
              </a:rPr>
              <a:t>Members</a:t>
            </a:r>
            <a:r>
              <a:rPr sz="2950" spc="315" dirty="0">
                <a:latin typeface="Calibri"/>
                <a:cs typeface="Calibri"/>
              </a:rPr>
              <a:t> </a:t>
            </a:r>
            <a:r>
              <a:rPr sz="2950" spc="140" dirty="0">
                <a:latin typeface="Calibri"/>
                <a:cs typeface="Calibri"/>
              </a:rPr>
              <a:t>and</a:t>
            </a:r>
            <a:r>
              <a:rPr sz="2950" spc="315" dirty="0">
                <a:latin typeface="Calibri"/>
                <a:cs typeface="Calibri"/>
              </a:rPr>
              <a:t> </a:t>
            </a:r>
            <a:r>
              <a:rPr sz="2950" spc="65" dirty="0">
                <a:latin typeface="Calibri"/>
                <a:cs typeface="Calibri"/>
              </a:rPr>
              <a:t>their</a:t>
            </a:r>
            <a:r>
              <a:rPr sz="2950" spc="155" dirty="0">
                <a:latin typeface="Calibri"/>
                <a:cs typeface="Calibri"/>
              </a:rPr>
              <a:t> desired</a:t>
            </a:r>
            <a:r>
              <a:rPr sz="2950" spc="305" dirty="0">
                <a:latin typeface="Calibri"/>
                <a:cs typeface="Calibri"/>
              </a:rPr>
              <a:t> </a:t>
            </a:r>
            <a:r>
              <a:rPr sz="2950" spc="125" dirty="0">
                <a:latin typeface="Calibri"/>
                <a:cs typeface="Calibri"/>
              </a:rPr>
              <a:t>support</a:t>
            </a:r>
            <a:r>
              <a:rPr sz="2950" spc="290" dirty="0">
                <a:latin typeface="Calibri"/>
                <a:cs typeface="Calibri"/>
              </a:rPr>
              <a:t> </a:t>
            </a:r>
            <a:r>
              <a:rPr sz="2950" spc="110" dirty="0">
                <a:latin typeface="Calibri"/>
                <a:cs typeface="Calibri"/>
              </a:rPr>
              <a:t>systems</a:t>
            </a:r>
            <a:r>
              <a:rPr sz="2950" spc="220" dirty="0">
                <a:latin typeface="Calibri"/>
                <a:cs typeface="Calibri"/>
              </a:rPr>
              <a:t> </a:t>
            </a:r>
            <a:r>
              <a:rPr sz="2950" spc="80" dirty="0">
                <a:latin typeface="Calibri"/>
                <a:cs typeface="Calibri"/>
              </a:rPr>
              <a:t>are</a:t>
            </a:r>
            <a:r>
              <a:rPr sz="2950" spc="210" dirty="0">
                <a:latin typeface="Calibri"/>
                <a:cs typeface="Calibri"/>
              </a:rPr>
              <a:t> </a:t>
            </a:r>
            <a:r>
              <a:rPr sz="2950" spc="75" dirty="0">
                <a:latin typeface="Calibri"/>
                <a:cs typeface="Calibri"/>
              </a:rPr>
              <a:t>an</a:t>
            </a:r>
            <a:r>
              <a:rPr sz="2950" spc="245" dirty="0">
                <a:latin typeface="Calibri"/>
                <a:cs typeface="Calibri"/>
              </a:rPr>
              <a:t> </a:t>
            </a:r>
            <a:r>
              <a:rPr sz="2950" spc="170" dirty="0">
                <a:latin typeface="Calibri"/>
                <a:cs typeface="Calibri"/>
              </a:rPr>
              <a:t>expected</a:t>
            </a:r>
            <a:r>
              <a:rPr sz="2950" spc="275" dirty="0">
                <a:latin typeface="Calibri"/>
                <a:cs typeface="Calibri"/>
              </a:rPr>
              <a:t> </a:t>
            </a:r>
            <a:r>
              <a:rPr sz="2950" spc="65" dirty="0">
                <a:latin typeface="Calibri"/>
                <a:cs typeface="Calibri"/>
              </a:rPr>
              <a:t>part</a:t>
            </a:r>
            <a:r>
              <a:rPr sz="2950" spc="220" dirty="0">
                <a:latin typeface="Calibri"/>
                <a:cs typeface="Calibri"/>
              </a:rPr>
              <a:t> </a:t>
            </a:r>
            <a:r>
              <a:rPr sz="2950" spc="55" dirty="0">
                <a:latin typeface="Calibri"/>
                <a:cs typeface="Calibri"/>
              </a:rPr>
              <a:t>of</a:t>
            </a:r>
            <a:r>
              <a:rPr sz="2950" spc="260" dirty="0">
                <a:latin typeface="Calibri"/>
                <a:cs typeface="Calibri"/>
              </a:rPr>
              <a:t> </a:t>
            </a:r>
            <a:r>
              <a:rPr sz="2950" spc="70" dirty="0">
                <a:latin typeface="Calibri"/>
                <a:cs typeface="Calibri"/>
              </a:rPr>
              <a:t>the</a:t>
            </a:r>
            <a:r>
              <a:rPr sz="2950" spc="204" dirty="0">
                <a:latin typeface="Calibri"/>
                <a:cs typeface="Calibri"/>
              </a:rPr>
              <a:t> </a:t>
            </a:r>
            <a:r>
              <a:rPr sz="2950" spc="110" dirty="0">
                <a:latin typeface="Calibri"/>
                <a:cs typeface="Calibri"/>
              </a:rPr>
              <a:t>care</a:t>
            </a:r>
            <a:r>
              <a:rPr sz="2950" spc="240" dirty="0">
                <a:latin typeface="Calibri"/>
                <a:cs typeface="Calibri"/>
              </a:rPr>
              <a:t> </a:t>
            </a:r>
            <a:r>
              <a:rPr sz="2950" spc="95" dirty="0">
                <a:latin typeface="Calibri"/>
                <a:cs typeface="Calibri"/>
              </a:rPr>
              <a:t>team</a:t>
            </a:r>
            <a:r>
              <a:rPr sz="2950" spc="220" dirty="0">
                <a:latin typeface="Calibri"/>
                <a:cs typeface="Calibri"/>
              </a:rPr>
              <a:t> </a:t>
            </a:r>
            <a:r>
              <a:rPr sz="2950" spc="140" dirty="0">
                <a:latin typeface="Calibri"/>
                <a:cs typeface="Calibri"/>
              </a:rPr>
              <a:t>and</a:t>
            </a:r>
            <a:r>
              <a:rPr sz="2950" spc="315" dirty="0">
                <a:latin typeface="Calibri"/>
                <a:cs typeface="Calibri"/>
              </a:rPr>
              <a:t> </a:t>
            </a:r>
            <a:r>
              <a:rPr sz="2950" spc="105" dirty="0">
                <a:latin typeface="Calibri"/>
                <a:cs typeface="Calibri"/>
              </a:rPr>
              <a:t>play</a:t>
            </a:r>
            <a:r>
              <a:rPr sz="2950" spc="265" dirty="0">
                <a:latin typeface="Calibri"/>
                <a:cs typeface="Calibri"/>
              </a:rPr>
              <a:t> </a:t>
            </a:r>
            <a:r>
              <a:rPr sz="2950" spc="-50" dirty="0">
                <a:latin typeface="Calibri"/>
                <a:cs typeface="Calibri"/>
              </a:rPr>
              <a:t>a 	</a:t>
            </a:r>
            <a:r>
              <a:rPr sz="2950" spc="95" dirty="0">
                <a:latin typeface="Calibri"/>
                <a:cs typeface="Calibri"/>
              </a:rPr>
              <a:t>role</a:t>
            </a:r>
            <a:r>
              <a:rPr sz="2950" spc="195" dirty="0">
                <a:latin typeface="Calibri"/>
                <a:cs typeface="Calibri"/>
              </a:rPr>
              <a:t> </a:t>
            </a:r>
            <a:r>
              <a:rPr sz="2950" spc="45" dirty="0">
                <a:latin typeface="Calibri"/>
                <a:cs typeface="Calibri"/>
              </a:rPr>
              <a:t>in</a:t>
            </a:r>
            <a:r>
              <a:rPr sz="2950" spc="195" dirty="0">
                <a:latin typeface="Calibri"/>
                <a:cs typeface="Calibri"/>
              </a:rPr>
              <a:t> </a:t>
            </a:r>
            <a:r>
              <a:rPr sz="2950" spc="114" dirty="0">
                <a:latin typeface="Calibri"/>
                <a:cs typeface="Calibri"/>
              </a:rPr>
              <a:t>decisions.</a:t>
            </a:r>
            <a:endParaRPr sz="2950">
              <a:latin typeface="Calibri"/>
              <a:cs typeface="Calibri"/>
            </a:endParaRPr>
          </a:p>
          <a:p>
            <a:pPr marL="482600" marR="19050" indent="-470534">
              <a:lnSpc>
                <a:spcPct val="101099"/>
              </a:lnSpc>
              <a:spcBef>
                <a:spcPts val="3600"/>
              </a:spcBef>
              <a:buClr>
                <a:srgbClr val="0D99D4"/>
              </a:buClr>
              <a:buFont typeface="Wingdings"/>
              <a:buChar char=""/>
              <a:tabLst>
                <a:tab pos="484505" algn="l"/>
              </a:tabLst>
            </a:pPr>
            <a:r>
              <a:rPr sz="2950" spc="90" dirty="0">
                <a:latin typeface="Calibri"/>
                <a:cs typeface="Calibri"/>
              </a:rPr>
              <a:t>Information</a:t>
            </a:r>
            <a:r>
              <a:rPr sz="2950" spc="215" dirty="0">
                <a:latin typeface="Calibri"/>
                <a:cs typeface="Calibri"/>
              </a:rPr>
              <a:t> </a:t>
            </a:r>
            <a:r>
              <a:rPr sz="2950" spc="45" dirty="0">
                <a:latin typeface="Calibri"/>
                <a:cs typeface="Calibri"/>
              </a:rPr>
              <a:t>is</a:t>
            </a:r>
            <a:r>
              <a:rPr sz="2950" spc="220" dirty="0">
                <a:latin typeface="Calibri"/>
                <a:cs typeface="Calibri"/>
              </a:rPr>
              <a:t> </a:t>
            </a:r>
            <a:r>
              <a:rPr sz="2950" spc="130" dirty="0">
                <a:latin typeface="Calibri"/>
                <a:cs typeface="Calibri"/>
              </a:rPr>
              <a:t>shared</a:t>
            </a:r>
            <a:r>
              <a:rPr sz="2950" spc="285" dirty="0">
                <a:latin typeface="Calibri"/>
                <a:cs typeface="Calibri"/>
              </a:rPr>
              <a:t> </a:t>
            </a:r>
            <a:r>
              <a:rPr sz="2950" dirty="0">
                <a:latin typeface="Calibri"/>
                <a:cs typeface="Calibri"/>
              </a:rPr>
              <a:t>fully</a:t>
            </a:r>
            <a:r>
              <a:rPr sz="2950" spc="195" dirty="0">
                <a:latin typeface="Calibri"/>
                <a:cs typeface="Calibri"/>
              </a:rPr>
              <a:t> </a:t>
            </a:r>
            <a:r>
              <a:rPr sz="2950" spc="135" dirty="0">
                <a:latin typeface="Calibri"/>
                <a:cs typeface="Calibri"/>
              </a:rPr>
              <a:t>and</a:t>
            </a:r>
            <a:r>
              <a:rPr sz="2950" spc="330" dirty="0">
                <a:latin typeface="Calibri"/>
                <a:cs typeface="Calibri"/>
              </a:rPr>
              <a:t> </a:t>
            </a:r>
            <a:r>
              <a:rPr sz="2950" spc="45" dirty="0">
                <a:latin typeface="Calibri"/>
                <a:cs typeface="Calibri"/>
              </a:rPr>
              <a:t>in</a:t>
            </a:r>
            <a:r>
              <a:rPr sz="2950" spc="215" dirty="0">
                <a:latin typeface="Calibri"/>
                <a:cs typeface="Calibri"/>
              </a:rPr>
              <a:t> </a:t>
            </a:r>
            <a:r>
              <a:rPr sz="2950" dirty="0">
                <a:latin typeface="Calibri"/>
                <a:cs typeface="Calibri"/>
              </a:rPr>
              <a:t>a</a:t>
            </a:r>
            <a:r>
              <a:rPr sz="2950" spc="260" dirty="0">
                <a:latin typeface="Calibri"/>
                <a:cs typeface="Calibri"/>
              </a:rPr>
              <a:t> </a:t>
            </a:r>
            <a:r>
              <a:rPr sz="2950" spc="75" dirty="0">
                <a:latin typeface="Calibri"/>
                <a:cs typeface="Calibri"/>
              </a:rPr>
              <a:t>timely</a:t>
            </a:r>
            <a:r>
              <a:rPr sz="2950" spc="235" dirty="0">
                <a:latin typeface="Calibri"/>
                <a:cs typeface="Calibri"/>
              </a:rPr>
              <a:t> </a:t>
            </a:r>
            <a:r>
              <a:rPr sz="2950" spc="130" dirty="0">
                <a:latin typeface="Calibri"/>
                <a:cs typeface="Calibri"/>
              </a:rPr>
              <a:t>manner</a:t>
            </a:r>
            <a:r>
              <a:rPr sz="2950" spc="295" dirty="0">
                <a:latin typeface="Calibri"/>
                <a:cs typeface="Calibri"/>
              </a:rPr>
              <a:t> </a:t>
            </a:r>
            <a:r>
              <a:rPr sz="2950" spc="100" dirty="0">
                <a:latin typeface="Calibri"/>
                <a:cs typeface="Calibri"/>
              </a:rPr>
              <a:t>so</a:t>
            </a:r>
            <a:r>
              <a:rPr sz="2950" spc="300" dirty="0">
                <a:latin typeface="Calibri"/>
                <a:cs typeface="Calibri"/>
              </a:rPr>
              <a:t> </a:t>
            </a:r>
            <a:r>
              <a:rPr sz="2950" dirty="0">
                <a:latin typeface="Calibri"/>
                <a:cs typeface="Calibri"/>
              </a:rPr>
              <a:t>that</a:t>
            </a:r>
            <a:r>
              <a:rPr sz="2950" spc="85" dirty="0">
                <a:latin typeface="Calibri"/>
                <a:cs typeface="Calibri"/>
              </a:rPr>
              <a:t> </a:t>
            </a:r>
            <a:r>
              <a:rPr sz="2950" spc="170" dirty="0">
                <a:latin typeface="Calibri"/>
                <a:cs typeface="Calibri"/>
              </a:rPr>
              <a:t>members</a:t>
            </a:r>
            <a:r>
              <a:rPr sz="2950" spc="305" dirty="0">
                <a:latin typeface="Calibri"/>
                <a:cs typeface="Calibri"/>
              </a:rPr>
              <a:t> </a:t>
            </a:r>
            <a:r>
              <a:rPr sz="2950" spc="135" dirty="0">
                <a:latin typeface="Calibri"/>
                <a:cs typeface="Calibri"/>
              </a:rPr>
              <a:t>and</a:t>
            </a:r>
            <a:r>
              <a:rPr sz="2950" spc="355" dirty="0">
                <a:latin typeface="Calibri"/>
                <a:cs typeface="Calibri"/>
              </a:rPr>
              <a:t> </a:t>
            </a:r>
            <a:r>
              <a:rPr sz="2950" spc="65" dirty="0">
                <a:latin typeface="Calibri"/>
                <a:cs typeface="Calibri"/>
              </a:rPr>
              <a:t>their</a:t>
            </a:r>
            <a:r>
              <a:rPr sz="2950" spc="180" dirty="0">
                <a:latin typeface="Calibri"/>
                <a:cs typeface="Calibri"/>
              </a:rPr>
              <a:t> </a:t>
            </a:r>
            <a:r>
              <a:rPr sz="2950" spc="135" dirty="0">
                <a:latin typeface="Calibri"/>
                <a:cs typeface="Calibri"/>
              </a:rPr>
              <a:t>support</a:t>
            </a:r>
            <a:r>
              <a:rPr sz="2950" spc="275" dirty="0">
                <a:latin typeface="Calibri"/>
                <a:cs typeface="Calibri"/>
              </a:rPr>
              <a:t> </a:t>
            </a:r>
            <a:r>
              <a:rPr sz="2950" spc="95" dirty="0">
                <a:latin typeface="Calibri"/>
                <a:cs typeface="Calibri"/>
              </a:rPr>
              <a:t>system</a:t>
            </a:r>
            <a:r>
              <a:rPr sz="2950" spc="270" dirty="0">
                <a:latin typeface="Calibri"/>
                <a:cs typeface="Calibri"/>
              </a:rPr>
              <a:t> </a:t>
            </a:r>
            <a:r>
              <a:rPr sz="2950" spc="70" dirty="0">
                <a:latin typeface="Calibri"/>
                <a:cs typeface="Calibri"/>
              </a:rPr>
              <a:t>can 	</a:t>
            </a:r>
            <a:r>
              <a:rPr sz="2950" spc="125" dirty="0">
                <a:latin typeface="Calibri"/>
                <a:cs typeface="Calibri"/>
              </a:rPr>
              <a:t>make</a:t>
            </a:r>
            <a:r>
              <a:rPr sz="2950" spc="275" dirty="0">
                <a:latin typeface="Calibri"/>
                <a:cs typeface="Calibri"/>
              </a:rPr>
              <a:t> </a:t>
            </a:r>
            <a:r>
              <a:rPr sz="2950" spc="125" dirty="0">
                <a:latin typeface="Calibri"/>
                <a:cs typeface="Calibri"/>
              </a:rPr>
              <a:t>informed</a:t>
            </a:r>
            <a:r>
              <a:rPr sz="2950" spc="285" dirty="0">
                <a:latin typeface="Calibri"/>
                <a:cs typeface="Calibri"/>
              </a:rPr>
              <a:t> </a:t>
            </a:r>
            <a:r>
              <a:rPr sz="2950" spc="120" dirty="0">
                <a:latin typeface="Calibri"/>
                <a:cs typeface="Calibri"/>
              </a:rPr>
              <a:t>decisions.</a:t>
            </a:r>
            <a:endParaRPr sz="2950">
              <a:latin typeface="Calibri"/>
              <a:cs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182367" rIns="0" bIns="0" rtlCol="0">
            <a:spAutoFit/>
          </a:bodyPr>
          <a:lstStyle/>
          <a:p>
            <a:pPr marL="1939925">
              <a:lnSpc>
                <a:spcPct val="100000"/>
              </a:lnSpc>
              <a:spcBef>
                <a:spcPts val="95"/>
              </a:spcBef>
            </a:pPr>
            <a:r>
              <a:rPr dirty="0"/>
              <a:t>Fraud,</a:t>
            </a:r>
            <a:r>
              <a:rPr spc="215" dirty="0"/>
              <a:t> </a:t>
            </a:r>
            <a:r>
              <a:rPr spc="125" dirty="0"/>
              <a:t>Waste,</a:t>
            </a:r>
            <a:r>
              <a:rPr spc="395" dirty="0"/>
              <a:t> </a:t>
            </a:r>
            <a:r>
              <a:rPr spc="125" dirty="0"/>
              <a:t>and</a:t>
            </a:r>
            <a:r>
              <a:rPr spc="385" dirty="0"/>
              <a:t> </a:t>
            </a:r>
            <a:r>
              <a:rPr dirty="0"/>
              <a:t>Abuse</a:t>
            </a:r>
            <a:r>
              <a:rPr spc="275" dirty="0"/>
              <a:t> </a:t>
            </a:r>
            <a:r>
              <a:rPr spc="-10" dirty="0"/>
              <a:t>(FWA)</a:t>
            </a: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72390">
              <a:lnSpc>
                <a:spcPts val="1670"/>
              </a:lnSpc>
            </a:pPr>
            <a:fld id="{81D60167-4931-47E6-BA6A-407CBD079E47}" type="slidenum">
              <a:rPr spc="-25" dirty="0"/>
              <a:t>31</a:t>
            </a:fld>
            <a:endParaRPr spc="-25" dirty="0"/>
          </a:p>
        </p:txBody>
      </p:sp>
      <p:sp>
        <p:nvSpPr>
          <p:cNvPr id="3" name="object 3"/>
          <p:cNvSpPr txBox="1"/>
          <p:nvPr/>
        </p:nvSpPr>
        <p:spPr>
          <a:xfrm>
            <a:off x="1307304" y="1985213"/>
            <a:ext cx="17398365" cy="7658734"/>
          </a:xfrm>
          <a:prstGeom prst="rect">
            <a:avLst/>
          </a:prstGeom>
        </p:spPr>
        <p:txBody>
          <a:bodyPr vert="horz" wrap="square" lIns="0" tIns="8890" rIns="0" bIns="0" rtlCol="0">
            <a:spAutoFit/>
          </a:bodyPr>
          <a:lstStyle/>
          <a:p>
            <a:pPr marL="12700" marR="5080">
              <a:lnSpc>
                <a:spcPct val="100899"/>
              </a:lnSpc>
              <a:spcBef>
                <a:spcPts val="70"/>
              </a:spcBef>
              <a:tabLst>
                <a:tab pos="9563735" algn="l"/>
              </a:tabLst>
            </a:pPr>
            <a:r>
              <a:rPr sz="2950" spc="170" dirty="0">
                <a:latin typeface="Calibri"/>
                <a:cs typeface="Calibri"/>
              </a:rPr>
              <a:t>CountyCare</a:t>
            </a:r>
            <a:r>
              <a:rPr sz="2950" spc="275" dirty="0">
                <a:latin typeface="Calibri"/>
                <a:cs typeface="Calibri"/>
              </a:rPr>
              <a:t> </a:t>
            </a:r>
            <a:r>
              <a:rPr sz="2950" spc="90" dirty="0">
                <a:latin typeface="Calibri"/>
                <a:cs typeface="Calibri"/>
              </a:rPr>
              <a:t>takes</a:t>
            </a:r>
            <a:r>
              <a:rPr sz="2950" spc="220" dirty="0">
                <a:latin typeface="Calibri"/>
                <a:cs typeface="Calibri"/>
              </a:rPr>
              <a:t> </a:t>
            </a:r>
            <a:r>
              <a:rPr sz="2950" spc="70" dirty="0">
                <a:latin typeface="Calibri"/>
                <a:cs typeface="Calibri"/>
              </a:rPr>
              <a:t>the</a:t>
            </a:r>
            <a:r>
              <a:rPr sz="2950" spc="229" dirty="0">
                <a:latin typeface="Calibri"/>
                <a:cs typeface="Calibri"/>
              </a:rPr>
              <a:t> </a:t>
            </a:r>
            <a:r>
              <a:rPr sz="2950" spc="105" dirty="0">
                <a:latin typeface="Calibri"/>
                <a:cs typeface="Calibri"/>
              </a:rPr>
              <a:t>detection,</a:t>
            </a:r>
            <a:r>
              <a:rPr sz="2950" spc="195" dirty="0">
                <a:latin typeface="Calibri"/>
                <a:cs typeface="Calibri"/>
              </a:rPr>
              <a:t> </a:t>
            </a:r>
            <a:r>
              <a:rPr sz="2950" spc="100" dirty="0">
                <a:latin typeface="Calibri"/>
                <a:cs typeface="Calibri"/>
              </a:rPr>
              <a:t>investigation,</a:t>
            </a:r>
            <a:r>
              <a:rPr sz="2950" spc="180" dirty="0">
                <a:latin typeface="Calibri"/>
                <a:cs typeface="Calibri"/>
              </a:rPr>
              <a:t> </a:t>
            </a:r>
            <a:r>
              <a:rPr sz="2950" spc="140" dirty="0">
                <a:latin typeface="Calibri"/>
                <a:cs typeface="Calibri"/>
              </a:rPr>
              <a:t>and</a:t>
            </a:r>
            <a:r>
              <a:rPr sz="2950" spc="330" dirty="0">
                <a:latin typeface="Calibri"/>
                <a:cs typeface="Calibri"/>
              </a:rPr>
              <a:t> </a:t>
            </a:r>
            <a:r>
              <a:rPr sz="2950" spc="130" dirty="0">
                <a:latin typeface="Calibri"/>
                <a:cs typeface="Calibri"/>
              </a:rPr>
              <a:t>prosecution</a:t>
            </a:r>
            <a:r>
              <a:rPr sz="2950" spc="245" dirty="0">
                <a:latin typeface="Calibri"/>
                <a:cs typeface="Calibri"/>
              </a:rPr>
              <a:t> </a:t>
            </a:r>
            <a:r>
              <a:rPr sz="2950" spc="55" dirty="0">
                <a:latin typeface="Calibri"/>
                <a:cs typeface="Calibri"/>
              </a:rPr>
              <a:t>of</a:t>
            </a:r>
            <a:r>
              <a:rPr sz="2950" spc="275" dirty="0">
                <a:latin typeface="Calibri"/>
                <a:cs typeface="Calibri"/>
              </a:rPr>
              <a:t> </a:t>
            </a:r>
            <a:r>
              <a:rPr sz="2950" spc="90" dirty="0">
                <a:latin typeface="Calibri"/>
                <a:cs typeface="Calibri"/>
              </a:rPr>
              <a:t>fraud</a:t>
            </a:r>
            <a:r>
              <a:rPr sz="2950" spc="245" dirty="0">
                <a:latin typeface="Calibri"/>
                <a:cs typeface="Calibri"/>
              </a:rPr>
              <a:t> </a:t>
            </a:r>
            <a:r>
              <a:rPr sz="2950" spc="140" dirty="0">
                <a:latin typeface="Calibri"/>
                <a:cs typeface="Calibri"/>
              </a:rPr>
              <a:t>and</a:t>
            </a:r>
            <a:r>
              <a:rPr sz="2950" spc="335" dirty="0">
                <a:latin typeface="Calibri"/>
                <a:cs typeface="Calibri"/>
              </a:rPr>
              <a:t> </a:t>
            </a:r>
            <a:r>
              <a:rPr sz="2950" spc="155" dirty="0">
                <a:latin typeface="Calibri"/>
                <a:cs typeface="Calibri"/>
              </a:rPr>
              <a:t>abuse</a:t>
            </a:r>
            <a:r>
              <a:rPr sz="2950" spc="320" dirty="0">
                <a:latin typeface="Calibri"/>
                <a:cs typeface="Calibri"/>
              </a:rPr>
              <a:t> </a:t>
            </a:r>
            <a:r>
              <a:rPr sz="2950" spc="75" dirty="0">
                <a:latin typeface="Calibri"/>
                <a:cs typeface="Calibri"/>
              </a:rPr>
              <a:t>very</a:t>
            </a:r>
            <a:r>
              <a:rPr sz="2950" spc="195" dirty="0">
                <a:latin typeface="Calibri"/>
                <a:cs typeface="Calibri"/>
              </a:rPr>
              <a:t> </a:t>
            </a:r>
            <a:r>
              <a:rPr sz="2950" spc="85" dirty="0">
                <a:latin typeface="Calibri"/>
                <a:cs typeface="Calibri"/>
              </a:rPr>
              <a:t>seriously,</a:t>
            </a:r>
            <a:r>
              <a:rPr sz="2950" spc="175" dirty="0">
                <a:latin typeface="Calibri"/>
                <a:cs typeface="Calibri"/>
              </a:rPr>
              <a:t> </a:t>
            </a:r>
            <a:r>
              <a:rPr sz="2950" spc="95" dirty="0">
                <a:latin typeface="Calibri"/>
                <a:cs typeface="Calibri"/>
              </a:rPr>
              <a:t>and </a:t>
            </a:r>
            <a:r>
              <a:rPr sz="2950" spc="100" dirty="0">
                <a:latin typeface="Calibri"/>
                <a:cs typeface="Calibri"/>
              </a:rPr>
              <a:t>has</a:t>
            </a:r>
            <a:r>
              <a:rPr sz="2950" spc="280" dirty="0">
                <a:latin typeface="Calibri"/>
                <a:cs typeface="Calibri"/>
              </a:rPr>
              <a:t> </a:t>
            </a:r>
            <a:r>
              <a:rPr sz="2950" dirty="0">
                <a:latin typeface="Calibri"/>
                <a:cs typeface="Calibri"/>
              </a:rPr>
              <a:t>a</a:t>
            </a:r>
            <a:r>
              <a:rPr sz="2950" spc="270" dirty="0">
                <a:latin typeface="Calibri"/>
                <a:cs typeface="Calibri"/>
              </a:rPr>
              <a:t> </a:t>
            </a:r>
            <a:r>
              <a:rPr sz="2950" spc="80" dirty="0">
                <a:latin typeface="Calibri"/>
                <a:cs typeface="Calibri"/>
              </a:rPr>
              <a:t>fraud,</a:t>
            </a:r>
            <a:r>
              <a:rPr sz="2950" spc="145" dirty="0">
                <a:latin typeface="Calibri"/>
                <a:cs typeface="Calibri"/>
              </a:rPr>
              <a:t> </a:t>
            </a:r>
            <a:r>
              <a:rPr sz="2950" spc="65" dirty="0">
                <a:latin typeface="Calibri"/>
                <a:cs typeface="Calibri"/>
              </a:rPr>
              <a:t>waste,</a:t>
            </a:r>
            <a:r>
              <a:rPr sz="2950" spc="155" dirty="0">
                <a:latin typeface="Calibri"/>
                <a:cs typeface="Calibri"/>
              </a:rPr>
              <a:t> </a:t>
            </a:r>
            <a:r>
              <a:rPr sz="2950" spc="140" dirty="0">
                <a:latin typeface="Calibri"/>
                <a:cs typeface="Calibri"/>
              </a:rPr>
              <a:t>and</a:t>
            </a:r>
            <a:r>
              <a:rPr sz="2950" spc="345" dirty="0">
                <a:latin typeface="Calibri"/>
                <a:cs typeface="Calibri"/>
              </a:rPr>
              <a:t> </a:t>
            </a:r>
            <a:r>
              <a:rPr sz="2950" spc="165" dirty="0">
                <a:latin typeface="Calibri"/>
                <a:cs typeface="Calibri"/>
              </a:rPr>
              <a:t>abuse</a:t>
            </a:r>
            <a:r>
              <a:rPr sz="2950" spc="310" dirty="0">
                <a:latin typeface="Calibri"/>
                <a:cs typeface="Calibri"/>
              </a:rPr>
              <a:t> </a:t>
            </a:r>
            <a:r>
              <a:rPr sz="2950" spc="175" dirty="0">
                <a:latin typeface="Calibri"/>
                <a:cs typeface="Calibri"/>
              </a:rPr>
              <a:t>program</a:t>
            </a:r>
            <a:r>
              <a:rPr sz="2950" spc="310" dirty="0">
                <a:latin typeface="Calibri"/>
                <a:cs typeface="Calibri"/>
              </a:rPr>
              <a:t> </a:t>
            </a:r>
            <a:r>
              <a:rPr sz="2950" dirty="0">
                <a:latin typeface="Calibri"/>
                <a:cs typeface="Calibri"/>
              </a:rPr>
              <a:t>that</a:t>
            </a:r>
            <a:r>
              <a:rPr sz="2950" spc="110" dirty="0">
                <a:latin typeface="Calibri"/>
                <a:cs typeface="Calibri"/>
              </a:rPr>
              <a:t> </a:t>
            </a:r>
            <a:r>
              <a:rPr sz="2950" spc="165" dirty="0">
                <a:latin typeface="Calibri"/>
                <a:cs typeface="Calibri"/>
              </a:rPr>
              <a:t>complies</a:t>
            </a:r>
            <a:r>
              <a:rPr sz="2950" spc="300" dirty="0">
                <a:latin typeface="Calibri"/>
                <a:cs typeface="Calibri"/>
              </a:rPr>
              <a:t> </a:t>
            </a:r>
            <a:r>
              <a:rPr sz="2950" dirty="0">
                <a:latin typeface="Calibri"/>
                <a:cs typeface="Calibri"/>
              </a:rPr>
              <a:t>with</a:t>
            </a:r>
            <a:r>
              <a:rPr sz="2950" spc="190" dirty="0">
                <a:latin typeface="Calibri"/>
                <a:cs typeface="Calibri"/>
              </a:rPr>
              <a:t> </a:t>
            </a:r>
            <a:r>
              <a:rPr sz="2950" spc="85" dirty="0">
                <a:latin typeface="Calibri"/>
                <a:cs typeface="Calibri"/>
              </a:rPr>
              <a:t>Illinois</a:t>
            </a:r>
            <a:r>
              <a:rPr sz="2950" spc="210" dirty="0">
                <a:latin typeface="Calibri"/>
                <a:cs typeface="Calibri"/>
              </a:rPr>
              <a:t> </a:t>
            </a:r>
            <a:r>
              <a:rPr sz="2950" spc="140" dirty="0">
                <a:latin typeface="Calibri"/>
                <a:cs typeface="Calibri"/>
              </a:rPr>
              <a:t>and</a:t>
            </a:r>
            <a:r>
              <a:rPr sz="2950" spc="345" dirty="0">
                <a:latin typeface="Calibri"/>
                <a:cs typeface="Calibri"/>
              </a:rPr>
              <a:t> </a:t>
            </a:r>
            <a:r>
              <a:rPr sz="2950" spc="105" dirty="0">
                <a:latin typeface="Calibri"/>
                <a:cs typeface="Calibri"/>
              </a:rPr>
              <a:t>federal</a:t>
            </a:r>
            <a:r>
              <a:rPr sz="2950" spc="280" dirty="0">
                <a:latin typeface="Calibri"/>
                <a:cs typeface="Calibri"/>
              </a:rPr>
              <a:t> </a:t>
            </a:r>
            <a:r>
              <a:rPr sz="2950" spc="65" dirty="0">
                <a:latin typeface="Calibri"/>
                <a:cs typeface="Calibri"/>
              </a:rPr>
              <a:t>laws.</a:t>
            </a:r>
            <a:r>
              <a:rPr sz="2950" spc="135" dirty="0">
                <a:latin typeface="Calibri"/>
                <a:cs typeface="Calibri"/>
              </a:rPr>
              <a:t> </a:t>
            </a:r>
            <a:r>
              <a:rPr sz="2950" spc="140" dirty="0">
                <a:latin typeface="Calibri"/>
                <a:cs typeface="Calibri"/>
              </a:rPr>
              <a:t>CountyCare’s</a:t>
            </a:r>
            <a:r>
              <a:rPr sz="2950" spc="265" dirty="0">
                <a:latin typeface="Calibri"/>
                <a:cs typeface="Calibri"/>
              </a:rPr>
              <a:t> </a:t>
            </a:r>
            <a:r>
              <a:rPr sz="2950" spc="65" dirty="0">
                <a:latin typeface="Calibri"/>
                <a:cs typeface="Calibri"/>
              </a:rPr>
              <a:t>fraud, </a:t>
            </a:r>
            <a:r>
              <a:rPr sz="2950" spc="75" dirty="0">
                <a:latin typeface="Calibri"/>
                <a:cs typeface="Calibri"/>
              </a:rPr>
              <a:t>waste</a:t>
            </a:r>
            <a:r>
              <a:rPr sz="2950" spc="229" dirty="0">
                <a:latin typeface="Calibri"/>
                <a:cs typeface="Calibri"/>
              </a:rPr>
              <a:t> </a:t>
            </a:r>
            <a:r>
              <a:rPr sz="2950" spc="140" dirty="0">
                <a:latin typeface="Calibri"/>
                <a:cs typeface="Calibri"/>
              </a:rPr>
              <a:t>and</a:t>
            </a:r>
            <a:r>
              <a:rPr sz="2950" spc="355" dirty="0">
                <a:latin typeface="Calibri"/>
                <a:cs typeface="Calibri"/>
              </a:rPr>
              <a:t> </a:t>
            </a:r>
            <a:r>
              <a:rPr sz="2950" spc="165" dirty="0">
                <a:latin typeface="Calibri"/>
                <a:cs typeface="Calibri"/>
              </a:rPr>
              <a:t>abuse</a:t>
            </a:r>
            <a:r>
              <a:rPr sz="2950" spc="330" dirty="0">
                <a:latin typeface="Calibri"/>
                <a:cs typeface="Calibri"/>
              </a:rPr>
              <a:t> </a:t>
            </a:r>
            <a:r>
              <a:rPr sz="2950" spc="175" dirty="0">
                <a:latin typeface="Calibri"/>
                <a:cs typeface="Calibri"/>
              </a:rPr>
              <a:t>program</a:t>
            </a:r>
            <a:r>
              <a:rPr sz="2950" spc="320" dirty="0">
                <a:latin typeface="Calibri"/>
                <a:cs typeface="Calibri"/>
              </a:rPr>
              <a:t> </a:t>
            </a:r>
            <a:r>
              <a:rPr sz="2950" spc="125" dirty="0">
                <a:latin typeface="Calibri"/>
                <a:cs typeface="Calibri"/>
              </a:rPr>
              <a:t>performs</a:t>
            </a:r>
            <a:r>
              <a:rPr sz="2950" spc="320" dirty="0">
                <a:latin typeface="Calibri"/>
                <a:cs typeface="Calibri"/>
              </a:rPr>
              <a:t> </a:t>
            </a:r>
            <a:r>
              <a:rPr sz="2950" dirty="0">
                <a:latin typeface="Calibri"/>
                <a:cs typeface="Calibri"/>
              </a:rPr>
              <a:t>front</a:t>
            </a:r>
            <a:r>
              <a:rPr sz="2950" spc="180" dirty="0">
                <a:latin typeface="Calibri"/>
                <a:cs typeface="Calibri"/>
              </a:rPr>
              <a:t> </a:t>
            </a:r>
            <a:r>
              <a:rPr sz="2950" spc="140" dirty="0">
                <a:latin typeface="Calibri"/>
                <a:cs typeface="Calibri"/>
              </a:rPr>
              <a:t>and</a:t>
            </a:r>
            <a:r>
              <a:rPr sz="2950" spc="325" dirty="0">
                <a:latin typeface="Calibri"/>
                <a:cs typeface="Calibri"/>
              </a:rPr>
              <a:t> </a:t>
            </a:r>
            <a:r>
              <a:rPr sz="2950" spc="160" dirty="0">
                <a:latin typeface="Calibri"/>
                <a:cs typeface="Calibri"/>
              </a:rPr>
              <a:t>back-</a:t>
            </a:r>
            <a:r>
              <a:rPr sz="2950" spc="130" dirty="0">
                <a:latin typeface="Calibri"/>
                <a:cs typeface="Calibri"/>
              </a:rPr>
              <a:t>end</a:t>
            </a:r>
            <a:r>
              <a:rPr sz="2950" dirty="0">
                <a:latin typeface="Calibri"/>
                <a:cs typeface="Calibri"/>
              </a:rPr>
              <a:t>	</a:t>
            </a:r>
            <a:r>
              <a:rPr sz="2950" spc="100" dirty="0">
                <a:latin typeface="Calibri"/>
                <a:cs typeface="Calibri"/>
              </a:rPr>
              <a:t>audits</a:t>
            </a:r>
            <a:r>
              <a:rPr sz="2950" spc="265" dirty="0">
                <a:latin typeface="Calibri"/>
                <a:cs typeface="Calibri"/>
              </a:rPr>
              <a:t> </a:t>
            </a:r>
            <a:r>
              <a:rPr sz="2950" dirty="0">
                <a:latin typeface="Calibri"/>
                <a:cs typeface="Calibri"/>
              </a:rPr>
              <a:t>to</a:t>
            </a:r>
            <a:r>
              <a:rPr sz="2950" spc="235" dirty="0">
                <a:latin typeface="Calibri"/>
                <a:cs typeface="Calibri"/>
              </a:rPr>
              <a:t> </a:t>
            </a:r>
            <a:r>
              <a:rPr sz="2950" spc="120" dirty="0">
                <a:latin typeface="Calibri"/>
                <a:cs typeface="Calibri"/>
              </a:rPr>
              <a:t>ensure</a:t>
            </a:r>
            <a:r>
              <a:rPr sz="2950" spc="265" dirty="0">
                <a:latin typeface="Calibri"/>
                <a:cs typeface="Calibri"/>
              </a:rPr>
              <a:t> </a:t>
            </a:r>
            <a:r>
              <a:rPr sz="2950" spc="160" dirty="0">
                <a:latin typeface="Calibri"/>
                <a:cs typeface="Calibri"/>
              </a:rPr>
              <a:t>compliance</a:t>
            </a:r>
            <a:r>
              <a:rPr sz="2950" spc="335" dirty="0">
                <a:latin typeface="Calibri"/>
                <a:cs typeface="Calibri"/>
              </a:rPr>
              <a:t> </a:t>
            </a:r>
            <a:r>
              <a:rPr sz="2950" dirty="0">
                <a:latin typeface="Calibri"/>
                <a:cs typeface="Calibri"/>
              </a:rPr>
              <a:t>with</a:t>
            </a:r>
            <a:r>
              <a:rPr sz="2950" spc="225" dirty="0">
                <a:latin typeface="Calibri"/>
                <a:cs typeface="Calibri"/>
              </a:rPr>
              <a:t> </a:t>
            </a:r>
            <a:r>
              <a:rPr sz="2950" spc="110" dirty="0">
                <a:latin typeface="Calibri"/>
                <a:cs typeface="Calibri"/>
              </a:rPr>
              <a:t>billing </a:t>
            </a:r>
            <a:r>
              <a:rPr sz="2950" spc="100" dirty="0">
                <a:latin typeface="Calibri"/>
                <a:cs typeface="Calibri"/>
              </a:rPr>
              <a:t>regulations.</a:t>
            </a:r>
            <a:endParaRPr sz="2950">
              <a:latin typeface="Calibri"/>
              <a:cs typeface="Calibri"/>
            </a:endParaRPr>
          </a:p>
          <a:p>
            <a:pPr>
              <a:lnSpc>
                <a:spcPct val="100000"/>
              </a:lnSpc>
              <a:spcBef>
                <a:spcPts val="930"/>
              </a:spcBef>
            </a:pPr>
            <a:endParaRPr sz="2950">
              <a:latin typeface="Calibri"/>
              <a:cs typeface="Calibri"/>
            </a:endParaRPr>
          </a:p>
          <a:p>
            <a:pPr marL="388620" marR="636270" algn="just">
              <a:lnSpc>
                <a:spcPct val="100000"/>
              </a:lnSpc>
            </a:pPr>
            <a:r>
              <a:rPr sz="3300" dirty="0">
                <a:latin typeface="Calibri"/>
                <a:cs typeface="Calibri"/>
              </a:rPr>
              <a:t>A</a:t>
            </a:r>
            <a:r>
              <a:rPr sz="3300" spc="600" dirty="0">
                <a:latin typeface="Calibri"/>
                <a:cs typeface="Calibri"/>
              </a:rPr>
              <a:t> </a:t>
            </a:r>
            <a:r>
              <a:rPr sz="3300" spc="165" dirty="0">
                <a:latin typeface="Calibri"/>
                <a:cs typeface="Calibri"/>
              </a:rPr>
              <a:t>Special</a:t>
            </a:r>
            <a:r>
              <a:rPr sz="3300" spc="434" dirty="0">
                <a:latin typeface="Calibri"/>
                <a:cs typeface="Calibri"/>
              </a:rPr>
              <a:t> </a:t>
            </a:r>
            <a:r>
              <a:rPr sz="3300" spc="110" dirty="0">
                <a:latin typeface="Calibri"/>
                <a:cs typeface="Calibri"/>
              </a:rPr>
              <a:t>Investigation</a:t>
            </a:r>
            <a:r>
              <a:rPr sz="3300" spc="390" dirty="0">
                <a:latin typeface="Calibri"/>
                <a:cs typeface="Calibri"/>
              </a:rPr>
              <a:t> </a:t>
            </a:r>
            <a:r>
              <a:rPr sz="3300" spc="55" dirty="0">
                <a:latin typeface="Calibri"/>
                <a:cs typeface="Calibri"/>
              </a:rPr>
              <a:t>Unit</a:t>
            </a:r>
            <a:r>
              <a:rPr sz="3300" spc="310" dirty="0">
                <a:latin typeface="Calibri"/>
                <a:cs typeface="Calibri"/>
              </a:rPr>
              <a:t> </a:t>
            </a:r>
            <a:r>
              <a:rPr sz="3300" spc="75" dirty="0">
                <a:latin typeface="Calibri"/>
                <a:cs typeface="Calibri"/>
              </a:rPr>
              <a:t>(SIU)</a:t>
            </a:r>
            <a:r>
              <a:rPr sz="3300" spc="320" dirty="0">
                <a:latin typeface="Calibri"/>
                <a:cs typeface="Calibri"/>
              </a:rPr>
              <a:t> </a:t>
            </a:r>
            <a:r>
              <a:rPr sz="3300" spc="120" dirty="0">
                <a:latin typeface="Calibri"/>
                <a:cs typeface="Calibri"/>
              </a:rPr>
              <a:t>performs</a:t>
            </a:r>
            <a:r>
              <a:rPr sz="3300" spc="405" dirty="0">
                <a:latin typeface="Calibri"/>
                <a:cs typeface="Calibri"/>
              </a:rPr>
              <a:t> </a:t>
            </a:r>
            <a:r>
              <a:rPr sz="3300" spc="170" dirty="0">
                <a:latin typeface="Calibri"/>
                <a:cs typeface="Calibri"/>
              </a:rPr>
              <a:t>back-</a:t>
            </a:r>
            <a:r>
              <a:rPr sz="3300" spc="155" dirty="0">
                <a:latin typeface="Calibri"/>
                <a:cs typeface="Calibri"/>
              </a:rPr>
              <a:t>end</a:t>
            </a:r>
            <a:r>
              <a:rPr sz="3300" spc="475" dirty="0">
                <a:latin typeface="Calibri"/>
                <a:cs typeface="Calibri"/>
              </a:rPr>
              <a:t> </a:t>
            </a:r>
            <a:r>
              <a:rPr sz="3300" spc="110" dirty="0">
                <a:latin typeface="Calibri"/>
                <a:cs typeface="Calibri"/>
              </a:rPr>
              <a:t>audits</a:t>
            </a:r>
            <a:r>
              <a:rPr sz="3300" spc="370" dirty="0">
                <a:latin typeface="Calibri"/>
                <a:cs typeface="Calibri"/>
              </a:rPr>
              <a:t> </a:t>
            </a:r>
            <a:r>
              <a:rPr sz="3300" spc="90" dirty="0">
                <a:latin typeface="Calibri"/>
                <a:cs typeface="Calibri"/>
              </a:rPr>
              <a:t>which,</a:t>
            </a:r>
            <a:r>
              <a:rPr sz="3300" spc="365" dirty="0">
                <a:latin typeface="Calibri"/>
                <a:cs typeface="Calibri"/>
              </a:rPr>
              <a:t> </a:t>
            </a:r>
            <a:r>
              <a:rPr sz="3300" dirty="0">
                <a:latin typeface="Calibri"/>
                <a:cs typeface="Calibri"/>
              </a:rPr>
              <a:t>in</a:t>
            </a:r>
            <a:r>
              <a:rPr sz="3300" spc="315" dirty="0">
                <a:latin typeface="Calibri"/>
                <a:cs typeface="Calibri"/>
              </a:rPr>
              <a:t> </a:t>
            </a:r>
            <a:r>
              <a:rPr sz="3300" spc="165" dirty="0">
                <a:latin typeface="Calibri"/>
                <a:cs typeface="Calibri"/>
              </a:rPr>
              <a:t>some</a:t>
            </a:r>
            <a:r>
              <a:rPr sz="3300" spc="459" dirty="0">
                <a:latin typeface="Calibri"/>
                <a:cs typeface="Calibri"/>
              </a:rPr>
              <a:t> </a:t>
            </a:r>
            <a:r>
              <a:rPr sz="3300" spc="130" dirty="0">
                <a:latin typeface="Calibri"/>
                <a:cs typeface="Calibri"/>
              </a:rPr>
              <a:t>cases,</a:t>
            </a:r>
            <a:r>
              <a:rPr sz="3300" spc="380" dirty="0">
                <a:latin typeface="Calibri"/>
                <a:cs typeface="Calibri"/>
              </a:rPr>
              <a:t> </a:t>
            </a:r>
            <a:r>
              <a:rPr sz="3300" spc="70" dirty="0">
                <a:latin typeface="Calibri"/>
                <a:cs typeface="Calibri"/>
              </a:rPr>
              <a:t>may </a:t>
            </a:r>
            <a:r>
              <a:rPr sz="3300" spc="65" dirty="0">
                <a:latin typeface="Calibri"/>
                <a:cs typeface="Calibri"/>
              </a:rPr>
              <a:t>result</a:t>
            </a:r>
            <a:r>
              <a:rPr sz="3300" spc="260" dirty="0">
                <a:latin typeface="Calibri"/>
                <a:cs typeface="Calibri"/>
              </a:rPr>
              <a:t> </a:t>
            </a:r>
            <a:r>
              <a:rPr sz="3300" dirty="0">
                <a:latin typeface="Calibri"/>
                <a:cs typeface="Calibri"/>
              </a:rPr>
              <a:t>in</a:t>
            </a:r>
            <a:r>
              <a:rPr sz="3300" spc="254" dirty="0">
                <a:latin typeface="Calibri"/>
                <a:cs typeface="Calibri"/>
              </a:rPr>
              <a:t> </a:t>
            </a:r>
            <a:r>
              <a:rPr sz="3300" spc="140" dirty="0">
                <a:latin typeface="Calibri"/>
                <a:cs typeface="Calibri"/>
              </a:rPr>
              <a:t>taking</a:t>
            </a:r>
            <a:r>
              <a:rPr sz="3300" spc="330" dirty="0">
                <a:latin typeface="Calibri"/>
                <a:cs typeface="Calibri"/>
              </a:rPr>
              <a:t> </a:t>
            </a:r>
            <a:r>
              <a:rPr sz="3300" spc="60" dirty="0">
                <a:latin typeface="Calibri"/>
                <a:cs typeface="Calibri"/>
              </a:rPr>
              <a:t>the</a:t>
            </a:r>
            <a:r>
              <a:rPr sz="3300" spc="280" dirty="0">
                <a:latin typeface="Calibri"/>
                <a:cs typeface="Calibri"/>
              </a:rPr>
              <a:t> </a:t>
            </a:r>
            <a:r>
              <a:rPr sz="3300" spc="130" dirty="0">
                <a:latin typeface="Calibri"/>
                <a:cs typeface="Calibri"/>
              </a:rPr>
              <a:t>appropriate</a:t>
            </a:r>
            <a:r>
              <a:rPr sz="3300" spc="360" dirty="0">
                <a:latin typeface="Calibri"/>
                <a:cs typeface="Calibri"/>
              </a:rPr>
              <a:t> </a:t>
            </a:r>
            <a:r>
              <a:rPr sz="3300" spc="110" dirty="0">
                <a:latin typeface="Calibri"/>
                <a:cs typeface="Calibri"/>
              </a:rPr>
              <a:t>actions</a:t>
            </a:r>
            <a:r>
              <a:rPr sz="3300" spc="335" dirty="0">
                <a:latin typeface="Calibri"/>
                <a:cs typeface="Calibri"/>
              </a:rPr>
              <a:t> </a:t>
            </a:r>
            <a:r>
              <a:rPr sz="3300" spc="140" dirty="0">
                <a:latin typeface="Calibri"/>
                <a:cs typeface="Calibri"/>
              </a:rPr>
              <a:t>against</a:t>
            </a:r>
            <a:r>
              <a:rPr sz="3300" spc="340" dirty="0">
                <a:latin typeface="Calibri"/>
                <a:cs typeface="Calibri"/>
              </a:rPr>
              <a:t> </a:t>
            </a:r>
            <a:r>
              <a:rPr sz="3300" spc="110" dirty="0">
                <a:latin typeface="Calibri"/>
                <a:cs typeface="Calibri"/>
              </a:rPr>
              <a:t>those</a:t>
            </a:r>
            <a:r>
              <a:rPr sz="3300" spc="320" dirty="0">
                <a:latin typeface="Calibri"/>
                <a:cs typeface="Calibri"/>
              </a:rPr>
              <a:t> </a:t>
            </a:r>
            <a:r>
              <a:rPr sz="3300" spc="75" dirty="0">
                <a:latin typeface="Calibri"/>
                <a:cs typeface="Calibri"/>
              </a:rPr>
              <a:t>who,</a:t>
            </a:r>
            <a:r>
              <a:rPr sz="3300" spc="295" dirty="0">
                <a:latin typeface="Calibri"/>
                <a:cs typeface="Calibri"/>
              </a:rPr>
              <a:t> </a:t>
            </a:r>
            <a:r>
              <a:rPr sz="3300" spc="120" dirty="0">
                <a:latin typeface="Calibri"/>
                <a:cs typeface="Calibri"/>
              </a:rPr>
              <a:t>individually</a:t>
            </a:r>
            <a:r>
              <a:rPr sz="3300" spc="345" dirty="0">
                <a:latin typeface="Calibri"/>
                <a:cs typeface="Calibri"/>
              </a:rPr>
              <a:t> </a:t>
            </a:r>
            <a:r>
              <a:rPr sz="3300" spc="70" dirty="0">
                <a:latin typeface="Calibri"/>
                <a:cs typeface="Calibri"/>
              </a:rPr>
              <a:t>or</a:t>
            </a:r>
            <a:r>
              <a:rPr sz="3300" spc="290" dirty="0">
                <a:latin typeface="Calibri"/>
                <a:cs typeface="Calibri"/>
              </a:rPr>
              <a:t> </a:t>
            </a:r>
            <a:r>
              <a:rPr sz="3300" spc="85" dirty="0">
                <a:latin typeface="Calibri"/>
                <a:cs typeface="Calibri"/>
              </a:rPr>
              <a:t>as</a:t>
            </a:r>
            <a:r>
              <a:rPr sz="3300" spc="320" dirty="0">
                <a:latin typeface="Calibri"/>
                <a:cs typeface="Calibri"/>
              </a:rPr>
              <a:t> </a:t>
            </a:r>
            <a:r>
              <a:rPr sz="3300" dirty="0">
                <a:latin typeface="Calibri"/>
                <a:cs typeface="Calibri"/>
              </a:rPr>
              <a:t>a</a:t>
            </a:r>
            <a:r>
              <a:rPr sz="3300" spc="315" dirty="0">
                <a:latin typeface="Calibri"/>
                <a:cs typeface="Calibri"/>
              </a:rPr>
              <a:t> </a:t>
            </a:r>
            <a:r>
              <a:rPr sz="3300" spc="90" dirty="0">
                <a:latin typeface="Calibri"/>
                <a:cs typeface="Calibri"/>
              </a:rPr>
              <a:t>practice, </a:t>
            </a:r>
            <a:r>
              <a:rPr sz="3300" spc="120" dirty="0">
                <a:latin typeface="Calibri"/>
                <a:cs typeface="Calibri"/>
              </a:rPr>
              <a:t>commit</a:t>
            </a:r>
            <a:r>
              <a:rPr sz="3300" spc="295" dirty="0">
                <a:latin typeface="Calibri"/>
                <a:cs typeface="Calibri"/>
              </a:rPr>
              <a:t> </a:t>
            </a:r>
            <a:r>
              <a:rPr sz="3300" spc="75" dirty="0">
                <a:latin typeface="Calibri"/>
                <a:cs typeface="Calibri"/>
              </a:rPr>
              <a:t>fraud,</a:t>
            </a:r>
            <a:r>
              <a:rPr sz="3300" spc="110" dirty="0">
                <a:latin typeface="Calibri"/>
                <a:cs typeface="Calibri"/>
              </a:rPr>
              <a:t> </a:t>
            </a:r>
            <a:r>
              <a:rPr sz="3300" spc="85" dirty="0">
                <a:latin typeface="Calibri"/>
                <a:cs typeface="Calibri"/>
              </a:rPr>
              <a:t>waste</a:t>
            </a:r>
            <a:r>
              <a:rPr sz="3300" spc="245" dirty="0">
                <a:latin typeface="Calibri"/>
                <a:cs typeface="Calibri"/>
              </a:rPr>
              <a:t> </a:t>
            </a:r>
            <a:r>
              <a:rPr sz="3300" spc="114" dirty="0">
                <a:latin typeface="Calibri"/>
                <a:cs typeface="Calibri"/>
              </a:rPr>
              <a:t>and/or</a:t>
            </a:r>
            <a:r>
              <a:rPr sz="3300" spc="254" dirty="0">
                <a:latin typeface="Calibri"/>
                <a:cs typeface="Calibri"/>
              </a:rPr>
              <a:t> </a:t>
            </a:r>
            <a:r>
              <a:rPr sz="3300" spc="145" dirty="0">
                <a:latin typeface="Calibri"/>
                <a:cs typeface="Calibri"/>
              </a:rPr>
              <a:t>abuse,</a:t>
            </a:r>
            <a:r>
              <a:rPr sz="3300" spc="204" dirty="0">
                <a:latin typeface="Calibri"/>
                <a:cs typeface="Calibri"/>
              </a:rPr>
              <a:t> </a:t>
            </a:r>
            <a:r>
              <a:rPr sz="3300" spc="150" dirty="0">
                <a:latin typeface="Calibri"/>
                <a:cs typeface="Calibri"/>
              </a:rPr>
              <a:t>including</a:t>
            </a:r>
            <a:r>
              <a:rPr sz="3300" spc="400" dirty="0">
                <a:latin typeface="Calibri"/>
                <a:cs typeface="Calibri"/>
              </a:rPr>
              <a:t> </a:t>
            </a:r>
            <a:r>
              <a:rPr sz="3300" spc="80" dirty="0">
                <a:latin typeface="Calibri"/>
                <a:cs typeface="Calibri"/>
              </a:rPr>
              <a:t>but</a:t>
            </a:r>
            <a:r>
              <a:rPr sz="3300" spc="245" dirty="0">
                <a:latin typeface="Calibri"/>
                <a:cs typeface="Calibri"/>
              </a:rPr>
              <a:t> </a:t>
            </a:r>
            <a:r>
              <a:rPr sz="3300" spc="65" dirty="0">
                <a:latin typeface="Calibri"/>
                <a:cs typeface="Calibri"/>
              </a:rPr>
              <a:t>not</a:t>
            </a:r>
            <a:r>
              <a:rPr sz="3300" spc="240" dirty="0">
                <a:latin typeface="Calibri"/>
                <a:cs typeface="Calibri"/>
              </a:rPr>
              <a:t> </a:t>
            </a:r>
            <a:r>
              <a:rPr sz="3300" spc="95" dirty="0">
                <a:latin typeface="Calibri"/>
                <a:cs typeface="Calibri"/>
              </a:rPr>
              <a:t>limited</a:t>
            </a:r>
            <a:r>
              <a:rPr sz="3300" spc="265" dirty="0">
                <a:latin typeface="Calibri"/>
                <a:cs typeface="Calibri"/>
              </a:rPr>
              <a:t> </a:t>
            </a:r>
            <a:r>
              <a:rPr sz="3300" spc="-25" dirty="0">
                <a:latin typeface="Calibri"/>
                <a:cs typeface="Calibri"/>
              </a:rPr>
              <a:t>to:</a:t>
            </a:r>
            <a:endParaRPr sz="3300">
              <a:latin typeface="Calibri"/>
              <a:cs typeface="Calibri"/>
            </a:endParaRPr>
          </a:p>
          <a:p>
            <a:pPr>
              <a:lnSpc>
                <a:spcPct val="100000"/>
              </a:lnSpc>
              <a:spcBef>
                <a:spcPts val="655"/>
              </a:spcBef>
            </a:pPr>
            <a:endParaRPr sz="3300">
              <a:latin typeface="Calibri"/>
              <a:cs typeface="Calibri"/>
            </a:endParaRPr>
          </a:p>
          <a:p>
            <a:pPr marL="1142365" indent="-375920">
              <a:lnSpc>
                <a:spcPct val="100000"/>
              </a:lnSpc>
              <a:spcBef>
                <a:spcPts val="5"/>
              </a:spcBef>
              <a:buClr>
                <a:srgbClr val="1A9AD5"/>
              </a:buClr>
              <a:buFont typeface="Wingdings"/>
              <a:buChar char=""/>
              <a:tabLst>
                <a:tab pos="1142365" algn="l"/>
                <a:tab pos="13750290" algn="l"/>
              </a:tabLst>
            </a:pPr>
            <a:r>
              <a:rPr sz="2950" spc="145" dirty="0">
                <a:latin typeface="Calibri"/>
                <a:cs typeface="Calibri"/>
              </a:rPr>
              <a:t>Remedial</a:t>
            </a:r>
            <a:r>
              <a:rPr sz="2950" spc="295" dirty="0">
                <a:latin typeface="Calibri"/>
                <a:cs typeface="Calibri"/>
              </a:rPr>
              <a:t> </a:t>
            </a:r>
            <a:r>
              <a:rPr sz="2950" spc="140" dirty="0">
                <a:latin typeface="Calibri"/>
                <a:cs typeface="Calibri"/>
              </a:rPr>
              <a:t>education</a:t>
            </a:r>
            <a:r>
              <a:rPr sz="2950" spc="275" dirty="0">
                <a:latin typeface="Calibri"/>
                <a:cs typeface="Calibri"/>
              </a:rPr>
              <a:t> </a:t>
            </a:r>
            <a:r>
              <a:rPr sz="2950" spc="125" dirty="0">
                <a:latin typeface="Calibri"/>
                <a:cs typeface="Calibri"/>
              </a:rPr>
              <a:t>and/or</a:t>
            </a:r>
            <a:r>
              <a:rPr sz="2950" spc="254" dirty="0">
                <a:latin typeface="Calibri"/>
                <a:cs typeface="Calibri"/>
              </a:rPr>
              <a:t> </a:t>
            </a:r>
            <a:r>
              <a:rPr sz="2950" spc="95" dirty="0">
                <a:latin typeface="Calibri"/>
                <a:cs typeface="Calibri"/>
              </a:rPr>
              <a:t>training</a:t>
            </a:r>
            <a:r>
              <a:rPr sz="2950" spc="300" dirty="0">
                <a:latin typeface="Calibri"/>
                <a:cs typeface="Calibri"/>
              </a:rPr>
              <a:t> </a:t>
            </a:r>
            <a:r>
              <a:rPr sz="2950" dirty="0">
                <a:latin typeface="Calibri"/>
                <a:cs typeface="Calibri"/>
              </a:rPr>
              <a:t>to</a:t>
            </a:r>
            <a:r>
              <a:rPr sz="2950" spc="215" dirty="0">
                <a:latin typeface="Calibri"/>
                <a:cs typeface="Calibri"/>
              </a:rPr>
              <a:t> </a:t>
            </a:r>
            <a:r>
              <a:rPr sz="2950" spc="75" dirty="0">
                <a:latin typeface="Calibri"/>
                <a:cs typeface="Calibri"/>
              </a:rPr>
              <a:t>attempt</a:t>
            </a:r>
            <a:r>
              <a:rPr sz="2950" spc="250" dirty="0">
                <a:latin typeface="Calibri"/>
                <a:cs typeface="Calibri"/>
              </a:rPr>
              <a:t> </a:t>
            </a:r>
            <a:r>
              <a:rPr sz="2950" dirty="0">
                <a:latin typeface="Calibri"/>
                <a:cs typeface="Calibri"/>
              </a:rPr>
              <a:t>to</a:t>
            </a:r>
            <a:r>
              <a:rPr sz="2950" spc="215" dirty="0">
                <a:latin typeface="Calibri"/>
                <a:cs typeface="Calibri"/>
              </a:rPr>
              <a:t> </a:t>
            </a:r>
            <a:r>
              <a:rPr sz="2950" spc="95" dirty="0">
                <a:latin typeface="Calibri"/>
                <a:cs typeface="Calibri"/>
              </a:rPr>
              <a:t>eliminate</a:t>
            </a:r>
            <a:r>
              <a:rPr sz="2950" spc="220" dirty="0">
                <a:latin typeface="Calibri"/>
                <a:cs typeface="Calibri"/>
              </a:rPr>
              <a:t> </a:t>
            </a:r>
            <a:r>
              <a:rPr sz="2950" spc="70" dirty="0">
                <a:latin typeface="Calibri"/>
                <a:cs typeface="Calibri"/>
              </a:rPr>
              <a:t>the</a:t>
            </a:r>
            <a:r>
              <a:rPr sz="2950" spc="240" dirty="0">
                <a:latin typeface="Calibri"/>
                <a:cs typeface="Calibri"/>
              </a:rPr>
              <a:t> </a:t>
            </a:r>
            <a:r>
              <a:rPr sz="2950" spc="175" dirty="0">
                <a:latin typeface="Calibri"/>
                <a:cs typeface="Calibri"/>
              </a:rPr>
              <a:t>egregious</a:t>
            </a:r>
            <a:r>
              <a:rPr sz="2950" dirty="0">
                <a:latin typeface="Calibri"/>
                <a:cs typeface="Calibri"/>
              </a:rPr>
              <a:t>	</a:t>
            </a:r>
            <a:r>
              <a:rPr sz="2950" spc="80" dirty="0">
                <a:latin typeface="Calibri"/>
                <a:cs typeface="Calibri"/>
              </a:rPr>
              <a:t>action</a:t>
            </a:r>
            <a:endParaRPr sz="2950">
              <a:latin typeface="Calibri"/>
              <a:cs typeface="Calibri"/>
            </a:endParaRPr>
          </a:p>
          <a:p>
            <a:pPr marL="1142365" indent="-375920">
              <a:lnSpc>
                <a:spcPct val="100000"/>
              </a:lnSpc>
              <a:spcBef>
                <a:spcPts val="705"/>
              </a:spcBef>
              <a:buClr>
                <a:srgbClr val="1A9AD5"/>
              </a:buClr>
              <a:buFont typeface="Wingdings"/>
              <a:buChar char=""/>
              <a:tabLst>
                <a:tab pos="1142365" algn="l"/>
              </a:tabLst>
            </a:pPr>
            <a:r>
              <a:rPr sz="2950" spc="125" dirty="0">
                <a:latin typeface="Calibri"/>
                <a:cs typeface="Calibri"/>
              </a:rPr>
              <a:t>Increasingly</a:t>
            </a:r>
            <a:r>
              <a:rPr sz="2950" spc="275" dirty="0">
                <a:latin typeface="Calibri"/>
                <a:cs typeface="Calibri"/>
              </a:rPr>
              <a:t> </a:t>
            </a:r>
            <a:r>
              <a:rPr sz="2950" spc="110" dirty="0">
                <a:latin typeface="Calibri"/>
                <a:cs typeface="Calibri"/>
              </a:rPr>
              <a:t>stringent</a:t>
            </a:r>
            <a:r>
              <a:rPr sz="2950" spc="250" dirty="0">
                <a:latin typeface="Calibri"/>
                <a:cs typeface="Calibri"/>
              </a:rPr>
              <a:t> </a:t>
            </a:r>
            <a:r>
              <a:rPr sz="2950" spc="75" dirty="0">
                <a:latin typeface="Calibri"/>
                <a:cs typeface="Calibri"/>
              </a:rPr>
              <a:t>utilization</a:t>
            </a:r>
            <a:r>
              <a:rPr sz="2950" spc="190" dirty="0">
                <a:latin typeface="Calibri"/>
                <a:cs typeface="Calibri"/>
              </a:rPr>
              <a:t> </a:t>
            </a:r>
            <a:r>
              <a:rPr sz="2950" spc="55" dirty="0">
                <a:latin typeface="Calibri"/>
                <a:cs typeface="Calibri"/>
              </a:rPr>
              <a:t>review</a:t>
            </a:r>
            <a:endParaRPr sz="2950">
              <a:latin typeface="Calibri"/>
              <a:cs typeface="Calibri"/>
            </a:endParaRPr>
          </a:p>
          <a:p>
            <a:pPr marL="1142365" indent="-375920">
              <a:lnSpc>
                <a:spcPct val="100000"/>
              </a:lnSpc>
              <a:spcBef>
                <a:spcPts val="700"/>
              </a:spcBef>
              <a:buClr>
                <a:srgbClr val="1A9AD5"/>
              </a:buClr>
              <a:buFont typeface="Wingdings"/>
              <a:buChar char=""/>
              <a:tabLst>
                <a:tab pos="1142365" algn="l"/>
              </a:tabLst>
            </a:pPr>
            <a:r>
              <a:rPr sz="2950" spc="160" dirty="0">
                <a:latin typeface="Calibri"/>
                <a:cs typeface="Calibri"/>
              </a:rPr>
              <a:t>Recoupment</a:t>
            </a:r>
            <a:r>
              <a:rPr sz="2950" spc="275" dirty="0">
                <a:latin typeface="Calibri"/>
                <a:cs typeface="Calibri"/>
              </a:rPr>
              <a:t> </a:t>
            </a:r>
            <a:r>
              <a:rPr sz="2950" spc="55" dirty="0">
                <a:latin typeface="Calibri"/>
                <a:cs typeface="Calibri"/>
              </a:rPr>
              <a:t>of</a:t>
            </a:r>
            <a:r>
              <a:rPr sz="2950" spc="254" dirty="0">
                <a:latin typeface="Calibri"/>
                <a:cs typeface="Calibri"/>
              </a:rPr>
              <a:t> </a:t>
            </a:r>
            <a:r>
              <a:rPr sz="2950" spc="114" dirty="0">
                <a:latin typeface="Calibri"/>
                <a:cs typeface="Calibri"/>
              </a:rPr>
              <a:t>previously</a:t>
            </a:r>
            <a:r>
              <a:rPr sz="2950" spc="285" dirty="0">
                <a:latin typeface="Calibri"/>
                <a:cs typeface="Calibri"/>
              </a:rPr>
              <a:t> </a:t>
            </a:r>
            <a:r>
              <a:rPr sz="2950" spc="155" dirty="0">
                <a:latin typeface="Calibri"/>
                <a:cs typeface="Calibri"/>
              </a:rPr>
              <a:t>paid</a:t>
            </a:r>
            <a:r>
              <a:rPr sz="2950" spc="290" dirty="0">
                <a:latin typeface="Calibri"/>
                <a:cs typeface="Calibri"/>
              </a:rPr>
              <a:t> </a:t>
            </a:r>
            <a:r>
              <a:rPr sz="2950" spc="140" dirty="0">
                <a:latin typeface="Calibri"/>
                <a:cs typeface="Calibri"/>
              </a:rPr>
              <a:t>monies</a:t>
            </a:r>
            <a:r>
              <a:rPr sz="2950" spc="320" dirty="0">
                <a:latin typeface="Calibri"/>
                <a:cs typeface="Calibri"/>
              </a:rPr>
              <a:t> </a:t>
            </a:r>
            <a:r>
              <a:rPr sz="2950" spc="70" dirty="0">
                <a:latin typeface="Calibri"/>
                <a:cs typeface="Calibri"/>
              </a:rPr>
              <a:t>from</a:t>
            </a:r>
            <a:r>
              <a:rPr sz="2950" spc="195" dirty="0">
                <a:latin typeface="Calibri"/>
                <a:cs typeface="Calibri"/>
              </a:rPr>
              <a:t> </a:t>
            </a:r>
            <a:r>
              <a:rPr sz="2950" dirty="0">
                <a:latin typeface="Calibri"/>
                <a:cs typeface="Calibri"/>
              </a:rPr>
              <a:t>a</a:t>
            </a:r>
            <a:r>
              <a:rPr sz="2950" spc="260" dirty="0">
                <a:latin typeface="Calibri"/>
                <a:cs typeface="Calibri"/>
              </a:rPr>
              <a:t> </a:t>
            </a:r>
            <a:r>
              <a:rPr sz="2950" spc="105" dirty="0">
                <a:latin typeface="Calibri"/>
                <a:cs typeface="Calibri"/>
              </a:rPr>
              <a:t>provider/practice</a:t>
            </a:r>
            <a:endParaRPr sz="2950">
              <a:latin typeface="Calibri"/>
              <a:cs typeface="Calibri"/>
            </a:endParaRPr>
          </a:p>
          <a:p>
            <a:pPr marL="1142365" indent="-375920">
              <a:lnSpc>
                <a:spcPct val="100000"/>
              </a:lnSpc>
              <a:spcBef>
                <a:spcPts val="695"/>
              </a:spcBef>
              <a:buClr>
                <a:srgbClr val="1A9AD5"/>
              </a:buClr>
              <a:buFont typeface="Wingdings"/>
              <a:buChar char=""/>
              <a:tabLst>
                <a:tab pos="1142365" algn="l"/>
              </a:tabLst>
            </a:pPr>
            <a:r>
              <a:rPr sz="2950" spc="90" dirty="0">
                <a:latin typeface="Calibri"/>
                <a:cs typeface="Calibri"/>
              </a:rPr>
              <a:t>Termination</a:t>
            </a:r>
            <a:r>
              <a:rPr sz="2950" spc="215" dirty="0">
                <a:latin typeface="Calibri"/>
                <a:cs typeface="Calibri"/>
              </a:rPr>
              <a:t> </a:t>
            </a:r>
            <a:r>
              <a:rPr sz="2950" spc="55" dirty="0">
                <a:latin typeface="Calibri"/>
                <a:cs typeface="Calibri"/>
              </a:rPr>
              <a:t>of</a:t>
            </a:r>
            <a:r>
              <a:rPr sz="2950" spc="265" dirty="0">
                <a:latin typeface="Calibri"/>
                <a:cs typeface="Calibri"/>
              </a:rPr>
              <a:t> </a:t>
            </a:r>
            <a:r>
              <a:rPr sz="2950" spc="140" dirty="0">
                <a:latin typeface="Calibri"/>
                <a:cs typeface="Calibri"/>
              </a:rPr>
              <a:t>provider</a:t>
            </a:r>
            <a:r>
              <a:rPr sz="2950" spc="250" dirty="0">
                <a:latin typeface="Calibri"/>
                <a:cs typeface="Calibri"/>
              </a:rPr>
              <a:t> </a:t>
            </a:r>
            <a:r>
              <a:rPr sz="2950" spc="150" dirty="0">
                <a:latin typeface="Calibri"/>
                <a:cs typeface="Calibri"/>
              </a:rPr>
              <a:t>agreement</a:t>
            </a:r>
            <a:r>
              <a:rPr sz="2950" spc="280" dirty="0">
                <a:latin typeface="Calibri"/>
                <a:cs typeface="Calibri"/>
              </a:rPr>
              <a:t> </a:t>
            </a:r>
            <a:r>
              <a:rPr sz="2950" spc="70" dirty="0">
                <a:latin typeface="Calibri"/>
                <a:cs typeface="Calibri"/>
              </a:rPr>
              <a:t>or</a:t>
            </a:r>
            <a:r>
              <a:rPr sz="2950" spc="220" dirty="0">
                <a:latin typeface="Calibri"/>
                <a:cs typeface="Calibri"/>
              </a:rPr>
              <a:t> </a:t>
            </a:r>
            <a:r>
              <a:rPr sz="2950" spc="100" dirty="0">
                <a:latin typeface="Calibri"/>
                <a:cs typeface="Calibri"/>
              </a:rPr>
              <a:t>other</a:t>
            </a:r>
            <a:r>
              <a:rPr sz="2950" spc="220" dirty="0">
                <a:latin typeface="Calibri"/>
                <a:cs typeface="Calibri"/>
              </a:rPr>
              <a:t> </a:t>
            </a:r>
            <a:r>
              <a:rPr sz="2950" spc="95" dirty="0">
                <a:latin typeface="Calibri"/>
                <a:cs typeface="Calibri"/>
              </a:rPr>
              <a:t>contractual</a:t>
            </a:r>
            <a:r>
              <a:rPr sz="2950" spc="210" dirty="0">
                <a:latin typeface="Calibri"/>
                <a:cs typeface="Calibri"/>
              </a:rPr>
              <a:t> </a:t>
            </a:r>
            <a:r>
              <a:rPr sz="2950" spc="120" dirty="0">
                <a:latin typeface="Calibri"/>
                <a:cs typeface="Calibri"/>
              </a:rPr>
              <a:t>arrangement</a:t>
            </a:r>
            <a:endParaRPr sz="2950">
              <a:latin typeface="Calibri"/>
              <a:cs typeface="Calibri"/>
            </a:endParaRPr>
          </a:p>
          <a:p>
            <a:pPr marL="1142365" indent="-375920">
              <a:lnSpc>
                <a:spcPct val="100000"/>
              </a:lnSpc>
              <a:spcBef>
                <a:spcPts val="705"/>
              </a:spcBef>
              <a:buClr>
                <a:srgbClr val="1A9AD5"/>
              </a:buClr>
              <a:buFont typeface="Wingdings"/>
              <a:buChar char=""/>
              <a:tabLst>
                <a:tab pos="1142365" algn="l"/>
              </a:tabLst>
            </a:pPr>
            <a:r>
              <a:rPr sz="2950" spc="120" dirty="0">
                <a:latin typeface="Calibri"/>
                <a:cs typeface="Calibri"/>
              </a:rPr>
              <a:t>Civil</a:t>
            </a:r>
            <a:r>
              <a:rPr sz="2950" spc="245" dirty="0">
                <a:latin typeface="Calibri"/>
                <a:cs typeface="Calibri"/>
              </a:rPr>
              <a:t> </a:t>
            </a:r>
            <a:r>
              <a:rPr sz="2950" spc="114" dirty="0">
                <a:latin typeface="Calibri"/>
                <a:cs typeface="Calibri"/>
              </a:rPr>
              <a:t>and/or</a:t>
            </a:r>
            <a:r>
              <a:rPr sz="2950" spc="270" dirty="0">
                <a:latin typeface="Calibri"/>
                <a:cs typeface="Calibri"/>
              </a:rPr>
              <a:t> </a:t>
            </a:r>
            <a:r>
              <a:rPr sz="2950" spc="105" dirty="0">
                <a:latin typeface="Calibri"/>
                <a:cs typeface="Calibri"/>
              </a:rPr>
              <a:t>criminal</a:t>
            </a:r>
            <a:r>
              <a:rPr sz="2950" spc="235" dirty="0">
                <a:latin typeface="Calibri"/>
                <a:cs typeface="Calibri"/>
              </a:rPr>
              <a:t> </a:t>
            </a:r>
            <a:r>
              <a:rPr sz="2950" spc="120" dirty="0">
                <a:latin typeface="Calibri"/>
                <a:cs typeface="Calibri"/>
              </a:rPr>
              <a:t>prosecution</a:t>
            </a:r>
            <a:endParaRPr sz="2950">
              <a:latin typeface="Calibri"/>
              <a:cs typeface="Calibri"/>
            </a:endParaRPr>
          </a:p>
          <a:p>
            <a:pPr marL="1142365" indent="-375920">
              <a:lnSpc>
                <a:spcPct val="100000"/>
              </a:lnSpc>
              <a:spcBef>
                <a:spcPts val="700"/>
              </a:spcBef>
              <a:buClr>
                <a:srgbClr val="1A9AD5"/>
              </a:buClr>
              <a:buFont typeface="Wingdings"/>
              <a:buChar char=""/>
              <a:tabLst>
                <a:tab pos="1142365" algn="l"/>
              </a:tabLst>
            </a:pPr>
            <a:r>
              <a:rPr sz="2950" spc="125" dirty="0">
                <a:latin typeface="Calibri"/>
                <a:cs typeface="Calibri"/>
              </a:rPr>
              <a:t>Any</a:t>
            </a:r>
            <a:r>
              <a:rPr sz="2950" spc="310" dirty="0">
                <a:latin typeface="Calibri"/>
                <a:cs typeface="Calibri"/>
              </a:rPr>
              <a:t> </a:t>
            </a:r>
            <a:r>
              <a:rPr sz="2950" spc="90" dirty="0">
                <a:latin typeface="Calibri"/>
                <a:cs typeface="Calibri"/>
              </a:rPr>
              <a:t>other</a:t>
            </a:r>
            <a:r>
              <a:rPr sz="2950" spc="250" dirty="0">
                <a:latin typeface="Calibri"/>
                <a:cs typeface="Calibri"/>
              </a:rPr>
              <a:t> </a:t>
            </a:r>
            <a:r>
              <a:rPr sz="2950" spc="145" dirty="0">
                <a:latin typeface="Calibri"/>
                <a:cs typeface="Calibri"/>
              </a:rPr>
              <a:t>remedies</a:t>
            </a:r>
            <a:r>
              <a:rPr sz="2950" spc="295" dirty="0">
                <a:latin typeface="Calibri"/>
                <a:cs typeface="Calibri"/>
              </a:rPr>
              <a:t> </a:t>
            </a:r>
            <a:r>
              <a:rPr sz="2950" spc="125" dirty="0">
                <a:latin typeface="Calibri"/>
                <a:cs typeface="Calibri"/>
              </a:rPr>
              <a:t>available</a:t>
            </a:r>
            <a:r>
              <a:rPr sz="2950" spc="235" dirty="0">
                <a:latin typeface="Calibri"/>
                <a:cs typeface="Calibri"/>
              </a:rPr>
              <a:t> </a:t>
            </a:r>
            <a:r>
              <a:rPr sz="2950" dirty="0">
                <a:latin typeface="Calibri"/>
                <a:cs typeface="Calibri"/>
              </a:rPr>
              <a:t>to</a:t>
            </a:r>
            <a:r>
              <a:rPr sz="2950" spc="190" dirty="0">
                <a:latin typeface="Calibri"/>
                <a:cs typeface="Calibri"/>
              </a:rPr>
              <a:t> </a:t>
            </a:r>
            <a:r>
              <a:rPr sz="2950" spc="50" dirty="0">
                <a:latin typeface="Calibri"/>
                <a:cs typeface="Calibri"/>
              </a:rPr>
              <a:t>rectify</a:t>
            </a:r>
            <a:r>
              <a:rPr sz="2950" spc="200" dirty="0">
                <a:latin typeface="Calibri"/>
                <a:cs typeface="Calibri"/>
              </a:rPr>
              <a:t> </a:t>
            </a:r>
            <a:r>
              <a:rPr sz="2950" spc="70" dirty="0">
                <a:latin typeface="Calibri"/>
                <a:cs typeface="Calibri"/>
              </a:rPr>
              <a:t>the</a:t>
            </a:r>
            <a:r>
              <a:rPr sz="2950" spc="215" dirty="0">
                <a:latin typeface="Calibri"/>
                <a:cs typeface="Calibri"/>
              </a:rPr>
              <a:t> </a:t>
            </a:r>
            <a:r>
              <a:rPr sz="2950" spc="114" dirty="0">
                <a:latin typeface="Calibri"/>
                <a:cs typeface="Calibri"/>
              </a:rPr>
              <a:t>issue</a:t>
            </a:r>
            <a:r>
              <a:rPr sz="2950" spc="254" dirty="0">
                <a:latin typeface="Calibri"/>
                <a:cs typeface="Calibri"/>
              </a:rPr>
              <a:t> </a:t>
            </a:r>
            <a:r>
              <a:rPr sz="2950" spc="85" dirty="0">
                <a:latin typeface="Calibri"/>
                <a:cs typeface="Calibri"/>
              </a:rPr>
              <a:t>identified</a:t>
            </a:r>
            <a:endParaRPr sz="2950">
              <a:latin typeface="Calibri"/>
              <a:cs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2535617" y="165857"/>
            <a:ext cx="13675994" cy="1130300"/>
          </a:xfrm>
          <a:prstGeom prst="rect">
            <a:avLst/>
          </a:prstGeom>
        </p:spPr>
        <p:txBody>
          <a:bodyPr vert="horz" wrap="square" lIns="0" tIns="12065" rIns="0" bIns="0" rtlCol="0">
            <a:spAutoFit/>
          </a:bodyPr>
          <a:lstStyle/>
          <a:p>
            <a:pPr marL="12700">
              <a:lnSpc>
                <a:spcPct val="100000"/>
              </a:lnSpc>
              <a:spcBef>
                <a:spcPts val="95"/>
              </a:spcBef>
            </a:pPr>
            <a:r>
              <a:rPr dirty="0"/>
              <a:t>Fraud,</a:t>
            </a:r>
            <a:r>
              <a:rPr spc="225" dirty="0"/>
              <a:t> </a:t>
            </a:r>
            <a:r>
              <a:rPr spc="125" dirty="0"/>
              <a:t>Waste,</a:t>
            </a:r>
            <a:r>
              <a:rPr spc="390" dirty="0"/>
              <a:t> </a:t>
            </a:r>
            <a:r>
              <a:rPr spc="125" dirty="0"/>
              <a:t>and</a:t>
            </a:r>
            <a:r>
              <a:rPr spc="385" dirty="0"/>
              <a:t> </a:t>
            </a:r>
            <a:r>
              <a:rPr dirty="0"/>
              <a:t>Abuse</a:t>
            </a:r>
            <a:r>
              <a:rPr spc="275" dirty="0"/>
              <a:t> </a:t>
            </a:r>
            <a:r>
              <a:rPr spc="-10" dirty="0"/>
              <a:t>(FWA)</a:t>
            </a: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72390">
              <a:lnSpc>
                <a:spcPts val="1670"/>
              </a:lnSpc>
            </a:pPr>
            <a:fld id="{81D60167-4931-47E6-BA6A-407CBD079E47}" type="slidenum">
              <a:rPr spc="-25" dirty="0"/>
              <a:t>32</a:t>
            </a:fld>
            <a:endParaRPr spc="-25" dirty="0"/>
          </a:p>
        </p:txBody>
      </p:sp>
      <p:sp>
        <p:nvSpPr>
          <p:cNvPr id="3" name="object 3"/>
          <p:cNvSpPr txBox="1"/>
          <p:nvPr/>
        </p:nvSpPr>
        <p:spPr>
          <a:xfrm>
            <a:off x="900762" y="1454101"/>
            <a:ext cx="17816195" cy="7498715"/>
          </a:xfrm>
          <a:prstGeom prst="rect">
            <a:avLst/>
          </a:prstGeom>
        </p:spPr>
        <p:txBody>
          <a:bodyPr vert="horz" wrap="square" lIns="0" tIns="86995" rIns="0" bIns="0" rtlCol="0">
            <a:spAutoFit/>
          </a:bodyPr>
          <a:lstStyle/>
          <a:p>
            <a:pPr marL="12700">
              <a:lnSpc>
                <a:spcPct val="100000"/>
              </a:lnSpc>
              <a:spcBef>
                <a:spcPts val="685"/>
              </a:spcBef>
              <a:tabLst>
                <a:tab pos="1259205" algn="l"/>
                <a:tab pos="1791335" algn="l"/>
                <a:tab pos="5532755" algn="l"/>
                <a:tab pos="9003030" algn="l"/>
              </a:tabLst>
            </a:pPr>
            <a:r>
              <a:rPr sz="3300" b="1" spc="200" dirty="0">
                <a:solidFill>
                  <a:srgbClr val="1F1243"/>
                </a:solidFill>
                <a:latin typeface="Calibri"/>
                <a:cs typeface="Calibri"/>
              </a:rPr>
              <a:t>Some</a:t>
            </a:r>
            <a:r>
              <a:rPr sz="3300" b="1" dirty="0">
                <a:solidFill>
                  <a:srgbClr val="1F1243"/>
                </a:solidFill>
                <a:latin typeface="Calibri"/>
                <a:cs typeface="Calibri"/>
              </a:rPr>
              <a:t>	</a:t>
            </a:r>
            <a:r>
              <a:rPr sz="3300" b="1" spc="70" dirty="0">
                <a:solidFill>
                  <a:srgbClr val="1F1243"/>
                </a:solidFill>
                <a:latin typeface="Calibri"/>
                <a:cs typeface="Calibri"/>
              </a:rPr>
              <a:t>of</a:t>
            </a:r>
            <a:r>
              <a:rPr sz="3300" b="1" dirty="0">
                <a:solidFill>
                  <a:srgbClr val="1F1243"/>
                </a:solidFill>
                <a:latin typeface="Calibri"/>
                <a:cs typeface="Calibri"/>
              </a:rPr>
              <a:t>	</a:t>
            </a:r>
            <a:r>
              <a:rPr sz="3300" b="1" spc="105" dirty="0">
                <a:solidFill>
                  <a:srgbClr val="1F1243"/>
                </a:solidFill>
                <a:latin typeface="Calibri"/>
                <a:cs typeface="Calibri"/>
              </a:rPr>
              <a:t>the</a:t>
            </a:r>
            <a:r>
              <a:rPr sz="3300" b="1" spc="330" dirty="0">
                <a:solidFill>
                  <a:srgbClr val="1F1243"/>
                </a:solidFill>
                <a:latin typeface="Calibri"/>
                <a:cs typeface="Calibri"/>
              </a:rPr>
              <a:t> </a:t>
            </a:r>
            <a:r>
              <a:rPr sz="3300" b="1" spc="160" dirty="0">
                <a:solidFill>
                  <a:srgbClr val="1F1243"/>
                </a:solidFill>
                <a:latin typeface="Calibri"/>
                <a:cs typeface="Calibri"/>
              </a:rPr>
              <a:t>most</a:t>
            </a:r>
            <a:r>
              <a:rPr sz="3300" b="1" spc="330" dirty="0">
                <a:solidFill>
                  <a:srgbClr val="1F1243"/>
                </a:solidFill>
                <a:latin typeface="Calibri"/>
                <a:cs typeface="Calibri"/>
              </a:rPr>
              <a:t> </a:t>
            </a:r>
            <a:r>
              <a:rPr sz="3300" b="1" spc="215" dirty="0">
                <a:solidFill>
                  <a:srgbClr val="1F1243"/>
                </a:solidFill>
                <a:latin typeface="Calibri"/>
                <a:cs typeface="Calibri"/>
              </a:rPr>
              <a:t>common</a:t>
            </a:r>
            <a:r>
              <a:rPr sz="3300" b="1" dirty="0">
                <a:solidFill>
                  <a:srgbClr val="1F1243"/>
                </a:solidFill>
                <a:latin typeface="Calibri"/>
                <a:cs typeface="Calibri"/>
              </a:rPr>
              <a:t>	</a:t>
            </a:r>
            <a:r>
              <a:rPr sz="3300" b="1" spc="145" dirty="0">
                <a:solidFill>
                  <a:srgbClr val="1F1243"/>
                </a:solidFill>
                <a:latin typeface="Calibri"/>
                <a:cs typeface="Calibri"/>
              </a:rPr>
              <a:t>fraud,</a:t>
            </a:r>
            <a:r>
              <a:rPr sz="3300" b="1" spc="245" dirty="0">
                <a:solidFill>
                  <a:srgbClr val="1F1243"/>
                </a:solidFill>
                <a:latin typeface="Calibri"/>
                <a:cs typeface="Calibri"/>
              </a:rPr>
              <a:t> </a:t>
            </a:r>
            <a:r>
              <a:rPr sz="3300" b="1" spc="175" dirty="0">
                <a:solidFill>
                  <a:srgbClr val="1F1243"/>
                </a:solidFill>
                <a:latin typeface="Calibri"/>
                <a:cs typeface="Calibri"/>
              </a:rPr>
              <a:t>waste</a:t>
            </a:r>
            <a:r>
              <a:rPr sz="3300" b="1" spc="370" dirty="0">
                <a:solidFill>
                  <a:srgbClr val="1F1243"/>
                </a:solidFill>
                <a:latin typeface="Calibri"/>
                <a:cs typeface="Calibri"/>
              </a:rPr>
              <a:t> </a:t>
            </a:r>
            <a:r>
              <a:rPr sz="3300" b="1" spc="150" dirty="0">
                <a:solidFill>
                  <a:srgbClr val="1F1243"/>
                </a:solidFill>
                <a:latin typeface="Calibri"/>
                <a:cs typeface="Calibri"/>
              </a:rPr>
              <a:t>and</a:t>
            </a:r>
            <a:r>
              <a:rPr sz="3300" b="1" dirty="0">
                <a:solidFill>
                  <a:srgbClr val="1F1243"/>
                </a:solidFill>
                <a:latin typeface="Calibri"/>
                <a:cs typeface="Calibri"/>
              </a:rPr>
              <a:t>	</a:t>
            </a:r>
            <a:r>
              <a:rPr sz="3300" b="1" spc="204" dirty="0">
                <a:solidFill>
                  <a:srgbClr val="1F1243"/>
                </a:solidFill>
                <a:latin typeface="Calibri"/>
                <a:cs typeface="Calibri"/>
              </a:rPr>
              <a:t>abuse</a:t>
            </a:r>
            <a:r>
              <a:rPr sz="3300" b="1" spc="355" dirty="0">
                <a:solidFill>
                  <a:srgbClr val="1F1243"/>
                </a:solidFill>
                <a:latin typeface="Calibri"/>
                <a:cs typeface="Calibri"/>
              </a:rPr>
              <a:t> </a:t>
            </a:r>
            <a:r>
              <a:rPr sz="3300" b="1" spc="175" dirty="0">
                <a:solidFill>
                  <a:srgbClr val="1F1243"/>
                </a:solidFill>
                <a:latin typeface="Calibri"/>
                <a:cs typeface="Calibri"/>
              </a:rPr>
              <a:t>issues</a:t>
            </a:r>
            <a:r>
              <a:rPr sz="3300" b="1" spc="360" dirty="0">
                <a:solidFill>
                  <a:srgbClr val="1F1243"/>
                </a:solidFill>
                <a:latin typeface="Calibri"/>
                <a:cs typeface="Calibri"/>
              </a:rPr>
              <a:t> </a:t>
            </a:r>
            <a:r>
              <a:rPr sz="3300" b="1" spc="185" dirty="0">
                <a:solidFill>
                  <a:srgbClr val="1F1243"/>
                </a:solidFill>
                <a:latin typeface="Calibri"/>
                <a:cs typeface="Calibri"/>
              </a:rPr>
              <a:t>identified</a:t>
            </a:r>
            <a:r>
              <a:rPr sz="3300" b="1" spc="380" dirty="0">
                <a:solidFill>
                  <a:srgbClr val="1F1243"/>
                </a:solidFill>
                <a:latin typeface="Calibri"/>
                <a:cs typeface="Calibri"/>
              </a:rPr>
              <a:t> </a:t>
            </a:r>
            <a:r>
              <a:rPr sz="3300" b="1" spc="90" dirty="0">
                <a:solidFill>
                  <a:srgbClr val="1F1243"/>
                </a:solidFill>
                <a:latin typeface="Calibri"/>
                <a:cs typeface="Calibri"/>
              </a:rPr>
              <a:t>are:</a:t>
            </a:r>
            <a:endParaRPr sz="3300">
              <a:latin typeface="Calibri"/>
              <a:cs typeface="Calibri"/>
            </a:endParaRPr>
          </a:p>
          <a:p>
            <a:pPr marL="763905" indent="-375285">
              <a:lnSpc>
                <a:spcPct val="100000"/>
              </a:lnSpc>
              <a:spcBef>
                <a:spcPts val="530"/>
              </a:spcBef>
              <a:buClr>
                <a:srgbClr val="1A9AD5"/>
              </a:buClr>
              <a:buSzPct val="84745"/>
              <a:buFont typeface="Wingdings"/>
              <a:buChar char=""/>
              <a:tabLst>
                <a:tab pos="763905" algn="l"/>
              </a:tabLst>
            </a:pPr>
            <a:r>
              <a:rPr sz="2950" spc="180" dirty="0">
                <a:solidFill>
                  <a:srgbClr val="123054"/>
                </a:solidFill>
                <a:latin typeface="Calibri"/>
                <a:cs typeface="Calibri"/>
              </a:rPr>
              <a:t>Unbundling</a:t>
            </a:r>
            <a:r>
              <a:rPr sz="2950" spc="295" dirty="0">
                <a:solidFill>
                  <a:srgbClr val="123054"/>
                </a:solidFill>
                <a:latin typeface="Calibri"/>
                <a:cs typeface="Calibri"/>
              </a:rPr>
              <a:t> </a:t>
            </a:r>
            <a:r>
              <a:rPr sz="2950" spc="55" dirty="0">
                <a:solidFill>
                  <a:srgbClr val="123054"/>
                </a:solidFill>
                <a:latin typeface="Calibri"/>
                <a:cs typeface="Calibri"/>
              </a:rPr>
              <a:t>of</a:t>
            </a:r>
            <a:r>
              <a:rPr sz="2950" spc="275" dirty="0">
                <a:solidFill>
                  <a:srgbClr val="123054"/>
                </a:solidFill>
                <a:latin typeface="Calibri"/>
                <a:cs typeface="Calibri"/>
              </a:rPr>
              <a:t> </a:t>
            </a:r>
            <a:r>
              <a:rPr sz="2950" spc="150" dirty="0">
                <a:solidFill>
                  <a:srgbClr val="123054"/>
                </a:solidFill>
                <a:latin typeface="Calibri"/>
                <a:cs typeface="Calibri"/>
              </a:rPr>
              <a:t>codes</a:t>
            </a:r>
            <a:endParaRPr sz="2950">
              <a:latin typeface="Calibri"/>
              <a:cs typeface="Calibri"/>
            </a:endParaRPr>
          </a:p>
          <a:p>
            <a:pPr marL="763905" indent="-375285">
              <a:lnSpc>
                <a:spcPct val="100000"/>
              </a:lnSpc>
              <a:spcBef>
                <a:spcPts val="495"/>
              </a:spcBef>
              <a:buClr>
                <a:srgbClr val="1A9AD5"/>
              </a:buClr>
              <a:buSzPct val="84745"/>
              <a:buFont typeface="Wingdings"/>
              <a:buChar char=""/>
              <a:tabLst>
                <a:tab pos="763905" algn="l"/>
              </a:tabLst>
            </a:pPr>
            <a:r>
              <a:rPr sz="2950" spc="190" dirty="0">
                <a:solidFill>
                  <a:srgbClr val="123054"/>
                </a:solidFill>
                <a:latin typeface="Calibri"/>
                <a:cs typeface="Calibri"/>
              </a:rPr>
              <a:t>Up-</a:t>
            </a:r>
            <a:r>
              <a:rPr sz="2950" spc="180" dirty="0">
                <a:solidFill>
                  <a:srgbClr val="123054"/>
                </a:solidFill>
                <a:latin typeface="Calibri"/>
                <a:cs typeface="Calibri"/>
              </a:rPr>
              <a:t>coding</a:t>
            </a:r>
            <a:endParaRPr sz="2950">
              <a:latin typeface="Calibri"/>
              <a:cs typeface="Calibri"/>
            </a:endParaRPr>
          </a:p>
          <a:p>
            <a:pPr marL="763905" indent="-375285">
              <a:lnSpc>
                <a:spcPct val="100000"/>
              </a:lnSpc>
              <a:spcBef>
                <a:spcPts val="505"/>
              </a:spcBef>
              <a:buClr>
                <a:srgbClr val="1A9AD5"/>
              </a:buClr>
              <a:buSzPct val="84745"/>
              <a:buFont typeface="Wingdings"/>
              <a:buChar char=""/>
              <a:tabLst>
                <a:tab pos="763905" algn="l"/>
              </a:tabLst>
            </a:pPr>
            <a:r>
              <a:rPr sz="2950" spc="240" dirty="0">
                <a:solidFill>
                  <a:srgbClr val="123054"/>
                </a:solidFill>
                <a:latin typeface="Calibri"/>
                <a:cs typeface="Calibri"/>
              </a:rPr>
              <a:t>Add-</a:t>
            </a:r>
            <a:r>
              <a:rPr sz="2950" spc="105" dirty="0">
                <a:solidFill>
                  <a:srgbClr val="123054"/>
                </a:solidFill>
                <a:latin typeface="Calibri"/>
                <a:cs typeface="Calibri"/>
              </a:rPr>
              <a:t>on</a:t>
            </a:r>
            <a:r>
              <a:rPr sz="2950" spc="320" dirty="0">
                <a:solidFill>
                  <a:srgbClr val="123054"/>
                </a:solidFill>
                <a:latin typeface="Calibri"/>
                <a:cs typeface="Calibri"/>
              </a:rPr>
              <a:t> </a:t>
            </a:r>
            <a:r>
              <a:rPr sz="2950" spc="185" dirty="0">
                <a:solidFill>
                  <a:srgbClr val="123054"/>
                </a:solidFill>
                <a:latin typeface="Calibri"/>
                <a:cs typeface="Calibri"/>
              </a:rPr>
              <a:t>codes</a:t>
            </a:r>
            <a:r>
              <a:rPr sz="2950" spc="320" dirty="0">
                <a:solidFill>
                  <a:srgbClr val="123054"/>
                </a:solidFill>
                <a:latin typeface="Calibri"/>
                <a:cs typeface="Calibri"/>
              </a:rPr>
              <a:t> </a:t>
            </a:r>
            <a:r>
              <a:rPr sz="2950" spc="70" dirty="0">
                <a:solidFill>
                  <a:srgbClr val="123054"/>
                </a:solidFill>
                <a:latin typeface="Calibri"/>
                <a:cs typeface="Calibri"/>
              </a:rPr>
              <a:t>without</a:t>
            </a:r>
            <a:r>
              <a:rPr sz="2950" spc="160" dirty="0">
                <a:solidFill>
                  <a:srgbClr val="123054"/>
                </a:solidFill>
                <a:latin typeface="Calibri"/>
                <a:cs typeface="Calibri"/>
              </a:rPr>
              <a:t> </a:t>
            </a:r>
            <a:r>
              <a:rPr sz="2950" spc="100" dirty="0">
                <a:solidFill>
                  <a:srgbClr val="123054"/>
                </a:solidFill>
                <a:latin typeface="Calibri"/>
                <a:cs typeface="Calibri"/>
              </a:rPr>
              <a:t>primary</a:t>
            </a:r>
            <a:r>
              <a:rPr sz="2950" spc="265" dirty="0">
                <a:solidFill>
                  <a:srgbClr val="123054"/>
                </a:solidFill>
                <a:latin typeface="Calibri"/>
                <a:cs typeface="Calibri"/>
              </a:rPr>
              <a:t> </a:t>
            </a:r>
            <a:r>
              <a:rPr sz="2950" spc="170" dirty="0">
                <a:solidFill>
                  <a:srgbClr val="123054"/>
                </a:solidFill>
                <a:latin typeface="Calibri"/>
                <a:cs typeface="Calibri"/>
              </a:rPr>
              <a:t>CPT </a:t>
            </a:r>
            <a:endParaRPr sz="2950">
              <a:latin typeface="Calibri"/>
              <a:cs typeface="Calibri"/>
            </a:endParaRPr>
          </a:p>
          <a:p>
            <a:pPr marL="763905" indent="-375285">
              <a:lnSpc>
                <a:spcPct val="100000"/>
              </a:lnSpc>
              <a:spcBef>
                <a:spcPts val="500"/>
              </a:spcBef>
              <a:buClr>
                <a:srgbClr val="1A9AD5"/>
              </a:buClr>
              <a:buSzPct val="84745"/>
              <a:buFont typeface="Wingdings"/>
              <a:buChar char=""/>
              <a:tabLst>
                <a:tab pos="763905" algn="l"/>
              </a:tabLst>
            </a:pPr>
            <a:r>
              <a:rPr sz="2950" spc="180" dirty="0">
                <a:solidFill>
                  <a:srgbClr val="123054"/>
                </a:solidFill>
                <a:latin typeface="Calibri"/>
                <a:cs typeface="Calibri"/>
              </a:rPr>
              <a:t>Diagnosis</a:t>
            </a:r>
            <a:r>
              <a:rPr sz="2950" spc="300" dirty="0">
                <a:solidFill>
                  <a:srgbClr val="123054"/>
                </a:solidFill>
                <a:latin typeface="Calibri"/>
                <a:cs typeface="Calibri"/>
              </a:rPr>
              <a:t> </a:t>
            </a:r>
            <a:r>
              <a:rPr sz="2950" spc="114" dirty="0">
                <a:solidFill>
                  <a:srgbClr val="123054"/>
                </a:solidFill>
                <a:latin typeface="Calibri"/>
                <a:cs typeface="Calibri"/>
              </a:rPr>
              <a:t>and/or</a:t>
            </a:r>
            <a:r>
              <a:rPr sz="2950" spc="275" dirty="0">
                <a:solidFill>
                  <a:srgbClr val="123054"/>
                </a:solidFill>
                <a:latin typeface="Calibri"/>
                <a:cs typeface="Calibri"/>
              </a:rPr>
              <a:t> </a:t>
            </a:r>
            <a:r>
              <a:rPr sz="2950" spc="160" dirty="0">
                <a:solidFill>
                  <a:srgbClr val="123054"/>
                </a:solidFill>
                <a:latin typeface="Calibri"/>
                <a:cs typeface="Calibri"/>
              </a:rPr>
              <a:t>procedure</a:t>
            </a:r>
            <a:r>
              <a:rPr sz="2950" spc="310" dirty="0">
                <a:solidFill>
                  <a:srgbClr val="123054"/>
                </a:solidFill>
                <a:latin typeface="Calibri"/>
                <a:cs typeface="Calibri"/>
              </a:rPr>
              <a:t> </a:t>
            </a:r>
            <a:r>
              <a:rPr sz="2950" spc="190" dirty="0">
                <a:solidFill>
                  <a:srgbClr val="123054"/>
                </a:solidFill>
                <a:latin typeface="Calibri"/>
                <a:cs typeface="Calibri"/>
              </a:rPr>
              <a:t>code</a:t>
            </a:r>
            <a:r>
              <a:rPr sz="2950" spc="355" dirty="0">
                <a:solidFill>
                  <a:srgbClr val="123054"/>
                </a:solidFill>
                <a:latin typeface="Calibri"/>
                <a:cs typeface="Calibri"/>
              </a:rPr>
              <a:t> </a:t>
            </a:r>
            <a:r>
              <a:rPr sz="2950" spc="75" dirty="0">
                <a:solidFill>
                  <a:srgbClr val="123054"/>
                </a:solidFill>
                <a:latin typeface="Calibri"/>
                <a:cs typeface="Calibri"/>
              </a:rPr>
              <a:t>not</a:t>
            </a:r>
            <a:r>
              <a:rPr sz="2950" spc="235" dirty="0">
                <a:solidFill>
                  <a:srgbClr val="123054"/>
                </a:solidFill>
                <a:latin typeface="Calibri"/>
                <a:cs typeface="Calibri"/>
              </a:rPr>
              <a:t> </a:t>
            </a:r>
            <a:r>
              <a:rPr sz="2950" spc="110" dirty="0">
                <a:solidFill>
                  <a:srgbClr val="123054"/>
                </a:solidFill>
                <a:latin typeface="Calibri"/>
                <a:cs typeface="Calibri"/>
              </a:rPr>
              <a:t>consistent</a:t>
            </a:r>
            <a:r>
              <a:rPr sz="2950" spc="245" dirty="0">
                <a:solidFill>
                  <a:srgbClr val="123054"/>
                </a:solidFill>
                <a:latin typeface="Calibri"/>
                <a:cs typeface="Calibri"/>
              </a:rPr>
              <a:t> </a:t>
            </a:r>
            <a:r>
              <a:rPr sz="2950" dirty="0">
                <a:solidFill>
                  <a:srgbClr val="123054"/>
                </a:solidFill>
                <a:latin typeface="Calibri"/>
                <a:cs typeface="Calibri"/>
              </a:rPr>
              <a:t>with</a:t>
            </a:r>
            <a:r>
              <a:rPr sz="2950" spc="195" dirty="0">
                <a:solidFill>
                  <a:srgbClr val="123054"/>
                </a:solidFill>
                <a:latin typeface="Calibri"/>
                <a:cs typeface="Calibri"/>
              </a:rPr>
              <a:t> </a:t>
            </a:r>
            <a:r>
              <a:rPr sz="2950" spc="70" dirty="0">
                <a:solidFill>
                  <a:srgbClr val="123054"/>
                </a:solidFill>
                <a:latin typeface="Calibri"/>
                <a:cs typeface="Calibri"/>
              </a:rPr>
              <a:t>the</a:t>
            </a:r>
            <a:r>
              <a:rPr sz="2950" spc="245" dirty="0">
                <a:solidFill>
                  <a:srgbClr val="123054"/>
                </a:solidFill>
                <a:latin typeface="Calibri"/>
                <a:cs typeface="Calibri"/>
              </a:rPr>
              <a:t> </a:t>
            </a:r>
            <a:r>
              <a:rPr sz="2950" spc="135" dirty="0">
                <a:solidFill>
                  <a:srgbClr val="123054"/>
                </a:solidFill>
                <a:latin typeface="Calibri"/>
                <a:cs typeface="Calibri"/>
              </a:rPr>
              <a:t>member’s</a:t>
            </a:r>
            <a:r>
              <a:rPr sz="2950" spc="260" dirty="0">
                <a:solidFill>
                  <a:srgbClr val="123054"/>
                </a:solidFill>
                <a:latin typeface="Calibri"/>
                <a:cs typeface="Calibri"/>
              </a:rPr>
              <a:t> </a:t>
            </a:r>
            <a:r>
              <a:rPr sz="2950" spc="185" dirty="0">
                <a:solidFill>
                  <a:srgbClr val="123054"/>
                </a:solidFill>
                <a:latin typeface="Calibri"/>
                <a:cs typeface="Calibri"/>
              </a:rPr>
              <a:t>age/gender</a:t>
            </a:r>
            <a:endParaRPr sz="2950">
              <a:latin typeface="Calibri"/>
              <a:cs typeface="Calibri"/>
            </a:endParaRPr>
          </a:p>
          <a:p>
            <a:pPr marL="763905" indent="-375285">
              <a:lnSpc>
                <a:spcPct val="100000"/>
              </a:lnSpc>
              <a:spcBef>
                <a:spcPts val="495"/>
              </a:spcBef>
              <a:buClr>
                <a:srgbClr val="1A9AD5"/>
              </a:buClr>
              <a:buSzPct val="84745"/>
              <a:buFont typeface="Wingdings"/>
              <a:buChar char=""/>
              <a:tabLst>
                <a:tab pos="763905" algn="l"/>
              </a:tabLst>
            </a:pPr>
            <a:r>
              <a:rPr sz="2950" spc="125" dirty="0">
                <a:solidFill>
                  <a:srgbClr val="123054"/>
                </a:solidFill>
                <a:latin typeface="Calibri"/>
                <a:cs typeface="Calibri"/>
              </a:rPr>
              <a:t>Use</a:t>
            </a:r>
            <a:r>
              <a:rPr sz="2950" spc="250" dirty="0">
                <a:solidFill>
                  <a:srgbClr val="123054"/>
                </a:solidFill>
                <a:latin typeface="Calibri"/>
                <a:cs typeface="Calibri"/>
              </a:rPr>
              <a:t> </a:t>
            </a:r>
            <a:r>
              <a:rPr sz="2950" spc="55" dirty="0">
                <a:solidFill>
                  <a:srgbClr val="123054"/>
                </a:solidFill>
                <a:latin typeface="Calibri"/>
                <a:cs typeface="Calibri"/>
              </a:rPr>
              <a:t>of</a:t>
            </a:r>
            <a:r>
              <a:rPr sz="2950" spc="240" dirty="0">
                <a:solidFill>
                  <a:srgbClr val="123054"/>
                </a:solidFill>
                <a:latin typeface="Calibri"/>
                <a:cs typeface="Calibri"/>
              </a:rPr>
              <a:t> </a:t>
            </a:r>
            <a:r>
              <a:rPr sz="2950" spc="130" dirty="0">
                <a:solidFill>
                  <a:srgbClr val="123054"/>
                </a:solidFill>
                <a:latin typeface="Calibri"/>
                <a:cs typeface="Calibri"/>
              </a:rPr>
              <a:t>exclusion</a:t>
            </a:r>
            <a:r>
              <a:rPr sz="2950" spc="235" dirty="0">
                <a:solidFill>
                  <a:srgbClr val="123054"/>
                </a:solidFill>
                <a:latin typeface="Calibri"/>
                <a:cs typeface="Calibri"/>
              </a:rPr>
              <a:t> </a:t>
            </a:r>
            <a:r>
              <a:rPr sz="2950" spc="150" dirty="0">
                <a:solidFill>
                  <a:srgbClr val="123054"/>
                </a:solidFill>
                <a:latin typeface="Calibri"/>
                <a:cs typeface="Calibri"/>
              </a:rPr>
              <a:t>codes</a:t>
            </a:r>
            <a:endParaRPr sz="2950">
              <a:latin typeface="Calibri"/>
              <a:cs typeface="Calibri"/>
            </a:endParaRPr>
          </a:p>
          <a:p>
            <a:pPr marL="763905" indent="-375285">
              <a:lnSpc>
                <a:spcPct val="100000"/>
              </a:lnSpc>
              <a:spcBef>
                <a:spcPts val="505"/>
              </a:spcBef>
              <a:buClr>
                <a:srgbClr val="1A9AD5"/>
              </a:buClr>
              <a:buSzPct val="84745"/>
              <a:buFont typeface="Wingdings"/>
              <a:buChar char=""/>
              <a:tabLst>
                <a:tab pos="763905" algn="l"/>
              </a:tabLst>
            </a:pPr>
            <a:r>
              <a:rPr sz="2950" spc="150" dirty="0">
                <a:solidFill>
                  <a:srgbClr val="123054"/>
                </a:solidFill>
                <a:latin typeface="Calibri"/>
                <a:cs typeface="Calibri"/>
              </a:rPr>
              <a:t>Excessive</a:t>
            </a:r>
            <a:r>
              <a:rPr sz="2950" spc="245" dirty="0">
                <a:solidFill>
                  <a:srgbClr val="123054"/>
                </a:solidFill>
                <a:latin typeface="Calibri"/>
                <a:cs typeface="Calibri"/>
              </a:rPr>
              <a:t> </a:t>
            </a:r>
            <a:r>
              <a:rPr sz="2950" spc="114" dirty="0">
                <a:solidFill>
                  <a:srgbClr val="123054"/>
                </a:solidFill>
                <a:latin typeface="Calibri"/>
                <a:cs typeface="Calibri"/>
              </a:rPr>
              <a:t>use</a:t>
            </a:r>
            <a:r>
              <a:rPr sz="2950" spc="250" dirty="0">
                <a:solidFill>
                  <a:srgbClr val="123054"/>
                </a:solidFill>
                <a:latin typeface="Calibri"/>
                <a:cs typeface="Calibri"/>
              </a:rPr>
              <a:t> </a:t>
            </a:r>
            <a:r>
              <a:rPr sz="2950" spc="55" dirty="0">
                <a:solidFill>
                  <a:srgbClr val="123054"/>
                </a:solidFill>
                <a:latin typeface="Calibri"/>
                <a:cs typeface="Calibri"/>
              </a:rPr>
              <a:t>of</a:t>
            </a:r>
            <a:r>
              <a:rPr sz="2950" spc="245" dirty="0">
                <a:solidFill>
                  <a:srgbClr val="123054"/>
                </a:solidFill>
                <a:latin typeface="Calibri"/>
                <a:cs typeface="Calibri"/>
              </a:rPr>
              <a:t> </a:t>
            </a:r>
            <a:r>
              <a:rPr sz="2950" spc="50" dirty="0">
                <a:solidFill>
                  <a:srgbClr val="123054"/>
                </a:solidFill>
                <a:latin typeface="Calibri"/>
                <a:cs typeface="Calibri"/>
              </a:rPr>
              <a:t>units</a:t>
            </a:r>
            <a:endParaRPr sz="2950">
              <a:latin typeface="Calibri"/>
              <a:cs typeface="Calibri"/>
            </a:endParaRPr>
          </a:p>
          <a:p>
            <a:pPr marL="763905" indent="-375285">
              <a:lnSpc>
                <a:spcPct val="100000"/>
              </a:lnSpc>
              <a:spcBef>
                <a:spcPts val="505"/>
              </a:spcBef>
              <a:buClr>
                <a:srgbClr val="1A9AD5"/>
              </a:buClr>
              <a:buSzPct val="84745"/>
              <a:buFont typeface="Wingdings"/>
              <a:buChar char=""/>
              <a:tabLst>
                <a:tab pos="763905" algn="l"/>
              </a:tabLst>
            </a:pPr>
            <a:r>
              <a:rPr sz="2950" spc="105" dirty="0">
                <a:solidFill>
                  <a:srgbClr val="123054"/>
                </a:solidFill>
                <a:latin typeface="Calibri"/>
                <a:cs typeface="Calibri"/>
              </a:rPr>
              <a:t>Misuse</a:t>
            </a:r>
            <a:r>
              <a:rPr sz="2950" spc="204" dirty="0">
                <a:solidFill>
                  <a:srgbClr val="123054"/>
                </a:solidFill>
                <a:latin typeface="Calibri"/>
                <a:cs typeface="Calibri"/>
              </a:rPr>
              <a:t> </a:t>
            </a:r>
            <a:r>
              <a:rPr sz="2950" spc="55" dirty="0">
                <a:solidFill>
                  <a:srgbClr val="123054"/>
                </a:solidFill>
                <a:latin typeface="Calibri"/>
                <a:cs typeface="Calibri"/>
              </a:rPr>
              <a:t>of</a:t>
            </a:r>
            <a:r>
              <a:rPr sz="2950" spc="250" dirty="0">
                <a:solidFill>
                  <a:srgbClr val="123054"/>
                </a:solidFill>
                <a:latin typeface="Calibri"/>
                <a:cs typeface="Calibri"/>
              </a:rPr>
              <a:t> </a:t>
            </a:r>
            <a:r>
              <a:rPr sz="2950" spc="85" dirty="0">
                <a:solidFill>
                  <a:srgbClr val="123054"/>
                </a:solidFill>
                <a:latin typeface="Calibri"/>
                <a:cs typeface="Calibri"/>
              </a:rPr>
              <a:t>benefits</a:t>
            </a:r>
            <a:endParaRPr sz="2950">
              <a:latin typeface="Calibri"/>
              <a:cs typeface="Calibri"/>
            </a:endParaRPr>
          </a:p>
          <a:p>
            <a:pPr marL="763905" indent="-375285">
              <a:lnSpc>
                <a:spcPct val="100000"/>
              </a:lnSpc>
              <a:spcBef>
                <a:spcPts val="490"/>
              </a:spcBef>
              <a:buClr>
                <a:srgbClr val="1A9AD5"/>
              </a:buClr>
              <a:buSzPct val="84745"/>
              <a:buFont typeface="Wingdings"/>
              <a:buChar char=""/>
              <a:tabLst>
                <a:tab pos="763905" algn="l"/>
              </a:tabLst>
            </a:pPr>
            <a:r>
              <a:rPr sz="2950" spc="155" dirty="0">
                <a:solidFill>
                  <a:srgbClr val="123054"/>
                </a:solidFill>
                <a:latin typeface="Calibri"/>
                <a:cs typeface="Calibri"/>
              </a:rPr>
              <a:t>Claims</a:t>
            </a:r>
            <a:r>
              <a:rPr sz="2950" spc="310" dirty="0">
                <a:solidFill>
                  <a:srgbClr val="123054"/>
                </a:solidFill>
                <a:latin typeface="Calibri"/>
                <a:cs typeface="Calibri"/>
              </a:rPr>
              <a:t> </a:t>
            </a:r>
            <a:r>
              <a:rPr sz="2950" spc="60" dirty="0">
                <a:solidFill>
                  <a:srgbClr val="123054"/>
                </a:solidFill>
                <a:latin typeface="Calibri"/>
                <a:cs typeface="Calibri"/>
              </a:rPr>
              <a:t>for</a:t>
            </a:r>
            <a:r>
              <a:rPr sz="2950" spc="175" dirty="0">
                <a:solidFill>
                  <a:srgbClr val="123054"/>
                </a:solidFill>
                <a:latin typeface="Calibri"/>
                <a:cs typeface="Calibri"/>
              </a:rPr>
              <a:t> </a:t>
            </a:r>
            <a:r>
              <a:rPr sz="2950" spc="120" dirty="0">
                <a:solidFill>
                  <a:srgbClr val="123054"/>
                </a:solidFill>
                <a:latin typeface="Calibri"/>
                <a:cs typeface="Calibri"/>
              </a:rPr>
              <a:t>services</a:t>
            </a:r>
            <a:r>
              <a:rPr sz="2950" spc="240" dirty="0">
                <a:solidFill>
                  <a:srgbClr val="123054"/>
                </a:solidFill>
                <a:latin typeface="Calibri"/>
                <a:cs typeface="Calibri"/>
              </a:rPr>
              <a:t> </a:t>
            </a:r>
            <a:r>
              <a:rPr sz="2950" spc="75" dirty="0">
                <a:solidFill>
                  <a:srgbClr val="123054"/>
                </a:solidFill>
                <a:latin typeface="Calibri"/>
                <a:cs typeface="Calibri"/>
              </a:rPr>
              <a:t>not</a:t>
            </a:r>
            <a:r>
              <a:rPr sz="2950" spc="229" dirty="0">
                <a:solidFill>
                  <a:srgbClr val="123054"/>
                </a:solidFill>
                <a:latin typeface="Calibri"/>
                <a:cs typeface="Calibri"/>
              </a:rPr>
              <a:t> </a:t>
            </a:r>
            <a:r>
              <a:rPr sz="2950" spc="140" dirty="0">
                <a:solidFill>
                  <a:srgbClr val="123054"/>
                </a:solidFill>
                <a:latin typeface="Calibri"/>
                <a:cs typeface="Calibri"/>
              </a:rPr>
              <a:t>rendered</a:t>
            </a:r>
            <a:endParaRPr sz="2950">
              <a:latin typeface="Calibri"/>
              <a:cs typeface="Calibri"/>
            </a:endParaRPr>
          </a:p>
          <a:p>
            <a:pPr marL="12700" marR="5080">
              <a:lnSpc>
                <a:spcPct val="90400"/>
              </a:lnSpc>
              <a:spcBef>
                <a:spcPts val="3005"/>
              </a:spcBef>
              <a:tabLst>
                <a:tab pos="12250420" algn="l"/>
              </a:tabLst>
            </a:pPr>
            <a:r>
              <a:rPr sz="2950" dirty="0">
                <a:solidFill>
                  <a:srgbClr val="1F1243"/>
                </a:solidFill>
                <a:latin typeface="Calibri"/>
                <a:cs typeface="Calibri"/>
              </a:rPr>
              <a:t>If</a:t>
            </a:r>
            <a:r>
              <a:rPr sz="2950" spc="155" dirty="0">
                <a:solidFill>
                  <a:srgbClr val="1F1243"/>
                </a:solidFill>
                <a:latin typeface="Calibri"/>
                <a:cs typeface="Calibri"/>
              </a:rPr>
              <a:t> </a:t>
            </a:r>
            <a:r>
              <a:rPr sz="2950" spc="100" dirty="0">
                <a:solidFill>
                  <a:srgbClr val="1F1243"/>
                </a:solidFill>
                <a:latin typeface="Calibri"/>
                <a:cs typeface="Calibri"/>
              </a:rPr>
              <a:t>you</a:t>
            </a:r>
            <a:r>
              <a:rPr sz="2950" spc="254" dirty="0">
                <a:solidFill>
                  <a:srgbClr val="1F1243"/>
                </a:solidFill>
                <a:latin typeface="Calibri"/>
                <a:cs typeface="Calibri"/>
              </a:rPr>
              <a:t> </a:t>
            </a:r>
            <a:r>
              <a:rPr sz="2950" spc="135" dirty="0">
                <a:solidFill>
                  <a:srgbClr val="1F1243"/>
                </a:solidFill>
                <a:latin typeface="Calibri"/>
                <a:cs typeface="Calibri"/>
              </a:rPr>
              <a:t>suspect</a:t>
            </a:r>
            <a:r>
              <a:rPr sz="2950" spc="229" dirty="0">
                <a:solidFill>
                  <a:srgbClr val="1F1243"/>
                </a:solidFill>
                <a:latin typeface="Calibri"/>
                <a:cs typeface="Calibri"/>
              </a:rPr>
              <a:t> </a:t>
            </a:r>
            <a:r>
              <a:rPr sz="2950" spc="70" dirty="0">
                <a:solidFill>
                  <a:srgbClr val="1F1243"/>
                </a:solidFill>
                <a:latin typeface="Calibri"/>
                <a:cs typeface="Calibri"/>
              </a:rPr>
              <a:t>or</a:t>
            </a:r>
            <a:r>
              <a:rPr sz="2950" spc="229" dirty="0">
                <a:solidFill>
                  <a:srgbClr val="1F1243"/>
                </a:solidFill>
                <a:latin typeface="Calibri"/>
                <a:cs typeface="Calibri"/>
              </a:rPr>
              <a:t> </a:t>
            </a:r>
            <a:r>
              <a:rPr sz="2950" spc="80" dirty="0">
                <a:solidFill>
                  <a:srgbClr val="1F1243"/>
                </a:solidFill>
                <a:latin typeface="Calibri"/>
                <a:cs typeface="Calibri"/>
              </a:rPr>
              <a:t>witness</a:t>
            </a:r>
            <a:r>
              <a:rPr sz="2950" spc="229" dirty="0">
                <a:solidFill>
                  <a:srgbClr val="1F1243"/>
                </a:solidFill>
                <a:latin typeface="Calibri"/>
                <a:cs typeface="Calibri"/>
              </a:rPr>
              <a:t> </a:t>
            </a:r>
            <a:r>
              <a:rPr sz="2950" dirty="0">
                <a:solidFill>
                  <a:srgbClr val="1F1243"/>
                </a:solidFill>
                <a:latin typeface="Calibri"/>
                <a:cs typeface="Calibri"/>
              </a:rPr>
              <a:t>a</a:t>
            </a:r>
            <a:r>
              <a:rPr sz="2950" spc="240" dirty="0">
                <a:solidFill>
                  <a:srgbClr val="1F1243"/>
                </a:solidFill>
                <a:latin typeface="Calibri"/>
                <a:cs typeface="Calibri"/>
              </a:rPr>
              <a:t> </a:t>
            </a:r>
            <a:r>
              <a:rPr sz="2950" spc="125" dirty="0">
                <a:solidFill>
                  <a:srgbClr val="1F1243"/>
                </a:solidFill>
                <a:latin typeface="Calibri"/>
                <a:cs typeface="Calibri"/>
              </a:rPr>
              <a:t>provider</a:t>
            </a:r>
            <a:r>
              <a:rPr sz="2950" spc="315" dirty="0">
                <a:solidFill>
                  <a:srgbClr val="1F1243"/>
                </a:solidFill>
                <a:latin typeface="Calibri"/>
                <a:cs typeface="Calibri"/>
              </a:rPr>
              <a:t> </a:t>
            </a:r>
            <a:r>
              <a:rPr sz="2950" spc="125" dirty="0">
                <a:solidFill>
                  <a:srgbClr val="1F1243"/>
                </a:solidFill>
                <a:latin typeface="Calibri"/>
                <a:cs typeface="Calibri"/>
              </a:rPr>
              <a:t>inappropriately</a:t>
            </a:r>
            <a:r>
              <a:rPr sz="2950" spc="300" dirty="0">
                <a:solidFill>
                  <a:srgbClr val="1F1243"/>
                </a:solidFill>
                <a:latin typeface="Calibri"/>
                <a:cs typeface="Calibri"/>
              </a:rPr>
              <a:t> </a:t>
            </a:r>
            <a:r>
              <a:rPr sz="2950" spc="140" dirty="0">
                <a:solidFill>
                  <a:srgbClr val="1F1243"/>
                </a:solidFill>
                <a:latin typeface="Calibri"/>
                <a:cs typeface="Calibri"/>
              </a:rPr>
              <a:t>billing</a:t>
            </a:r>
            <a:r>
              <a:rPr sz="2950" spc="315" dirty="0">
                <a:solidFill>
                  <a:srgbClr val="1F1243"/>
                </a:solidFill>
                <a:latin typeface="Calibri"/>
                <a:cs typeface="Calibri"/>
              </a:rPr>
              <a:t> </a:t>
            </a:r>
            <a:r>
              <a:rPr sz="2950" spc="60" dirty="0">
                <a:solidFill>
                  <a:srgbClr val="1F1243"/>
                </a:solidFill>
                <a:latin typeface="Calibri"/>
                <a:cs typeface="Calibri"/>
              </a:rPr>
              <a:t>for</a:t>
            </a:r>
            <a:r>
              <a:rPr sz="2950" spc="160" dirty="0">
                <a:solidFill>
                  <a:srgbClr val="1F1243"/>
                </a:solidFill>
                <a:latin typeface="Calibri"/>
                <a:cs typeface="Calibri"/>
              </a:rPr>
              <a:t> </a:t>
            </a:r>
            <a:r>
              <a:rPr sz="2950" spc="135" dirty="0">
                <a:solidFill>
                  <a:srgbClr val="1F1243"/>
                </a:solidFill>
                <a:latin typeface="Calibri"/>
                <a:cs typeface="Calibri"/>
              </a:rPr>
              <a:t>Medicaid</a:t>
            </a:r>
            <a:r>
              <a:rPr sz="2950" dirty="0">
                <a:solidFill>
                  <a:srgbClr val="1F1243"/>
                </a:solidFill>
                <a:latin typeface="Calibri"/>
                <a:cs typeface="Calibri"/>
              </a:rPr>
              <a:t>	</a:t>
            </a:r>
            <a:r>
              <a:rPr sz="2950" spc="125" dirty="0">
                <a:solidFill>
                  <a:srgbClr val="1F1243"/>
                </a:solidFill>
                <a:latin typeface="Calibri"/>
                <a:cs typeface="Calibri"/>
              </a:rPr>
              <a:t>services</a:t>
            </a:r>
            <a:r>
              <a:rPr sz="2950" spc="254" dirty="0">
                <a:solidFill>
                  <a:srgbClr val="1F1243"/>
                </a:solidFill>
                <a:latin typeface="Calibri"/>
                <a:cs typeface="Calibri"/>
              </a:rPr>
              <a:t> </a:t>
            </a:r>
            <a:r>
              <a:rPr sz="2950" spc="70" dirty="0">
                <a:solidFill>
                  <a:srgbClr val="1F1243"/>
                </a:solidFill>
                <a:latin typeface="Calibri"/>
                <a:cs typeface="Calibri"/>
              </a:rPr>
              <a:t>or</a:t>
            </a:r>
            <a:r>
              <a:rPr sz="2950" spc="215" dirty="0">
                <a:solidFill>
                  <a:srgbClr val="1F1243"/>
                </a:solidFill>
                <a:latin typeface="Calibri"/>
                <a:cs typeface="Calibri"/>
              </a:rPr>
              <a:t> </a:t>
            </a:r>
            <a:r>
              <a:rPr sz="2950" dirty="0">
                <a:solidFill>
                  <a:srgbClr val="1F1243"/>
                </a:solidFill>
                <a:latin typeface="Calibri"/>
                <a:cs typeface="Calibri"/>
              </a:rPr>
              <a:t>a</a:t>
            </a:r>
            <a:r>
              <a:rPr sz="2950" spc="250" dirty="0">
                <a:solidFill>
                  <a:srgbClr val="1F1243"/>
                </a:solidFill>
                <a:latin typeface="Calibri"/>
                <a:cs typeface="Calibri"/>
              </a:rPr>
              <a:t> </a:t>
            </a:r>
            <a:r>
              <a:rPr sz="2950" spc="165" dirty="0">
                <a:solidFill>
                  <a:srgbClr val="1F1243"/>
                </a:solidFill>
                <a:latin typeface="Calibri"/>
                <a:cs typeface="Calibri"/>
              </a:rPr>
              <a:t>member</a:t>
            </a:r>
            <a:r>
              <a:rPr sz="2950" spc="300" dirty="0">
                <a:solidFill>
                  <a:srgbClr val="1F1243"/>
                </a:solidFill>
                <a:latin typeface="Calibri"/>
                <a:cs typeface="Calibri"/>
              </a:rPr>
              <a:t> </a:t>
            </a:r>
            <a:r>
              <a:rPr sz="2950" spc="114" dirty="0">
                <a:solidFill>
                  <a:srgbClr val="1F1243"/>
                </a:solidFill>
                <a:latin typeface="Calibri"/>
                <a:cs typeface="Calibri"/>
              </a:rPr>
              <a:t>receiving </a:t>
            </a:r>
            <a:r>
              <a:rPr sz="2950" spc="135" dirty="0">
                <a:solidFill>
                  <a:srgbClr val="1F1243"/>
                </a:solidFill>
                <a:latin typeface="Calibri"/>
                <a:cs typeface="Calibri"/>
              </a:rPr>
              <a:t>inappropriate</a:t>
            </a:r>
            <a:r>
              <a:rPr sz="2950" spc="295" dirty="0">
                <a:solidFill>
                  <a:srgbClr val="1F1243"/>
                </a:solidFill>
                <a:latin typeface="Calibri"/>
                <a:cs typeface="Calibri"/>
              </a:rPr>
              <a:t> </a:t>
            </a:r>
            <a:r>
              <a:rPr sz="2950" spc="114" dirty="0">
                <a:solidFill>
                  <a:srgbClr val="1F1243"/>
                </a:solidFill>
                <a:latin typeface="Calibri"/>
                <a:cs typeface="Calibri"/>
              </a:rPr>
              <a:t>services,</a:t>
            </a:r>
            <a:r>
              <a:rPr sz="2950" spc="140" dirty="0">
                <a:solidFill>
                  <a:srgbClr val="1F1243"/>
                </a:solidFill>
                <a:latin typeface="Calibri"/>
                <a:cs typeface="Calibri"/>
              </a:rPr>
              <a:t> </a:t>
            </a:r>
            <a:r>
              <a:rPr sz="2950" spc="150" dirty="0">
                <a:solidFill>
                  <a:srgbClr val="1F1243"/>
                </a:solidFill>
                <a:latin typeface="Calibri"/>
                <a:cs typeface="Calibri"/>
              </a:rPr>
              <a:t>please</a:t>
            </a:r>
            <a:r>
              <a:rPr sz="2950" spc="330" dirty="0">
                <a:solidFill>
                  <a:srgbClr val="1F1243"/>
                </a:solidFill>
                <a:latin typeface="Calibri"/>
                <a:cs typeface="Calibri"/>
              </a:rPr>
              <a:t> </a:t>
            </a:r>
            <a:r>
              <a:rPr sz="2950" spc="85" dirty="0">
                <a:solidFill>
                  <a:srgbClr val="1F1243"/>
                </a:solidFill>
                <a:latin typeface="Calibri"/>
                <a:cs typeface="Calibri"/>
              </a:rPr>
              <a:t>call</a:t>
            </a:r>
            <a:r>
              <a:rPr sz="2950" spc="250" dirty="0">
                <a:solidFill>
                  <a:srgbClr val="1F1243"/>
                </a:solidFill>
                <a:latin typeface="Calibri"/>
                <a:cs typeface="Calibri"/>
              </a:rPr>
              <a:t> </a:t>
            </a:r>
            <a:r>
              <a:rPr sz="2950" spc="100" dirty="0">
                <a:solidFill>
                  <a:srgbClr val="1F1243"/>
                </a:solidFill>
                <a:latin typeface="Calibri"/>
                <a:cs typeface="Calibri"/>
              </a:rPr>
              <a:t>our</a:t>
            </a:r>
            <a:r>
              <a:rPr sz="2950" spc="229" dirty="0">
                <a:solidFill>
                  <a:srgbClr val="1F1243"/>
                </a:solidFill>
                <a:latin typeface="Calibri"/>
                <a:cs typeface="Calibri"/>
              </a:rPr>
              <a:t> </a:t>
            </a:r>
            <a:r>
              <a:rPr sz="2950" spc="150" dirty="0">
                <a:solidFill>
                  <a:srgbClr val="1F1243"/>
                </a:solidFill>
                <a:latin typeface="Calibri"/>
                <a:cs typeface="Calibri"/>
              </a:rPr>
              <a:t>anonymous</a:t>
            </a:r>
            <a:r>
              <a:rPr sz="2950" spc="330" dirty="0">
                <a:solidFill>
                  <a:srgbClr val="1F1243"/>
                </a:solidFill>
                <a:latin typeface="Calibri"/>
                <a:cs typeface="Calibri"/>
              </a:rPr>
              <a:t> </a:t>
            </a:r>
            <a:r>
              <a:rPr sz="2950" spc="140" dirty="0">
                <a:solidFill>
                  <a:srgbClr val="1F1243"/>
                </a:solidFill>
                <a:latin typeface="Calibri"/>
                <a:cs typeface="Calibri"/>
              </a:rPr>
              <a:t>and</a:t>
            </a:r>
            <a:r>
              <a:rPr sz="2950" spc="345" dirty="0">
                <a:solidFill>
                  <a:srgbClr val="1F1243"/>
                </a:solidFill>
                <a:latin typeface="Calibri"/>
                <a:cs typeface="Calibri"/>
              </a:rPr>
              <a:t> </a:t>
            </a:r>
            <a:r>
              <a:rPr sz="2950" spc="120" dirty="0">
                <a:solidFill>
                  <a:srgbClr val="1F1243"/>
                </a:solidFill>
                <a:latin typeface="Calibri"/>
                <a:cs typeface="Calibri"/>
              </a:rPr>
              <a:t>confidential</a:t>
            </a:r>
            <a:r>
              <a:rPr sz="2950" spc="250" dirty="0">
                <a:solidFill>
                  <a:srgbClr val="1F1243"/>
                </a:solidFill>
                <a:latin typeface="Calibri"/>
                <a:cs typeface="Calibri"/>
              </a:rPr>
              <a:t> </a:t>
            </a:r>
            <a:r>
              <a:rPr sz="2950" spc="105" dirty="0">
                <a:solidFill>
                  <a:srgbClr val="1F1243"/>
                </a:solidFill>
                <a:latin typeface="Calibri"/>
                <a:cs typeface="Calibri"/>
              </a:rPr>
              <a:t>hotline</a:t>
            </a:r>
            <a:r>
              <a:rPr sz="2950" spc="250" dirty="0">
                <a:solidFill>
                  <a:srgbClr val="1F1243"/>
                </a:solidFill>
                <a:latin typeface="Calibri"/>
                <a:cs typeface="Calibri"/>
              </a:rPr>
              <a:t> </a:t>
            </a:r>
            <a:r>
              <a:rPr sz="2950" dirty="0">
                <a:solidFill>
                  <a:srgbClr val="1F1243"/>
                </a:solidFill>
                <a:latin typeface="Calibri"/>
                <a:cs typeface="Calibri"/>
              </a:rPr>
              <a:t>at</a:t>
            </a:r>
            <a:r>
              <a:rPr sz="2950" spc="90" dirty="0">
                <a:solidFill>
                  <a:srgbClr val="1F1243"/>
                </a:solidFill>
                <a:latin typeface="Calibri"/>
                <a:cs typeface="Calibri"/>
              </a:rPr>
              <a:t> </a:t>
            </a:r>
            <a:r>
              <a:rPr sz="2950" spc="130" dirty="0">
                <a:solidFill>
                  <a:srgbClr val="1F1243"/>
                </a:solidFill>
                <a:latin typeface="Calibri"/>
                <a:cs typeface="Calibri"/>
              </a:rPr>
              <a:t>844-</a:t>
            </a:r>
            <a:r>
              <a:rPr sz="2950" spc="155" dirty="0">
                <a:solidFill>
                  <a:srgbClr val="1F1243"/>
                </a:solidFill>
                <a:latin typeface="Calibri"/>
                <a:cs typeface="Calibri"/>
              </a:rPr>
              <a:t>509-</a:t>
            </a:r>
            <a:r>
              <a:rPr sz="2950" spc="130" dirty="0">
                <a:solidFill>
                  <a:srgbClr val="1F1243"/>
                </a:solidFill>
                <a:latin typeface="Calibri"/>
                <a:cs typeface="Calibri"/>
              </a:rPr>
              <a:t>4669.</a:t>
            </a:r>
            <a:r>
              <a:rPr sz="2950" spc="150" dirty="0">
                <a:solidFill>
                  <a:srgbClr val="1F1243"/>
                </a:solidFill>
                <a:latin typeface="Calibri"/>
                <a:cs typeface="Calibri"/>
              </a:rPr>
              <a:t> CountyCare </a:t>
            </a:r>
            <a:r>
              <a:rPr sz="2950" spc="90" dirty="0">
                <a:solidFill>
                  <a:srgbClr val="1F1243"/>
                </a:solidFill>
                <a:latin typeface="Calibri"/>
                <a:cs typeface="Calibri"/>
              </a:rPr>
              <a:t>takes</a:t>
            </a:r>
            <a:r>
              <a:rPr sz="2950" spc="250" dirty="0">
                <a:solidFill>
                  <a:srgbClr val="1F1243"/>
                </a:solidFill>
                <a:latin typeface="Calibri"/>
                <a:cs typeface="Calibri"/>
              </a:rPr>
              <a:t> </a:t>
            </a:r>
            <a:r>
              <a:rPr sz="2950" spc="60" dirty="0">
                <a:solidFill>
                  <a:srgbClr val="1F1243"/>
                </a:solidFill>
                <a:latin typeface="Calibri"/>
                <a:cs typeface="Calibri"/>
              </a:rPr>
              <a:t>all</a:t>
            </a:r>
            <a:r>
              <a:rPr sz="2950" spc="215" dirty="0">
                <a:solidFill>
                  <a:srgbClr val="1F1243"/>
                </a:solidFill>
                <a:latin typeface="Calibri"/>
                <a:cs typeface="Calibri"/>
              </a:rPr>
              <a:t> </a:t>
            </a:r>
            <a:r>
              <a:rPr sz="2950" spc="95" dirty="0">
                <a:solidFill>
                  <a:srgbClr val="1F1243"/>
                </a:solidFill>
                <a:latin typeface="Calibri"/>
                <a:cs typeface="Calibri"/>
              </a:rPr>
              <a:t>reports</a:t>
            </a:r>
            <a:r>
              <a:rPr sz="2950" spc="254" dirty="0">
                <a:solidFill>
                  <a:srgbClr val="1F1243"/>
                </a:solidFill>
                <a:latin typeface="Calibri"/>
                <a:cs typeface="Calibri"/>
              </a:rPr>
              <a:t> </a:t>
            </a:r>
            <a:r>
              <a:rPr sz="2950" spc="55" dirty="0">
                <a:solidFill>
                  <a:srgbClr val="1F1243"/>
                </a:solidFill>
                <a:latin typeface="Calibri"/>
                <a:cs typeface="Calibri"/>
              </a:rPr>
              <a:t>of</a:t>
            </a:r>
            <a:r>
              <a:rPr sz="2950" spc="280" dirty="0">
                <a:solidFill>
                  <a:srgbClr val="1F1243"/>
                </a:solidFill>
                <a:latin typeface="Calibri"/>
                <a:cs typeface="Calibri"/>
              </a:rPr>
              <a:t> </a:t>
            </a:r>
            <a:r>
              <a:rPr sz="2950" spc="110" dirty="0">
                <a:solidFill>
                  <a:srgbClr val="1F1243"/>
                </a:solidFill>
                <a:latin typeface="Calibri"/>
                <a:cs typeface="Calibri"/>
              </a:rPr>
              <a:t>potential</a:t>
            </a:r>
            <a:r>
              <a:rPr sz="2950" spc="245" dirty="0">
                <a:solidFill>
                  <a:srgbClr val="1F1243"/>
                </a:solidFill>
                <a:latin typeface="Calibri"/>
                <a:cs typeface="Calibri"/>
              </a:rPr>
              <a:t> </a:t>
            </a:r>
            <a:r>
              <a:rPr sz="2950" spc="80" dirty="0">
                <a:solidFill>
                  <a:srgbClr val="1F1243"/>
                </a:solidFill>
                <a:latin typeface="Calibri"/>
                <a:cs typeface="Calibri"/>
              </a:rPr>
              <a:t>fraud,</a:t>
            </a:r>
            <a:r>
              <a:rPr sz="2950" spc="135" dirty="0">
                <a:solidFill>
                  <a:srgbClr val="1F1243"/>
                </a:solidFill>
                <a:latin typeface="Calibri"/>
                <a:cs typeface="Calibri"/>
              </a:rPr>
              <a:t> </a:t>
            </a:r>
            <a:r>
              <a:rPr sz="2950" spc="75" dirty="0">
                <a:solidFill>
                  <a:srgbClr val="1F1243"/>
                </a:solidFill>
                <a:latin typeface="Calibri"/>
                <a:cs typeface="Calibri"/>
              </a:rPr>
              <a:t>waste</a:t>
            </a:r>
            <a:r>
              <a:rPr sz="2950" spc="235" dirty="0">
                <a:solidFill>
                  <a:srgbClr val="1F1243"/>
                </a:solidFill>
                <a:latin typeface="Calibri"/>
                <a:cs typeface="Calibri"/>
              </a:rPr>
              <a:t> </a:t>
            </a:r>
            <a:r>
              <a:rPr sz="2950" spc="120" dirty="0">
                <a:solidFill>
                  <a:srgbClr val="1F1243"/>
                </a:solidFill>
                <a:latin typeface="Calibri"/>
                <a:cs typeface="Calibri"/>
              </a:rPr>
              <a:t>and/or</a:t>
            </a:r>
            <a:r>
              <a:rPr sz="2950" spc="245" dirty="0">
                <a:solidFill>
                  <a:srgbClr val="1F1243"/>
                </a:solidFill>
                <a:latin typeface="Calibri"/>
                <a:cs typeface="Calibri"/>
              </a:rPr>
              <a:t> </a:t>
            </a:r>
            <a:r>
              <a:rPr sz="2950" spc="165" dirty="0">
                <a:solidFill>
                  <a:srgbClr val="1F1243"/>
                </a:solidFill>
                <a:latin typeface="Calibri"/>
                <a:cs typeface="Calibri"/>
              </a:rPr>
              <a:t>abuse</a:t>
            </a:r>
            <a:r>
              <a:rPr sz="2950" spc="305" dirty="0">
                <a:solidFill>
                  <a:srgbClr val="1F1243"/>
                </a:solidFill>
                <a:latin typeface="Calibri"/>
                <a:cs typeface="Calibri"/>
              </a:rPr>
              <a:t> </a:t>
            </a:r>
            <a:r>
              <a:rPr sz="2950" spc="75" dirty="0">
                <a:solidFill>
                  <a:srgbClr val="1F1243"/>
                </a:solidFill>
                <a:latin typeface="Calibri"/>
                <a:cs typeface="Calibri"/>
              </a:rPr>
              <a:t>very</a:t>
            </a:r>
            <a:r>
              <a:rPr sz="2950" spc="195" dirty="0">
                <a:solidFill>
                  <a:srgbClr val="1F1243"/>
                </a:solidFill>
                <a:latin typeface="Calibri"/>
                <a:cs typeface="Calibri"/>
              </a:rPr>
              <a:t> </a:t>
            </a:r>
            <a:r>
              <a:rPr sz="2950" spc="114" dirty="0">
                <a:solidFill>
                  <a:srgbClr val="1F1243"/>
                </a:solidFill>
                <a:latin typeface="Calibri"/>
                <a:cs typeface="Calibri"/>
              </a:rPr>
              <a:t>seriously</a:t>
            </a:r>
            <a:r>
              <a:rPr sz="2950" spc="240" dirty="0">
                <a:solidFill>
                  <a:srgbClr val="1F1243"/>
                </a:solidFill>
                <a:latin typeface="Calibri"/>
                <a:cs typeface="Calibri"/>
              </a:rPr>
              <a:t> </a:t>
            </a:r>
            <a:r>
              <a:rPr sz="2950" spc="140" dirty="0">
                <a:solidFill>
                  <a:srgbClr val="1F1243"/>
                </a:solidFill>
                <a:latin typeface="Calibri"/>
                <a:cs typeface="Calibri"/>
              </a:rPr>
              <a:t>and</a:t>
            </a:r>
            <a:r>
              <a:rPr sz="2950" spc="340" dirty="0">
                <a:solidFill>
                  <a:srgbClr val="1F1243"/>
                </a:solidFill>
                <a:latin typeface="Calibri"/>
                <a:cs typeface="Calibri"/>
              </a:rPr>
              <a:t> </a:t>
            </a:r>
            <a:r>
              <a:rPr sz="2950" dirty="0">
                <a:solidFill>
                  <a:srgbClr val="1F1243"/>
                </a:solidFill>
                <a:latin typeface="Calibri"/>
                <a:cs typeface="Calibri"/>
              </a:rPr>
              <a:t>will</a:t>
            </a:r>
            <a:r>
              <a:rPr sz="2950" spc="180" dirty="0">
                <a:solidFill>
                  <a:srgbClr val="1F1243"/>
                </a:solidFill>
                <a:latin typeface="Calibri"/>
                <a:cs typeface="Calibri"/>
              </a:rPr>
              <a:t> </a:t>
            </a:r>
            <a:r>
              <a:rPr sz="2950" spc="110" dirty="0">
                <a:solidFill>
                  <a:srgbClr val="1F1243"/>
                </a:solidFill>
                <a:latin typeface="Calibri"/>
                <a:cs typeface="Calibri"/>
              </a:rPr>
              <a:t>investigate</a:t>
            </a:r>
            <a:r>
              <a:rPr sz="2950" spc="305" dirty="0">
                <a:solidFill>
                  <a:srgbClr val="1F1243"/>
                </a:solidFill>
                <a:latin typeface="Calibri"/>
                <a:cs typeface="Calibri"/>
              </a:rPr>
              <a:t> </a:t>
            </a:r>
            <a:r>
              <a:rPr sz="2950" spc="55" dirty="0">
                <a:solidFill>
                  <a:srgbClr val="1F1243"/>
                </a:solidFill>
                <a:latin typeface="Calibri"/>
                <a:cs typeface="Calibri"/>
              </a:rPr>
              <a:t>all</a:t>
            </a:r>
            <a:r>
              <a:rPr sz="2950" spc="215" dirty="0">
                <a:solidFill>
                  <a:srgbClr val="1F1243"/>
                </a:solidFill>
                <a:latin typeface="Calibri"/>
                <a:cs typeface="Calibri"/>
              </a:rPr>
              <a:t> </a:t>
            </a:r>
            <a:r>
              <a:rPr sz="2950" spc="114" dirty="0">
                <a:solidFill>
                  <a:srgbClr val="1F1243"/>
                </a:solidFill>
                <a:latin typeface="Calibri"/>
                <a:cs typeface="Calibri"/>
              </a:rPr>
              <a:t>reported </a:t>
            </a:r>
            <a:r>
              <a:rPr sz="2950" spc="80" dirty="0">
                <a:solidFill>
                  <a:srgbClr val="1F1243"/>
                </a:solidFill>
                <a:latin typeface="Calibri"/>
                <a:cs typeface="Calibri"/>
              </a:rPr>
              <a:t>issues.</a:t>
            </a:r>
            <a:endParaRPr sz="2950">
              <a:latin typeface="Calibri"/>
              <a:cs typeface="Calibri"/>
            </a:endParaRPr>
          </a:p>
          <a:p>
            <a:pPr marL="12700">
              <a:lnSpc>
                <a:spcPct val="100000"/>
              </a:lnSpc>
              <a:spcBef>
                <a:spcPts val="2605"/>
              </a:spcBef>
            </a:pPr>
            <a:r>
              <a:rPr sz="2950" spc="100" dirty="0">
                <a:solidFill>
                  <a:srgbClr val="1F1243"/>
                </a:solidFill>
                <a:latin typeface="Calibri"/>
                <a:cs typeface="Calibri"/>
              </a:rPr>
              <a:t>For</a:t>
            </a:r>
            <a:r>
              <a:rPr sz="2950" spc="200" dirty="0">
                <a:solidFill>
                  <a:srgbClr val="1F1243"/>
                </a:solidFill>
                <a:latin typeface="Calibri"/>
                <a:cs typeface="Calibri"/>
              </a:rPr>
              <a:t> </a:t>
            </a:r>
            <a:r>
              <a:rPr sz="2950" spc="125" dirty="0">
                <a:solidFill>
                  <a:srgbClr val="1F1243"/>
                </a:solidFill>
                <a:latin typeface="Calibri"/>
                <a:cs typeface="Calibri"/>
              </a:rPr>
              <a:t>more</a:t>
            </a:r>
            <a:r>
              <a:rPr sz="2950" spc="260" dirty="0">
                <a:solidFill>
                  <a:srgbClr val="1F1243"/>
                </a:solidFill>
                <a:latin typeface="Calibri"/>
                <a:cs typeface="Calibri"/>
              </a:rPr>
              <a:t> </a:t>
            </a:r>
            <a:r>
              <a:rPr sz="2950" spc="95" dirty="0">
                <a:solidFill>
                  <a:srgbClr val="1F1243"/>
                </a:solidFill>
                <a:latin typeface="Calibri"/>
                <a:cs typeface="Calibri"/>
              </a:rPr>
              <a:t>information</a:t>
            </a:r>
            <a:r>
              <a:rPr sz="2950" spc="204" dirty="0">
                <a:solidFill>
                  <a:srgbClr val="1F1243"/>
                </a:solidFill>
                <a:latin typeface="Calibri"/>
                <a:cs typeface="Calibri"/>
              </a:rPr>
              <a:t> </a:t>
            </a:r>
            <a:r>
              <a:rPr sz="2950" spc="105" dirty="0">
                <a:solidFill>
                  <a:srgbClr val="1F1243"/>
                </a:solidFill>
                <a:latin typeface="Calibri"/>
                <a:cs typeface="Calibri"/>
              </a:rPr>
              <a:t>on</a:t>
            </a:r>
            <a:r>
              <a:rPr sz="2950" spc="275" dirty="0">
                <a:solidFill>
                  <a:srgbClr val="1F1243"/>
                </a:solidFill>
                <a:latin typeface="Calibri"/>
                <a:cs typeface="Calibri"/>
              </a:rPr>
              <a:t> </a:t>
            </a:r>
            <a:r>
              <a:rPr sz="2950" spc="110" dirty="0">
                <a:solidFill>
                  <a:srgbClr val="1F1243"/>
                </a:solidFill>
                <a:latin typeface="Calibri"/>
                <a:cs typeface="Calibri"/>
              </a:rPr>
              <a:t>Fraud,</a:t>
            </a:r>
            <a:r>
              <a:rPr sz="2950" spc="114" dirty="0">
                <a:solidFill>
                  <a:srgbClr val="1F1243"/>
                </a:solidFill>
                <a:latin typeface="Calibri"/>
                <a:cs typeface="Calibri"/>
              </a:rPr>
              <a:t> </a:t>
            </a:r>
            <a:r>
              <a:rPr sz="2950" spc="90" dirty="0">
                <a:solidFill>
                  <a:srgbClr val="1F1243"/>
                </a:solidFill>
                <a:latin typeface="Calibri"/>
                <a:cs typeface="Calibri"/>
              </a:rPr>
              <a:t>Waste</a:t>
            </a:r>
            <a:r>
              <a:rPr sz="2950" spc="229" dirty="0">
                <a:solidFill>
                  <a:srgbClr val="1F1243"/>
                </a:solidFill>
                <a:latin typeface="Calibri"/>
                <a:cs typeface="Calibri"/>
              </a:rPr>
              <a:t> </a:t>
            </a:r>
            <a:r>
              <a:rPr sz="2950" spc="135" dirty="0">
                <a:solidFill>
                  <a:srgbClr val="1F1243"/>
                </a:solidFill>
                <a:latin typeface="Calibri"/>
                <a:cs typeface="Calibri"/>
              </a:rPr>
              <a:t>and</a:t>
            </a:r>
            <a:r>
              <a:rPr sz="2950" spc="290" dirty="0">
                <a:solidFill>
                  <a:srgbClr val="1F1243"/>
                </a:solidFill>
                <a:latin typeface="Calibri"/>
                <a:cs typeface="Calibri"/>
              </a:rPr>
              <a:t> </a:t>
            </a:r>
            <a:r>
              <a:rPr sz="2950" spc="165" dirty="0">
                <a:solidFill>
                  <a:srgbClr val="1F1243"/>
                </a:solidFill>
                <a:latin typeface="Calibri"/>
                <a:cs typeface="Calibri"/>
              </a:rPr>
              <a:t>Abuse,</a:t>
            </a:r>
            <a:r>
              <a:rPr sz="2950" spc="240" dirty="0">
                <a:solidFill>
                  <a:srgbClr val="1F1243"/>
                </a:solidFill>
                <a:latin typeface="Calibri"/>
                <a:cs typeface="Calibri"/>
              </a:rPr>
              <a:t> </a:t>
            </a:r>
            <a:r>
              <a:rPr sz="2950" spc="150" dirty="0">
                <a:solidFill>
                  <a:srgbClr val="1F1243"/>
                </a:solidFill>
                <a:latin typeface="Calibri"/>
                <a:cs typeface="Calibri"/>
              </a:rPr>
              <a:t>please</a:t>
            </a:r>
            <a:r>
              <a:rPr sz="2950" spc="335" dirty="0">
                <a:solidFill>
                  <a:srgbClr val="1F1243"/>
                </a:solidFill>
                <a:latin typeface="Calibri"/>
                <a:cs typeface="Calibri"/>
              </a:rPr>
              <a:t> </a:t>
            </a:r>
            <a:r>
              <a:rPr sz="2950" spc="130" dirty="0">
                <a:solidFill>
                  <a:srgbClr val="1F1243"/>
                </a:solidFill>
                <a:latin typeface="Calibri"/>
                <a:cs typeface="Calibri"/>
              </a:rPr>
              <a:t>see</a:t>
            </a:r>
            <a:r>
              <a:rPr sz="2950" spc="285" dirty="0">
                <a:solidFill>
                  <a:srgbClr val="1F1243"/>
                </a:solidFill>
                <a:latin typeface="Calibri"/>
                <a:cs typeface="Calibri"/>
              </a:rPr>
              <a:t> </a:t>
            </a:r>
            <a:r>
              <a:rPr sz="2950" spc="70" dirty="0">
                <a:solidFill>
                  <a:srgbClr val="1F1243"/>
                </a:solidFill>
                <a:latin typeface="Calibri"/>
                <a:cs typeface="Calibri"/>
              </a:rPr>
              <a:t>the</a:t>
            </a:r>
            <a:r>
              <a:rPr sz="2950" spc="130" dirty="0">
                <a:solidFill>
                  <a:srgbClr val="1F1243"/>
                </a:solidFill>
                <a:latin typeface="Calibri"/>
                <a:cs typeface="Calibri"/>
              </a:rPr>
              <a:t> </a:t>
            </a:r>
            <a:r>
              <a:rPr sz="2950" u="sng" spc="105" dirty="0">
                <a:solidFill>
                  <a:srgbClr val="0000FF"/>
                </a:solidFill>
                <a:uFill>
                  <a:solidFill>
                    <a:srgbClr val="934F70"/>
                  </a:solidFill>
                </a:uFill>
                <a:latin typeface="Calibri"/>
                <a:cs typeface="Calibri"/>
                <a:hlinkClick r:id="rId2"/>
              </a:rPr>
              <a:t>Provide</a:t>
            </a:r>
            <a:r>
              <a:rPr sz="2950" u="sng" spc="105" dirty="0">
                <a:solidFill>
                  <a:srgbClr val="0000FF"/>
                </a:solidFill>
                <a:uFill>
                  <a:solidFill>
                    <a:srgbClr val="934F70"/>
                  </a:solidFill>
                </a:uFill>
                <a:latin typeface="Calibri"/>
                <a:cs typeface="Calibri"/>
              </a:rPr>
              <a:t>r</a:t>
            </a:r>
            <a:r>
              <a:rPr sz="2950" u="sng" spc="215" dirty="0">
                <a:solidFill>
                  <a:srgbClr val="0000FF"/>
                </a:solidFill>
                <a:uFill>
                  <a:solidFill>
                    <a:srgbClr val="934F70"/>
                  </a:solidFill>
                </a:uFill>
                <a:latin typeface="Calibri"/>
                <a:cs typeface="Calibri"/>
              </a:rPr>
              <a:t> </a:t>
            </a:r>
            <a:r>
              <a:rPr sz="2950" u="sng" spc="75" dirty="0">
                <a:solidFill>
                  <a:srgbClr val="0000FF"/>
                </a:solidFill>
                <a:uFill>
                  <a:solidFill>
                    <a:srgbClr val="934F70"/>
                  </a:solidFill>
                </a:uFill>
                <a:latin typeface="Calibri"/>
                <a:cs typeface="Calibri"/>
                <a:hlinkClick r:id="rId2"/>
              </a:rPr>
              <a:t>Manua</a:t>
            </a:r>
            <a:r>
              <a:rPr sz="2950" u="sng" spc="75" dirty="0">
                <a:solidFill>
                  <a:srgbClr val="0000FF"/>
                </a:solidFill>
                <a:uFill>
                  <a:solidFill>
                    <a:srgbClr val="934F70"/>
                  </a:solidFill>
                </a:uFill>
                <a:latin typeface="Calibri"/>
                <a:cs typeface="Calibri"/>
              </a:rPr>
              <a:t>l</a:t>
            </a:r>
            <a:r>
              <a:rPr sz="2950" u="none" spc="75" dirty="0">
                <a:solidFill>
                  <a:srgbClr val="1F1243"/>
                </a:solidFill>
                <a:latin typeface="Calibri"/>
                <a:cs typeface="Calibri"/>
              </a:rPr>
              <a:t>.</a:t>
            </a:r>
            <a:endParaRPr sz="2950">
              <a:latin typeface="Calibri"/>
              <a:cs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182367" rIns="0" bIns="0" rtlCol="0">
            <a:spAutoFit/>
          </a:bodyPr>
          <a:lstStyle/>
          <a:p>
            <a:pPr marL="312420">
              <a:lnSpc>
                <a:spcPct val="100000"/>
              </a:lnSpc>
              <a:spcBef>
                <a:spcPts val="95"/>
              </a:spcBef>
            </a:pPr>
            <a:r>
              <a:rPr dirty="0"/>
              <a:t>Health,</a:t>
            </a:r>
            <a:r>
              <a:rPr spc="145" dirty="0"/>
              <a:t> </a:t>
            </a:r>
            <a:r>
              <a:rPr spc="125" dirty="0"/>
              <a:t>Safety,</a:t>
            </a:r>
            <a:r>
              <a:rPr spc="280" dirty="0"/>
              <a:t> </a:t>
            </a:r>
            <a:r>
              <a:rPr spc="100" dirty="0"/>
              <a:t>Welfare,</a:t>
            </a:r>
            <a:r>
              <a:rPr spc="295" dirty="0"/>
              <a:t> </a:t>
            </a:r>
            <a:r>
              <a:rPr spc="105" dirty="0"/>
              <a:t>Critical</a:t>
            </a:r>
            <a:r>
              <a:rPr spc="215" dirty="0"/>
              <a:t> </a:t>
            </a:r>
            <a:r>
              <a:rPr spc="204" dirty="0"/>
              <a:t>Incidents</a:t>
            </a: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72390">
              <a:lnSpc>
                <a:spcPts val="1670"/>
              </a:lnSpc>
            </a:pPr>
            <a:fld id="{81D60167-4931-47E6-BA6A-407CBD079E47}" type="slidenum">
              <a:rPr spc="-25" dirty="0"/>
              <a:t>33</a:t>
            </a:fld>
            <a:endParaRPr spc="-25" dirty="0"/>
          </a:p>
        </p:txBody>
      </p:sp>
      <p:sp>
        <p:nvSpPr>
          <p:cNvPr id="3" name="object 3"/>
          <p:cNvSpPr txBox="1"/>
          <p:nvPr/>
        </p:nvSpPr>
        <p:spPr>
          <a:xfrm>
            <a:off x="701428" y="1558250"/>
            <a:ext cx="17542510" cy="7623809"/>
          </a:xfrm>
          <a:prstGeom prst="rect">
            <a:avLst/>
          </a:prstGeom>
        </p:spPr>
        <p:txBody>
          <a:bodyPr vert="horz" wrap="square" lIns="0" tIns="12700" rIns="0" bIns="0" rtlCol="0">
            <a:spAutoFit/>
          </a:bodyPr>
          <a:lstStyle/>
          <a:p>
            <a:pPr marL="12700">
              <a:lnSpc>
                <a:spcPct val="100000"/>
              </a:lnSpc>
              <a:spcBef>
                <a:spcPts val="100"/>
              </a:spcBef>
              <a:tabLst>
                <a:tab pos="3316604" algn="l"/>
              </a:tabLst>
            </a:pPr>
            <a:r>
              <a:rPr sz="3300" b="1" spc="215" dirty="0">
                <a:latin typeface="Calibri"/>
                <a:cs typeface="Calibri"/>
              </a:rPr>
              <a:t>Abuse,</a:t>
            </a:r>
            <a:r>
              <a:rPr sz="3300" b="1" spc="265" dirty="0">
                <a:latin typeface="Calibri"/>
                <a:cs typeface="Calibri"/>
              </a:rPr>
              <a:t> </a:t>
            </a:r>
            <a:r>
              <a:rPr sz="3300" b="1" spc="215" dirty="0">
                <a:latin typeface="Calibri"/>
                <a:cs typeface="Calibri"/>
              </a:rPr>
              <a:t>Neglect,</a:t>
            </a:r>
            <a:r>
              <a:rPr sz="3300" b="1" dirty="0">
                <a:latin typeface="Calibri"/>
                <a:cs typeface="Calibri"/>
              </a:rPr>
              <a:t>	&amp;</a:t>
            </a:r>
            <a:r>
              <a:rPr sz="3300" b="1" spc="330" dirty="0">
                <a:latin typeface="Calibri"/>
                <a:cs typeface="Calibri"/>
              </a:rPr>
              <a:t> </a:t>
            </a:r>
            <a:r>
              <a:rPr sz="3300" b="1" spc="200" dirty="0">
                <a:latin typeface="Calibri"/>
                <a:cs typeface="Calibri"/>
              </a:rPr>
              <a:t>Exploitation</a:t>
            </a:r>
            <a:r>
              <a:rPr sz="3300" b="1" spc="365" dirty="0">
                <a:latin typeface="Calibri"/>
                <a:cs typeface="Calibri"/>
              </a:rPr>
              <a:t> </a:t>
            </a:r>
            <a:r>
              <a:rPr sz="3300" b="1" spc="204" dirty="0">
                <a:latin typeface="Calibri"/>
                <a:cs typeface="Calibri"/>
              </a:rPr>
              <a:t>Defined</a:t>
            </a:r>
            <a:endParaRPr sz="3300">
              <a:latin typeface="Calibri"/>
              <a:cs typeface="Calibri"/>
            </a:endParaRPr>
          </a:p>
          <a:p>
            <a:pPr marL="299085" marR="30480">
              <a:lnSpc>
                <a:spcPct val="90400"/>
              </a:lnSpc>
              <a:spcBef>
                <a:spcPts val="3030"/>
              </a:spcBef>
              <a:tabLst>
                <a:tab pos="8263890" algn="l"/>
                <a:tab pos="14606905" algn="l"/>
              </a:tabLst>
            </a:pPr>
            <a:r>
              <a:rPr sz="2950" spc="90" dirty="0">
                <a:latin typeface="Calibri"/>
                <a:cs typeface="Calibri"/>
              </a:rPr>
              <a:t>Health,</a:t>
            </a:r>
            <a:r>
              <a:rPr sz="2950" spc="155" dirty="0">
                <a:latin typeface="Calibri"/>
                <a:cs typeface="Calibri"/>
              </a:rPr>
              <a:t> </a:t>
            </a:r>
            <a:r>
              <a:rPr sz="2950" spc="70" dirty="0">
                <a:latin typeface="Calibri"/>
                <a:cs typeface="Calibri"/>
              </a:rPr>
              <a:t>safety</a:t>
            </a:r>
            <a:r>
              <a:rPr sz="2950" spc="180" dirty="0">
                <a:latin typeface="Calibri"/>
                <a:cs typeface="Calibri"/>
              </a:rPr>
              <a:t> </a:t>
            </a:r>
            <a:r>
              <a:rPr sz="2950" spc="70" dirty="0">
                <a:latin typeface="Calibri"/>
                <a:cs typeface="Calibri"/>
              </a:rPr>
              <a:t>welfare,</a:t>
            </a:r>
            <a:r>
              <a:rPr sz="2950" spc="125" dirty="0">
                <a:latin typeface="Calibri"/>
                <a:cs typeface="Calibri"/>
              </a:rPr>
              <a:t> </a:t>
            </a:r>
            <a:r>
              <a:rPr sz="2950" spc="130" dirty="0">
                <a:latin typeface="Calibri"/>
                <a:cs typeface="Calibri"/>
              </a:rPr>
              <a:t>reporting</a:t>
            </a:r>
            <a:r>
              <a:rPr sz="2950" spc="275" dirty="0">
                <a:latin typeface="Calibri"/>
                <a:cs typeface="Calibri"/>
              </a:rPr>
              <a:t> </a:t>
            </a:r>
            <a:r>
              <a:rPr sz="2950" spc="140" dirty="0">
                <a:latin typeface="Calibri"/>
                <a:cs typeface="Calibri"/>
              </a:rPr>
              <a:t>and</a:t>
            </a:r>
            <a:r>
              <a:rPr sz="2950" spc="325" dirty="0">
                <a:latin typeface="Calibri"/>
                <a:cs typeface="Calibri"/>
              </a:rPr>
              <a:t> </a:t>
            </a:r>
            <a:r>
              <a:rPr sz="2950" spc="100" dirty="0">
                <a:latin typeface="Calibri"/>
                <a:cs typeface="Calibri"/>
              </a:rPr>
              <a:t>follow-</a:t>
            </a:r>
            <a:r>
              <a:rPr sz="2950" spc="90" dirty="0">
                <a:latin typeface="Calibri"/>
                <a:cs typeface="Calibri"/>
              </a:rPr>
              <a:t>up</a:t>
            </a:r>
            <a:r>
              <a:rPr sz="2950" dirty="0">
                <a:latin typeface="Calibri"/>
                <a:cs typeface="Calibri"/>
              </a:rPr>
              <a:t>	</a:t>
            </a:r>
            <a:r>
              <a:rPr sz="2950" spc="55" dirty="0">
                <a:latin typeface="Calibri"/>
                <a:cs typeface="Calibri"/>
              </a:rPr>
              <a:t>of</a:t>
            </a:r>
            <a:r>
              <a:rPr sz="2950" spc="265" dirty="0">
                <a:latin typeface="Calibri"/>
                <a:cs typeface="Calibri"/>
              </a:rPr>
              <a:t> </a:t>
            </a:r>
            <a:r>
              <a:rPr sz="2950" spc="125" dirty="0">
                <a:latin typeface="Calibri"/>
                <a:cs typeface="Calibri"/>
              </a:rPr>
              <a:t>incidents</a:t>
            </a:r>
            <a:r>
              <a:rPr sz="2950" spc="280" dirty="0">
                <a:latin typeface="Calibri"/>
                <a:cs typeface="Calibri"/>
              </a:rPr>
              <a:t> </a:t>
            </a:r>
            <a:r>
              <a:rPr sz="2950" spc="175" dirty="0">
                <a:latin typeface="Calibri"/>
                <a:cs typeface="Calibri"/>
              </a:rPr>
              <a:t>regarding</a:t>
            </a:r>
            <a:r>
              <a:rPr sz="2950" spc="295" dirty="0">
                <a:latin typeface="Calibri"/>
                <a:cs typeface="Calibri"/>
              </a:rPr>
              <a:t> </a:t>
            </a:r>
            <a:r>
              <a:rPr sz="2950" spc="170" dirty="0">
                <a:latin typeface="Calibri"/>
                <a:cs typeface="Calibri"/>
              </a:rPr>
              <a:t>members</a:t>
            </a:r>
            <a:r>
              <a:rPr sz="2950" spc="280" dirty="0">
                <a:latin typeface="Calibri"/>
                <a:cs typeface="Calibri"/>
              </a:rPr>
              <a:t> </a:t>
            </a:r>
            <a:r>
              <a:rPr sz="2950" spc="80" dirty="0">
                <a:latin typeface="Calibri"/>
                <a:cs typeface="Calibri"/>
              </a:rPr>
              <a:t>are</a:t>
            </a:r>
            <a:r>
              <a:rPr sz="2950" spc="220" dirty="0">
                <a:latin typeface="Calibri"/>
                <a:cs typeface="Calibri"/>
              </a:rPr>
              <a:t> </a:t>
            </a:r>
            <a:r>
              <a:rPr sz="2950" spc="145" dirty="0">
                <a:latin typeface="Calibri"/>
                <a:cs typeface="Calibri"/>
              </a:rPr>
              <a:t>defined</a:t>
            </a:r>
            <a:r>
              <a:rPr sz="2950" spc="260" dirty="0">
                <a:latin typeface="Calibri"/>
                <a:cs typeface="Calibri"/>
              </a:rPr>
              <a:t> </a:t>
            </a:r>
            <a:r>
              <a:rPr sz="2950" spc="90" dirty="0">
                <a:latin typeface="Calibri"/>
                <a:cs typeface="Calibri"/>
              </a:rPr>
              <a:t>by</a:t>
            </a:r>
            <a:r>
              <a:rPr sz="2950" spc="320" dirty="0">
                <a:latin typeface="Calibri"/>
                <a:cs typeface="Calibri"/>
              </a:rPr>
              <a:t> </a:t>
            </a:r>
            <a:r>
              <a:rPr sz="2950" spc="65" dirty="0">
                <a:latin typeface="Calibri"/>
                <a:cs typeface="Calibri"/>
              </a:rPr>
              <a:t>Illinois </a:t>
            </a:r>
            <a:r>
              <a:rPr sz="2950" spc="80" dirty="0">
                <a:latin typeface="Calibri"/>
                <a:cs typeface="Calibri"/>
              </a:rPr>
              <a:t>State</a:t>
            </a:r>
            <a:r>
              <a:rPr sz="2950" spc="185" dirty="0">
                <a:latin typeface="Calibri"/>
                <a:cs typeface="Calibri"/>
              </a:rPr>
              <a:t> </a:t>
            </a:r>
            <a:r>
              <a:rPr sz="2950" dirty="0">
                <a:latin typeface="Calibri"/>
                <a:cs typeface="Calibri"/>
              </a:rPr>
              <a:t>law.</a:t>
            </a:r>
            <a:r>
              <a:rPr sz="2950" spc="20" dirty="0">
                <a:latin typeface="Calibri"/>
                <a:cs typeface="Calibri"/>
              </a:rPr>
              <a:t> </a:t>
            </a:r>
            <a:r>
              <a:rPr sz="2950" spc="125" dirty="0">
                <a:latin typeface="Calibri"/>
                <a:cs typeface="Calibri"/>
              </a:rPr>
              <a:t>They</a:t>
            </a:r>
            <a:r>
              <a:rPr sz="2950" spc="265" dirty="0">
                <a:latin typeface="Calibri"/>
                <a:cs typeface="Calibri"/>
              </a:rPr>
              <a:t> </a:t>
            </a:r>
            <a:r>
              <a:rPr sz="2950" spc="110" dirty="0">
                <a:latin typeface="Calibri"/>
                <a:cs typeface="Calibri"/>
              </a:rPr>
              <a:t>involve</a:t>
            </a:r>
            <a:r>
              <a:rPr sz="2950" spc="290" dirty="0">
                <a:latin typeface="Calibri"/>
                <a:cs typeface="Calibri"/>
              </a:rPr>
              <a:t> </a:t>
            </a:r>
            <a:r>
              <a:rPr sz="2950" spc="114" dirty="0">
                <a:latin typeface="Calibri"/>
                <a:cs typeface="Calibri"/>
              </a:rPr>
              <a:t>actions</a:t>
            </a:r>
            <a:r>
              <a:rPr sz="2950" spc="280" dirty="0">
                <a:latin typeface="Calibri"/>
                <a:cs typeface="Calibri"/>
              </a:rPr>
              <a:t> </a:t>
            </a:r>
            <a:r>
              <a:rPr sz="2950" dirty="0">
                <a:latin typeface="Calibri"/>
                <a:cs typeface="Calibri"/>
              </a:rPr>
              <a:t>that</a:t>
            </a:r>
            <a:r>
              <a:rPr sz="2950" spc="105" dirty="0">
                <a:latin typeface="Calibri"/>
                <a:cs typeface="Calibri"/>
              </a:rPr>
              <a:t> </a:t>
            </a:r>
            <a:r>
              <a:rPr sz="2950" spc="95" dirty="0">
                <a:latin typeface="Calibri"/>
                <a:cs typeface="Calibri"/>
              </a:rPr>
              <a:t>may</a:t>
            </a:r>
            <a:r>
              <a:rPr sz="2950" spc="270" dirty="0">
                <a:latin typeface="Calibri"/>
                <a:cs typeface="Calibri"/>
              </a:rPr>
              <a:t> </a:t>
            </a:r>
            <a:r>
              <a:rPr sz="2950" spc="145" dirty="0">
                <a:latin typeface="Calibri"/>
                <a:cs typeface="Calibri"/>
              </a:rPr>
              <a:t>jeopardize</a:t>
            </a:r>
            <a:r>
              <a:rPr sz="2950" spc="305" dirty="0">
                <a:latin typeface="Calibri"/>
                <a:cs typeface="Calibri"/>
              </a:rPr>
              <a:t> </a:t>
            </a:r>
            <a:r>
              <a:rPr sz="2950" spc="75" dirty="0">
                <a:latin typeface="Calibri"/>
                <a:cs typeface="Calibri"/>
              </a:rPr>
              <a:t>the</a:t>
            </a:r>
            <a:r>
              <a:rPr sz="2950" spc="229" dirty="0">
                <a:latin typeface="Calibri"/>
                <a:cs typeface="Calibri"/>
              </a:rPr>
              <a:t> </a:t>
            </a:r>
            <a:r>
              <a:rPr sz="2950" spc="80" dirty="0">
                <a:latin typeface="Calibri"/>
                <a:cs typeface="Calibri"/>
              </a:rPr>
              <a:t>health,</a:t>
            </a:r>
            <a:r>
              <a:rPr sz="2950" spc="140" dirty="0">
                <a:latin typeface="Calibri"/>
                <a:cs typeface="Calibri"/>
              </a:rPr>
              <a:t> </a:t>
            </a:r>
            <a:r>
              <a:rPr sz="2950" spc="70" dirty="0">
                <a:latin typeface="Calibri"/>
                <a:cs typeface="Calibri"/>
              </a:rPr>
              <a:t>safety</a:t>
            </a:r>
            <a:r>
              <a:rPr sz="2950" spc="175" dirty="0">
                <a:latin typeface="Calibri"/>
                <a:cs typeface="Calibri"/>
              </a:rPr>
              <a:t> </a:t>
            </a:r>
            <a:r>
              <a:rPr sz="2950" spc="140" dirty="0">
                <a:latin typeface="Calibri"/>
                <a:cs typeface="Calibri"/>
              </a:rPr>
              <a:t>and</a:t>
            </a:r>
            <a:r>
              <a:rPr sz="2950" spc="350" dirty="0">
                <a:latin typeface="Calibri"/>
                <a:cs typeface="Calibri"/>
              </a:rPr>
              <a:t> </a:t>
            </a:r>
            <a:r>
              <a:rPr sz="2950" spc="85" dirty="0">
                <a:latin typeface="Calibri"/>
                <a:cs typeface="Calibri"/>
              </a:rPr>
              <a:t>well-</a:t>
            </a:r>
            <a:r>
              <a:rPr sz="2950" spc="180" dirty="0">
                <a:latin typeface="Calibri"/>
                <a:cs typeface="Calibri"/>
              </a:rPr>
              <a:t>being</a:t>
            </a:r>
            <a:r>
              <a:rPr sz="2950" dirty="0">
                <a:latin typeface="Calibri"/>
                <a:cs typeface="Calibri"/>
              </a:rPr>
              <a:t>	</a:t>
            </a:r>
            <a:r>
              <a:rPr sz="2950" spc="55" dirty="0">
                <a:latin typeface="Calibri"/>
                <a:cs typeface="Calibri"/>
              </a:rPr>
              <a:t>of</a:t>
            </a:r>
            <a:r>
              <a:rPr sz="2950" spc="254" dirty="0">
                <a:latin typeface="Calibri"/>
                <a:cs typeface="Calibri"/>
              </a:rPr>
              <a:t> </a:t>
            </a:r>
            <a:r>
              <a:rPr sz="2950" spc="110" dirty="0">
                <a:latin typeface="Calibri"/>
                <a:cs typeface="Calibri"/>
              </a:rPr>
              <a:t>vulnerable adults</a:t>
            </a:r>
            <a:r>
              <a:rPr sz="2950" spc="254" dirty="0">
                <a:latin typeface="Calibri"/>
                <a:cs typeface="Calibri"/>
              </a:rPr>
              <a:t> </a:t>
            </a:r>
            <a:r>
              <a:rPr sz="2950" spc="90" dirty="0">
                <a:latin typeface="Calibri"/>
                <a:cs typeface="Calibri"/>
              </a:rPr>
              <a:t>by</a:t>
            </a:r>
            <a:r>
              <a:rPr sz="2950" spc="310" dirty="0">
                <a:latin typeface="Calibri"/>
                <a:cs typeface="Calibri"/>
              </a:rPr>
              <a:t> </a:t>
            </a:r>
            <a:r>
              <a:rPr sz="2950" spc="165" dirty="0">
                <a:latin typeface="Calibri"/>
                <a:cs typeface="Calibri"/>
              </a:rPr>
              <a:t>causing</a:t>
            </a:r>
            <a:r>
              <a:rPr sz="2950" spc="330" dirty="0">
                <a:latin typeface="Calibri"/>
                <a:cs typeface="Calibri"/>
              </a:rPr>
              <a:t> </a:t>
            </a:r>
            <a:r>
              <a:rPr sz="2950" spc="105" dirty="0">
                <a:latin typeface="Calibri"/>
                <a:cs typeface="Calibri"/>
              </a:rPr>
              <a:t>harm</a:t>
            </a:r>
            <a:r>
              <a:rPr sz="2950" spc="250" dirty="0">
                <a:latin typeface="Calibri"/>
                <a:cs typeface="Calibri"/>
              </a:rPr>
              <a:t> </a:t>
            </a:r>
            <a:r>
              <a:rPr sz="2950" spc="70" dirty="0">
                <a:latin typeface="Calibri"/>
                <a:cs typeface="Calibri"/>
              </a:rPr>
              <a:t>or</a:t>
            </a:r>
            <a:r>
              <a:rPr sz="2950" spc="204" dirty="0">
                <a:latin typeface="Calibri"/>
                <a:cs typeface="Calibri"/>
              </a:rPr>
              <a:t> </a:t>
            </a:r>
            <a:r>
              <a:rPr sz="2950" spc="130" dirty="0">
                <a:latin typeface="Calibri"/>
                <a:cs typeface="Calibri"/>
              </a:rPr>
              <a:t>creating</a:t>
            </a:r>
            <a:r>
              <a:rPr sz="2950" spc="210" dirty="0">
                <a:latin typeface="Calibri"/>
                <a:cs typeface="Calibri"/>
              </a:rPr>
              <a:t> </a:t>
            </a:r>
            <a:r>
              <a:rPr sz="2950" dirty="0">
                <a:latin typeface="Calibri"/>
                <a:cs typeface="Calibri"/>
              </a:rPr>
              <a:t>a</a:t>
            </a:r>
            <a:r>
              <a:rPr sz="2950" spc="260" dirty="0">
                <a:latin typeface="Calibri"/>
                <a:cs typeface="Calibri"/>
              </a:rPr>
              <a:t> </a:t>
            </a:r>
            <a:r>
              <a:rPr sz="2950" spc="125" dirty="0">
                <a:latin typeface="Calibri"/>
                <a:cs typeface="Calibri"/>
              </a:rPr>
              <a:t>serious</a:t>
            </a:r>
            <a:r>
              <a:rPr sz="2950" spc="235" dirty="0">
                <a:latin typeface="Calibri"/>
                <a:cs typeface="Calibri"/>
              </a:rPr>
              <a:t> </a:t>
            </a:r>
            <a:r>
              <a:rPr sz="2950" spc="65" dirty="0">
                <a:latin typeface="Calibri"/>
                <a:cs typeface="Calibri"/>
              </a:rPr>
              <a:t>risk</a:t>
            </a:r>
            <a:r>
              <a:rPr sz="2950" spc="210" dirty="0">
                <a:latin typeface="Calibri"/>
                <a:cs typeface="Calibri"/>
              </a:rPr>
              <a:t> </a:t>
            </a:r>
            <a:r>
              <a:rPr sz="2950" spc="55" dirty="0">
                <a:latin typeface="Calibri"/>
                <a:cs typeface="Calibri"/>
              </a:rPr>
              <a:t>of</a:t>
            </a:r>
            <a:r>
              <a:rPr sz="2950" spc="254" dirty="0">
                <a:latin typeface="Calibri"/>
                <a:cs typeface="Calibri"/>
              </a:rPr>
              <a:t> </a:t>
            </a:r>
            <a:r>
              <a:rPr sz="2950" spc="105" dirty="0">
                <a:latin typeface="Calibri"/>
                <a:cs typeface="Calibri"/>
              </a:rPr>
              <a:t>harm</a:t>
            </a:r>
            <a:r>
              <a:rPr sz="2950" spc="254" dirty="0">
                <a:latin typeface="Calibri"/>
                <a:cs typeface="Calibri"/>
              </a:rPr>
              <a:t> </a:t>
            </a:r>
            <a:r>
              <a:rPr sz="2950" dirty="0">
                <a:latin typeface="Calibri"/>
                <a:cs typeface="Calibri"/>
              </a:rPr>
              <a:t>to</a:t>
            </a:r>
            <a:r>
              <a:rPr sz="2950" spc="185" dirty="0">
                <a:latin typeface="Calibri"/>
                <a:cs typeface="Calibri"/>
              </a:rPr>
              <a:t> </a:t>
            </a:r>
            <a:r>
              <a:rPr sz="2950" dirty="0">
                <a:latin typeface="Calibri"/>
                <a:cs typeface="Calibri"/>
              </a:rPr>
              <a:t>a</a:t>
            </a:r>
            <a:r>
              <a:rPr sz="2950" spc="260" dirty="0">
                <a:latin typeface="Calibri"/>
                <a:cs typeface="Calibri"/>
              </a:rPr>
              <a:t> </a:t>
            </a:r>
            <a:r>
              <a:rPr sz="2950" spc="150" dirty="0">
                <a:latin typeface="Calibri"/>
                <a:cs typeface="Calibri"/>
              </a:rPr>
              <a:t>person</a:t>
            </a:r>
            <a:r>
              <a:rPr sz="2950" spc="285" dirty="0">
                <a:latin typeface="Calibri"/>
                <a:cs typeface="Calibri"/>
              </a:rPr>
              <a:t> </a:t>
            </a:r>
            <a:r>
              <a:rPr sz="2950" spc="90" dirty="0">
                <a:latin typeface="Calibri"/>
                <a:cs typeface="Calibri"/>
              </a:rPr>
              <a:t>by</a:t>
            </a:r>
            <a:r>
              <a:rPr sz="2950" spc="310" dirty="0">
                <a:latin typeface="Calibri"/>
                <a:cs typeface="Calibri"/>
              </a:rPr>
              <a:t> </a:t>
            </a:r>
            <a:r>
              <a:rPr sz="2950" spc="65" dirty="0">
                <a:latin typeface="Calibri"/>
                <a:cs typeface="Calibri"/>
              </a:rPr>
              <a:t>their</a:t>
            </a:r>
            <a:r>
              <a:rPr sz="2950" spc="165" dirty="0">
                <a:latin typeface="Calibri"/>
                <a:cs typeface="Calibri"/>
              </a:rPr>
              <a:t> </a:t>
            </a:r>
            <a:r>
              <a:rPr sz="2950" spc="140" dirty="0">
                <a:latin typeface="Calibri"/>
                <a:cs typeface="Calibri"/>
              </a:rPr>
              <a:t>caregiver</a:t>
            </a:r>
            <a:r>
              <a:rPr sz="2950" spc="290" dirty="0">
                <a:latin typeface="Calibri"/>
                <a:cs typeface="Calibri"/>
              </a:rPr>
              <a:t> </a:t>
            </a:r>
            <a:r>
              <a:rPr sz="2950" spc="70" dirty="0">
                <a:latin typeface="Calibri"/>
                <a:cs typeface="Calibri"/>
              </a:rPr>
              <a:t>or</a:t>
            </a:r>
            <a:r>
              <a:rPr sz="2950" spc="225" dirty="0">
                <a:latin typeface="Calibri"/>
                <a:cs typeface="Calibri"/>
              </a:rPr>
              <a:t> </a:t>
            </a:r>
            <a:r>
              <a:rPr sz="2950" spc="80" dirty="0">
                <a:latin typeface="Calibri"/>
                <a:cs typeface="Calibri"/>
              </a:rPr>
              <a:t>other </a:t>
            </a:r>
            <a:r>
              <a:rPr sz="2950" spc="95" dirty="0">
                <a:latin typeface="Calibri"/>
                <a:cs typeface="Calibri"/>
              </a:rPr>
              <a:t>trusted</a:t>
            </a:r>
            <a:r>
              <a:rPr sz="2950" spc="185" dirty="0">
                <a:latin typeface="Calibri"/>
                <a:cs typeface="Calibri"/>
              </a:rPr>
              <a:t> </a:t>
            </a:r>
            <a:r>
              <a:rPr sz="2950" spc="114" dirty="0">
                <a:latin typeface="Calibri"/>
                <a:cs typeface="Calibri"/>
              </a:rPr>
              <a:t>individual,</a:t>
            </a:r>
            <a:r>
              <a:rPr sz="2950" spc="185" dirty="0">
                <a:latin typeface="Calibri"/>
                <a:cs typeface="Calibri"/>
              </a:rPr>
              <a:t> </a:t>
            </a:r>
            <a:r>
              <a:rPr sz="2950" spc="145" dirty="0">
                <a:latin typeface="Calibri"/>
                <a:cs typeface="Calibri"/>
              </a:rPr>
              <a:t>despite</a:t>
            </a:r>
            <a:r>
              <a:rPr sz="2950" spc="290" dirty="0">
                <a:latin typeface="Calibri"/>
                <a:cs typeface="Calibri"/>
              </a:rPr>
              <a:t> </a:t>
            </a:r>
            <a:r>
              <a:rPr sz="2950" spc="-10" dirty="0">
                <a:latin typeface="Calibri"/>
                <a:cs typeface="Calibri"/>
              </a:rPr>
              <a:t>intent.</a:t>
            </a:r>
            <a:endParaRPr sz="2950">
              <a:latin typeface="Calibri"/>
              <a:cs typeface="Calibri"/>
            </a:endParaRPr>
          </a:p>
          <a:p>
            <a:pPr marL="299085">
              <a:lnSpc>
                <a:spcPct val="100000"/>
              </a:lnSpc>
              <a:spcBef>
                <a:spcPts val="1200"/>
              </a:spcBef>
              <a:tabLst>
                <a:tab pos="1906905" algn="l"/>
              </a:tabLst>
            </a:pPr>
            <a:r>
              <a:rPr sz="2950" b="1" u="sng" spc="160" dirty="0">
                <a:uFill>
                  <a:solidFill>
                    <a:srgbClr val="000000"/>
                  </a:solidFill>
                </a:uFill>
                <a:latin typeface="Calibri"/>
                <a:cs typeface="Calibri"/>
              </a:rPr>
              <a:t>Types</a:t>
            </a:r>
            <a:r>
              <a:rPr sz="2950" b="1" u="sng" spc="270" dirty="0">
                <a:uFill>
                  <a:solidFill>
                    <a:srgbClr val="000000"/>
                  </a:solidFill>
                </a:uFill>
                <a:latin typeface="Calibri"/>
                <a:cs typeface="Calibri"/>
              </a:rPr>
              <a:t> </a:t>
            </a:r>
            <a:r>
              <a:rPr sz="2950" b="1" u="sng" spc="70" dirty="0">
                <a:uFill>
                  <a:solidFill>
                    <a:srgbClr val="000000"/>
                  </a:solidFill>
                </a:uFill>
                <a:latin typeface="Calibri"/>
                <a:cs typeface="Calibri"/>
              </a:rPr>
              <a:t>of</a:t>
            </a:r>
            <a:r>
              <a:rPr sz="2950" b="1" u="sng" dirty="0">
                <a:uFill>
                  <a:solidFill>
                    <a:srgbClr val="000000"/>
                  </a:solidFill>
                </a:uFill>
                <a:latin typeface="Calibri"/>
                <a:cs typeface="Calibri"/>
              </a:rPr>
              <a:t>	</a:t>
            </a:r>
            <a:r>
              <a:rPr sz="2950" b="1" u="sng" spc="145" dirty="0">
                <a:uFill>
                  <a:solidFill>
                    <a:srgbClr val="000000"/>
                  </a:solidFill>
                </a:uFill>
                <a:latin typeface="Calibri"/>
                <a:cs typeface="Calibri"/>
              </a:rPr>
              <a:t>Incidents:</a:t>
            </a:r>
            <a:endParaRPr sz="2950">
              <a:latin typeface="Calibri"/>
              <a:cs typeface="Calibri"/>
            </a:endParaRPr>
          </a:p>
          <a:p>
            <a:pPr marL="1050290" marR="28575" indent="-375285">
              <a:lnSpc>
                <a:spcPts val="3200"/>
              </a:lnSpc>
              <a:spcBef>
                <a:spcPts val="1750"/>
              </a:spcBef>
              <a:buClr>
                <a:srgbClr val="1A9AD5"/>
              </a:buClr>
              <a:buSzPct val="84745"/>
              <a:buFont typeface="Wingdings"/>
              <a:buChar char=""/>
              <a:tabLst>
                <a:tab pos="1053465" algn="l"/>
              </a:tabLst>
            </a:pPr>
            <a:r>
              <a:rPr sz="2950" spc="114" dirty="0">
                <a:latin typeface="Calibri"/>
                <a:cs typeface="Calibri"/>
              </a:rPr>
              <a:t>Physical</a:t>
            </a:r>
            <a:r>
              <a:rPr sz="2950" spc="225" dirty="0">
                <a:latin typeface="Calibri"/>
                <a:cs typeface="Calibri"/>
              </a:rPr>
              <a:t> </a:t>
            </a:r>
            <a:r>
              <a:rPr sz="2950" spc="165" dirty="0">
                <a:latin typeface="Calibri"/>
                <a:cs typeface="Calibri"/>
              </a:rPr>
              <a:t>abuse</a:t>
            </a:r>
            <a:r>
              <a:rPr sz="2950" spc="300" dirty="0">
                <a:latin typeface="Calibri"/>
                <a:cs typeface="Calibri"/>
              </a:rPr>
              <a:t> </a:t>
            </a:r>
            <a:r>
              <a:rPr sz="2950" spc="-20" dirty="0">
                <a:latin typeface="Calibri"/>
                <a:cs typeface="Calibri"/>
              </a:rPr>
              <a:t>–</a:t>
            </a:r>
            <a:r>
              <a:rPr sz="2950" spc="-210" dirty="0">
                <a:latin typeface="Calibri"/>
                <a:cs typeface="Calibri"/>
              </a:rPr>
              <a:t> </a:t>
            </a:r>
            <a:r>
              <a:rPr sz="2950" spc="70" dirty="0">
                <a:latin typeface="Calibri"/>
                <a:cs typeface="Calibri"/>
              </a:rPr>
              <a:t>the</a:t>
            </a:r>
            <a:r>
              <a:rPr sz="2950" spc="240" dirty="0">
                <a:latin typeface="Calibri"/>
                <a:cs typeface="Calibri"/>
              </a:rPr>
              <a:t> </a:t>
            </a:r>
            <a:r>
              <a:rPr sz="2950" spc="50" dirty="0">
                <a:latin typeface="Calibri"/>
                <a:cs typeface="Calibri"/>
              </a:rPr>
              <a:t>willful</a:t>
            </a:r>
            <a:r>
              <a:rPr sz="2950" spc="200" dirty="0">
                <a:latin typeface="Calibri"/>
                <a:cs typeface="Calibri"/>
              </a:rPr>
              <a:t> </a:t>
            </a:r>
            <a:r>
              <a:rPr sz="2950" spc="75" dirty="0">
                <a:latin typeface="Calibri"/>
                <a:cs typeface="Calibri"/>
              </a:rPr>
              <a:t>infliction</a:t>
            </a:r>
            <a:r>
              <a:rPr sz="2950" spc="265" dirty="0">
                <a:latin typeface="Calibri"/>
                <a:cs typeface="Calibri"/>
              </a:rPr>
              <a:t> </a:t>
            </a:r>
            <a:r>
              <a:rPr sz="2950" spc="55" dirty="0">
                <a:latin typeface="Calibri"/>
                <a:cs typeface="Calibri"/>
              </a:rPr>
              <a:t>of</a:t>
            </a:r>
            <a:r>
              <a:rPr sz="2950" spc="280" dirty="0">
                <a:latin typeface="Calibri"/>
                <a:cs typeface="Calibri"/>
              </a:rPr>
              <a:t> </a:t>
            </a:r>
            <a:r>
              <a:rPr sz="2950" spc="125" dirty="0">
                <a:latin typeface="Calibri"/>
                <a:cs typeface="Calibri"/>
              </a:rPr>
              <a:t>physical</a:t>
            </a:r>
            <a:r>
              <a:rPr sz="2950" spc="325" dirty="0">
                <a:latin typeface="Calibri"/>
                <a:cs typeface="Calibri"/>
              </a:rPr>
              <a:t> </a:t>
            </a:r>
            <a:r>
              <a:rPr sz="2950" spc="130" dirty="0">
                <a:latin typeface="Calibri"/>
                <a:cs typeface="Calibri"/>
              </a:rPr>
              <a:t>pain</a:t>
            </a:r>
            <a:r>
              <a:rPr sz="2950" spc="275" dirty="0">
                <a:latin typeface="Calibri"/>
                <a:cs typeface="Calibri"/>
              </a:rPr>
              <a:t> </a:t>
            </a:r>
            <a:r>
              <a:rPr sz="2950" spc="70" dirty="0">
                <a:latin typeface="Calibri"/>
                <a:cs typeface="Calibri"/>
              </a:rPr>
              <a:t>or</a:t>
            </a:r>
            <a:r>
              <a:rPr sz="2950" spc="220" dirty="0">
                <a:latin typeface="Calibri"/>
                <a:cs typeface="Calibri"/>
              </a:rPr>
              <a:t> </a:t>
            </a:r>
            <a:r>
              <a:rPr sz="2950" dirty="0">
                <a:latin typeface="Calibri"/>
                <a:cs typeface="Calibri"/>
              </a:rPr>
              <a:t>injury,</a:t>
            </a:r>
            <a:r>
              <a:rPr sz="2950" spc="114" dirty="0">
                <a:latin typeface="Calibri"/>
                <a:cs typeface="Calibri"/>
              </a:rPr>
              <a:t> </a:t>
            </a:r>
            <a:r>
              <a:rPr sz="2950" spc="70" dirty="0">
                <a:latin typeface="Calibri"/>
                <a:cs typeface="Calibri"/>
              </a:rPr>
              <a:t>or</a:t>
            </a:r>
            <a:r>
              <a:rPr sz="2950" spc="225" dirty="0">
                <a:latin typeface="Calibri"/>
                <a:cs typeface="Calibri"/>
              </a:rPr>
              <a:t> </a:t>
            </a:r>
            <a:r>
              <a:rPr sz="2950" spc="70" dirty="0">
                <a:latin typeface="Calibri"/>
                <a:cs typeface="Calibri"/>
              </a:rPr>
              <a:t>the</a:t>
            </a:r>
            <a:r>
              <a:rPr sz="2950" spc="235" dirty="0">
                <a:latin typeface="Calibri"/>
                <a:cs typeface="Calibri"/>
              </a:rPr>
              <a:t> </a:t>
            </a:r>
            <a:r>
              <a:rPr sz="2950" spc="50" dirty="0">
                <a:latin typeface="Calibri"/>
                <a:cs typeface="Calibri"/>
              </a:rPr>
              <a:t>willful</a:t>
            </a:r>
            <a:r>
              <a:rPr sz="2950" spc="185" dirty="0">
                <a:latin typeface="Calibri"/>
                <a:cs typeface="Calibri"/>
              </a:rPr>
              <a:t> </a:t>
            </a:r>
            <a:r>
              <a:rPr sz="2950" spc="130" dirty="0">
                <a:latin typeface="Calibri"/>
                <a:cs typeface="Calibri"/>
              </a:rPr>
              <a:t>deprivation</a:t>
            </a:r>
            <a:r>
              <a:rPr sz="2950" spc="250" dirty="0">
                <a:latin typeface="Calibri"/>
                <a:cs typeface="Calibri"/>
              </a:rPr>
              <a:t> </a:t>
            </a:r>
            <a:r>
              <a:rPr sz="2950" spc="55" dirty="0">
                <a:latin typeface="Calibri"/>
                <a:cs typeface="Calibri"/>
              </a:rPr>
              <a:t>of</a:t>
            </a:r>
            <a:r>
              <a:rPr sz="2950" spc="285" dirty="0">
                <a:latin typeface="Calibri"/>
                <a:cs typeface="Calibri"/>
              </a:rPr>
              <a:t> </a:t>
            </a:r>
            <a:r>
              <a:rPr sz="2950" spc="105" dirty="0">
                <a:latin typeface="Calibri"/>
                <a:cs typeface="Calibri"/>
              </a:rPr>
              <a:t>services 	</a:t>
            </a:r>
            <a:r>
              <a:rPr sz="2950" spc="140" dirty="0">
                <a:latin typeface="Calibri"/>
                <a:cs typeface="Calibri"/>
              </a:rPr>
              <a:t>necessary</a:t>
            </a:r>
            <a:r>
              <a:rPr sz="2950" spc="270" dirty="0">
                <a:latin typeface="Calibri"/>
                <a:cs typeface="Calibri"/>
              </a:rPr>
              <a:t> </a:t>
            </a:r>
            <a:r>
              <a:rPr sz="2950" dirty="0">
                <a:latin typeface="Calibri"/>
                <a:cs typeface="Calibri"/>
              </a:rPr>
              <a:t>to</a:t>
            </a:r>
            <a:r>
              <a:rPr sz="2950" spc="190" dirty="0">
                <a:latin typeface="Calibri"/>
                <a:cs typeface="Calibri"/>
              </a:rPr>
              <a:t> </a:t>
            </a:r>
            <a:r>
              <a:rPr sz="2950" spc="70" dirty="0">
                <a:latin typeface="Calibri"/>
                <a:cs typeface="Calibri"/>
              </a:rPr>
              <a:t>the</a:t>
            </a:r>
            <a:r>
              <a:rPr sz="2950" spc="229" dirty="0">
                <a:latin typeface="Calibri"/>
                <a:cs typeface="Calibri"/>
              </a:rPr>
              <a:t> </a:t>
            </a:r>
            <a:r>
              <a:rPr sz="2950" spc="125" dirty="0">
                <a:latin typeface="Calibri"/>
                <a:cs typeface="Calibri"/>
              </a:rPr>
              <a:t>physical</a:t>
            </a:r>
            <a:r>
              <a:rPr sz="2950" spc="254" dirty="0">
                <a:latin typeface="Calibri"/>
                <a:cs typeface="Calibri"/>
              </a:rPr>
              <a:t> </a:t>
            </a:r>
            <a:r>
              <a:rPr sz="2950" spc="70" dirty="0">
                <a:latin typeface="Calibri"/>
                <a:cs typeface="Calibri"/>
              </a:rPr>
              <a:t>safety</a:t>
            </a:r>
            <a:r>
              <a:rPr sz="2950" spc="200" dirty="0">
                <a:latin typeface="Calibri"/>
                <a:cs typeface="Calibri"/>
              </a:rPr>
              <a:t> </a:t>
            </a:r>
            <a:r>
              <a:rPr sz="2950" spc="55" dirty="0">
                <a:latin typeface="Calibri"/>
                <a:cs typeface="Calibri"/>
              </a:rPr>
              <a:t>of</a:t>
            </a:r>
            <a:r>
              <a:rPr sz="2950" spc="260" dirty="0">
                <a:latin typeface="Calibri"/>
                <a:cs typeface="Calibri"/>
              </a:rPr>
              <a:t> </a:t>
            </a:r>
            <a:r>
              <a:rPr sz="2950" spc="75" dirty="0">
                <a:latin typeface="Calibri"/>
                <a:cs typeface="Calibri"/>
              </a:rPr>
              <a:t>an</a:t>
            </a:r>
            <a:r>
              <a:rPr sz="2950" spc="250" dirty="0">
                <a:latin typeface="Calibri"/>
                <a:cs typeface="Calibri"/>
              </a:rPr>
              <a:t> </a:t>
            </a:r>
            <a:r>
              <a:rPr sz="2950" spc="95" dirty="0">
                <a:latin typeface="Calibri"/>
                <a:cs typeface="Calibri"/>
              </a:rPr>
              <a:t>individual</a:t>
            </a:r>
            <a:endParaRPr sz="2950">
              <a:latin typeface="Calibri"/>
              <a:cs typeface="Calibri"/>
            </a:endParaRPr>
          </a:p>
          <a:p>
            <a:pPr marL="1052195" marR="5080" indent="-377190">
              <a:lnSpc>
                <a:spcPts val="3190"/>
              </a:lnSpc>
              <a:spcBef>
                <a:spcPts val="1610"/>
              </a:spcBef>
              <a:buClr>
                <a:srgbClr val="1A9AD5"/>
              </a:buClr>
              <a:buSzPct val="84745"/>
              <a:buFont typeface="Wingdings"/>
              <a:buChar char=""/>
              <a:tabLst>
                <a:tab pos="1053465" algn="l"/>
              </a:tabLst>
            </a:pPr>
            <a:r>
              <a:rPr sz="2950" spc="145" dirty="0">
                <a:latin typeface="Calibri"/>
                <a:cs typeface="Calibri"/>
              </a:rPr>
              <a:t>Psychological</a:t>
            </a:r>
            <a:r>
              <a:rPr sz="2950" spc="310" dirty="0">
                <a:latin typeface="Calibri"/>
                <a:cs typeface="Calibri"/>
              </a:rPr>
              <a:t> </a:t>
            </a:r>
            <a:r>
              <a:rPr sz="2950" spc="165" dirty="0">
                <a:latin typeface="Calibri"/>
                <a:cs typeface="Calibri"/>
              </a:rPr>
              <a:t>abuse</a:t>
            </a:r>
            <a:r>
              <a:rPr sz="2950" spc="310" dirty="0">
                <a:latin typeface="Calibri"/>
                <a:cs typeface="Calibri"/>
              </a:rPr>
              <a:t> </a:t>
            </a:r>
            <a:r>
              <a:rPr sz="2950" spc="-20" dirty="0">
                <a:latin typeface="Calibri"/>
                <a:cs typeface="Calibri"/>
              </a:rPr>
              <a:t>–</a:t>
            </a:r>
            <a:r>
              <a:rPr sz="2950" spc="-210" dirty="0">
                <a:latin typeface="Calibri"/>
                <a:cs typeface="Calibri"/>
              </a:rPr>
              <a:t> </a:t>
            </a:r>
            <a:r>
              <a:rPr sz="2950" spc="75" dirty="0">
                <a:latin typeface="Calibri"/>
                <a:cs typeface="Calibri"/>
              </a:rPr>
              <a:t>an</a:t>
            </a:r>
            <a:r>
              <a:rPr sz="2950" spc="270" dirty="0">
                <a:latin typeface="Calibri"/>
                <a:cs typeface="Calibri"/>
              </a:rPr>
              <a:t> </a:t>
            </a:r>
            <a:r>
              <a:rPr sz="2950" spc="60" dirty="0">
                <a:latin typeface="Calibri"/>
                <a:cs typeface="Calibri"/>
              </a:rPr>
              <a:t>act</a:t>
            </a:r>
            <a:r>
              <a:rPr sz="2950" spc="229" dirty="0">
                <a:latin typeface="Calibri"/>
                <a:cs typeface="Calibri"/>
              </a:rPr>
              <a:t> </a:t>
            </a:r>
            <a:r>
              <a:rPr sz="2950" dirty="0">
                <a:latin typeface="Calibri"/>
                <a:cs typeface="Calibri"/>
              </a:rPr>
              <a:t>that</a:t>
            </a:r>
            <a:r>
              <a:rPr sz="2950" spc="100" dirty="0">
                <a:latin typeface="Calibri"/>
                <a:cs typeface="Calibri"/>
              </a:rPr>
              <a:t> </a:t>
            </a:r>
            <a:r>
              <a:rPr sz="2950" spc="60" dirty="0">
                <a:latin typeface="Calibri"/>
                <a:cs typeface="Calibri"/>
              </a:rPr>
              <a:t>inflicts</a:t>
            </a:r>
            <a:r>
              <a:rPr sz="2950" spc="190" dirty="0">
                <a:latin typeface="Calibri"/>
                <a:cs typeface="Calibri"/>
              </a:rPr>
              <a:t> </a:t>
            </a:r>
            <a:r>
              <a:rPr sz="2950" spc="130" dirty="0">
                <a:latin typeface="Calibri"/>
                <a:cs typeface="Calibri"/>
              </a:rPr>
              <a:t>emotional</a:t>
            </a:r>
            <a:r>
              <a:rPr sz="2950" spc="260" dirty="0">
                <a:latin typeface="Calibri"/>
                <a:cs typeface="Calibri"/>
              </a:rPr>
              <a:t> </a:t>
            </a:r>
            <a:r>
              <a:rPr sz="2950" spc="85" dirty="0">
                <a:latin typeface="Calibri"/>
                <a:cs typeface="Calibri"/>
              </a:rPr>
              <a:t>harm,</a:t>
            </a:r>
            <a:r>
              <a:rPr sz="2950" spc="155" dirty="0">
                <a:latin typeface="Calibri"/>
                <a:cs typeface="Calibri"/>
              </a:rPr>
              <a:t> </a:t>
            </a:r>
            <a:r>
              <a:rPr sz="2950" spc="125" dirty="0">
                <a:latin typeface="Calibri"/>
                <a:cs typeface="Calibri"/>
              </a:rPr>
              <a:t>invokes</a:t>
            </a:r>
            <a:r>
              <a:rPr sz="2950" spc="235" dirty="0">
                <a:latin typeface="Calibri"/>
                <a:cs typeface="Calibri"/>
              </a:rPr>
              <a:t> </a:t>
            </a:r>
            <a:r>
              <a:rPr sz="2950" spc="55" dirty="0">
                <a:latin typeface="Calibri"/>
                <a:cs typeface="Calibri"/>
              </a:rPr>
              <a:t>fear</a:t>
            </a:r>
            <a:r>
              <a:rPr sz="2950" spc="195" dirty="0">
                <a:latin typeface="Calibri"/>
                <a:cs typeface="Calibri"/>
              </a:rPr>
              <a:t> </a:t>
            </a:r>
            <a:r>
              <a:rPr sz="2950" spc="70" dirty="0">
                <a:latin typeface="Calibri"/>
                <a:cs typeface="Calibri"/>
              </a:rPr>
              <a:t>or</a:t>
            </a:r>
            <a:r>
              <a:rPr sz="2950" spc="229" dirty="0">
                <a:latin typeface="Calibri"/>
                <a:cs typeface="Calibri"/>
              </a:rPr>
              <a:t> </a:t>
            </a:r>
            <a:r>
              <a:rPr sz="2950" spc="90" dirty="0">
                <a:latin typeface="Calibri"/>
                <a:cs typeface="Calibri"/>
              </a:rPr>
              <a:t>humiliation,</a:t>
            </a:r>
            <a:r>
              <a:rPr sz="2950" spc="170" dirty="0">
                <a:latin typeface="Calibri"/>
                <a:cs typeface="Calibri"/>
              </a:rPr>
              <a:t> </a:t>
            </a:r>
            <a:r>
              <a:rPr sz="2950" spc="70" dirty="0">
                <a:latin typeface="Calibri"/>
                <a:cs typeface="Calibri"/>
              </a:rPr>
              <a:t>or</a:t>
            </a:r>
            <a:r>
              <a:rPr sz="2950" spc="235" dirty="0">
                <a:latin typeface="Calibri"/>
                <a:cs typeface="Calibri"/>
              </a:rPr>
              <a:t> </a:t>
            </a:r>
            <a:r>
              <a:rPr sz="2950" spc="85" dirty="0">
                <a:latin typeface="Calibri"/>
                <a:cs typeface="Calibri"/>
              </a:rPr>
              <a:t>otherwise 	</a:t>
            </a:r>
            <a:r>
              <a:rPr sz="2950" spc="125" dirty="0">
                <a:latin typeface="Calibri"/>
                <a:cs typeface="Calibri"/>
              </a:rPr>
              <a:t>negatively</a:t>
            </a:r>
            <a:r>
              <a:rPr sz="2950" spc="215" dirty="0">
                <a:latin typeface="Calibri"/>
                <a:cs typeface="Calibri"/>
              </a:rPr>
              <a:t> </a:t>
            </a:r>
            <a:r>
              <a:rPr sz="2950" spc="120" dirty="0">
                <a:latin typeface="Calibri"/>
                <a:cs typeface="Calibri"/>
              </a:rPr>
              <a:t>impacts</a:t>
            </a:r>
            <a:r>
              <a:rPr sz="2950" spc="280" dirty="0">
                <a:latin typeface="Calibri"/>
                <a:cs typeface="Calibri"/>
              </a:rPr>
              <a:t> </a:t>
            </a:r>
            <a:r>
              <a:rPr sz="2950" spc="70" dirty="0">
                <a:latin typeface="Calibri"/>
                <a:cs typeface="Calibri"/>
              </a:rPr>
              <a:t>the</a:t>
            </a:r>
            <a:r>
              <a:rPr sz="2950" spc="210" dirty="0">
                <a:latin typeface="Calibri"/>
                <a:cs typeface="Calibri"/>
              </a:rPr>
              <a:t> </a:t>
            </a:r>
            <a:r>
              <a:rPr sz="2950" spc="110" dirty="0">
                <a:latin typeface="Calibri"/>
                <a:cs typeface="Calibri"/>
              </a:rPr>
              <a:t>mental</a:t>
            </a:r>
            <a:r>
              <a:rPr sz="2950" spc="215" dirty="0">
                <a:latin typeface="Calibri"/>
                <a:cs typeface="Calibri"/>
              </a:rPr>
              <a:t> </a:t>
            </a:r>
            <a:r>
              <a:rPr sz="2950" spc="90" dirty="0">
                <a:latin typeface="Calibri"/>
                <a:cs typeface="Calibri"/>
              </a:rPr>
              <a:t>health</a:t>
            </a:r>
            <a:r>
              <a:rPr sz="2950" spc="225" dirty="0">
                <a:latin typeface="Calibri"/>
                <a:cs typeface="Calibri"/>
              </a:rPr>
              <a:t> </a:t>
            </a:r>
            <a:r>
              <a:rPr sz="2950" spc="70" dirty="0">
                <a:latin typeface="Calibri"/>
                <a:cs typeface="Calibri"/>
              </a:rPr>
              <a:t>or</a:t>
            </a:r>
            <a:r>
              <a:rPr sz="2950" spc="204" dirty="0">
                <a:latin typeface="Calibri"/>
                <a:cs typeface="Calibri"/>
              </a:rPr>
              <a:t> </a:t>
            </a:r>
            <a:r>
              <a:rPr sz="2950" spc="70" dirty="0">
                <a:latin typeface="Calibri"/>
                <a:cs typeface="Calibri"/>
              </a:rPr>
              <a:t>safety</a:t>
            </a:r>
            <a:r>
              <a:rPr sz="2950" spc="160" dirty="0">
                <a:latin typeface="Calibri"/>
                <a:cs typeface="Calibri"/>
              </a:rPr>
              <a:t> </a:t>
            </a:r>
            <a:r>
              <a:rPr sz="2950" spc="55" dirty="0">
                <a:latin typeface="Calibri"/>
                <a:cs typeface="Calibri"/>
              </a:rPr>
              <a:t>of</a:t>
            </a:r>
            <a:r>
              <a:rPr sz="2950" spc="250" dirty="0">
                <a:latin typeface="Calibri"/>
                <a:cs typeface="Calibri"/>
              </a:rPr>
              <a:t> </a:t>
            </a:r>
            <a:r>
              <a:rPr sz="2950" spc="75" dirty="0">
                <a:latin typeface="Calibri"/>
                <a:cs typeface="Calibri"/>
              </a:rPr>
              <a:t>an</a:t>
            </a:r>
            <a:r>
              <a:rPr sz="2950" spc="235" dirty="0">
                <a:latin typeface="Calibri"/>
                <a:cs typeface="Calibri"/>
              </a:rPr>
              <a:t> </a:t>
            </a:r>
            <a:r>
              <a:rPr sz="2950" spc="105" dirty="0">
                <a:latin typeface="Calibri"/>
                <a:cs typeface="Calibri"/>
              </a:rPr>
              <a:t>individual</a:t>
            </a:r>
            <a:endParaRPr sz="2950">
              <a:latin typeface="Calibri"/>
              <a:cs typeface="Calibri"/>
            </a:endParaRPr>
          </a:p>
          <a:p>
            <a:pPr marL="1050290" marR="630555" indent="-375285">
              <a:lnSpc>
                <a:spcPts val="3200"/>
              </a:lnSpc>
              <a:spcBef>
                <a:spcPts val="1605"/>
              </a:spcBef>
              <a:buClr>
                <a:srgbClr val="1A9AD5"/>
              </a:buClr>
              <a:buSzPct val="84745"/>
              <a:buFont typeface="Wingdings"/>
              <a:buChar char=""/>
              <a:tabLst>
                <a:tab pos="1053465" algn="l"/>
              </a:tabLst>
            </a:pPr>
            <a:r>
              <a:rPr sz="2950" spc="175" dirty="0">
                <a:latin typeface="Calibri"/>
                <a:cs typeface="Calibri"/>
              </a:rPr>
              <a:t>Neglect</a:t>
            </a:r>
            <a:r>
              <a:rPr sz="2950" spc="365" dirty="0">
                <a:latin typeface="Calibri"/>
                <a:cs typeface="Calibri"/>
              </a:rPr>
              <a:t> </a:t>
            </a:r>
            <a:r>
              <a:rPr sz="2950" spc="-20" dirty="0">
                <a:latin typeface="Calibri"/>
                <a:cs typeface="Calibri"/>
              </a:rPr>
              <a:t>–</a:t>
            </a:r>
            <a:r>
              <a:rPr sz="2950" spc="-200" dirty="0">
                <a:latin typeface="Calibri"/>
                <a:cs typeface="Calibri"/>
              </a:rPr>
              <a:t> </a:t>
            </a:r>
            <a:r>
              <a:rPr sz="2950" spc="70" dirty="0">
                <a:latin typeface="Calibri"/>
                <a:cs typeface="Calibri"/>
              </a:rPr>
              <a:t>the</a:t>
            </a:r>
            <a:r>
              <a:rPr sz="2950" spc="254" dirty="0">
                <a:latin typeface="Calibri"/>
                <a:cs typeface="Calibri"/>
              </a:rPr>
              <a:t> </a:t>
            </a:r>
            <a:r>
              <a:rPr sz="2950" spc="75" dirty="0">
                <a:latin typeface="Calibri"/>
                <a:cs typeface="Calibri"/>
              </a:rPr>
              <a:t>failure</a:t>
            </a:r>
            <a:r>
              <a:rPr sz="2950" spc="245" dirty="0">
                <a:latin typeface="Calibri"/>
                <a:cs typeface="Calibri"/>
              </a:rPr>
              <a:t> </a:t>
            </a:r>
            <a:r>
              <a:rPr sz="2950" spc="55" dirty="0">
                <a:latin typeface="Calibri"/>
                <a:cs typeface="Calibri"/>
              </a:rPr>
              <a:t>of</a:t>
            </a:r>
            <a:r>
              <a:rPr sz="2950" spc="290" dirty="0">
                <a:latin typeface="Calibri"/>
                <a:cs typeface="Calibri"/>
              </a:rPr>
              <a:t> </a:t>
            </a:r>
            <a:r>
              <a:rPr sz="2950" spc="75" dirty="0">
                <a:latin typeface="Calibri"/>
                <a:cs typeface="Calibri"/>
              </a:rPr>
              <a:t>an</a:t>
            </a:r>
            <a:r>
              <a:rPr sz="2950" spc="285" dirty="0">
                <a:latin typeface="Calibri"/>
                <a:cs typeface="Calibri"/>
              </a:rPr>
              <a:t> </a:t>
            </a:r>
            <a:r>
              <a:rPr sz="2950" spc="140" dirty="0">
                <a:latin typeface="Calibri"/>
                <a:cs typeface="Calibri"/>
              </a:rPr>
              <a:t>agency,</a:t>
            </a:r>
            <a:r>
              <a:rPr sz="2950" spc="225" dirty="0">
                <a:latin typeface="Calibri"/>
                <a:cs typeface="Calibri"/>
              </a:rPr>
              <a:t> </a:t>
            </a:r>
            <a:r>
              <a:rPr sz="2950" dirty="0">
                <a:latin typeface="Calibri"/>
                <a:cs typeface="Calibri"/>
              </a:rPr>
              <a:t>facility,</a:t>
            </a:r>
            <a:r>
              <a:rPr sz="2950" spc="125" dirty="0">
                <a:latin typeface="Calibri"/>
                <a:cs typeface="Calibri"/>
              </a:rPr>
              <a:t> </a:t>
            </a:r>
            <a:r>
              <a:rPr sz="2950" spc="165" dirty="0">
                <a:latin typeface="Calibri"/>
                <a:cs typeface="Calibri"/>
              </a:rPr>
              <a:t>employee</a:t>
            </a:r>
            <a:r>
              <a:rPr sz="2950" spc="345" dirty="0">
                <a:latin typeface="Calibri"/>
                <a:cs typeface="Calibri"/>
              </a:rPr>
              <a:t> </a:t>
            </a:r>
            <a:r>
              <a:rPr sz="2950" spc="70" dirty="0">
                <a:latin typeface="Calibri"/>
                <a:cs typeface="Calibri"/>
              </a:rPr>
              <a:t>or</a:t>
            </a:r>
            <a:r>
              <a:rPr sz="2950" spc="254" dirty="0">
                <a:latin typeface="Calibri"/>
                <a:cs typeface="Calibri"/>
              </a:rPr>
              <a:t> </a:t>
            </a:r>
            <a:r>
              <a:rPr sz="2950" spc="140" dirty="0">
                <a:latin typeface="Calibri"/>
                <a:cs typeface="Calibri"/>
              </a:rPr>
              <a:t>caregiver</a:t>
            </a:r>
            <a:r>
              <a:rPr sz="2950" spc="325" dirty="0">
                <a:latin typeface="Calibri"/>
                <a:cs typeface="Calibri"/>
              </a:rPr>
              <a:t> </a:t>
            </a:r>
            <a:r>
              <a:rPr sz="2950" dirty="0">
                <a:latin typeface="Calibri"/>
                <a:cs typeface="Calibri"/>
              </a:rPr>
              <a:t>to</a:t>
            </a:r>
            <a:r>
              <a:rPr sz="2950" spc="215" dirty="0">
                <a:latin typeface="Calibri"/>
                <a:cs typeface="Calibri"/>
              </a:rPr>
              <a:t> </a:t>
            </a:r>
            <a:r>
              <a:rPr sz="2950" spc="145" dirty="0">
                <a:latin typeface="Calibri"/>
                <a:cs typeface="Calibri"/>
              </a:rPr>
              <a:t>provide</a:t>
            </a:r>
            <a:r>
              <a:rPr sz="2950" spc="320" dirty="0">
                <a:latin typeface="Calibri"/>
                <a:cs typeface="Calibri"/>
              </a:rPr>
              <a:t> </a:t>
            </a:r>
            <a:r>
              <a:rPr sz="2950" spc="110" dirty="0">
                <a:latin typeface="Calibri"/>
                <a:cs typeface="Calibri"/>
              </a:rPr>
              <a:t>essential</a:t>
            </a:r>
            <a:r>
              <a:rPr sz="2950" spc="305" dirty="0">
                <a:latin typeface="Calibri"/>
                <a:cs typeface="Calibri"/>
              </a:rPr>
              <a:t> </a:t>
            </a:r>
            <a:r>
              <a:rPr sz="2950" spc="105" dirty="0">
                <a:latin typeface="Calibri"/>
                <a:cs typeface="Calibri"/>
              </a:rPr>
              <a:t>services 	</a:t>
            </a:r>
            <a:r>
              <a:rPr sz="2950" spc="140" dirty="0">
                <a:latin typeface="Calibri"/>
                <a:cs typeface="Calibri"/>
              </a:rPr>
              <a:t>necessary</a:t>
            </a:r>
            <a:r>
              <a:rPr sz="2950" spc="275" dirty="0">
                <a:latin typeface="Calibri"/>
                <a:cs typeface="Calibri"/>
              </a:rPr>
              <a:t> </a:t>
            </a:r>
            <a:r>
              <a:rPr sz="2950" dirty="0">
                <a:latin typeface="Calibri"/>
                <a:cs typeface="Calibri"/>
              </a:rPr>
              <a:t>to</a:t>
            </a:r>
            <a:r>
              <a:rPr sz="2950" spc="195" dirty="0">
                <a:latin typeface="Calibri"/>
                <a:cs typeface="Calibri"/>
              </a:rPr>
              <a:t> </a:t>
            </a:r>
            <a:r>
              <a:rPr sz="2950" spc="95" dirty="0">
                <a:latin typeface="Calibri"/>
                <a:cs typeface="Calibri"/>
              </a:rPr>
              <a:t>maintain</a:t>
            </a:r>
            <a:r>
              <a:rPr sz="2950" spc="185" dirty="0">
                <a:latin typeface="Calibri"/>
                <a:cs typeface="Calibri"/>
              </a:rPr>
              <a:t> </a:t>
            </a:r>
            <a:r>
              <a:rPr sz="2950" spc="75" dirty="0">
                <a:latin typeface="Calibri"/>
                <a:cs typeface="Calibri"/>
              </a:rPr>
              <a:t>the</a:t>
            </a:r>
            <a:r>
              <a:rPr sz="2950" spc="220" dirty="0">
                <a:latin typeface="Calibri"/>
                <a:cs typeface="Calibri"/>
              </a:rPr>
              <a:t> </a:t>
            </a:r>
            <a:r>
              <a:rPr sz="2950" spc="125" dirty="0">
                <a:latin typeface="Calibri"/>
                <a:cs typeface="Calibri"/>
              </a:rPr>
              <a:t>physical</a:t>
            </a:r>
            <a:r>
              <a:rPr sz="2950" spc="260" dirty="0">
                <a:latin typeface="Calibri"/>
                <a:cs typeface="Calibri"/>
              </a:rPr>
              <a:t> </a:t>
            </a:r>
            <a:r>
              <a:rPr sz="2950" spc="140" dirty="0">
                <a:latin typeface="Calibri"/>
                <a:cs typeface="Calibri"/>
              </a:rPr>
              <a:t>and</a:t>
            </a:r>
            <a:r>
              <a:rPr sz="2950" spc="335" dirty="0">
                <a:latin typeface="Calibri"/>
                <a:cs typeface="Calibri"/>
              </a:rPr>
              <a:t> </a:t>
            </a:r>
            <a:r>
              <a:rPr sz="2950" spc="70" dirty="0">
                <a:latin typeface="Calibri"/>
                <a:cs typeface="Calibri"/>
              </a:rPr>
              <a:t>or</a:t>
            </a:r>
            <a:r>
              <a:rPr sz="2950" spc="210" dirty="0">
                <a:latin typeface="Calibri"/>
                <a:cs typeface="Calibri"/>
              </a:rPr>
              <a:t> </a:t>
            </a:r>
            <a:r>
              <a:rPr sz="2950" spc="100" dirty="0">
                <a:latin typeface="Calibri"/>
                <a:cs typeface="Calibri"/>
              </a:rPr>
              <a:t>mental</a:t>
            </a:r>
            <a:r>
              <a:rPr sz="2950" spc="254" dirty="0">
                <a:latin typeface="Calibri"/>
                <a:cs typeface="Calibri"/>
              </a:rPr>
              <a:t> </a:t>
            </a:r>
            <a:r>
              <a:rPr sz="2950" spc="90" dirty="0">
                <a:latin typeface="Calibri"/>
                <a:cs typeface="Calibri"/>
              </a:rPr>
              <a:t>health</a:t>
            </a:r>
            <a:r>
              <a:rPr sz="2950" spc="240" dirty="0">
                <a:latin typeface="Calibri"/>
                <a:cs typeface="Calibri"/>
              </a:rPr>
              <a:t> </a:t>
            </a:r>
            <a:r>
              <a:rPr sz="2950" spc="55" dirty="0">
                <a:latin typeface="Calibri"/>
                <a:cs typeface="Calibri"/>
              </a:rPr>
              <a:t>of</a:t>
            </a:r>
            <a:r>
              <a:rPr sz="2950" spc="254" dirty="0">
                <a:latin typeface="Calibri"/>
                <a:cs typeface="Calibri"/>
              </a:rPr>
              <a:t> </a:t>
            </a:r>
            <a:r>
              <a:rPr sz="2950" dirty="0">
                <a:latin typeface="Calibri"/>
                <a:cs typeface="Calibri"/>
              </a:rPr>
              <a:t>a</a:t>
            </a:r>
            <a:r>
              <a:rPr sz="2950" spc="250" dirty="0">
                <a:latin typeface="Calibri"/>
                <a:cs typeface="Calibri"/>
              </a:rPr>
              <a:t> </a:t>
            </a:r>
            <a:r>
              <a:rPr sz="2950" spc="125" dirty="0">
                <a:latin typeface="Calibri"/>
                <a:cs typeface="Calibri"/>
              </a:rPr>
              <a:t>vulnerable</a:t>
            </a:r>
            <a:r>
              <a:rPr sz="2950" spc="265" dirty="0">
                <a:latin typeface="Calibri"/>
                <a:cs typeface="Calibri"/>
              </a:rPr>
              <a:t> </a:t>
            </a:r>
            <a:r>
              <a:rPr sz="2950" spc="80" dirty="0">
                <a:latin typeface="Calibri"/>
                <a:cs typeface="Calibri"/>
              </a:rPr>
              <a:t>adult</a:t>
            </a:r>
            <a:endParaRPr sz="2950">
              <a:latin typeface="Calibri"/>
              <a:cs typeface="Calibri"/>
            </a:endParaRPr>
          </a:p>
          <a:p>
            <a:pPr marL="1050290" marR="772160" indent="-375285">
              <a:lnSpc>
                <a:spcPct val="90400"/>
              </a:lnSpc>
              <a:spcBef>
                <a:spcPts val="1555"/>
              </a:spcBef>
              <a:buClr>
                <a:srgbClr val="1A9AD5"/>
              </a:buClr>
              <a:buSzPct val="84745"/>
              <a:buFont typeface="Wingdings"/>
              <a:buChar char=""/>
              <a:tabLst>
                <a:tab pos="1053465" algn="l"/>
              </a:tabLst>
            </a:pPr>
            <a:r>
              <a:rPr sz="2950" spc="114" dirty="0">
                <a:latin typeface="Calibri"/>
                <a:cs typeface="Calibri"/>
              </a:rPr>
              <a:t>Financial</a:t>
            </a:r>
            <a:r>
              <a:rPr sz="2950" spc="265" dirty="0">
                <a:latin typeface="Calibri"/>
                <a:cs typeface="Calibri"/>
              </a:rPr>
              <a:t> </a:t>
            </a:r>
            <a:r>
              <a:rPr sz="2950" spc="110" dirty="0">
                <a:latin typeface="Calibri"/>
                <a:cs typeface="Calibri"/>
              </a:rPr>
              <a:t>exploitation</a:t>
            </a:r>
            <a:r>
              <a:rPr sz="2950" spc="229" dirty="0">
                <a:latin typeface="Calibri"/>
                <a:cs typeface="Calibri"/>
              </a:rPr>
              <a:t> </a:t>
            </a:r>
            <a:r>
              <a:rPr sz="2950" spc="-20" dirty="0">
                <a:latin typeface="Calibri"/>
                <a:cs typeface="Calibri"/>
              </a:rPr>
              <a:t>–</a:t>
            </a:r>
            <a:r>
              <a:rPr sz="2950" spc="-200" dirty="0">
                <a:latin typeface="Calibri"/>
                <a:cs typeface="Calibri"/>
              </a:rPr>
              <a:t> </a:t>
            </a:r>
            <a:r>
              <a:rPr sz="2950" spc="70" dirty="0">
                <a:latin typeface="Calibri"/>
                <a:cs typeface="Calibri"/>
              </a:rPr>
              <a:t>the</a:t>
            </a:r>
            <a:r>
              <a:rPr sz="2950" spc="220" dirty="0">
                <a:latin typeface="Calibri"/>
                <a:cs typeface="Calibri"/>
              </a:rPr>
              <a:t> </a:t>
            </a:r>
            <a:r>
              <a:rPr sz="2950" spc="130" dirty="0">
                <a:latin typeface="Calibri"/>
                <a:cs typeface="Calibri"/>
              </a:rPr>
              <a:t>misuse</a:t>
            </a:r>
            <a:r>
              <a:rPr sz="2950" spc="295" dirty="0">
                <a:latin typeface="Calibri"/>
                <a:cs typeface="Calibri"/>
              </a:rPr>
              <a:t> </a:t>
            </a:r>
            <a:r>
              <a:rPr sz="2950" spc="70" dirty="0">
                <a:latin typeface="Calibri"/>
                <a:cs typeface="Calibri"/>
              </a:rPr>
              <a:t>or</a:t>
            </a:r>
            <a:r>
              <a:rPr sz="2950" spc="215" dirty="0">
                <a:latin typeface="Calibri"/>
                <a:cs typeface="Calibri"/>
              </a:rPr>
              <a:t> </a:t>
            </a:r>
            <a:r>
              <a:rPr sz="2950" spc="130" dirty="0">
                <a:latin typeface="Calibri"/>
                <a:cs typeface="Calibri"/>
              </a:rPr>
              <a:t>taking</a:t>
            </a:r>
            <a:r>
              <a:rPr sz="2950" spc="295" dirty="0">
                <a:latin typeface="Calibri"/>
                <a:cs typeface="Calibri"/>
              </a:rPr>
              <a:t> </a:t>
            </a:r>
            <a:r>
              <a:rPr sz="2950" spc="55" dirty="0">
                <a:latin typeface="Calibri"/>
                <a:cs typeface="Calibri"/>
              </a:rPr>
              <a:t>of</a:t>
            </a:r>
            <a:r>
              <a:rPr sz="2950" spc="260" dirty="0">
                <a:latin typeface="Calibri"/>
                <a:cs typeface="Calibri"/>
              </a:rPr>
              <a:t> </a:t>
            </a:r>
            <a:r>
              <a:rPr sz="2950" spc="75" dirty="0">
                <a:latin typeface="Calibri"/>
                <a:cs typeface="Calibri"/>
              </a:rPr>
              <a:t>the</a:t>
            </a:r>
            <a:r>
              <a:rPr sz="2950" spc="210" dirty="0">
                <a:latin typeface="Calibri"/>
                <a:cs typeface="Calibri"/>
              </a:rPr>
              <a:t> </a:t>
            </a:r>
            <a:r>
              <a:rPr sz="2950" spc="125" dirty="0">
                <a:latin typeface="Calibri"/>
                <a:cs typeface="Calibri"/>
              </a:rPr>
              <a:t>vulnerable</a:t>
            </a:r>
            <a:r>
              <a:rPr sz="2950" spc="260" dirty="0">
                <a:latin typeface="Calibri"/>
                <a:cs typeface="Calibri"/>
              </a:rPr>
              <a:t> </a:t>
            </a:r>
            <a:r>
              <a:rPr sz="2950" spc="70" dirty="0">
                <a:latin typeface="Calibri"/>
                <a:cs typeface="Calibri"/>
              </a:rPr>
              <a:t>adult’s</a:t>
            </a:r>
            <a:r>
              <a:rPr sz="2950" spc="204" dirty="0">
                <a:latin typeface="Calibri"/>
                <a:cs typeface="Calibri"/>
              </a:rPr>
              <a:t> </a:t>
            </a:r>
            <a:r>
              <a:rPr sz="2950" spc="114" dirty="0">
                <a:latin typeface="Calibri"/>
                <a:cs typeface="Calibri"/>
              </a:rPr>
              <a:t>property</a:t>
            </a:r>
            <a:r>
              <a:rPr sz="2950" spc="275" dirty="0">
                <a:latin typeface="Calibri"/>
                <a:cs typeface="Calibri"/>
              </a:rPr>
              <a:t> </a:t>
            </a:r>
            <a:r>
              <a:rPr sz="2950" spc="70" dirty="0">
                <a:latin typeface="Calibri"/>
                <a:cs typeface="Calibri"/>
              </a:rPr>
              <a:t>or</a:t>
            </a:r>
            <a:r>
              <a:rPr sz="2950" spc="229" dirty="0">
                <a:latin typeface="Calibri"/>
                <a:cs typeface="Calibri"/>
              </a:rPr>
              <a:t> </a:t>
            </a:r>
            <a:r>
              <a:rPr sz="2950" spc="125" dirty="0">
                <a:latin typeface="Calibri"/>
                <a:cs typeface="Calibri"/>
              </a:rPr>
              <a:t>resource</a:t>
            </a:r>
            <a:r>
              <a:rPr sz="2950" spc="240" dirty="0">
                <a:latin typeface="Calibri"/>
                <a:cs typeface="Calibri"/>
              </a:rPr>
              <a:t> </a:t>
            </a:r>
            <a:r>
              <a:rPr sz="2950" spc="55" dirty="0">
                <a:latin typeface="Calibri"/>
                <a:cs typeface="Calibri"/>
              </a:rPr>
              <a:t>by 	</a:t>
            </a:r>
            <a:r>
              <a:rPr sz="2950" spc="130" dirty="0">
                <a:latin typeface="Calibri"/>
                <a:cs typeface="Calibri"/>
              </a:rPr>
              <a:t>means</a:t>
            </a:r>
            <a:r>
              <a:rPr sz="2950" spc="310" dirty="0">
                <a:latin typeface="Calibri"/>
                <a:cs typeface="Calibri"/>
              </a:rPr>
              <a:t> </a:t>
            </a:r>
            <a:r>
              <a:rPr sz="2950" spc="55" dirty="0">
                <a:latin typeface="Calibri"/>
                <a:cs typeface="Calibri"/>
              </a:rPr>
              <a:t>of</a:t>
            </a:r>
            <a:r>
              <a:rPr sz="2950" spc="270" dirty="0">
                <a:latin typeface="Calibri"/>
                <a:cs typeface="Calibri"/>
              </a:rPr>
              <a:t> </a:t>
            </a:r>
            <a:r>
              <a:rPr sz="2950" spc="160" dirty="0">
                <a:latin typeface="Calibri"/>
                <a:cs typeface="Calibri"/>
              </a:rPr>
              <a:t>undue</a:t>
            </a:r>
            <a:r>
              <a:rPr sz="2950" spc="295" dirty="0">
                <a:latin typeface="Calibri"/>
                <a:cs typeface="Calibri"/>
              </a:rPr>
              <a:t> </a:t>
            </a:r>
            <a:r>
              <a:rPr sz="2950" spc="95" dirty="0">
                <a:latin typeface="Calibri"/>
                <a:cs typeface="Calibri"/>
              </a:rPr>
              <a:t>influence,</a:t>
            </a:r>
            <a:r>
              <a:rPr sz="2950" spc="210" dirty="0">
                <a:latin typeface="Calibri"/>
                <a:cs typeface="Calibri"/>
              </a:rPr>
              <a:t> </a:t>
            </a:r>
            <a:r>
              <a:rPr sz="2950" spc="140" dirty="0">
                <a:latin typeface="Calibri"/>
                <a:cs typeface="Calibri"/>
              </a:rPr>
              <a:t>breach</a:t>
            </a:r>
            <a:r>
              <a:rPr sz="2950" spc="275" dirty="0">
                <a:latin typeface="Calibri"/>
                <a:cs typeface="Calibri"/>
              </a:rPr>
              <a:t> </a:t>
            </a:r>
            <a:r>
              <a:rPr sz="2950" spc="55" dirty="0">
                <a:latin typeface="Calibri"/>
                <a:cs typeface="Calibri"/>
              </a:rPr>
              <a:t>of</a:t>
            </a:r>
            <a:r>
              <a:rPr sz="2950" spc="280" dirty="0">
                <a:latin typeface="Calibri"/>
                <a:cs typeface="Calibri"/>
              </a:rPr>
              <a:t> </a:t>
            </a:r>
            <a:r>
              <a:rPr sz="2950" spc="95" dirty="0">
                <a:latin typeface="Calibri"/>
                <a:cs typeface="Calibri"/>
              </a:rPr>
              <a:t>fiduciary</a:t>
            </a:r>
            <a:r>
              <a:rPr sz="2950" spc="265" dirty="0">
                <a:latin typeface="Calibri"/>
                <a:cs typeface="Calibri"/>
              </a:rPr>
              <a:t> </a:t>
            </a:r>
            <a:r>
              <a:rPr sz="2950" spc="95" dirty="0">
                <a:latin typeface="Calibri"/>
                <a:cs typeface="Calibri"/>
              </a:rPr>
              <a:t>relationship,</a:t>
            </a:r>
            <a:r>
              <a:rPr sz="2950" spc="125" dirty="0">
                <a:latin typeface="Calibri"/>
                <a:cs typeface="Calibri"/>
              </a:rPr>
              <a:t> </a:t>
            </a:r>
            <a:r>
              <a:rPr sz="2950" spc="150" dirty="0">
                <a:latin typeface="Calibri"/>
                <a:cs typeface="Calibri"/>
              </a:rPr>
              <a:t>deception,</a:t>
            </a:r>
            <a:r>
              <a:rPr sz="2950" spc="180" dirty="0">
                <a:latin typeface="Calibri"/>
                <a:cs typeface="Calibri"/>
              </a:rPr>
              <a:t> </a:t>
            </a:r>
            <a:r>
              <a:rPr sz="2950" spc="95" dirty="0">
                <a:latin typeface="Calibri"/>
                <a:cs typeface="Calibri"/>
              </a:rPr>
              <a:t>harassment,</a:t>
            </a:r>
            <a:r>
              <a:rPr sz="2950" spc="220" dirty="0">
                <a:latin typeface="Calibri"/>
                <a:cs typeface="Calibri"/>
              </a:rPr>
              <a:t> </a:t>
            </a:r>
            <a:r>
              <a:rPr sz="2950" spc="80" dirty="0">
                <a:latin typeface="Calibri"/>
                <a:cs typeface="Calibri"/>
              </a:rPr>
              <a:t>criminal 	</a:t>
            </a:r>
            <a:r>
              <a:rPr sz="2950" spc="125" dirty="0">
                <a:latin typeface="Calibri"/>
                <a:cs typeface="Calibri"/>
              </a:rPr>
              <a:t>coercion,</a:t>
            </a:r>
            <a:r>
              <a:rPr sz="2950" spc="180" dirty="0">
                <a:latin typeface="Calibri"/>
                <a:cs typeface="Calibri"/>
              </a:rPr>
              <a:t> </a:t>
            </a:r>
            <a:r>
              <a:rPr sz="2950" dirty="0">
                <a:latin typeface="Calibri"/>
                <a:cs typeface="Calibri"/>
              </a:rPr>
              <a:t>theft</a:t>
            </a:r>
            <a:r>
              <a:rPr sz="2950" spc="120" dirty="0">
                <a:latin typeface="Calibri"/>
                <a:cs typeface="Calibri"/>
              </a:rPr>
              <a:t> </a:t>
            </a:r>
            <a:r>
              <a:rPr sz="2950" spc="70" dirty="0">
                <a:latin typeface="Calibri"/>
                <a:cs typeface="Calibri"/>
              </a:rPr>
              <a:t>or</a:t>
            </a:r>
            <a:r>
              <a:rPr sz="2950" spc="250" dirty="0">
                <a:latin typeface="Calibri"/>
                <a:cs typeface="Calibri"/>
              </a:rPr>
              <a:t> </a:t>
            </a:r>
            <a:r>
              <a:rPr sz="2950" spc="100" dirty="0">
                <a:latin typeface="Calibri"/>
                <a:cs typeface="Calibri"/>
              </a:rPr>
              <a:t>other</a:t>
            </a:r>
            <a:r>
              <a:rPr sz="2950" spc="254" dirty="0">
                <a:latin typeface="Calibri"/>
                <a:cs typeface="Calibri"/>
              </a:rPr>
              <a:t> </a:t>
            </a:r>
            <a:r>
              <a:rPr sz="2950" spc="75" dirty="0">
                <a:latin typeface="Calibri"/>
                <a:cs typeface="Calibri"/>
              </a:rPr>
              <a:t>unlawful</a:t>
            </a:r>
            <a:r>
              <a:rPr sz="2950" spc="300" dirty="0">
                <a:latin typeface="Calibri"/>
                <a:cs typeface="Calibri"/>
              </a:rPr>
              <a:t> </a:t>
            </a:r>
            <a:r>
              <a:rPr sz="2950" spc="70" dirty="0">
                <a:latin typeface="Calibri"/>
                <a:cs typeface="Calibri"/>
              </a:rPr>
              <a:t>or</a:t>
            </a:r>
            <a:r>
              <a:rPr sz="2950" spc="250" dirty="0">
                <a:latin typeface="Calibri"/>
                <a:cs typeface="Calibri"/>
              </a:rPr>
              <a:t> </a:t>
            </a:r>
            <a:r>
              <a:rPr sz="2950" spc="145" dirty="0">
                <a:latin typeface="Calibri"/>
                <a:cs typeface="Calibri"/>
              </a:rPr>
              <a:t>improper</a:t>
            </a:r>
            <a:r>
              <a:rPr sz="2950" spc="315" dirty="0">
                <a:latin typeface="Calibri"/>
                <a:cs typeface="Calibri"/>
              </a:rPr>
              <a:t> </a:t>
            </a:r>
            <a:r>
              <a:rPr sz="2950" spc="125" dirty="0">
                <a:latin typeface="Calibri"/>
                <a:cs typeface="Calibri"/>
              </a:rPr>
              <a:t>means</a:t>
            </a:r>
            <a:endParaRPr sz="2950">
              <a:latin typeface="Calibri"/>
              <a:cs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313250" rIns="0" bIns="0" rtlCol="0">
            <a:spAutoFit/>
          </a:bodyPr>
          <a:lstStyle/>
          <a:p>
            <a:pPr marL="469265">
              <a:lnSpc>
                <a:spcPct val="100000"/>
              </a:lnSpc>
              <a:spcBef>
                <a:spcPts val="100"/>
              </a:spcBef>
            </a:pPr>
            <a:r>
              <a:rPr dirty="0"/>
              <a:t>Health,</a:t>
            </a:r>
            <a:r>
              <a:rPr spc="165" dirty="0"/>
              <a:t> </a:t>
            </a:r>
            <a:r>
              <a:rPr spc="130" dirty="0"/>
              <a:t>Safety,</a:t>
            </a:r>
            <a:r>
              <a:rPr spc="310" dirty="0"/>
              <a:t> </a:t>
            </a:r>
            <a:r>
              <a:rPr spc="114" dirty="0"/>
              <a:t>Welfare,</a:t>
            </a:r>
            <a:r>
              <a:rPr spc="315" dirty="0"/>
              <a:t> </a:t>
            </a:r>
            <a:r>
              <a:rPr spc="110" dirty="0"/>
              <a:t>Critical</a:t>
            </a:r>
            <a:r>
              <a:rPr spc="285" dirty="0"/>
              <a:t> </a:t>
            </a:r>
            <a:r>
              <a:rPr spc="204" dirty="0"/>
              <a:t>Incidents</a:t>
            </a: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72390">
              <a:lnSpc>
                <a:spcPts val="1670"/>
              </a:lnSpc>
            </a:pPr>
            <a:fld id="{81D60167-4931-47E6-BA6A-407CBD079E47}" type="slidenum">
              <a:rPr spc="-25" dirty="0"/>
              <a:t>34</a:t>
            </a:fld>
            <a:endParaRPr spc="-25" dirty="0"/>
          </a:p>
        </p:txBody>
      </p:sp>
      <p:sp>
        <p:nvSpPr>
          <p:cNvPr id="3" name="object 3"/>
          <p:cNvSpPr txBox="1"/>
          <p:nvPr/>
        </p:nvSpPr>
        <p:spPr>
          <a:xfrm>
            <a:off x="645346" y="1801144"/>
            <a:ext cx="18660745" cy="6272530"/>
          </a:xfrm>
          <a:prstGeom prst="rect">
            <a:avLst/>
          </a:prstGeom>
        </p:spPr>
        <p:txBody>
          <a:bodyPr vert="horz" wrap="square" lIns="0" tIns="56515" rIns="0" bIns="0" rtlCol="0">
            <a:spAutoFit/>
          </a:bodyPr>
          <a:lstStyle/>
          <a:p>
            <a:pPr marL="12700" marR="530860" algn="just">
              <a:lnSpc>
                <a:spcPct val="90400"/>
              </a:lnSpc>
              <a:spcBef>
                <a:spcPts val="445"/>
              </a:spcBef>
            </a:pPr>
            <a:r>
              <a:rPr sz="2950" spc="114" dirty="0">
                <a:latin typeface="Calibri"/>
                <a:cs typeface="Calibri"/>
              </a:rPr>
              <a:t>Incidents</a:t>
            </a:r>
            <a:r>
              <a:rPr sz="2950" spc="335" dirty="0">
                <a:latin typeface="Calibri"/>
                <a:cs typeface="Calibri"/>
              </a:rPr>
              <a:t> </a:t>
            </a:r>
            <a:r>
              <a:rPr sz="2950" spc="130" dirty="0">
                <a:latin typeface="Calibri"/>
                <a:cs typeface="Calibri"/>
              </a:rPr>
              <a:t>involving</a:t>
            </a:r>
            <a:r>
              <a:rPr sz="2950" spc="360" dirty="0">
                <a:latin typeface="Calibri"/>
                <a:cs typeface="Calibri"/>
              </a:rPr>
              <a:t> </a:t>
            </a:r>
            <a:r>
              <a:rPr sz="2950" spc="165" dirty="0">
                <a:latin typeface="Calibri"/>
                <a:cs typeface="Calibri"/>
              </a:rPr>
              <a:t>member</a:t>
            </a:r>
            <a:r>
              <a:rPr sz="2950" spc="400" dirty="0">
                <a:latin typeface="Calibri"/>
                <a:cs typeface="Calibri"/>
              </a:rPr>
              <a:t> </a:t>
            </a:r>
            <a:r>
              <a:rPr sz="2950" spc="135" dirty="0">
                <a:latin typeface="Calibri"/>
                <a:cs typeface="Calibri"/>
              </a:rPr>
              <a:t>abuse,</a:t>
            </a:r>
            <a:r>
              <a:rPr sz="2950" spc="370" dirty="0">
                <a:latin typeface="Calibri"/>
                <a:cs typeface="Calibri"/>
              </a:rPr>
              <a:t> </a:t>
            </a:r>
            <a:r>
              <a:rPr sz="2950" spc="150" dirty="0">
                <a:latin typeface="Calibri"/>
                <a:cs typeface="Calibri"/>
              </a:rPr>
              <a:t>neglect</a:t>
            </a:r>
            <a:r>
              <a:rPr sz="2950" spc="360" dirty="0">
                <a:latin typeface="Calibri"/>
                <a:cs typeface="Calibri"/>
              </a:rPr>
              <a:t> </a:t>
            </a:r>
            <a:r>
              <a:rPr sz="2950" spc="135" dirty="0">
                <a:latin typeface="Calibri"/>
                <a:cs typeface="Calibri"/>
              </a:rPr>
              <a:t>and</a:t>
            </a:r>
            <a:r>
              <a:rPr sz="2950" spc="405" dirty="0">
                <a:latin typeface="Calibri"/>
                <a:cs typeface="Calibri"/>
              </a:rPr>
              <a:t> </a:t>
            </a:r>
            <a:r>
              <a:rPr sz="2950" spc="90" dirty="0">
                <a:latin typeface="Calibri"/>
                <a:cs typeface="Calibri"/>
              </a:rPr>
              <a:t>financial</a:t>
            </a:r>
            <a:r>
              <a:rPr sz="2950" spc="305" dirty="0">
                <a:latin typeface="Calibri"/>
                <a:cs typeface="Calibri"/>
              </a:rPr>
              <a:t> </a:t>
            </a:r>
            <a:r>
              <a:rPr sz="2950" spc="100" dirty="0">
                <a:latin typeface="Calibri"/>
                <a:cs typeface="Calibri"/>
              </a:rPr>
              <a:t>exploitation</a:t>
            </a:r>
            <a:r>
              <a:rPr sz="2950" spc="330" dirty="0">
                <a:latin typeface="Calibri"/>
                <a:cs typeface="Calibri"/>
              </a:rPr>
              <a:t> </a:t>
            </a:r>
            <a:r>
              <a:rPr sz="2950" spc="90" dirty="0">
                <a:latin typeface="Calibri"/>
                <a:cs typeface="Calibri"/>
              </a:rPr>
              <a:t>must</a:t>
            </a:r>
            <a:r>
              <a:rPr sz="2950" spc="315" dirty="0">
                <a:latin typeface="Calibri"/>
                <a:cs typeface="Calibri"/>
              </a:rPr>
              <a:t> </a:t>
            </a:r>
            <a:r>
              <a:rPr sz="2950" spc="140" dirty="0">
                <a:latin typeface="Calibri"/>
                <a:cs typeface="Calibri"/>
              </a:rPr>
              <a:t>be</a:t>
            </a:r>
            <a:r>
              <a:rPr sz="2950" spc="434" dirty="0">
                <a:latin typeface="Calibri"/>
                <a:cs typeface="Calibri"/>
              </a:rPr>
              <a:t> </a:t>
            </a:r>
            <a:r>
              <a:rPr sz="2950" spc="125" dirty="0">
                <a:latin typeface="Calibri"/>
                <a:cs typeface="Calibri"/>
              </a:rPr>
              <a:t>reported</a:t>
            </a:r>
            <a:r>
              <a:rPr sz="2950" spc="365" dirty="0">
                <a:latin typeface="Calibri"/>
                <a:cs typeface="Calibri"/>
              </a:rPr>
              <a:t> </a:t>
            </a:r>
            <a:r>
              <a:rPr sz="2950" dirty="0">
                <a:latin typeface="Calibri"/>
                <a:cs typeface="Calibri"/>
              </a:rPr>
              <a:t>to</a:t>
            </a:r>
            <a:r>
              <a:rPr sz="2950" spc="270" dirty="0">
                <a:latin typeface="Calibri"/>
                <a:cs typeface="Calibri"/>
              </a:rPr>
              <a:t> </a:t>
            </a:r>
            <a:r>
              <a:rPr sz="2950" spc="70" dirty="0">
                <a:latin typeface="Calibri"/>
                <a:cs typeface="Calibri"/>
              </a:rPr>
              <a:t>the</a:t>
            </a:r>
            <a:r>
              <a:rPr sz="2950" spc="275" dirty="0">
                <a:latin typeface="Calibri"/>
                <a:cs typeface="Calibri"/>
              </a:rPr>
              <a:t> </a:t>
            </a:r>
            <a:r>
              <a:rPr sz="2950" spc="120" dirty="0">
                <a:latin typeface="Calibri"/>
                <a:cs typeface="Calibri"/>
              </a:rPr>
              <a:t>appropriate </a:t>
            </a:r>
            <a:r>
              <a:rPr sz="2950" spc="80" dirty="0">
                <a:latin typeface="Calibri"/>
                <a:cs typeface="Calibri"/>
              </a:rPr>
              <a:t>authorities,</a:t>
            </a:r>
            <a:r>
              <a:rPr sz="2950" spc="340" dirty="0">
                <a:latin typeface="Calibri"/>
                <a:cs typeface="Calibri"/>
              </a:rPr>
              <a:t> </a:t>
            </a:r>
            <a:r>
              <a:rPr sz="2950" spc="80" dirty="0">
                <a:latin typeface="Calibri"/>
                <a:cs typeface="Calibri"/>
              </a:rPr>
              <a:t>as</a:t>
            </a:r>
            <a:r>
              <a:rPr sz="2950" spc="360" dirty="0">
                <a:latin typeface="Calibri"/>
                <a:cs typeface="Calibri"/>
              </a:rPr>
              <a:t> </a:t>
            </a:r>
            <a:r>
              <a:rPr sz="2950" spc="155" dirty="0">
                <a:latin typeface="Calibri"/>
                <a:cs typeface="Calibri"/>
              </a:rPr>
              <a:t>mandated</a:t>
            </a:r>
            <a:r>
              <a:rPr sz="2950" spc="395" dirty="0">
                <a:latin typeface="Calibri"/>
                <a:cs typeface="Calibri"/>
              </a:rPr>
              <a:t> </a:t>
            </a:r>
            <a:r>
              <a:rPr sz="2950" spc="90" dirty="0">
                <a:latin typeface="Calibri"/>
                <a:cs typeface="Calibri"/>
              </a:rPr>
              <a:t>by</a:t>
            </a:r>
            <a:r>
              <a:rPr sz="2950" spc="415" dirty="0">
                <a:latin typeface="Calibri"/>
                <a:cs typeface="Calibri"/>
              </a:rPr>
              <a:t> </a:t>
            </a:r>
            <a:r>
              <a:rPr sz="2950" spc="55" dirty="0">
                <a:latin typeface="Calibri"/>
                <a:cs typeface="Calibri"/>
              </a:rPr>
              <a:t>state</a:t>
            </a:r>
            <a:r>
              <a:rPr sz="2950" spc="290" dirty="0">
                <a:latin typeface="Calibri"/>
                <a:cs typeface="Calibri"/>
              </a:rPr>
              <a:t> </a:t>
            </a:r>
            <a:r>
              <a:rPr sz="2950" dirty="0">
                <a:latin typeface="Calibri"/>
                <a:cs typeface="Calibri"/>
              </a:rPr>
              <a:t>law.</a:t>
            </a:r>
            <a:r>
              <a:rPr sz="2950" spc="250" dirty="0">
                <a:latin typeface="Calibri"/>
                <a:cs typeface="Calibri"/>
              </a:rPr>
              <a:t> </a:t>
            </a:r>
            <a:r>
              <a:rPr sz="2950" spc="170" dirty="0">
                <a:latin typeface="Calibri"/>
                <a:cs typeface="Calibri"/>
              </a:rPr>
              <a:t>CountyCare</a:t>
            </a:r>
            <a:r>
              <a:rPr sz="2950" spc="409" dirty="0">
                <a:latin typeface="Calibri"/>
                <a:cs typeface="Calibri"/>
              </a:rPr>
              <a:t> </a:t>
            </a:r>
            <a:r>
              <a:rPr sz="2950" spc="90" dirty="0">
                <a:latin typeface="Calibri"/>
                <a:cs typeface="Calibri"/>
              </a:rPr>
              <a:t>takes</a:t>
            </a:r>
            <a:r>
              <a:rPr sz="2950" spc="330" dirty="0">
                <a:latin typeface="Calibri"/>
                <a:cs typeface="Calibri"/>
              </a:rPr>
              <a:t> </a:t>
            </a:r>
            <a:r>
              <a:rPr sz="2950" spc="165" dirty="0">
                <a:latin typeface="Calibri"/>
                <a:cs typeface="Calibri"/>
              </a:rPr>
              <a:t>member</a:t>
            </a:r>
            <a:r>
              <a:rPr sz="2950" spc="440" dirty="0">
                <a:latin typeface="Calibri"/>
                <a:cs typeface="Calibri"/>
              </a:rPr>
              <a:t> </a:t>
            </a:r>
            <a:r>
              <a:rPr sz="2950" spc="80" dirty="0">
                <a:latin typeface="Calibri"/>
                <a:cs typeface="Calibri"/>
              </a:rPr>
              <a:t>health,</a:t>
            </a:r>
            <a:r>
              <a:rPr sz="2950" spc="330" dirty="0">
                <a:latin typeface="Calibri"/>
                <a:cs typeface="Calibri"/>
              </a:rPr>
              <a:t> </a:t>
            </a:r>
            <a:r>
              <a:rPr sz="2950" spc="60" dirty="0">
                <a:latin typeface="Calibri"/>
                <a:cs typeface="Calibri"/>
              </a:rPr>
              <a:t>safety</a:t>
            </a:r>
            <a:r>
              <a:rPr sz="2950" spc="325" dirty="0">
                <a:latin typeface="Calibri"/>
                <a:cs typeface="Calibri"/>
              </a:rPr>
              <a:t> </a:t>
            </a:r>
            <a:r>
              <a:rPr sz="2950" spc="140" dirty="0">
                <a:latin typeface="Calibri"/>
                <a:cs typeface="Calibri"/>
              </a:rPr>
              <a:t>and</a:t>
            </a:r>
            <a:r>
              <a:rPr sz="2950" spc="415" dirty="0">
                <a:latin typeface="Calibri"/>
                <a:cs typeface="Calibri"/>
              </a:rPr>
              <a:t> </a:t>
            </a:r>
            <a:r>
              <a:rPr sz="2950" spc="70" dirty="0">
                <a:latin typeface="Calibri"/>
                <a:cs typeface="Calibri"/>
              </a:rPr>
              <a:t>welfare</a:t>
            </a:r>
            <a:r>
              <a:rPr sz="2950" spc="325" dirty="0">
                <a:latin typeface="Calibri"/>
                <a:cs typeface="Calibri"/>
              </a:rPr>
              <a:t> </a:t>
            </a:r>
            <a:r>
              <a:rPr sz="2950" spc="75" dirty="0">
                <a:latin typeface="Calibri"/>
                <a:cs typeface="Calibri"/>
              </a:rPr>
              <a:t>very</a:t>
            </a:r>
            <a:r>
              <a:rPr sz="2950" spc="330" dirty="0">
                <a:latin typeface="Calibri"/>
                <a:cs typeface="Calibri"/>
              </a:rPr>
              <a:t> </a:t>
            </a:r>
            <a:r>
              <a:rPr sz="2950" spc="65" dirty="0">
                <a:latin typeface="Calibri"/>
                <a:cs typeface="Calibri"/>
              </a:rPr>
              <a:t>seriously, </a:t>
            </a:r>
            <a:r>
              <a:rPr sz="2950" spc="140" dirty="0">
                <a:latin typeface="Calibri"/>
                <a:cs typeface="Calibri"/>
              </a:rPr>
              <a:t>and</a:t>
            </a:r>
            <a:r>
              <a:rPr sz="2950" spc="345" dirty="0">
                <a:latin typeface="Calibri"/>
                <a:cs typeface="Calibri"/>
              </a:rPr>
              <a:t> </a:t>
            </a:r>
            <a:r>
              <a:rPr sz="2950" spc="100" dirty="0">
                <a:latin typeface="Calibri"/>
                <a:cs typeface="Calibri"/>
              </a:rPr>
              <a:t>has</a:t>
            </a:r>
            <a:r>
              <a:rPr sz="2950" spc="295" dirty="0">
                <a:latin typeface="Calibri"/>
                <a:cs typeface="Calibri"/>
              </a:rPr>
              <a:t> </a:t>
            </a:r>
            <a:r>
              <a:rPr sz="2950" dirty="0">
                <a:latin typeface="Calibri"/>
                <a:cs typeface="Calibri"/>
              </a:rPr>
              <a:t>a</a:t>
            </a:r>
            <a:r>
              <a:rPr sz="2950" spc="280" dirty="0">
                <a:latin typeface="Calibri"/>
                <a:cs typeface="Calibri"/>
              </a:rPr>
              <a:t> </a:t>
            </a:r>
            <a:r>
              <a:rPr sz="2950" spc="130" dirty="0">
                <a:latin typeface="Calibri"/>
                <a:cs typeface="Calibri"/>
              </a:rPr>
              <a:t>reporting</a:t>
            </a:r>
            <a:r>
              <a:rPr sz="2950" spc="290" dirty="0">
                <a:latin typeface="Calibri"/>
                <a:cs typeface="Calibri"/>
              </a:rPr>
              <a:t> </a:t>
            </a:r>
            <a:r>
              <a:rPr sz="2950" spc="155" dirty="0">
                <a:latin typeface="Calibri"/>
                <a:cs typeface="Calibri"/>
              </a:rPr>
              <a:t>process</a:t>
            </a:r>
            <a:r>
              <a:rPr sz="2950" spc="290" dirty="0">
                <a:latin typeface="Calibri"/>
                <a:cs typeface="Calibri"/>
              </a:rPr>
              <a:t> </a:t>
            </a:r>
            <a:r>
              <a:rPr sz="2950" dirty="0">
                <a:latin typeface="Calibri"/>
                <a:cs typeface="Calibri"/>
              </a:rPr>
              <a:t>that</a:t>
            </a:r>
            <a:r>
              <a:rPr sz="2950" spc="110" dirty="0">
                <a:latin typeface="Calibri"/>
                <a:cs typeface="Calibri"/>
              </a:rPr>
              <a:t> </a:t>
            </a:r>
            <a:r>
              <a:rPr sz="2950" spc="165" dirty="0">
                <a:latin typeface="Calibri"/>
                <a:cs typeface="Calibri"/>
              </a:rPr>
              <a:t>complies</a:t>
            </a:r>
            <a:r>
              <a:rPr sz="2950" spc="310" dirty="0">
                <a:latin typeface="Calibri"/>
                <a:cs typeface="Calibri"/>
              </a:rPr>
              <a:t> </a:t>
            </a:r>
            <a:r>
              <a:rPr sz="2950" dirty="0">
                <a:latin typeface="Calibri"/>
                <a:cs typeface="Calibri"/>
              </a:rPr>
              <a:t>with</a:t>
            </a:r>
            <a:r>
              <a:rPr sz="2950" spc="200" dirty="0">
                <a:latin typeface="Calibri"/>
                <a:cs typeface="Calibri"/>
              </a:rPr>
              <a:t> </a:t>
            </a:r>
            <a:r>
              <a:rPr sz="2950" spc="85" dirty="0">
                <a:latin typeface="Calibri"/>
                <a:cs typeface="Calibri"/>
              </a:rPr>
              <a:t>Illinois</a:t>
            </a:r>
            <a:r>
              <a:rPr sz="2950" spc="215" dirty="0">
                <a:latin typeface="Calibri"/>
                <a:cs typeface="Calibri"/>
              </a:rPr>
              <a:t> </a:t>
            </a:r>
            <a:r>
              <a:rPr sz="2950" spc="140" dirty="0">
                <a:latin typeface="Calibri"/>
                <a:cs typeface="Calibri"/>
              </a:rPr>
              <a:t>and</a:t>
            </a:r>
            <a:r>
              <a:rPr sz="2950" spc="360" dirty="0">
                <a:latin typeface="Calibri"/>
                <a:cs typeface="Calibri"/>
              </a:rPr>
              <a:t> </a:t>
            </a:r>
            <a:r>
              <a:rPr sz="2950" spc="105" dirty="0">
                <a:latin typeface="Calibri"/>
                <a:cs typeface="Calibri"/>
              </a:rPr>
              <a:t>federal</a:t>
            </a:r>
            <a:r>
              <a:rPr sz="2950" spc="290" dirty="0">
                <a:latin typeface="Calibri"/>
                <a:cs typeface="Calibri"/>
              </a:rPr>
              <a:t> </a:t>
            </a:r>
            <a:r>
              <a:rPr sz="2950" spc="40" dirty="0">
                <a:latin typeface="Calibri"/>
                <a:cs typeface="Calibri"/>
              </a:rPr>
              <a:t>laws</a:t>
            </a:r>
            <a:endParaRPr sz="2950">
              <a:latin typeface="Calibri"/>
              <a:cs typeface="Calibri"/>
            </a:endParaRPr>
          </a:p>
          <a:p>
            <a:pPr marL="12700" marR="5080">
              <a:lnSpc>
                <a:spcPts val="3600"/>
              </a:lnSpc>
              <a:spcBef>
                <a:spcPts val="3030"/>
              </a:spcBef>
              <a:tabLst>
                <a:tab pos="631190" algn="l"/>
                <a:tab pos="678180" algn="l"/>
                <a:tab pos="4157979" algn="l"/>
                <a:tab pos="7265034" algn="l"/>
                <a:tab pos="7487920" algn="l"/>
                <a:tab pos="9312275" algn="l"/>
                <a:tab pos="13937615" algn="l"/>
                <a:tab pos="14229080" algn="l"/>
              </a:tabLst>
            </a:pPr>
            <a:r>
              <a:rPr sz="3300" b="1" spc="110" dirty="0">
                <a:latin typeface="Calibri"/>
                <a:cs typeface="Calibri"/>
              </a:rPr>
              <a:t>An</a:t>
            </a:r>
            <a:r>
              <a:rPr sz="3300" b="1" dirty="0">
                <a:latin typeface="Calibri"/>
                <a:cs typeface="Calibri"/>
              </a:rPr>
              <a:t>		</a:t>
            </a:r>
            <a:r>
              <a:rPr sz="3300" b="1" spc="180" dirty="0">
                <a:latin typeface="Calibri"/>
                <a:cs typeface="Calibri"/>
              </a:rPr>
              <a:t>incident</a:t>
            </a:r>
            <a:r>
              <a:rPr sz="3300" b="1" spc="340" dirty="0">
                <a:latin typeface="Calibri"/>
                <a:cs typeface="Calibri"/>
              </a:rPr>
              <a:t> </a:t>
            </a:r>
            <a:r>
              <a:rPr sz="3300" b="1" spc="145" dirty="0">
                <a:latin typeface="Calibri"/>
                <a:cs typeface="Calibri"/>
              </a:rPr>
              <a:t>must</a:t>
            </a:r>
            <a:r>
              <a:rPr sz="3300" b="1" spc="340" dirty="0">
                <a:latin typeface="Calibri"/>
                <a:cs typeface="Calibri"/>
              </a:rPr>
              <a:t> </a:t>
            </a:r>
            <a:r>
              <a:rPr sz="3300" b="1" spc="130" dirty="0">
                <a:latin typeface="Calibri"/>
                <a:cs typeface="Calibri"/>
              </a:rPr>
              <a:t>be</a:t>
            </a:r>
            <a:r>
              <a:rPr sz="3300" b="1" dirty="0">
                <a:latin typeface="Calibri"/>
                <a:cs typeface="Calibri"/>
              </a:rPr>
              <a:t>	</a:t>
            </a:r>
            <a:r>
              <a:rPr sz="3300" b="1" spc="175" dirty="0">
                <a:latin typeface="Calibri"/>
                <a:cs typeface="Calibri"/>
              </a:rPr>
              <a:t>reported</a:t>
            </a:r>
            <a:r>
              <a:rPr sz="3300" b="1" spc="385" dirty="0">
                <a:latin typeface="Calibri"/>
                <a:cs typeface="Calibri"/>
              </a:rPr>
              <a:t> </a:t>
            </a:r>
            <a:r>
              <a:rPr sz="3300" b="1" spc="170" dirty="0">
                <a:latin typeface="Calibri"/>
                <a:cs typeface="Calibri"/>
              </a:rPr>
              <a:t>before</a:t>
            </a:r>
            <a:r>
              <a:rPr sz="3300" b="1" dirty="0">
                <a:latin typeface="Calibri"/>
                <a:cs typeface="Calibri"/>
              </a:rPr>
              <a:t>	</a:t>
            </a:r>
            <a:r>
              <a:rPr sz="3300" b="1" spc="50" dirty="0">
                <a:latin typeface="Calibri"/>
                <a:cs typeface="Calibri"/>
              </a:rPr>
              <a:t>it</a:t>
            </a:r>
            <a:r>
              <a:rPr sz="3300" b="1" spc="215" dirty="0">
                <a:latin typeface="Calibri"/>
                <a:cs typeface="Calibri"/>
              </a:rPr>
              <a:t> </a:t>
            </a:r>
            <a:r>
              <a:rPr sz="3300" b="1" spc="155" dirty="0">
                <a:latin typeface="Calibri"/>
                <a:cs typeface="Calibri"/>
              </a:rPr>
              <a:t>can</a:t>
            </a:r>
            <a:r>
              <a:rPr sz="3300" b="1" spc="340" dirty="0">
                <a:latin typeface="Calibri"/>
                <a:cs typeface="Calibri"/>
              </a:rPr>
              <a:t> </a:t>
            </a:r>
            <a:r>
              <a:rPr sz="3300" b="1" spc="130" dirty="0">
                <a:latin typeface="Calibri"/>
                <a:cs typeface="Calibri"/>
              </a:rPr>
              <a:t>be</a:t>
            </a:r>
            <a:r>
              <a:rPr sz="3300" b="1" dirty="0">
                <a:latin typeface="Calibri"/>
                <a:cs typeface="Calibri"/>
              </a:rPr>
              <a:t>	</a:t>
            </a:r>
            <a:r>
              <a:rPr sz="3300" b="1" spc="204" dirty="0">
                <a:latin typeface="Calibri"/>
                <a:cs typeface="Calibri"/>
              </a:rPr>
              <a:t>investigated.</a:t>
            </a:r>
            <a:r>
              <a:rPr sz="3300" b="1" spc="260" dirty="0">
                <a:latin typeface="Calibri"/>
                <a:cs typeface="Calibri"/>
              </a:rPr>
              <a:t> </a:t>
            </a:r>
            <a:r>
              <a:rPr sz="3300" b="1" spc="195" dirty="0">
                <a:latin typeface="Calibri"/>
                <a:cs typeface="Calibri"/>
              </a:rPr>
              <a:t>Mandated</a:t>
            </a:r>
            <a:r>
              <a:rPr sz="3300" b="1" dirty="0">
                <a:latin typeface="Calibri"/>
                <a:cs typeface="Calibri"/>
              </a:rPr>
              <a:t>	</a:t>
            </a:r>
            <a:r>
              <a:rPr sz="3300" b="1" spc="160" dirty="0">
                <a:latin typeface="Calibri"/>
                <a:cs typeface="Calibri"/>
              </a:rPr>
              <a:t>reporters</a:t>
            </a:r>
            <a:r>
              <a:rPr sz="3300" b="1" spc="335" dirty="0">
                <a:latin typeface="Calibri"/>
                <a:cs typeface="Calibri"/>
              </a:rPr>
              <a:t> </a:t>
            </a:r>
            <a:r>
              <a:rPr sz="3300" b="1" spc="114" dirty="0">
                <a:latin typeface="Calibri"/>
                <a:cs typeface="Calibri"/>
              </a:rPr>
              <a:t>are</a:t>
            </a:r>
            <a:r>
              <a:rPr sz="3300" b="1" spc="330" dirty="0">
                <a:latin typeface="Calibri"/>
                <a:cs typeface="Calibri"/>
              </a:rPr>
              <a:t> </a:t>
            </a:r>
            <a:r>
              <a:rPr sz="3300" b="1" spc="165" dirty="0">
                <a:latin typeface="Calibri"/>
                <a:cs typeface="Calibri"/>
              </a:rPr>
              <a:t>required </a:t>
            </a:r>
            <a:r>
              <a:rPr sz="3300" b="1" spc="130" dirty="0">
                <a:latin typeface="Calibri"/>
                <a:cs typeface="Calibri"/>
              </a:rPr>
              <a:t>by</a:t>
            </a:r>
            <a:r>
              <a:rPr sz="3300" b="1" dirty="0">
                <a:latin typeface="Calibri"/>
                <a:cs typeface="Calibri"/>
              </a:rPr>
              <a:t>	</a:t>
            </a:r>
            <a:r>
              <a:rPr sz="3300" b="1" spc="150" dirty="0">
                <a:latin typeface="Calibri"/>
                <a:cs typeface="Calibri"/>
              </a:rPr>
              <a:t>law</a:t>
            </a:r>
            <a:r>
              <a:rPr sz="3300" b="1" spc="355" dirty="0">
                <a:latin typeface="Calibri"/>
                <a:cs typeface="Calibri"/>
              </a:rPr>
              <a:t> </a:t>
            </a:r>
            <a:r>
              <a:rPr sz="3300" b="1" spc="75" dirty="0">
                <a:latin typeface="Calibri"/>
                <a:cs typeface="Calibri"/>
              </a:rPr>
              <a:t>to</a:t>
            </a:r>
            <a:r>
              <a:rPr sz="3300" b="1" spc="305" dirty="0">
                <a:latin typeface="Calibri"/>
                <a:cs typeface="Calibri"/>
              </a:rPr>
              <a:t> </a:t>
            </a:r>
            <a:r>
              <a:rPr sz="3300" b="1" spc="140" dirty="0">
                <a:latin typeface="Calibri"/>
                <a:cs typeface="Calibri"/>
              </a:rPr>
              <a:t>report</a:t>
            </a:r>
            <a:r>
              <a:rPr sz="3300" b="1" spc="345" dirty="0">
                <a:latin typeface="Calibri"/>
                <a:cs typeface="Calibri"/>
              </a:rPr>
              <a:t> </a:t>
            </a:r>
            <a:r>
              <a:rPr sz="3300" b="1" spc="195" dirty="0">
                <a:latin typeface="Calibri"/>
                <a:cs typeface="Calibri"/>
              </a:rPr>
              <a:t>abuse,</a:t>
            </a:r>
            <a:r>
              <a:rPr sz="3300" b="1" spc="290" dirty="0">
                <a:latin typeface="Calibri"/>
                <a:cs typeface="Calibri"/>
              </a:rPr>
              <a:t> </a:t>
            </a:r>
            <a:r>
              <a:rPr sz="3300" b="1" spc="215" dirty="0">
                <a:latin typeface="Calibri"/>
                <a:cs typeface="Calibri"/>
              </a:rPr>
              <a:t>neglect</a:t>
            </a:r>
            <a:r>
              <a:rPr sz="3300" b="1" spc="380" dirty="0">
                <a:latin typeface="Calibri"/>
                <a:cs typeface="Calibri"/>
              </a:rPr>
              <a:t> </a:t>
            </a:r>
            <a:r>
              <a:rPr sz="3300" b="1" spc="150" dirty="0">
                <a:latin typeface="Calibri"/>
                <a:cs typeface="Calibri"/>
              </a:rPr>
              <a:t>and</a:t>
            </a:r>
            <a:r>
              <a:rPr sz="3300" b="1" dirty="0">
                <a:latin typeface="Calibri"/>
                <a:cs typeface="Calibri"/>
              </a:rPr>
              <a:t>	</a:t>
            </a:r>
            <a:r>
              <a:rPr sz="3300" b="1" spc="165" dirty="0">
                <a:latin typeface="Calibri"/>
                <a:cs typeface="Calibri"/>
              </a:rPr>
              <a:t>financial</a:t>
            </a:r>
            <a:r>
              <a:rPr sz="3300" b="1" spc="320" dirty="0">
                <a:latin typeface="Calibri"/>
                <a:cs typeface="Calibri"/>
              </a:rPr>
              <a:t> </a:t>
            </a:r>
            <a:r>
              <a:rPr sz="3300" b="1" spc="185" dirty="0">
                <a:latin typeface="Calibri"/>
                <a:cs typeface="Calibri"/>
              </a:rPr>
              <a:t>exploitation.</a:t>
            </a:r>
            <a:r>
              <a:rPr sz="3300" b="1" spc="280" dirty="0">
                <a:latin typeface="Calibri"/>
                <a:cs typeface="Calibri"/>
              </a:rPr>
              <a:t> </a:t>
            </a:r>
            <a:r>
              <a:rPr sz="3300" b="1" spc="190" dirty="0">
                <a:latin typeface="Calibri"/>
                <a:cs typeface="Calibri"/>
              </a:rPr>
              <a:t>Mandated</a:t>
            </a:r>
            <a:r>
              <a:rPr sz="3300" b="1" dirty="0">
                <a:latin typeface="Calibri"/>
                <a:cs typeface="Calibri"/>
              </a:rPr>
              <a:t>	</a:t>
            </a:r>
            <a:r>
              <a:rPr sz="3300" b="1" spc="160" dirty="0">
                <a:latin typeface="Calibri"/>
                <a:cs typeface="Calibri"/>
              </a:rPr>
              <a:t>reporters</a:t>
            </a:r>
            <a:r>
              <a:rPr sz="3300" b="1" spc="330" dirty="0">
                <a:latin typeface="Calibri"/>
                <a:cs typeface="Calibri"/>
              </a:rPr>
              <a:t> </a:t>
            </a:r>
            <a:r>
              <a:rPr sz="3300" b="1" spc="155" dirty="0">
                <a:latin typeface="Calibri"/>
                <a:cs typeface="Calibri"/>
              </a:rPr>
              <a:t>can</a:t>
            </a:r>
            <a:r>
              <a:rPr sz="3300" b="1" spc="370" dirty="0">
                <a:latin typeface="Calibri"/>
                <a:cs typeface="Calibri"/>
              </a:rPr>
              <a:t> </a:t>
            </a:r>
            <a:r>
              <a:rPr sz="3300" b="1" spc="95" dirty="0">
                <a:latin typeface="Calibri"/>
                <a:cs typeface="Calibri"/>
              </a:rPr>
              <a:t>be*:</a:t>
            </a:r>
            <a:endParaRPr sz="3300">
              <a:latin typeface="Calibri"/>
              <a:cs typeface="Calibri"/>
            </a:endParaRPr>
          </a:p>
          <a:p>
            <a:pPr marL="764540" indent="-375920">
              <a:lnSpc>
                <a:spcPct val="100000"/>
              </a:lnSpc>
              <a:spcBef>
                <a:spcPts val="65"/>
              </a:spcBef>
              <a:buClr>
                <a:srgbClr val="1A9AD5"/>
              </a:buClr>
              <a:buSzPct val="84745"/>
              <a:buFont typeface="Wingdings"/>
              <a:buChar char=""/>
              <a:tabLst>
                <a:tab pos="764540" algn="l"/>
              </a:tabLst>
            </a:pPr>
            <a:r>
              <a:rPr sz="2950" spc="170" dirty="0">
                <a:latin typeface="Calibri"/>
                <a:cs typeface="Calibri"/>
              </a:rPr>
              <a:t>employees</a:t>
            </a:r>
            <a:r>
              <a:rPr sz="2950" spc="260" dirty="0">
                <a:latin typeface="Calibri"/>
                <a:cs typeface="Calibri"/>
              </a:rPr>
              <a:t> </a:t>
            </a:r>
            <a:r>
              <a:rPr sz="2950" spc="55" dirty="0">
                <a:latin typeface="Calibri"/>
                <a:cs typeface="Calibri"/>
              </a:rPr>
              <a:t>of</a:t>
            </a:r>
            <a:r>
              <a:rPr sz="2950" spc="250" dirty="0">
                <a:latin typeface="Calibri"/>
                <a:cs typeface="Calibri"/>
              </a:rPr>
              <a:t> </a:t>
            </a:r>
            <a:r>
              <a:rPr sz="2950" spc="55" dirty="0">
                <a:latin typeface="Calibri"/>
                <a:cs typeface="Calibri"/>
              </a:rPr>
              <a:t>facilities</a:t>
            </a:r>
            <a:endParaRPr sz="2950">
              <a:latin typeface="Calibri"/>
              <a:cs typeface="Calibri"/>
            </a:endParaRPr>
          </a:p>
          <a:p>
            <a:pPr marL="764540" indent="-375920">
              <a:lnSpc>
                <a:spcPct val="100000"/>
              </a:lnSpc>
              <a:spcBef>
                <a:spcPts val="204"/>
              </a:spcBef>
              <a:buClr>
                <a:srgbClr val="1A9AD5"/>
              </a:buClr>
              <a:buSzPct val="84745"/>
              <a:buFont typeface="Wingdings"/>
              <a:buChar char=""/>
              <a:tabLst>
                <a:tab pos="764540" algn="l"/>
              </a:tabLst>
            </a:pPr>
            <a:r>
              <a:rPr sz="2950" spc="120" dirty="0">
                <a:latin typeface="Calibri"/>
                <a:cs typeface="Calibri"/>
              </a:rPr>
              <a:t>community</a:t>
            </a:r>
            <a:r>
              <a:rPr sz="2950" spc="220" dirty="0">
                <a:latin typeface="Calibri"/>
                <a:cs typeface="Calibri"/>
              </a:rPr>
              <a:t> </a:t>
            </a:r>
            <a:r>
              <a:rPr sz="2950" spc="160" dirty="0">
                <a:latin typeface="Calibri"/>
                <a:cs typeface="Calibri"/>
              </a:rPr>
              <a:t>agencies</a:t>
            </a:r>
            <a:endParaRPr sz="2950">
              <a:latin typeface="Calibri"/>
              <a:cs typeface="Calibri"/>
            </a:endParaRPr>
          </a:p>
          <a:p>
            <a:pPr marL="765810" indent="-377190">
              <a:lnSpc>
                <a:spcPct val="100000"/>
              </a:lnSpc>
              <a:spcBef>
                <a:spcPts val="204"/>
              </a:spcBef>
              <a:buClr>
                <a:srgbClr val="1A9AD5"/>
              </a:buClr>
              <a:buSzPct val="84745"/>
              <a:buFont typeface="Wingdings"/>
              <a:buChar char=""/>
              <a:tabLst>
                <a:tab pos="765810" algn="l"/>
              </a:tabLst>
            </a:pPr>
            <a:r>
              <a:rPr sz="2950" spc="125" dirty="0">
                <a:latin typeface="Calibri"/>
                <a:cs typeface="Calibri"/>
              </a:rPr>
              <a:t>doctors,</a:t>
            </a:r>
            <a:r>
              <a:rPr sz="2950" spc="140" dirty="0">
                <a:latin typeface="Calibri"/>
                <a:cs typeface="Calibri"/>
              </a:rPr>
              <a:t> </a:t>
            </a:r>
            <a:r>
              <a:rPr sz="2950" spc="105" dirty="0">
                <a:latin typeface="Calibri"/>
                <a:cs typeface="Calibri"/>
              </a:rPr>
              <a:t>nurses,</a:t>
            </a:r>
            <a:r>
              <a:rPr sz="2950" spc="195" dirty="0">
                <a:latin typeface="Calibri"/>
                <a:cs typeface="Calibri"/>
              </a:rPr>
              <a:t> </a:t>
            </a:r>
            <a:r>
              <a:rPr sz="2950" spc="145" dirty="0">
                <a:latin typeface="Calibri"/>
                <a:cs typeface="Calibri"/>
              </a:rPr>
              <a:t>psychologists,</a:t>
            </a:r>
            <a:r>
              <a:rPr sz="2950" spc="165" dirty="0">
                <a:latin typeface="Calibri"/>
                <a:cs typeface="Calibri"/>
              </a:rPr>
              <a:t> </a:t>
            </a:r>
            <a:r>
              <a:rPr sz="2950" spc="85" dirty="0">
                <a:latin typeface="Calibri"/>
                <a:cs typeface="Calibri"/>
              </a:rPr>
              <a:t>dentists,</a:t>
            </a:r>
            <a:r>
              <a:rPr sz="2950" spc="185" dirty="0">
                <a:latin typeface="Calibri"/>
                <a:cs typeface="Calibri"/>
              </a:rPr>
              <a:t> </a:t>
            </a:r>
            <a:r>
              <a:rPr sz="2950" spc="120" dirty="0">
                <a:latin typeface="Calibri"/>
                <a:cs typeface="Calibri"/>
              </a:rPr>
              <a:t>social</a:t>
            </a:r>
            <a:r>
              <a:rPr sz="2950" spc="280" dirty="0">
                <a:latin typeface="Calibri"/>
                <a:cs typeface="Calibri"/>
              </a:rPr>
              <a:t> </a:t>
            </a:r>
            <a:r>
              <a:rPr sz="2950" spc="120" dirty="0">
                <a:latin typeface="Calibri"/>
                <a:cs typeface="Calibri"/>
              </a:rPr>
              <a:t>service</a:t>
            </a:r>
            <a:r>
              <a:rPr sz="2950" spc="270" dirty="0">
                <a:latin typeface="Calibri"/>
                <a:cs typeface="Calibri"/>
              </a:rPr>
              <a:t> </a:t>
            </a:r>
            <a:r>
              <a:rPr sz="2950" spc="85" dirty="0">
                <a:latin typeface="Calibri"/>
                <a:cs typeface="Calibri"/>
              </a:rPr>
              <a:t>workers</a:t>
            </a:r>
            <a:endParaRPr sz="2950">
              <a:latin typeface="Calibri"/>
              <a:cs typeface="Calibri"/>
            </a:endParaRPr>
          </a:p>
          <a:p>
            <a:pPr marL="764540" indent="-375920">
              <a:lnSpc>
                <a:spcPct val="100000"/>
              </a:lnSpc>
              <a:spcBef>
                <a:spcPts val="190"/>
              </a:spcBef>
              <a:buClr>
                <a:srgbClr val="1A9AD5"/>
              </a:buClr>
              <a:buSzPct val="84745"/>
              <a:buFont typeface="Wingdings"/>
              <a:buChar char=""/>
              <a:tabLst>
                <a:tab pos="764540" algn="l"/>
              </a:tabLst>
            </a:pPr>
            <a:r>
              <a:rPr sz="2950" spc="55" dirty="0">
                <a:latin typeface="Calibri"/>
                <a:cs typeface="Calibri"/>
              </a:rPr>
              <a:t>law</a:t>
            </a:r>
            <a:r>
              <a:rPr sz="2950" spc="200" dirty="0">
                <a:latin typeface="Calibri"/>
                <a:cs typeface="Calibri"/>
              </a:rPr>
              <a:t> </a:t>
            </a:r>
            <a:r>
              <a:rPr sz="2950" spc="120" dirty="0">
                <a:latin typeface="Calibri"/>
                <a:cs typeface="Calibri"/>
              </a:rPr>
              <a:t>enforcement</a:t>
            </a:r>
            <a:r>
              <a:rPr sz="2950" spc="285" dirty="0">
                <a:latin typeface="Calibri"/>
                <a:cs typeface="Calibri"/>
              </a:rPr>
              <a:t> </a:t>
            </a:r>
            <a:r>
              <a:rPr sz="2950" spc="140" dirty="0">
                <a:latin typeface="Calibri"/>
                <a:cs typeface="Calibri"/>
              </a:rPr>
              <a:t>personnel</a:t>
            </a:r>
            <a:endParaRPr sz="2950">
              <a:latin typeface="Calibri"/>
              <a:cs typeface="Calibri"/>
            </a:endParaRPr>
          </a:p>
          <a:p>
            <a:pPr>
              <a:lnSpc>
                <a:spcPct val="100000"/>
              </a:lnSpc>
            </a:pPr>
            <a:endParaRPr sz="2950">
              <a:latin typeface="Calibri"/>
              <a:cs typeface="Calibri"/>
            </a:endParaRPr>
          </a:p>
          <a:p>
            <a:pPr>
              <a:lnSpc>
                <a:spcPct val="100000"/>
              </a:lnSpc>
              <a:spcBef>
                <a:spcPts val="630"/>
              </a:spcBef>
            </a:pPr>
            <a:endParaRPr sz="2950">
              <a:latin typeface="Calibri"/>
              <a:cs typeface="Calibri"/>
            </a:endParaRPr>
          </a:p>
          <a:p>
            <a:pPr marL="388620" marR="233679">
              <a:lnSpc>
                <a:spcPts val="3200"/>
              </a:lnSpc>
            </a:pPr>
            <a:r>
              <a:rPr sz="2950" spc="105" dirty="0">
                <a:latin typeface="Calibri"/>
                <a:cs typeface="Calibri"/>
              </a:rPr>
              <a:t>*Others</a:t>
            </a:r>
            <a:r>
              <a:rPr sz="2950" spc="254" dirty="0">
                <a:latin typeface="Calibri"/>
                <a:cs typeface="Calibri"/>
              </a:rPr>
              <a:t> </a:t>
            </a:r>
            <a:r>
              <a:rPr sz="2950" spc="95" dirty="0">
                <a:latin typeface="Calibri"/>
                <a:cs typeface="Calibri"/>
              </a:rPr>
              <a:t>may</a:t>
            </a:r>
            <a:r>
              <a:rPr sz="2950" spc="275" dirty="0">
                <a:latin typeface="Calibri"/>
                <a:cs typeface="Calibri"/>
              </a:rPr>
              <a:t> </a:t>
            </a:r>
            <a:r>
              <a:rPr sz="2950" spc="95" dirty="0">
                <a:latin typeface="Calibri"/>
                <a:cs typeface="Calibri"/>
              </a:rPr>
              <a:t>report</a:t>
            </a:r>
            <a:r>
              <a:rPr sz="2950" spc="215" dirty="0">
                <a:latin typeface="Calibri"/>
                <a:cs typeface="Calibri"/>
              </a:rPr>
              <a:t> </a:t>
            </a:r>
            <a:r>
              <a:rPr sz="2950" spc="125" dirty="0">
                <a:latin typeface="Calibri"/>
                <a:cs typeface="Calibri"/>
              </a:rPr>
              <a:t>incidents</a:t>
            </a:r>
            <a:r>
              <a:rPr sz="2950" spc="240" dirty="0">
                <a:latin typeface="Calibri"/>
                <a:cs typeface="Calibri"/>
              </a:rPr>
              <a:t> </a:t>
            </a:r>
            <a:r>
              <a:rPr sz="2950" spc="65" dirty="0">
                <a:latin typeface="Calibri"/>
                <a:cs typeface="Calibri"/>
              </a:rPr>
              <a:t>voluntarily.</a:t>
            </a:r>
            <a:r>
              <a:rPr sz="2950" spc="150" dirty="0">
                <a:latin typeface="Calibri"/>
                <a:cs typeface="Calibri"/>
              </a:rPr>
              <a:t> </a:t>
            </a:r>
            <a:r>
              <a:rPr sz="2950" dirty="0">
                <a:latin typeface="Calibri"/>
                <a:cs typeface="Calibri"/>
              </a:rPr>
              <a:t>In</a:t>
            </a:r>
            <a:r>
              <a:rPr sz="2950" spc="190" dirty="0">
                <a:latin typeface="Calibri"/>
                <a:cs typeface="Calibri"/>
              </a:rPr>
              <a:t> </a:t>
            </a:r>
            <a:r>
              <a:rPr sz="2950" spc="90" dirty="0">
                <a:latin typeface="Calibri"/>
                <a:cs typeface="Calibri"/>
              </a:rPr>
              <a:t>either</a:t>
            </a:r>
            <a:r>
              <a:rPr sz="2950" spc="200" dirty="0">
                <a:latin typeface="Calibri"/>
                <a:cs typeface="Calibri"/>
              </a:rPr>
              <a:t> </a:t>
            </a:r>
            <a:r>
              <a:rPr sz="2950" spc="125" dirty="0">
                <a:latin typeface="Calibri"/>
                <a:cs typeface="Calibri"/>
              </a:rPr>
              <a:t>case,</a:t>
            </a:r>
            <a:r>
              <a:rPr sz="2950" spc="170" dirty="0">
                <a:latin typeface="Calibri"/>
                <a:cs typeface="Calibri"/>
              </a:rPr>
              <a:t> </a:t>
            </a:r>
            <a:r>
              <a:rPr sz="2950" spc="70" dirty="0">
                <a:latin typeface="Calibri"/>
                <a:cs typeface="Calibri"/>
              </a:rPr>
              <a:t>the</a:t>
            </a:r>
            <a:r>
              <a:rPr sz="2950" spc="229" dirty="0">
                <a:latin typeface="Calibri"/>
                <a:cs typeface="Calibri"/>
              </a:rPr>
              <a:t> </a:t>
            </a:r>
            <a:r>
              <a:rPr sz="2950" spc="70" dirty="0">
                <a:latin typeface="Calibri"/>
                <a:cs typeface="Calibri"/>
              </a:rPr>
              <a:t>identity</a:t>
            </a:r>
            <a:r>
              <a:rPr sz="2950" spc="270" dirty="0">
                <a:latin typeface="Calibri"/>
                <a:cs typeface="Calibri"/>
              </a:rPr>
              <a:t> </a:t>
            </a:r>
            <a:r>
              <a:rPr sz="2950" spc="55" dirty="0">
                <a:latin typeface="Calibri"/>
                <a:cs typeface="Calibri"/>
              </a:rPr>
              <a:t>of</a:t>
            </a:r>
            <a:r>
              <a:rPr sz="2950" spc="265" dirty="0">
                <a:latin typeface="Calibri"/>
                <a:cs typeface="Calibri"/>
              </a:rPr>
              <a:t> </a:t>
            </a:r>
            <a:r>
              <a:rPr sz="2950" spc="70" dirty="0">
                <a:latin typeface="Calibri"/>
                <a:cs typeface="Calibri"/>
              </a:rPr>
              <a:t>the</a:t>
            </a:r>
            <a:r>
              <a:rPr sz="2950" spc="229" dirty="0">
                <a:latin typeface="Calibri"/>
                <a:cs typeface="Calibri"/>
              </a:rPr>
              <a:t> </a:t>
            </a:r>
            <a:r>
              <a:rPr sz="2950" spc="95" dirty="0">
                <a:latin typeface="Calibri"/>
                <a:cs typeface="Calibri"/>
              </a:rPr>
              <a:t>reporter</a:t>
            </a:r>
            <a:r>
              <a:rPr sz="2950" spc="215" dirty="0">
                <a:latin typeface="Calibri"/>
                <a:cs typeface="Calibri"/>
              </a:rPr>
              <a:t> </a:t>
            </a:r>
            <a:r>
              <a:rPr sz="2950" spc="50" dirty="0">
                <a:latin typeface="Calibri"/>
                <a:cs typeface="Calibri"/>
              </a:rPr>
              <a:t>is</a:t>
            </a:r>
            <a:r>
              <a:rPr sz="2950" spc="200" dirty="0">
                <a:latin typeface="Calibri"/>
                <a:cs typeface="Calibri"/>
              </a:rPr>
              <a:t> </a:t>
            </a:r>
            <a:r>
              <a:rPr sz="2950" spc="75" dirty="0">
                <a:latin typeface="Calibri"/>
                <a:cs typeface="Calibri"/>
              </a:rPr>
              <a:t>not</a:t>
            </a:r>
            <a:r>
              <a:rPr sz="2950" spc="204" dirty="0">
                <a:latin typeface="Calibri"/>
                <a:cs typeface="Calibri"/>
              </a:rPr>
              <a:t> </a:t>
            </a:r>
            <a:r>
              <a:rPr sz="2950" spc="170" dirty="0">
                <a:latin typeface="Calibri"/>
                <a:cs typeface="Calibri"/>
              </a:rPr>
              <a:t>disclosed</a:t>
            </a:r>
            <a:r>
              <a:rPr sz="2950" spc="320" dirty="0">
                <a:latin typeface="Calibri"/>
                <a:cs typeface="Calibri"/>
              </a:rPr>
              <a:t> </a:t>
            </a:r>
            <a:r>
              <a:rPr sz="2950" spc="50" dirty="0">
                <a:latin typeface="Calibri"/>
                <a:cs typeface="Calibri"/>
              </a:rPr>
              <a:t>without </a:t>
            </a:r>
            <a:r>
              <a:rPr sz="2950" spc="70" dirty="0">
                <a:latin typeface="Calibri"/>
                <a:cs typeface="Calibri"/>
              </a:rPr>
              <a:t>the</a:t>
            </a:r>
            <a:r>
              <a:rPr sz="2950" spc="245" dirty="0">
                <a:latin typeface="Calibri"/>
                <a:cs typeface="Calibri"/>
              </a:rPr>
              <a:t> </a:t>
            </a:r>
            <a:r>
              <a:rPr sz="2950" dirty="0">
                <a:latin typeface="Calibri"/>
                <a:cs typeface="Calibri"/>
              </a:rPr>
              <a:t>written</a:t>
            </a:r>
            <a:r>
              <a:rPr sz="2950" spc="200" dirty="0">
                <a:latin typeface="Calibri"/>
                <a:cs typeface="Calibri"/>
              </a:rPr>
              <a:t> </a:t>
            </a:r>
            <a:r>
              <a:rPr sz="2950" spc="140" dirty="0">
                <a:latin typeface="Calibri"/>
                <a:cs typeface="Calibri"/>
              </a:rPr>
              <a:t>permission</a:t>
            </a:r>
            <a:r>
              <a:rPr sz="2950" spc="270" dirty="0">
                <a:latin typeface="Calibri"/>
                <a:cs typeface="Calibri"/>
              </a:rPr>
              <a:t> </a:t>
            </a:r>
            <a:r>
              <a:rPr sz="2950" spc="55" dirty="0">
                <a:latin typeface="Calibri"/>
                <a:cs typeface="Calibri"/>
              </a:rPr>
              <a:t>of</a:t>
            </a:r>
            <a:r>
              <a:rPr sz="2950" spc="305" dirty="0">
                <a:latin typeface="Calibri"/>
                <a:cs typeface="Calibri"/>
              </a:rPr>
              <a:t> </a:t>
            </a:r>
            <a:r>
              <a:rPr sz="2950" spc="70" dirty="0">
                <a:latin typeface="Calibri"/>
                <a:cs typeface="Calibri"/>
              </a:rPr>
              <a:t>the</a:t>
            </a:r>
            <a:r>
              <a:rPr sz="2950" spc="250" dirty="0">
                <a:latin typeface="Calibri"/>
                <a:cs typeface="Calibri"/>
              </a:rPr>
              <a:t> </a:t>
            </a:r>
            <a:r>
              <a:rPr sz="2950" spc="75" dirty="0">
                <a:latin typeface="Calibri"/>
                <a:cs typeface="Calibri"/>
              </a:rPr>
              <a:t>reporter,</a:t>
            </a:r>
            <a:r>
              <a:rPr sz="2950" spc="120" dirty="0">
                <a:latin typeface="Calibri"/>
                <a:cs typeface="Calibri"/>
              </a:rPr>
              <a:t> </a:t>
            </a:r>
            <a:r>
              <a:rPr sz="2950" spc="140" dirty="0">
                <a:latin typeface="Calibri"/>
                <a:cs typeface="Calibri"/>
              </a:rPr>
              <a:t>except</a:t>
            </a:r>
            <a:r>
              <a:rPr sz="2950" spc="285" dirty="0">
                <a:latin typeface="Calibri"/>
                <a:cs typeface="Calibri"/>
              </a:rPr>
              <a:t> </a:t>
            </a:r>
            <a:r>
              <a:rPr sz="2950" spc="100" dirty="0">
                <a:latin typeface="Calibri"/>
                <a:cs typeface="Calibri"/>
              </a:rPr>
              <a:t>when</a:t>
            </a:r>
            <a:r>
              <a:rPr sz="2950" spc="305" dirty="0">
                <a:latin typeface="Calibri"/>
                <a:cs typeface="Calibri"/>
              </a:rPr>
              <a:t> </a:t>
            </a:r>
            <a:r>
              <a:rPr sz="2950" spc="125" dirty="0">
                <a:latin typeface="Calibri"/>
                <a:cs typeface="Calibri"/>
              </a:rPr>
              <a:t>required</a:t>
            </a:r>
            <a:r>
              <a:rPr sz="2950" spc="340" dirty="0">
                <a:latin typeface="Calibri"/>
                <a:cs typeface="Calibri"/>
              </a:rPr>
              <a:t> </a:t>
            </a:r>
            <a:r>
              <a:rPr sz="2950" spc="90" dirty="0">
                <a:latin typeface="Calibri"/>
                <a:cs typeface="Calibri"/>
              </a:rPr>
              <a:t>by</a:t>
            </a:r>
            <a:r>
              <a:rPr sz="2950" spc="355" dirty="0">
                <a:latin typeface="Calibri"/>
                <a:cs typeface="Calibri"/>
              </a:rPr>
              <a:t> </a:t>
            </a:r>
            <a:r>
              <a:rPr sz="2950" spc="85" dirty="0">
                <a:latin typeface="Calibri"/>
                <a:cs typeface="Calibri"/>
              </a:rPr>
              <a:t>court</a:t>
            </a:r>
            <a:r>
              <a:rPr sz="2950" spc="215" dirty="0">
                <a:latin typeface="Calibri"/>
                <a:cs typeface="Calibri"/>
              </a:rPr>
              <a:t> </a:t>
            </a:r>
            <a:r>
              <a:rPr sz="2950" spc="70" dirty="0">
                <a:latin typeface="Calibri"/>
                <a:cs typeface="Calibri"/>
              </a:rPr>
              <a:t>order.</a:t>
            </a:r>
            <a:endParaRPr sz="2950">
              <a:latin typeface="Calibri"/>
              <a:cs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330902" rIns="0" bIns="0" rtlCol="0">
            <a:spAutoFit/>
          </a:bodyPr>
          <a:lstStyle/>
          <a:p>
            <a:pPr marL="354965">
              <a:lnSpc>
                <a:spcPct val="100000"/>
              </a:lnSpc>
              <a:spcBef>
                <a:spcPts val="100"/>
              </a:spcBef>
            </a:pPr>
            <a:r>
              <a:rPr dirty="0"/>
              <a:t>Health,</a:t>
            </a:r>
            <a:r>
              <a:rPr spc="155" dirty="0"/>
              <a:t> </a:t>
            </a:r>
            <a:r>
              <a:rPr spc="130" dirty="0"/>
              <a:t>Safety,</a:t>
            </a:r>
            <a:r>
              <a:rPr spc="300" dirty="0"/>
              <a:t> </a:t>
            </a:r>
            <a:r>
              <a:rPr spc="114" dirty="0"/>
              <a:t>Welfare,</a:t>
            </a:r>
            <a:r>
              <a:rPr spc="310" dirty="0"/>
              <a:t> </a:t>
            </a:r>
            <a:r>
              <a:rPr spc="110" dirty="0"/>
              <a:t>Critical</a:t>
            </a:r>
            <a:r>
              <a:rPr spc="240" dirty="0"/>
              <a:t> </a:t>
            </a:r>
            <a:r>
              <a:rPr spc="204" dirty="0"/>
              <a:t>Incidents</a:t>
            </a: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72390">
              <a:lnSpc>
                <a:spcPts val="1670"/>
              </a:lnSpc>
            </a:pPr>
            <a:fld id="{81D60167-4931-47E6-BA6A-407CBD079E47}" type="slidenum">
              <a:rPr spc="-25" dirty="0"/>
              <a:t>35</a:t>
            </a:fld>
            <a:endParaRPr spc="-25" dirty="0"/>
          </a:p>
        </p:txBody>
      </p:sp>
      <p:sp>
        <p:nvSpPr>
          <p:cNvPr id="3" name="object 3"/>
          <p:cNvSpPr txBox="1"/>
          <p:nvPr/>
        </p:nvSpPr>
        <p:spPr>
          <a:xfrm>
            <a:off x="1051329" y="2084906"/>
            <a:ext cx="17649190" cy="5418455"/>
          </a:xfrm>
          <a:prstGeom prst="rect">
            <a:avLst/>
          </a:prstGeom>
        </p:spPr>
        <p:txBody>
          <a:bodyPr vert="horz" wrap="square" lIns="0" tIns="91440" rIns="0" bIns="0" rtlCol="0">
            <a:spAutoFit/>
          </a:bodyPr>
          <a:lstStyle/>
          <a:p>
            <a:pPr marL="12700" marR="1645920">
              <a:lnSpc>
                <a:spcPts val="3350"/>
              </a:lnSpc>
              <a:spcBef>
                <a:spcPts val="720"/>
              </a:spcBef>
              <a:tabLst>
                <a:tab pos="1066800" algn="l"/>
                <a:tab pos="5564505" algn="l"/>
                <a:tab pos="14056360" algn="l"/>
              </a:tabLst>
            </a:pPr>
            <a:r>
              <a:rPr sz="3300" b="1" spc="195" dirty="0">
                <a:solidFill>
                  <a:srgbClr val="123054"/>
                </a:solidFill>
                <a:latin typeface="Calibri"/>
                <a:cs typeface="Calibri"/>
              </a:rPr>
              <a:t>How</a:t>
            </a:r>
            <a:r>
              <a:rPr sz="3300" b="1" dirty="0">
                <a:solidFill>
                  <a:srgbClr val="123054"/>
                </a:solidFill>
                <a:latin typeface="Calibri"/>
                <a:cs typeface="Calibri"/>
              </a:rPr>
              <a:t>	</a:t>
            </a:r>
            <a:r>
              <a:rPr sz="3300" b="1" spc="75" dirty="0">
                <a:solidFill>
                  <a:srgbClr val="123054"/>
                </a:solidFill>
                <a:latin typeface="Calibri"/>
                <a:cs typeface="Calibri"/>
              </a:rPr>
              <a:t>to</a:t>
            </a:r>
            <a:r>
              <a:rPr sz="3300" b="1" spc="285" dirty="0">
                <a:solidFill>
                  <a:srgbClr val="123054"/>
                </a:solidFill>
                <a:latin typeface="Calibri"/>
                <a:cs typeface="Calibri"/>
              </a:rPr>
              <a:t> </a:t>
            </a:r>
            <a:r>
              <a:rPr sz="3300" b="1" spc="170" dirty="0">
                <a:solidFill>
                  <a:srgbClr val="123054"/>
                </a:solidFill>
                <a:latin typeface="Calibri"/>
                <a:cs typeface="Calibri"/>
              </a:rPr>
              <a:t>Report</a:t>
            </a:r>
            <a:r>
              <a:rPr sz="3300" b="1" spc="350" dirty="0">
                <a:solidFill>
                  <a:srgbClr val="123054"/>
                </a:solidFill>
                <a:latin typeface="Calibri"/>
                <a:cs typeface="Calibri"/>
              </a:rPr>
              <a:t> </a:t>
            </a:r>
            <a:r>
              <a:rPr sz="3300" b="1" spc="120" dirty="0">
                <a:solidFill>
                  <a:srgbClr val="123054"/>
                </a:solidFill>
                <a:latin typeface="Calibri"/>
                <a:cs typeface="Calibri"/>
              </a:rPr>
              <a:t>an</a:t>
            </a:r>
            <a:r>
              <a:rPr sz="3300" b="1" spc="330" dirty="0">
                <a:solidFill>
                  <a:srgbClr val="123054"/>
                </a:solidFill>
                <a:latin typeface="Calibri"/>
                <a:cs typeface="Calibri"/>
              </a:rPr>
              <a:t> </a:t>
            </a:r>
            <a:r>
              <a:rPr sz="3300" b="1" spc="165" dirty="0">
                <a:solidFill>
                  <a:srgbClr val="123054"/>
                </a:solidFill>
                <a:latin typeface="Calibri"/>
                <a:cs typeface="Calibri"/>
              </a:rPr>
              <a:t>Incident:</a:t>
            </a:r>
            <a:r>
              <a:rPr sz="3300" b="1" dirty="0">
                <a:solidFill>
                  <a:srgbClr val="123054"/>
                </a:solidFill>
                <a:latin typeface="Calibri"/>
                <a:cs typeface="Calibri"/>
              </a:rPr>
              <a:t>	</a:t>
            </a:r>
            <a:r>
              <a:rPr sz="2950" spc="114" dirty="0">
                <a:solidFill>
                  <a:srgbClr val="123054"/>
                </a:solidFill>
                <a:latin typeface="Calibri"/>
                <a:cs typeface="Calibri"/>
              </a:rPr>
              <a:t>Incidents</a:t>
            </a:r>
            <a:r>
              <a:rPr sz="2950" spc="280" dirty="0">
                <a:solidFill>
                  <a:srgbClr val="123054"/>
                </a:solidFill>
                <a:latin typeface="Calibri"/>
                <a:cs typeface="Calibri"/>
              </a:rPr>
              <a:t> </a:t>
            </a:r>
            <a:r>
              <a:rPr sz="2950" spc="105" dirty="0">
                <a:solidFill>
                  <a:srgbClr val="123054"/>
                </a:solidFill>
                <a:latin typeface="Calibri"/>
                <a:cs typeface="Calibri"/>
              </a:rPr>
              <a:t>related</a:t>
            </a:r>
            <a:r>
              <a:rPr sz="2950" spc="240" dirty="0">
                <a:solidFill>
                  <a:srgbClr val="123054"/>
                </a:solidFill>
                <a:latin typeface="Calibri"/>
                <a:cs typeface="Calibri"/>
              </a:rPr>
              <a:t> </a:t>
            </a:r>
            <a:r>
              <a:rPr sz="2950" dirty="0">
                <a:solidFill>
                  <a:srgbClr val="123054"/>
                </a:solidFill>
                <a:latin typeface="Calibri"/>
                <a:cs typeface="Calibri"/>
              </a:rPr>
              <a:t>to</a:t>
            </a:r>
            <a:r>
              <a:rPr sz="2950" spc="204" dirty="0">
                <a:solidFill>
                  <a:srgbClr val="123054"/>
                </a:solidFill>
                <a:latin typeface="Calibri"/>
                <a:cs typeface="Calibri"/>
              </a:rPr>
              <a:t> </a:t>
            </a:r>
            <a:r>
              <a:rPr sz="2950" spc="170" dirty="0">
                <a:solidFill>
                  <a:srgbClr val="123054"/>
                </a:solidFill>
                <a:latin typeface="Calibri"/>
                <a:cs typeface="Calibri"/>
              </a:rPr>
              <a:t>CountyCare</a:t>
            </a:r>
            <a:r>
              <a:rPr sz="2950" spc="305" dirty="0">
                <a:solidFill>
                  <a:srgbClr val="123054"/>
                </a:solidFill>
                <a:latin typeface="Calibri"/>
                <a:cs typeface="Calibri"/>
              </a:rPr>
              <a:t> </a:t>
            </a:r>
            <a:r>
              <a:rPr sz="2950" spc="170" dirty="0">
                <a:solidFill>
                  <a:srgbClr val="123054"/>
                </a:solidFill>
                <a:latin typeface="Calibri"/>
                <a:cs typeface="Calibri"/>
              </a:rPr>
              <a:t>members</a:t>
            </a:r>
            <a:r>
              <a:rPr sz="2950" spc="305" dirty="0">
                <a:solidFill>
                  <a:srgbClr val="123054"/>
                </a:solidFill>
                <a:latin typeface="Calibri"/>
                <a:cs typeface="Calibri"/>
              </a:rPr>
              <a:t> </a:t>
            </a:r>
            <a:r>
              <a:rPr sz="2950" spc="110" dirty="0">
                <a:solidFill>
                  <a:srgbClr val="123054"/>
                </a:solidFill>
                <a:latin typeface="Calibri"/>
                <a:cs typeface="Calibri"/>
              </a:rPr>
              <a:t>can</a:t>
            </a:r>
            <a:r>
              <a:rPr sz="2950" spc="265" dirty="0">
                <a:solidFill>
                  <a:srgbClr val="123054"/>
                </a:solidFill>
                <a:latin typeface="Calibri"/>
                <a:cs typeface="Calibri"/>
              </a:rPr>
              <a:t> </a:t>
            </a:r>
            <a:r>
              <a:rPr sz="2950" spc="114" dirty="0">
                <a:solidFill>
                  <a:srgbClr val="123054"/>
                </a:solidFill>
                <a:latin typeface="Calibri"/>
                <a:cs typeface="Calibri"/>
              </a:rPr>
              <a:t>be</a:t>
            </a:r>
            <a:r>
              <a:rPr sz="2950" dirty="0">
                <a:solidFill>
                  <a:srgbClr val="123054"/>
                </a:solidFill>
                <a:latin typeface="Calibri"/>
                <a:cs typeface="Calibri"/>
              </a:rPr>
              <a:t>	</a:t>
            </a:r>
            <a:r>
              <a:rPr sz="2950" spc="125" dirty="0">
                <a:solidFill>
                  <a:srgbClr val="123054"/>
                </a:solidFill>
                <a:latin typeface="Calibri"/>
                <a:cs typeface="Calibri"/>
              </a:rPr>
              <a:t>reported</a:t>
            </a:r>
            <a:r>
              <a:rPr sz="2950" spc="315" dirty="0">
                <a:solidFill>
                  <a:srgbClr val="123054"/>
                </a:solidFill>
                <a:latin typeface="Calibri"/>
                <a:cs typeface="Calibri"/>
              </a:rPr>
              <a:t> </a:t>
            </a:r>
            <a:r>
              <a:rPr sz="2950" spc="-25" dirty="0">
                <a:solidFill>
                  <a:srgbClr val="123054"/>
                </a:solidFill>
                <a:latin typeface="Calibri"/>
                <a:cs typeface="Calibri"/>
              </a:rPr>
              <a:t>to </a:t>
            </a:r>
            <a:r>
              <a:rPr sz="2950" spc="170" dirty="0">
                <a:solidFill>
                  <a:srgbClr val="123054"/>
                </a:solidFill>
                <a:latin typeface="Calibri"/>
                <a:cs typeface="Calibri"/>
              </a:rPr>
              <a:t>CountyCare</a:t>
            </a:r>
            <a:r>
              <a:rPr sz="2950" spc="275" dirty="0">
                <a:solidFill>
                  <a:srgbClr val="123054"/>
                </a:solidFill>
                <a:latin typeface="Calibri"/>
                <a:cs typeface="Calibri"/>
              </a:rPr>
              <a:t> </a:t>
            </a:r>
            <a:r>
              <a:rPr sz="2950" spc="90" dirty="0">
                <a:solidFill>
                  <a:srgbClr val="123054"/>
                </a:solidFill>
                <a:latin typeface="Calibri"/>
                <a:cs typeface="Calibri"/>
              </a:rPr>
              <a:t>by</a:t>
            </a:r>
            <a:r>
              <a:rPr sz="2950" spc="300" dirty="0">
                <a:solidFill>
                  <a:srgbClr val="123054"/>
                </a:solidFill>
                <a:latin typeface="Calibri"/>
                <a:cs typeface="Calibri"/>
              </a:rPr>
              <a:t> </a:t>
            </a:r>
            <a:r>
              <a:rPr sz="2950" spc="55" dirty="0">
                <a:solidFill>
                  <a:srgbClr val="123054"/>
                </a:solidFill>
                <a:latin typeface="Calibri"/>
                <a:cs typeface="Calibri"/>
              </a:rPr>
              <a:t>fax,</a:t>
            </a:r>
            <a:r>
              <a:rPr sz="2950" spc="95" dirty="0">
                <a:solidFill>
                  <a:srgbClr val="123054"/>
                </a:solidFill>
                <a:latin typeface="Calibri"/>
                <a:cs typeface="Calibri"/>
              </a:rPr>
              <a:t> email,</a:t>
            </a:r>
            <a:r>
              <a:rPr sz="2950" spc="135" dirty="0">
                <a:solidFill>
                  <a:srgbClr val="123054"/>
                </a:solidFill>
                <a:latin typeface="Calibri"/>
                <a:cs typeface="Calibri"/>
              </a:rPr>
              <a:t> </a:t>
            </a:r>
            <a:r>
              <a:rPr sz="2950" spc="70" dirty="0">
                <a:solidFill>
                  <a:srgbClr val="123054"/>
                </a:solidFill>
                <a:latin typeface="Calibri"/>
                <a:cs typeface="Calibri"/>
              </a:rPr>
              <a:t>or</a:t>
            </a:r>
            <a:r>
              <a:rPr sz="2950" spc="229" dirty="0">
                <a:solidFill>
                  <a:srgbClr val="123054"/>
                </a:solidFill>
                <a:latin typeface="Calibri"/>
                <a:cs typeface="Calibri"/>
              </a:rPr>
              <a:t> </a:t>
            </a:r>
            <a:r>
              <a:rPr sz="2950" spc="130" dirty="0">
                <a:solidFill>
                  <a:srgbClr val="123054"/>
                </a:solidFill>
                <a:latin typeface="Calibri"/>
                <a:cs typeface="Calibri"/>
              </a:rPr>
              <a:t>phone.</a:t>
            </a:r>
            <a:endParaRPr sz="2950">
              <a:latin typeface="Calibri"/>
              <a:cs typeface="Calibri"/>
            </a:endParaRPr>
          </a:p>
          <a:p>
            <a:pPr marL="765810" indent="-375285">
              <a:lnSpc>
                <a:spcPct val="100000"/>
              </a:lnSpc>
              <a:spcBef>
                <a:spcPts val="10"/>
              </a:spcBef>
              <a:buClr>
                <a:srgbClr val="1A9AD5"/>
              </a:buClr>
              <a:buSzPct val="84745"/>
              <a:buFont typeface="Wingdings"/>
              <a:buChar char=""/>
              <a:tabLst>
                <a:tab pos="765810" algn="l"/>
              </a:tabLst>
            </a:pPr>
            <a:r>
              <a:rPr sz="2950" spc="110" dirty="0">
                <a:solidFill>
                  <a:srgbClr val="123054"/>
                </a:solidFill>
                <a:latin typeface="Calibri"/>
                <a:cs typeface="Calibri"/>
              </a:rPr>
              <a:t>Fax</a:t>
            </a:r>
            <a:r>
              <a:rPr sz="2950" spc="235" dirty="0">
                <a:solidFill>
                  <a:srgbClr val="123054"/>
                </a:solidFill>
                <a:latin typeface="Calibri"/>
                <a:cs typeface="Calibri"/>
              </a:rPr>
              <a:t> </a:t>
            </a:r>
            <a:r>
              <a:rPr sz="2950" dirty="0">
                <a:solidFill>
                  <a:srgbClr val="123054"/>
                </a:solidFill>
                <a:latin typeface="Calibri"/>
                <a:cs typeface="Calibri"/>
              </a:rPr>
              <a:t>a</a:t>
            </a:r>
            <a:r>
              <a:rPr sz="2950" spc="270" dirty="0">
                <a:solidFill>
                  <a:srgbClr val="123054"/>
                </a:solidFill>
                <a:latin typeface="Calibri"/>
                <a:cs typeface="Calibri"/>
              </a:rPr>
              <a:t> </a:t>
            </a:r>
            <a:r>
              <a:rPr sz="2950" spc="170" dirty="0">
                <a:solidFill>
                  <a:srgbClr val="123054"/>
                </a:solidFill>
                <a:latin typeface="Calibri"/>
                <a:cs typeface="Calibri"/>
              </a:rPr>
              <a:t>completed</a:t>
            </a:r>
            <a:r>
              <a:rPr sz="2950" spc="300" dirty="0">
                <a:solidFill>
                  <a:srgbClr val="123054"/>
                </a:solidFill>
                <a:latin typeface="Calibri"/>
                <a:cs typeface="Calibri"/>
              </a:rPr>
              <a:t> </a:t>
            </a:r>
            <a:r>
              <a:rPr sz="2950" u="sng" spc="114" dirty="0">
                <a:solidFill>
                  <a:srgbClr val="0000FF"/>
                </a:solidFill>
                <a:uFill>
                  <a:solidFill>
                    <a:srgbClr val="123054"/>
                  </a:solidFill>
                </a:uFill>
                <a:latin typeface="Calibri"/>
                <a:cs typeface="Calibri"/>
                <a:hlinkClick r:id="rId2"/>
              </a:rPr>
              <a:t>Critica</a:t>
            </a:r>
            <a:r>
              <a:rPr sz="2950" u="sng" spc="114" dirty="0">
                <a:solidFill>
                  <a:srgbClr val="0000FF"/>
                </a:solidFill>
                <a:uFill>
                  <a:solidFill>
                    <a:srgbClr val="123054"/>
                  </a:solidFill>
                </a:uFill>
                <a:latin typeface="Calibri"/>
                <a:cs typeface="Calibri"/>
              </a:rPr>
              <a:t>l</a:t>
            </a:r>
            <a:r>
              <a:rPr sz="2950" u="sng" spc="245" dirty="0">
                <a:solidFill>
                  <a:srgbClr val="0000FF"/>
                </a:solidFill>
                <a:uFill>
                  <a:solidFill>
                    <a:srgbClr val="123054"/>
                  </a:solidFill>
                </a:uFill>
                <a:latin typeface="Calibri"/>
                <a:cs typeface="Calibri"/>
              </a:rPr>
              <a:t> </a:t>
            </a:r>
            <a:r>
              <a:rPr sz="2950" u="sng" spc="114" dirty="0">
                <a:solidFill>
                  <a:srgbClr val="0000FF"/>
                </a:solidFill>
                <a:uFill>
                  <a:solidFill>
                    <a:srgbClr val="123054"/>
                  </a:solidFill>
                </a:uFill>
                <a:latin typeface="Calibri"/>
                <a:cs typeface="Calibri"/>
              </a:rPr>
              <a:t>I</a:t>
            </a:r>
            <a:r>
              <a:rPr sz="2950" u="sng" spc="114" dirty="0">
                <a:solidFill>
                  <a:srgbClr val="0000FF"/>
                </a:solidFill>
                <a:uFill>
                  <a:solidFill>
                    <a:srgbClr val="123054"/>
                  </a:solidFill>
                </a:uFill>
                <a:latin typeface="Calibri"/>
                <a:cs typeface="Calibri"/>
                <a:hlinkClick r:id="rId2"/>
              </a:rPr>
              <a:t>nciden</a:t>
            </a:r>
            <a:r>
              <a:rPr sz="2950" u="sng" spc="114" dirty="0">
                <a:solidFill>
                  <a:srgbClr val="0000FF"/>
                </a:solidFill>
                <a:uFill>
                  <a:solidFill>
                    <a:srgbClr val="123054"/>
                  </a:solidFill>
                </a:uFill>
                <a:latin typeface="Calibri"/>
                <a:cs typeface="Calibri"/>
              </a:rPr>
              <a:t>t</a:t>
            </a:r>
            <a:r>
              <a:rPr sz="2950" u="sng" spc="275" dirty="0">
                <a:solidFill>
                  <a:srgbClr val="0000FF"/>
                </a:solidFill>
                <a:uFill>
                  <a:solidFill>
                    <a:srgbClr val="123054"/>
                  </a:solidFill>
                </a:uFill>
                <a:latin typeface="Calibri"/>
                <a:cs typeface="Calibri"/>
              </a:rPr>
              <a:t> </a:t>
            </a:r>
            <a:r>
              <a:rPr sz="2950" u="sng" spc="155" dirty="0">
                <a:solidFill>
                  <a:srgbClr val="0000FF"/>
                </a:solidFill>
                <a:uFill>
                  <a:solidFill>
                    <a:srgbClr val="123054"/>
                  </a:solidFill>
                </a:uFill>
                <a:latin typeface="Calibri"/>
                <a:cs typeface="Calibri"/>
                <a:hlinkClick r:id="rId2"/>
              </a:rPr>
              <a:t>Reportin</a:t>
            </a:r>
            <a:r>
              <a:rPr sz="2950" u="sng" spc="155" dirty="0">
                <a:solidFill>
                  <a:srgbClr val="0000FF"/>
                </a:solidFill>
                <a:uFill>
                  <a:solidFill>
                    <a:srgbClr val="123054"/>
                  </a:solidFill>
                </a:uFill>
                <a:latin typeface="Calibri"/>
                <a:cs typeface="Calibri"/>
              </a:rPr>
              <a:t>g</a:t>
            </a:r>
            <a:r>
              <a:rPr sz="2950" u="sng" spc="260" dirty="0">
                <a:solidFill>
                  <a:srgbClr val="0000FF"/>
                </a:solidFill>
                <a:uFill>
                  <a:solidFill>
                    <a:srgbClr val="123054"/>
                  </a:solidFill>
                </a:uFill>
                <a:latin typeface="Calibri"/>
                <a:cs typeface="Calibri"/>
              </a:rPr>
              <a:t> </a:t>
            </a:r>
            <a:r>
              <a:rPr sz="2950" u="sng" spc="114" dirty="0">
                <a:solidFill>
                  <a:srgbClr val="0000FF"/>
                </a:solidFill>
                <a:uFill>
                  <a:solidFill>
                    <a:srgbClr val="123054"/>
                  </a:solidFill>
                </a:uFill>
                <a:latin typeface="Calibri"/>
                <a:cs typeface="Calibri"/>
                <a:hlinkClick r:id="rId2"/>
              </a:rPr>
              <a:t>Form</a:t>
            </a:r>
            <a:r>
              <a:rPr sz="2950" u="none" spc="250" dirty="0">
                <a:solidFill>
                  <a:srgbClr val="0000FF"/>
                </a:solidFill>
                <a:latin typeface="Calibri"/>
                <a:cs typeface="Calibri"/>
              </a:rPr>
              <a:t> </a:t>
            </a:r>
            <a:r>
              <a:rPr sz="2950" u="none" dirty="0">
                <a:solidFill>
                  <a:srgbClr val="123054"/>
                </a:solidFill>
                <a:latin typeface="Calibri"/>
                <a:cs typeface="Calibri"/>
              </a:rPr>
              <a:t>to</a:t>
            </a:r>
            <a:r>
              <a:rPr sz="2950" u="none" spc="220" dirty="0">
                <a:solidFill>
                  <a:srgbClr val="123054"/>
                </a:solidFill>
                <a:latin typeface="Calibri"/>
                <a:cs typeface="Calibri"/>
              </a:rPr>
              <a:t> </a:t>
            </a:r>
            <a:r>
              <a:rPr sz="2950" u="none" spc="155" dirty="0">
                <a:solidFill>
                  <a:srgbClr val="123054"/>
                </a:solidFill>
                <a:latin typeface="Calibri"/>
                <a:cs typeface="Calibri"/>
              </a:rPr>
              <a:t>312-637-</a:t>
            </a:r>
            <a:r>
              <a:rPr sz="2950" u="none" spc="145" dirty="0">
                <a:solidFill>
                  <a:srgbClr val="123054"/>
                </a:solidFill>
                <a:latin typeface="Calibri"/>
                <a:cs typeface="Calibri"/>
              </a:rPr>
              <a:t>8312</a:t>
            </a:r>
            <a:endParaRPr sz="2950">
              <a:latin typeface="Calibri"/>
              <a:cs typeface="Calibri"/>
            </a:endParaRPr>
          </a:p>
          <a:p>
            <a:pPr marL="765810" indent="-375285">
              <a:lnSpc>
                <a:spcPct val="100000"/>
              </a:lnSpc>
              <a:spcBef>
                <a:spcPts val="204"/>
              </a:spcBef>
              <a:buClr>
                <a:srgbClr val="1A9AD5"/>
              </a:buClr>
              <a:buSzPct val="84745"/>
              <a:buFont typeface="Wingdings"/>
              <a:buChar char=""/>
              <a:tabLst>
                <a:tab pos="765810" algn="l"/>
              </a:tabLst>
            </a:pPr>
            <a:r>
              <a:rPr sz="2950" spc="125" dirty="0">
                <a:solidFill>
                  <a:srgbClr val="123054"/>
                </a:solidFill>
                <a:latin typeface="Calibri"/>
                <a:cs typeface="Calibri"/>
              </a:rPr>
              <a:t>Email</a:t>
            </a:r>
            <a:r>
              <a:rPr sz="2950" spc="290" dirty="0">
                <a:solidFill>
                  <a:srgbClr val="123054"/>
                </a:solidFill>
                <a:latin typeface="Calibri"/>
                <a:cs typeface="Calibri"/>
              </a:rPr>
              <a:t> </a:t>
            </a:r>
            <a:r>
              <a:rPr sz="2950" dirty="0">
                <a:solidFill>
                  <a:srgbClr val="123054"/>
                </a:solidFill>
                <a:latin typeface="Calibri"/>
                <a:cs typeface="Calibri"/>
              </a:rPr>
              <a:t>a</a:t>
            </a:r>
            <a:r>
              <a:rPr sz="2950" spc="265" dirty="0">
                <a:solidFill>
                  <a:srgbClr val="123054"/>
                </a:solidFill>
                <a:latin typeface="Calibri"/>
                <a:cs typeface="Calibri"/>
              </a:rPr>
              <a:t> </a:t>
            </a:r>
            <a:r>
              <a:rPr sz="2950" spc="160" dirty="0">
                <a:solidFill>
                  <a:srgbClr val="123054"/>
                </a:solidFill>
                <a:latin typeface="Calibri"/>
                <a:cs typeface="Calibri"/>
              </a:rPr>
              <a:t>completed</a:t>
            </a:r>
            <a:r>
              <a:rPr sz="2950" spc="340" dirty="0">
                <a:solidFill>
                  <a:srgbClr val="123054"/>
                </a:solidFill>
                <a:latin typeface="Calibri"/>
                <a:cs typeface="Calibri"/>
              </a:rPr>
              <a:t> </a:t>
            </a:r>
            <a:r>
              <a:rPr sz="2950" u="sng" spc="114" dirty="0">
                <a:solidFill>
                  <a:srgbClr val="0000FF"/>
                </a:solidFill>
                <a:uFill>
                  <a:solidFill>
                    <a:srgbClr val="123054"/>
                  </a:solidFill>
                </a:uFill>
                <a:latin typeface="Calibri"/>
                <a:cs typeface="Calibri"/>
                <a:hlinkClick r:id="rId2"/>
              </a:rPr>
              <a:t>Critica</a:t>
            </a:r>
            <a:r>
              <a:rPr sz="2950" u="sng" spc="114" dirty="0">
                <a:solidFill>
                  <a:srgbClr val="0000FF"/>
                </a:solidFill>
                <a:uFill>
                  <a:solidFill>
                    <a:srgbClr val="123054"/>
                  </a:solidFill>
                </a:uFill>
                <a:latin typeface="Calibri"/>
                <a:cs typeface="Calibri"/>
              </a:rPr>
              <a:t>l</a:t>
            </a:r>
            <a:r>
              <a:rPr sz="2950" u="sng" spc="260" dirty="0">
                <a:solidFill>
                  <a:srgbClr val="0000FF"/>
                </a:solidFill>
                <a:uFill>
                  <a:solidFill>
                    <a:srgbClr val="123054"/>
                  </a:solidFill>
                </a:uFill>
                <a:latin typeface="Calibri"/>
                <a:cs typeface="Calibri"/>
              </a:rPr>
              <a:t> </a:t>
            </a:r>
            <a:r>
              <a:rPr sz="2950" u="sng" spc="114" dirty="0">
                <a:solidFill>
                  <a:srgbClr val="0000FF"/>
                </a:solidFill>
                <a:uFill>
                  <a:solidFill>
                    <a:srgbClr val="123054"/>
                  </a:solidFill>
                </a:uFill>
                <a:latin typeface="Calibri"/>
                <a:cs typeface="Calibri"/>
              </a:rPr>
              <a:t>I</a:t>
            </a:r>
            <a:r>
              <a:rPr sz="2950" u="sng" spc="114" dirty="0">
                <a:solidFill>
                  <a:srgbClr val="0000FF"/>
                </a:solidFill>
                <a:uFill>
                  <a:solidFill>
                    <a:srgbClr val="123054"/>
                  </a:solidFill>
                </a:uFill>
                <a:latin typeface="Calibri"/>
                <a:cs typeface="Calibri"/>
                <a:hlinkClick r:id="rId2"/>
              </a:rPr>
              <a:t>nciden</a:t>
            </a:r>
            <a:r>
              <a:rPr sz="2950" u="sng" spc="114" dirty="0">
                <a:solidFill>
                  <a:srgbClr val="0000FF"/>
                </a:solidFill>
                <a:uFill>
                  <a:solidFill>
                    <a:srgbClr val="123054"/>
                  </a:solidFill>
                </a:uFill>
                <a:latin typeface="Calibri"/>
                <a:cs typeface="Calibri"/>
              </a:rPr>
              <a:t>t</a:t>
            </a:r>
            <a:r>
              <a:rPr sz="2950" u="sng" spc="280" dirty="0">
                <a:solidFill>
                  <a:srgbClr val="0000FF"/>
                </a:solidFill>
                <a:uFill>
                  <a:solidFill>
                    <a:srgbClr val="123054"/>
                  </a:solidFill>
                </a:uFill>
                <a:latin typeface="Calibri"/>
                <a:cs typeface="Calibri"/>
              </a:rPr>
              <a:t> </a:t>
            </a:r>
            <a:r>
              <a:rPr sz="2950" u="sng" spc="150" dirty="0">
                <a:solidFill>
                  <a:srgbClr val="0000FF"/>
                </a:solidFill>
                <a:uFill>
                  <a:solidFill>
                    <a:srgbClr val="123054"/>
                  </a:solidFill>
                </a:uFill>
                <a:latin typeface="Calibri"/>
                <a:cs typeface="Calibri"/>
                <a:hlinkClick r:id="rId2"/>
              </a:rPr>
              <a:t>Reportin</a:t>
            </a:r>
            <a:r>
              <a:rPr sz="2950" u="sng" spc="150" dirty="0">
                <a:solidFill>
                  <a:srgbClr val="0000FF"/>
                </a:solidFill>
                <a:uFill>
                  <a:solidFill>
                    <a:srgbClr val="123054"/>
                  </a:solidFill>
                </a:uFill>
                <a:latin typeface="Calibri"/>
                <a:cs typeface="Calibri"/>
              </a:rPr>
              <a:t>g</a:t>
            </a:r>
            <a:r>
              <a:rPr sz="2950" u="sng" spc="265" dirty="0">
                <a:solidFill>
                  <a:srgbClr val="0000FF"/>
                </a:solidFill>
                <a:uFill>
                  <a:solidFill>
                    <a:srgbClr val="123054"/>
                  </a:solidFill>
                </a:uFill>
                <a:latin typeface="Calibri"/>
                <a:cs typeface="Calibri"/>
              </a:rPr>
              <a:t> </a:t>
            </a:r>
            <a:r>
              <a:rPr sz="2950" u="sng" spc="114" dirty="0">
                <a:solidFill>
                  <a:srgbClr val="0000FF"/>
                </a:solidFill>
                <a:uFill>
                  <a:solidFill>
                    <a:srgbClr val="123054"/>
                  </a:solidFill>
                </a:uFill>
                <a:latin typeface="Calibri"/>
                <a:cs typeface="Calibri"/>
                <a:hlinkClick r:id="rId2"/>
              </a:rPr>
              <a:t>Form</a:t>
            </a:r>
            <a:r>
              <a:rPr sz="2950" u="none" spc="295" dirty="0">
                <a:solidFill>
                  <a:srgbClr val="0000FF"/>
                </a:solidFill>
                <a:latin typeface="Calibri"/>
                <a:cs typeface="Calibri"/>
              </a:rPr>
              <a:t> </a:t>
            </a:r>
            <a:r>
              <a:rPr sz="2950" u="none" dirty="0">
                <a:solidFill>
                  <a:srgbClr val="123054"/>
                </a:solidFill>
                <a:latin typeface="Calibri"/>
                <a:cs typeface="Calibri"/>
              </a:rPr>
              <a:t>to</a:t>
            </a:r>
            <a:r>
              <a:rPr sz="2950" u="none" spc="190" dirty="0">
                <a:solidFill>
                  <a:srgbClr val="123054"/>
                </a:solidFill>
                <a:latin typeface="Calibri"/>
                <a:cs typeface="Calibri"/>
              </a:rPr>
              <a:t> </a:t>
            </a:r>
            <a:r>
              <a:rPr sz="2950" u="sng" spc="105" dirty="0">
                <a:solidFill>
                  <a:srgbClr val="0000FF"/>
                </a:solidFill>
                <a:uFill>
                  <a:solidFill>
                    <a:srgbClr val="123054"/>
                  </a:solidFill>
                </a:uFill>
                <a:latin typeface="Calibri"/>
                <a:cs typeface="Calibri"/>
                <a:hlinkClick r:id="rId3"/>
              </a:rPr>
              <a:t>countycarequalityofcare@cookcountyhhs.org</a:t>
            </a:r>
            <a:endParaRPr sz="2950">
              <a:latin typeface="Calibri"/>
              <a:cs typeface="Calibri"/>
            </a:endParaRPr>
          </a:p>
          <a:p>
            <a:pPr marL="765810" indent="-375285">
              <a:lnSpc>
                <a:spcPct val="100000"/>
              </a:lnSpc>
              <a:spcBef>
                <a:spcPts val="204"/>
              </a:spcBef>
              <a:buClr>
                <a:srgbClr val="1A9AD5"/>
              </a:buClr>
              <a:buSzPct val="84745"/>
              <a:buFont typeface="Wingdings"/>
              <a:buChar char=""/>
              <a:tabLst>
                <a:tab pos="765810" algn="l"/>
                <a:tab pos="7664450" algn="l"/>
              </a:tabLst>
            </a:pPr>
            <a:r>
              <a:rPr sz="2950" spc="140" dirty="0">
                <a:solidFill>
                  <a:srgbClr val="123054"/>
                </a:solidFill>
                <a:latin typeface="Calibri"/>
                <a:cs typeface="Calibri"/>
              </a:rPr>
              <a:t>Call</a:t>
            </a:r>
            <a:r>
              <a:rPr sz="2950" spc="310" dirty="0">
                <a:solidFill>
                  <a:srgbClr val="123054"/>
                </a:solidFill>
                <a:latin typeface="Calibri"/>
                <a:cs typeface="Calibri"/>
              </a:rPr>
              <a:t> </a:t>
            </a:r>
            <a:r>
              <a:rPr sz="2950" spc="95" dirty="0">
                <a:solidFill>
                  <a:srgbClr val="123054"/>
                </a:solidFill>
                <a:latin typeface="Calibri"/>
                <a:cs typeface="Calibri"/>
              </a:rPr>
              <a:t>Provider</a:t>
            </a:r>
            <a:r>
              <a:rPr sz="2950" spc="275" dirty="0">
                <a:solidFill>
                  <a:srgbClr val="123054"/>
                </a:solidFill>
                <a:latin typeface="Calibri"/>
                <a:cs typeface="Calibri"/>
              </a:rPr>
              <a:t> </a:t>
            </a:r>
            <a:r>
              <a:rPr sz="2950" spc="135" dirty="0">
                <a:solidFill>
                  <a:srgbClr val="123054"/>
                </a:solidFill>
                <a:latin typeface="Calibri"/>
                <a:cs typeface="Calibri"/>
              </a:rPr>
              <a:t>Services</a:t>
            </a:r>
            <a:r>
              <a:rPr sz="2950" spc="315" dirty="0">
                <a:solidFill>
                  <a:srgbClr val="123054"/>
                </a:solidFill>
                <a:latin typeface="Calibri"/>
                <a:cs typeface="Calibri"/>
              </a:rPr>
              <a:t> </a:t>
            </a:r>
            <a:r>
              <a:rPr sz="2950" dirty="0">
                <a:solidFill>
                  <a:srgbClr val="123054"/>
                </a:solidFill>
                <a:latin typeface="Calibri"/>
                <a:cs typeface="Calibri"/>
              </a:rPr>
              <a:t>at</a:t>
            </a:r>
            <a:r>
              <a:rPr sz="2950" spc="110" dirty="0">
                <a:solidFill>
                  <a:srgbClr val="123054"/>
                </a:solidFill>
                <a:latin typeface="Calibri"/>
                <a:cs typeface="Calibri"/>
              </a:rPr>
              <a:t> </a:t>
            </a:r>
            <a:r>
              <a:rPr sz="2950" spc="155" dirty="0">
                <a:solidFill>
                  <a:srgbClr val="123054"/>
                </a:solidFill>
                <a:latin typeface="Calibri"/>
                <a:cs typeface="Calibri"/>
              </a:rPr>
              <a:t>312-864-</a:t>
            </a:r>
            <a:r>
              <a:rPr sz="2950" spc="114" dirty="0">
                <a:solidFill>
                  <a:srgbClr val="123054"/>
                </a:solidFill>
                <a:latin typeface="Calibri"/>
                <a:cs typeface="Calibri"/>
              </a:rPr>
              <a:t>8200,</a:t>
            </a:r>
            <a:r>
              <a:rPr sz="2950" dirty="0">
                <a:solidFill>
                  <a:srgbClr val="123054"/>
                </a:solidFill>
                <a:latin typeface="Calibri"/>
                <a:cs typeface="Calibri"/>
              </a:rPr>
              <a:t>	</a:t>
            </a:r>
            <a:r>
              <a:rPr sz="2950" spc="120" dirty="0">
                <a:solidFill>
                  <a:srgbClr val="123054"/>
                </a:solidFill>
                <a:latin typeface="Calibri"/>
                <a:cs typeface="Calibri"/>
              </a:rPr>
              <a:t>711</a:t>
            </a:r>
            <a:r>
              <a:rPr sz="2950" spc="265" dirty="0">
                <a:solidFill>
                  <a:srgbClr val="123054"/>
                </a:solidFill>
                <a:latin typeface="Calibri"/>
                <a:cs typeface="Calibri"/>
              </a:rPr>
              <a:t> </a:t>
            </a:r>
            <a:r>
              <a:rPr sz="2950" spc="155" dirty="0">
                <a:solidFill>
                  <a:srgbClr val="123054"/>
                </a:solidFill>
                <a:latin typeface="Calibri"/>
                <a:cs typeface="Calibri"/>
              </a:rPr>
              <a:t>(TTY/TDD)</a:t>
            </a:r>
            <a:endParaRPr sz="2950">
              <a:latin typeface="Calibri"/>
              <a:cs typeface="Calibri"/>
            </a:endParaRPr>
          </a:p>
          <a:p>
            <a:pPr>
              <a:lnSpc>
                <a:spcPct val="100000"/>
              </a:lnSpc>
              <a:spcBef>
                <a:spcPts val="2615"/>
              </a:spcBef>
              <a:buClr>
                <a:srgbClr val="1A9AD5"/>
              </a:buClr>
              <a:buFont typeface="Wingdings"/>
              <a:buChar char=""/>
            </a:pPr>
            <a:endParaRPr sz="2950">
              <a:latin typeface="Calibri"/>
              <a:cs typeface="Calibri"/>
            </a:endParaRPr>
          </a:p>
          <a:p>
            <a:pPr marL="12700">
              <a:lnSpc>
                <a:spcPct val="100000"/>
              </a:lnSpc>
              <a:tabLst>
                <a:tab pos="1835150" algn="l"/>
              </a:tabLst>
            </a:pPr>
            <a:r>
              <a:rPr sz="3300" b="1" spc="130" dirty="0">
                <a:solidFill>
                  <a:srgbClr val="123054"/>
                </a:solidFill>
                <a:latin typeface="Calibri"/>
                <a:cs typeface="Calibri"/>
              </a:rPr>
              <a:t>You</a:t>
            </a:r>
            <a:r>
              <a:rPr sz="3300" b="1" spc="305" dirty="0">
                <a:solidFill>
                  <a:srgbClr val="123054"/>
                </a:solidFill>
                <a:latin typeface="Calibri"/>
                <a:cs typeface="Calibri"/>
              </a:rPr>
              <a:t> </a:t>
            </a:r>
            <a:r>
              <a:rPr sz="3300" b="1" spc="155" dirty="0">
                <a:solidFill>
                  <a:srgbClr val="123054"/>
                </a:solidFill>
                <a:latin typeface="Calibri"/>
                <a:cs typeface="Calibri"/>
              </a:rPr>
              <a:t>may</a:t>
            </a:r>
            <a:r>
              <a:rPr sz="3300" b="1" dirty="0">
                <a:solidFill>
                  <a:srgbClr val="123054"/>
                </a:solidFill>
                <a:latin typeface="Calibri"/>
                <a:cs typeface="Calibri"/>
              </a:rPr>
              <a:t>	</a:t>
            </a:r>
            <a:r>
              <a:rPr sz="3300" b="1" spc="160" dirty="0">
                <a:solidFill>
                  <a:srgbClr val="123054"/>
                </a:solidFill>
                <a:latin typeface="Calibri"/>
                <a:cs typeface="Calibri"/>
              </a:rPr>
              <a:t>also</a:t>
            </a:r>
            <a:r>
              <a:rPr sz="3300" b="1" spc="335" dirty="0">
                <a:solidFill>
                  <a:srgbClr val="123054"/>
                </a:solidFill>
                <a:latin typeface="Calibri"/>
                <a:cs typeface="Calibri"/>
              </a:rPr>
              <a:t> </a:t>
            </a:r>
            <a:r>
              <a:rPr sz="3300" b="1" spc="140" dirty="0">
                <a:solidFill>
                  <a:srgbClr val="123054"/>
                </a:solidFill>
                <a:latin typeface="Calibri"/>
                <a:cs typeface="Calibri"/>
              </a:rPr>
              <a:t>report</a:t>
            </a:r>
            <a:r>
              <a:rPr sz="3300" b="1" spc="330" dirty="0">
                <a:solidFill>
                  <a:srgbClr val="123054"/>
                </a:solidFill>
                <a:latin typeface="Calibri"/>
                <a:cs typeface="Calibri"/>
              </a:rPr>
              <a:t> </a:t>
            </a:r>
            <a:r>
              <a:rPr sz="3300" b="1" spc="170" dirty="0">
                <a:solidFill>
                  <a:srgbClr val="123054"/>
                </a:solidFill>
                <a:latin typeface="Calibri"/>
                <a:cs typeface="Calibri"/>
              </a:rPr>
              <a:t>incident</a:t>
            </a:r>
            <a:r>
              <a:rPr sz="3300" b="1" spc="350" dirty="0">
                <a:solidFill>
                  <a:srgbClr val="123054"/>
                </a:solidFill>
                <a:latin typeface="Calibri"/>
                <a:cs typeface="Calibri"/>
              </a:rPr>
              <a:t> </a:t>
            </a:r>
            <a:r>
              <a:rPr sz="3300" b="1" spc="75" dirty="0">
                <a:solidFill>
                  <a:srgbClr val="123054"/>
                </a:solidFill>
                <a:latin typeface="Calibri"/>
                <a:cs typeface="Calibri"/>
              </a:rPr>
              <a:t>to</a:t>
            </a:r>
            <a:r>
              <a:rPr sz="3300" b="1" spc="295" dirty="0">
                <a:solidFill>
                  <a:srgbClr val="123054"/>
                </a:solidFill>
                <a:latin typeface="Calibri"/>
                <a:cs typeface="Calibri"/>
              </a:rPr>
              <a:t> </a:t>
            </a:r>
            <a:r>
              <a:rPr sz="3300" b="1" spc="114" dirty="0">
                <a:solidFill>
                  <a:srgbClr val="123054"/>
                </a:solidFill>
                <a:latin typeface="Calibri"/>
                <a:cs typeface="Calibri"/>
              </a:rPr>
              <a:t>the</a:t>
            </a:r>
            <a:r>
              <a:rPr sz="3300" b="1" spc="315" dirty="0">
                <a:solidFill>
                  <a:srgbClr val="123054"/>
                </a:solidFill>
                <a:latin typeface="Calibri"/>
                <a:cs typeface="Calibri"/>
              </a:rPr>
              <a:t> </a:t>
            </a:r>
            <a:r>
              <a:rPr sz="3300" b="1" spc="200" dirty="0">
                <a:solidFill>
                  <a:srgbClr val="123054"/>
                </a:solidFill>
                <a:latin typeface="Calibri"/>
                <a:cs typeface="Calibri"/>
              </a:rPr>
              <a:t>appropriate</a:t>
            </a:r>
            <a:r>
              <a:rPr sz="3300" b="1" spc="345" dirty="0">
                <a:solidFill>
                  <a:srgbClr val="123054"/>
                </a:solidFill>
                <a:latin typeface="Calibri"/>
                <a:cs typeface="Calibri"/>
              </a:rPr>
              <a:t> </a:t>
            </a:r>
            <a:r>
              <a:rPr sz="3300" b="1" spc="120" dirty="0">
                <a:solidFill>
                  <a:srgbClr val="123054"/>
                </a:solidFill>
                <a:latin typeface="Calibri"/>
                <a:cs typeface="Calibri"/>
              </a:rPr>
              <a:t>state</a:t>
            </a:r>
            <a:r>
              <a:rPr sz="3300" b="1" spc="320" dirty="0">
                <a:solidFill>
                  <a:srgbClr val="123054"/>
                </a:solidFill>
                <a:latin typeface="Calibri"/>
                <a:cs typeface="Calibri"/>
              </a:rPr>
              <a:t> </a:t>
            </a:r>
            <a:r>
              <a:rPr sz="3300" b="1" spc="225" dirty="0">
                <a:solidFill>
                  <a:srgbClr val="123054"/>
                </a:solidFill>
                <a:latin typeface="Calibri"/>
                <a:cs typeface="Calibri"/>
              </a:rPr>
              <a:t>agency,</a:t>
            </a:r>
            <a:r>
              <a:rPr sz="3300" b="1" spc="315" dirty="0">
                <a:solidFill>
                  <a:srgbClr val="123054"/>
                </a:solidFill>
                <a:latin typeface="Calibri"/>
                <a:cs typeface="Calibri"/>
              </a:rPr>
              <a:t> </a:t>
            </a:r>
            <a:r>
              <a:rPr sz="3300" b="1" spc="114" dirty="0">
                <a:solidFill>
                  <a:srgbClr val="123054"/>
                </a:solidFill>
                <a:latin typeface="Calibri"/>
                <a:cs typeface="Calibri"/>
              </a:rPr>
              <a:t>as</a:t>
            </a:r>
            <a:r>
              <a:rPr sz="3300" b="1" spc="320" dirty="0">
                <a:solidFill>
                  <a:srgbClr val="123054"/>
                </a:solidFill>
                <a:latin typeface="Calibri"/>
                <a:cs typeface="Calibri"/>
              </a:rPr>
              <a:t> </a:t>
            </a:r>
            <a:r>
              <a:rPr sz="3300" b="1" spc="160" dirty="0">
                <a:solidFill>
                  <a:srgbClr val="123054"/>
                </a:solidFill>
                <a:latin typeface="Calibri"/>
                <a:cs typeface="Calibri"/>
              </a:rPr>
              <a:t>follows:</a:t>
            </a:r>
            <a:endParaRPr sz="3300">
              <a:latin typeface="Calibri"/>
              <a:cs typeface="Calibri"/>
            </a:endParaRPr>
          </a:p>
          <a:p>
            <a:pPr marL="763905" marR="130810" indent="-375920">
              <a:lnSpc>
                <a:spcPts val="3210"/>
              </a:lnSpc>
              <a:spcBef>
                <a:spcPts val="660"/>
              </a:spcBef>
              <a:buClr>
                <a:srgbClr val="1A9AD5"/>
              </a:buClr>
              <a:buSzPct val="84745"/>
              <a:buFont typeface="Wingdings"/>
              <a:buChar char=""/>
              <a:tabLst>
                <a:tab pos="766445" algn="l"/>
                <a:tab pos="3889375" algn="l"/>
              </a:tabLst>
            </a:pPr>
            <a:r>
              <a:rPr sz="2950" spc="100" dirty="0">
                <a:solidFill>
                  <a:srgbClr val="123054"/>
                </a:solidFill>
                <a:latin typeface="Calibri"/>
                <a:cs typeface="Calibri"/>
              </a:rPr>
              <a:t>For</a:t>
            </a:r>
            <a:r>
              <a:rPr sz="2950" spc="185" dirty="0">
                <a:solidFill>
                  <a:srgbClr val="123054"/>
                </a:solidFill>
                <a:latin typeface="Calibri"/>
                <a:cs typeface="Calibri"/>
              </a:rPr>
              <a:t> </a:t>
            </a:r>
            <a:r>
              <a:rPr sz="2950" spc="170" dirty="0">
                <a:solidFill>
                  <a:srgbClr val="123054"/>
                </a:solidFill>
                <a:latin typeface="Calibri"/>
                <a:cs typeface="Calibri"/>
              </a:rPr>
              <a:t>members</a:t>
            </a:r>
            <a:r>
              <a:rPr sz="2950" spc="285" dirty="0">
                <a:solidFill>
                  <a:srgbClr val="123054"/>
                </a:solidFill>
                <a:latin typeface="Calibri"/>
                <a:cs typeface="Calibri"/>
              </a:rPr>
              <a:t> </a:t>
            </a:r>
            <a:r>
              <a:rPr sz="2950" spc="175" dirty="0">
                <a:solidFill>
                  <a:srgbClr val="123054"/>
                </a:solidFill>
                <a:latin typeface="Calibri"/>
                <a:cs typeface="Calibri"/>
              </a:rPr>
              <a:t>age</a:t>
            </a:r>
            <a:r>
              <a:rPr sz="2950" dirty="0">
                <a:solidFill>
                  <a:srgbClr val="123054"/>
                </a:solidFill>
                <a:latin typeface="Calibri"/>
                <a:cs typeface="Calibri"/>
              </a:rPr>
              <a:t>	</a:t>
            </a:r>
            <a:r>
              <a:rPr sz="2950" spc="85" dirty="0">
                <a:solidFill>
                  <a:srgbClr val="123054"/>
                </a:solidFill>
                <a:latin typeface="Calibri"/>
                <a:cs typeface="Calibri"/>
              </a:rPr>
              <a:t>18</a:t>
            </a:r>
            <a:r>
              <a:rPr sz="2950" spc="290" dirty="0">
                <a:solidFill>
                  <a:srgbClr val="123054"/>
                </a:solidFill>
                <a:latin typeface="Calibri"/>
                <a:cs typeface="Calibri"/>
              </a:rPr>
              <a:t> </a:t>
            </a:r>
            <a:r>
              <a:rPr sz="2950" spc="135" dirty="0">
                <a:solidFill>
                  <a:srgbClr val="123054"/>
                </a:solidFill>
                <a:latin typeface="Calibri"/>
                <a:cs typeface="Calibri"/>
              </a:rPr>
              <a:t>and</a:t>
            </a:r>
            <a:r>
              <a:rPr sz="2950" spc="315" dirty="0">
                <a:solidFill>
                  <a:srgbClr val="123054"/>
                </a:solidFill>
                <a:latin typeface="Calibri"/>
                <a:cs typeface="Calibri"/>
              </a:rPr>
              <a:t> </a:t>
            </a:r>
            <a:r>
              <a:rPr sz="2950" spc="100" dirty="0">
                <a:solidFill>
                  <a:srgbClr val="123054"/>
                </a:solidFill>
                <a:latin typeface="Calibri"/>
                <a:cs typeface="Calibri"/>
              </a:rPr>
              <a:t>older,</a:t>
            </a:r>
            <a:r>
              <a:rPr sz="2950" spc="155" dirty="0">
                <a:solidFill>
                  <a:srgbClr val="123054"/>
                </a:solidFill>
                <a:latin typeface="Calibri"/>
                <a:cs typeface="Calibri"/>
              </a:rPr>
              <a:t> </a:t>
            </a:r>
            <a:r>
              <a:rPr sz="2950" spc="90" dirty="0">
                <a:solidFill>
                  <a:srgbClr val="123054"/>
                </a:solidFill>
                <a:latin typeface="Calibri"/>
                <a:cs typeface="Calibri"/>
              </a:rPr>
              <a:t>contact</a:t>
            </a:r>
            <a:r>
              <a:rPr sz="2950" spc="250" dirty="0">
                <a:solidFill>
                  <a:srgbClr val="123054"/>
                </a:solidFill>
                <a:latin typeface="Calibri"/>
                <a:cs typeface="Calibri"/>
              </a:rPr>
              <a:t> </a:t>
            </a:r>
            <a:r>
              <a:rPr sz="2950" spc="70" dirty="0">
                <a:solidFill>
                  <a:srgbClr val="123054"/>
                </a:solidFill>
                <a:latin typeface="Calibri"/>
                <a:cs typeface="Calibri"/>
              </a:rPr>
              <a:t>the</a:t>
            </a:r>
            <a:r>
              <a:rPr sz="2950" spc="215" dirty="0">
                <a:solidFill>
                  <a:srgbClr val="123054"/>
                </a:solidFill>
                <a:latin typeface="Calibri"/>
                <a:cs typeface="Calibri"/>
              </a:rPr>
              <a:t> </a:t>
            </a:r>
            <a:r>
              <a:rPr sz="2950" spc="85" dirty="0">
                <a:solidFill>
                  <a:srgbClr val="123054"/>
                </a:solidFill>
                <a:latin typeface="Calibri"/>
                <a:cs typeface="Calibri"/>
              </a:rPr>
              <a:t>Illinois</a:t>
            </a:r>
            <a:r>
              <a:rPr sz="2950" spc="185" dirty="0">
                <a:solidFill>
                  <a:srgbClr val="123054"/>
                </a:solidFill>
                <a:latin typeface="Calibri"/>
                <a:cs typeface="Calibri"/>
              </a:rPr>
              <a:t> </a:t>
            </a:r>
            <a:r>
              <a:rPr sz="2950" spc="130" dirty="0">
                <a:solidFill>
                  <a:srgbClr val="123054"/>
                </a:solidFill>
                <a:latin typeface="Calibri"/>
                <a:cs typeface="Calibri"/>
              </a:rPr>
              <a:t>Department</a:t>
            </a:r>
            <a:r>
              <a:rPr sz="2950" spc="315" dirty="0">
                <a:solidFill>
                  <a:srgbClr val="123054"/>
                </a:solidFill>
                <a:latin typeface="Calibri"/>
                <a:cs typeface="Calibri"/>
              </a:rPr>
              <a:t> </a:t>
            </a:r>
            <a:r>
              <a:rPr sz="2950" spc="105" dirty="0">
                <a:solidFill>
                  <a:srgbClr val="123054"/>
                </a:solidFill>
                <a:latin typeface="Calibri"/>
                <a:cs typeface="Calibri"/>
              </a:rPr>
              <a:t>on</a:t>
            </a:r>
            <a:r>
              <a:rPr sz="2950" spc="225" dirty="0">
                <a:solidFill>
                  <a:srgbClr val="123054"/>
                </a:solidFill>
                <a:latin typeface="Calibri"/>
                <a:cs typeface="Calibri"/>
              </a:rPr>
              <a:t> </a:t>
            </a:r>
            <a:r>
              <a:rPr sz="2950" spc="210" dirty="0">
                <a:solidFill>
                  <a:srgbClr val="123054"/>
                </a:solidFill>
                <a:latin typeface="Calibri"/>
                <a:cs typeface="Calibri"/>
              </a:rPr>
              <a:t>Aging,</a:t>
            </a:r>
            <a:r>
              <a:rPr sz="2950" spc="185" dirty="0">
                <a:solidFill>
                  <a:srgbClr val="123054"/>
                </a:solidFill>
                <a:latin typeface="Calibri"/>
                <a:cs typeface="Calibri"/>
              </a:rPr>
              <a:t> </a:t>
            </a:r>
            <a:r>
              <a:rPr sz="2950" spc="130" dirty="0">
                <a:solidFill>
                  <a:srgbClr val="123054"/>
                </a:solidFill>
                <a:latin typeface="Calibri"/>
                <a:cs typeface="Calibri"/>
              </a:rPr>
              <a:t>Adult</a:t>
            </a:r>
            <a:r>
              <a:rPr sz="2950" spc="295" dirty="0">
                <a:solidFill>
                  <a:srgbClr val="123054"/>
                </a:solidFill>
                <a:latin typeface="Calibri"/>
                <a:cs typeface="Calibri"/>
              </a:rPr>
              <a:t> </a:t>
            </a:r>
            <a:r>
              <a:rPr sz="2950" spc="75" dirty="0">
                <a:solidFill>
                  <a:srgbClr val="123054"/>
                </a:solidFill>
                <a:latin typeface="Calibri"/>
                <a:cs typeface="Calibri"/>
              </a:rPr>
              <a:t>Protective</a:t>
            </a:r>
            <a:r>
              <a:rPr sz="2950" spc="235" dirty="0">
                <a:solidFill>
                  <a:srgbClr val="123054"/>
                </a:solidFill>
                <a:latin typeface="Calibri"/>
                <a:cs typeface="Calibri"/>
              </a:rPr>
              <a:t> </a:t>
            </a:r>
            <a:r>
              <a:rPr sz="2950" spc="114" dirty="0">
                <a:solidFill>
                  <a:srgbClr val="123054"/>
                </a:solidFill>
                <a:latin typeface="Calibri"/>
                <a:cs typeface="Calibri"/>
              </a:rPr>
              <a:t>Services 	Hotline</a:t>
            </a:r>
            <a:r>
              <a:rPr sz="2950" spc="300" dirty="0">
                <a:solidFill>
                  <a:srgbClr val="123054"/>
                </a:solidFill>
                <a:latin typeface="Calibri"/>
                <a:cs typeface="Calibri"/>
              </a:rPr>
              <a:t> </a:t>
            </a:r>
            <a:r>
              <a:rPr sz="2950" dirty="0">
                <a:solidFill>
                  <a:srgbClr val="123054"/>
                </a:solidFill>
                <a:latin typeface="Calibri"/>
                <a:cs typeface="Calibri"/>
              </a:rPr>
              <a:t>at</a:t>
            </a:r>
            <a:r>
              <a:rPr sz="2950" spc="135" dirty="0">
                <a:solidFill>
                  <a:srgbClr val="123054"/>
                </a:solidFill>
                <a:latin typeface="Calibri"/>
                <a:cs typeface="Calibri"/>
              </a:rPr>
              <a:t> </a:t>
            </a:r>
            <a:r>
              <a:rPr sz="2950" spc="155" dirty="0">
                <a:solidFill>
                  <a:srgbClr val="123054"/>
                </a:solidFill>
                <a:latin typeface="Calibri"/>
                <a:cs typeface="Calibri"/>
              </a:rPr>
              <a:t>866-800-</a:t>
            </a:r>
            <a:r>
              <a:rPr sz="2950" spc="140" dirty="0">
                <a:solidFill>
                  <a:srgbClr val="123054"/>
                </a:solidFill>
                <a:latin typeface="Calibri"/>
                <a:cs typeface="Calibri"/>
              </a:rPr>
              <a:t>1409.</a:t>
            </a:r>
            <a:endParaRPr sz="2950">
              <a:latin typeface="Calibri"/>
              <a:cs typeface="Calibri"/>
            </a:endParaRPr>
          </a:p>
          <a:p>
            <a:pPr marL="763270" marR="472440" indent="-375285">
              <a:lnSpc>
                <a:spcPts val="3200"/>
              </a:lnSpc>
              <a:spcBef>
                <a:spcPts val="490"/>
              </a:spcBef>
              <a:buClr>
                <a:srgbClr val="1A9AD5"/>
              </a:buClr>
              <a:buSzPct val="84745"/>
              <a:buFont typeface="Wingdings"/>
              <a:buChar char=""/>
              <a:tabLst>
                <a:tab pos="766445" algn="l"/>
                <a:tab pos="13919200" algn="l"/>
              </a:tabLst>
            </a:pPr>
            <a:r>
              <a:rPr sz="2950" spc="100" dirty="0">
                <a:solidFill>
                  <a:srgbClr val="123054"/>
                </a:solidFill>
                <a:latin typeface="Calibri"/>
                <a:cs typeface="Calibri"/>
              </a:rPr>
              <a:t>For</a:t>
            </a:r>
            <a:r>
              <a:rPr sz="2950" spc="220" dirty="0">
                <a:solidFill>
                  <a:srgbClr val="123054"/>
                </a:solidFill>
                <a:latin typeface="Calibri"/>
                <a:cs typeface="Calibri"/>
              </a:rPr>
              <a:t> </a:t>
            </a:r>
            <a:r>
              <a:rPr sz="2950" spc="170" dirty="0">
                <a:solidFill>
                  <a:srgbClr val="123054"/>
                </a:solidFill>
                <a:latin typeface="Calibri"/>
                <a:cs typeface="Calibri"/>
              </a:rPr>
              <a:t>members</a:t>
            </a:r>
            <a:r>
              <a:rPr sz="2950" spc="280" dirty="0">
                <a:solidFill>
                  <a:srgbClr val="123054"/>
                </a:solidFill>
                <a:latin typeface="Calibri"/>
                <a:cs typeface="Calibri"/>
              </a:rPr>
              <a:t> </a:t>
            </a:r>
            <a:r>
              <a:rPr sz="2950" spc="45" dirty="0">
                <a:solidFill>
                  <a:srgbClr val="123054"/>
                </a:solidFill>
                <a:latin typeface="Calibri"/>
                <a:cs typeface="Calibri"/>
              </a:rPr>
              <a:t>in</a:t>
            </a:r>
            <a:r>
              <a:rPr sz="2950" spc="210" dirty="0">
                <a:solidFill>
                  <a:srgbClr val="123054"/>
                </a:solidFill>
                <a:latin typeface="Calibri"/>
                <a:cs typeface="Calibri"/>
              </a:rPr>
              <a:t> </a:t>
            </a:r>
            <a:r>
              <a:rPr sz="2950" spc="135" dirty="0">
                <a:solidFill>
                  <a:srgbClr val="123054"/>
                </a:solidFill>
                <a:latin typeface="Calibri"/>
                <a:cs typeface="Calibri"/>
              </a:rPr>
              <a:t>nursing</a:t>
            </a:r>
            <a:r>
              <a:rPr sz="2950" spc="300" dirty="0">
                <a:solidFill>
                  <a:srgbClr val="123054"/>
                </a:solidFill>
                <a:latin typeface="Calibri"/>
                <a:cs typeface="Calibri"/>
              </a:rPr>
              <a:t> </a:t>
            </a:r>
            <a:r>
              <a:rPr sz="2950" spc="65" dirty="0">
                <a:solidFill>
                  <a:srgbClr val="123054"/>
                </a:solidFill>
                <a:latin typeface="Calibri"/>
                <a:cs typeface="Calibri"/>
              </a:rPr>
              <a:t>facilities,</a:t>
            </a:r>
            <a:r>
              <a:rPr sz="2950" spc="160" dirty="0">
                <a:solidFill>
                  <a:srgbClr val="123054"/>
                </a:solidFill>
                <a:latin typeface="Calibri"/>
                <a:cs typeface="Calibri"/>
              </a:rPr>
              <a:t> </a:t>
            </a:r>
            <a:r>
              <a:rPr sz="2950" spc="95" dirty="0">
                <a:solidFill>
                  <a:srgbClr val="123054"/>
                </a:solidFill>
                <a:latin typeface="Calibri"/>
                <a:cs typeface="Calibri"/>
              </a:rPr>
              <a:t>contact</a:t>
            </a:r>
            <a:r>
              <a:rPr sz="2950" spc="260" dirty="0">
                <a:solidFill>
                  <a:srgbClr val="123054"/>
                </a:solidFill>
                <a:latin typeface="Calibri"/>
                <a:cs typeface="Calibri"/>
              </a:rPr>
              <a:t> </a:t>
            </a:r>
            <a:r>
              <a:rPr sz="2950" spc="70" dirty="0">
                <a:solidFill>
                  <a:srgbClr val="123054"/>
                </a:solidFill>
                <a:latin typeface="Calibri"/>
                <a:cs typeface="Calibri"/>
              </a:rPr>
              <a:t>the</a:t>
            </a:r>
            <a:r>
              <a:rPr sz="2950" spc="220" dirty="0">
                <a:solidFill>
                  <a:srgbClr val="123054"/>
                </a:solidFill>
                <a:latin typeface="Calibri"/>
                <a:cs typeface="Calibri"/>
              </a:rPr>
              <a:t> </a:t>
            </a:r>
            <a:r>
              <a:rPr sz="2950" spc="170" dirty="0">
                <a:solidFill>
                  <a:srgbClr val="123054"/>
                </a:solidFill>
                <a:latin typeface="Calibri"/>
                <a:cs typeface="Calibri"/>
              </a:rPr>
              <a:t>IDPH</a:t>
            </a:r>
            <a:r>
              <a:rPr sz="2950" spc="335" dirty="0">
                <a:solidFill>
                  <a:srgbClr val="123054"/>
                </a:solidFill>
                <a:latin typeface="Calibri"/>
                <a:cs typeface="Calibri"/>
              </a:rPr>
              <a:t> </a:t>
            </a:r>
            <a:r>
              <a:rPr sz="2950" spc="165" dirty="0">
                <a:solidFill>
                  <a:srgbClr val="123054"/>
                </a:solidFill>
                <a:latin typeface="Calibri"/>
                <a:cs typeface="Calibri"/>
              </a:rPr>
              <a:t>Nursing</a:t>
            </a:r>
            <a:r>
              <a:rPr sz="2950" spc="320" dirty="0">
                <a:solidFill>
                  <a:srgbClr val="123054"/>
                </a:solidFill>
                <a:latin typeface="Calibri"/>
                <a:cs typeface="Calibri"/>
              </a:rPr>
              <a:t> </a:t>
            </a:r>
            <a:r>
              <a:rPr sz="2950" spc="175" dirty="0">
                <a:solidFill>
                  <a:srgbClr val="123054"/>
                </a:solidFill>
                <a:latin typeface="Calibri"/>
                <a:cs typeface="Calibri"/>
              </a:rPr>
              <a:t>Home</a:t>
            </a:r>
            <a:r>
              <a:rPr sz="2950" spc="335" dirty="0">
                <a:solidFill>
                  <a:srgbClr val="123054"/>
                </a:solidFill>
                <a:latin typeface="Calibri"/>
                <a:cs typeface="Calibri"/>
              </a:rPr>
              <a:t> </a:t>
            </a:r>
            <a:r>
              <a:rPr sz="2950" spc="150" dirty="0">
                <a:solidFill>
                  <a:srgbClr val="123054"/>
                </a:solidFill>
                <a:latin typeface="Calibri"/>
                <a:cs typeface="Calibri"/>
              </a:rPr>
              <a:t>Complaint</a:t>
            </a:r>
            <a:r>
              <a:rPr sz="2950" dirty="0">
                <a:solidFill>
                  <a:srgbClr val="123054"/>
                </a:solidFill>
                <a:latin typeface="Calibri"/>
                <a:cs typeface="Calibri"/>
              </a:rPr>
              <a:t>	</a:t>
            </a:r>
            <a:r>
              <a:rPr sz="2950" spc="114" dirty="0">
                <a:solidFill>
                  <a:srgbClr val="123054"/>
                </a:solidFill>
                <a:latin typeface="Calibri"/>
                <a:cs typeface="Calibri"/>
              </a:rPr>
              <a:t>Hotline </a:t>
            </a:r>
            <a:r>
              <a:rPr sz="2950" dirty="0">
                <a:solidFill>
                  <a:srgbClr val="123054"/>
                </a:solidFill>
                <a:latin typeface="Calibri"/>
                <a:cs typeface="Calibri"/>
              </a:rPr>
              <a:t>at </a:t>
            </a:r>
            <a:r>
              <a:rPr sz="2950" spc="155" dirty="0">
                <a:solidFill>
                  <a:srgbClr val="123054"/>
                </a:solidFill>
                <a:latin typeface="Calibri"/>
                <a:cs typeface="Calibri"/>
              </a:rPr>
              <a:t>800-</a:t>
            </a:r>
            <a:r>
              <a:rPr sz="2950" spc="75" dirty="0">
                <a:solidFill>
                  <a:srgbClr val="123054"/>
                </a:solidFill>
                <a:latin typeface="Calibri"/>
                <a:cs typeface="Calibri"/>
              </a:rPr>
              <a:t>252-	</a:t>
            </a:r>
            <a:r>
              <a:rPr sz="2950" spc="135" dirty="0">
                <a:solidFill>
                  <a:srgbClr val="123054"/>
                </a:solidFill>
                <a:latin typeface="Calibri"/>
                <a:cs typeface="Calibri"/>
              </a:rPr>
              <a:t>4343</a:t>
            </a:r>
            <a:r>
              <a:rPr sz="2950" spc="280" dirty="0">
                <a:solidFill>
                  <a:srgbClr val="123054"/>
                </a:solidFill>
                <a:latin typeface="Calibri"/>
                <a:cs typeface="Calibri"/>
              </a:rPr>
              <a:t> </a:t>
            </a:r>
            <a:r>
              <a:rPr sz="2950" spc="85" dirty="0">
                <a:solidFill>
                  <a:srgbClr val="123054"/>
                </a:solidFill>
                <a:latin typeface="Calibri"/>
                <a:cs typeface="Calibri"/>
              </a:rPr>
              <a:t>24</a:t>
            </a:r>
            <a:r>
              <a:rPr sz="2950" spc="290" dirty="0">
                <a:solidFill>
                  <a:srgbClr val="123054"/>
                </a:solidFill>
                <a:latin typeface="Calibri"/>
                <a:cs typeface="Calibri"/>
              </a:rPr>
              <a:t> </a:t>
            </a:r>
            <a:r>
              <a:rPr sz="2950" spc="120" dirty="0">
                <a:solidFill>
                  <a:srgbClr val="123054"/>
                </a:solidFill>
                <a:latin typeface="Calibri"/>
                <a:cs typeface="Calibri"/>
              </a:rPr>
              <a:t>hours</a:t>
            </a:r>
            <a:r>
              <a:rPr sz="2950" spc="220" dirty="0">
                <a:solidFill>
                  <a:srgbClr val="123054"/>
                </a:solidFill>
                <a:latin typeface="Calibri"/>
                <a:cs typeface="Calibri"/>
              </a:rPr>
              <a:t> </a:t>
            </a:r>
            <a:r>
              <a:rPr sz="2950" dirty="0">
                <a:solidFill>
                  <a:srgbClr val="123054"/>
                </a:solidFill>
                <a:latin typeface="Calibri"/>
                <a:cs typeface="Calibri"/>
              </a:rPr>
              <a:t>a</a:t>
            </a:r>
            <a:r>
              <a:rPr sz="2950" spc="240" dirty="0">
                <a:solidFill>
                  <a:srgbClr val="123054"/>
                </a:solidFill>
                <a:latin typeface="Calibri"/>
                <a:cs typeface="Calibri"/>
              </a:rPr>
              <a:t> </a:t>
            </a:r>
            <a:r>
              <a:rPr sz="2950" spc="50" dirty="0">
                <a:solidFill>
                  <a:srgbClr val="123054"/>
                </a:solidFill>
                <a:latin typeface="Calibri"/>
                <a:cs typeface="Calibri"/>
              </a:rPr>
              <a:t>day.</a:t>
            </a:r>
            <a:endParaRPr sz="2950">
              <a:latin typeface="Calibri"/>
              <a:cs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ctrTitle"/>
          </p:nvPr>
        </p:nvSpPr>
        <p:spPr>
          <a:prstGeom prst="rect">
            <a:avLst/>
          </a:prstGeom>
        </p:spPr>
        <p:txBody>
          <a:bodyPr vert="horz" wrap="square" lIns="0" tIns="267075" rIns="0" bIns="0" rtlCol="0">
            <a:spAutoFit/>
          </a:bodyPr>
          <a:lstStyle/>
          <a:p>
            <a:pPr marL="1212215">
              <a:lnSpc>
                <a:spcPct val="100000"/>
              </a:lnSpc>
              <a:spcBef>
                <a:spcPts val="95"/>
              </a:spcBef>
            </a:pPr>
            <a:r>
              <a:rPr spc="125" dirty="0"/>
              <a:t>Pay</a:t>
            </a:r>
            <a:r>
              <a:rPr spc="300" dirty="0"/>
              <a:t> </a:t>
            </a:r>
            <a:r>
              <a:rPr dirty="0"/>
              <a:t>for</a:t>
            </a:r>
            <a:r>
              <a:rPr spc="185" dirty="0"/>
              <a:t> </a:t>
            </a:r>
            <a:r>
              <a:rPr spc="235" dirty="0"/>
              <a:t>Performance</a:t>
            </a:r>
            <a:r>
              <a:rPr spc="434" dirty="0"/>
              <a:t> </a:t>
            </a:r>
            <a:r>
              <a:rPr spc="60" dirty="0"/>
              <a:t>(P4P)</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72390">
              <a:lnSpc>
                <a:spcPts val="1670"/>
              </a:lnSpc>
            </a:pPr>
            <a:fld id="{81D60167-4931-47E6-BA6A-407CBD079E47}" type="slidenum">
              <a:rPr spc="-25" dirty="0"/>
              <a:t>36</a:t>
            </a:fld>
            <a:endParaRPr spc="-25" dirty="0"/>
          </a:p>
        </p:txBody>
      </p:sp>
      <p:sp>
        <p:nvSpPr>
          <p:cNvPr id="3" name="object 3"/>
          <p:cNvSpPr txBox="1"/>
          <p:nvPr/>
        </p:nvSpPr>
        <p:spPr>
          <a:xfrm>
            <a:off x="1607906" y="2310071"/>
            <a:ext cx="15980410" cy="985519"/>
          </a:xfrm>
          <a:prstGeom prst="rect">
            <a:avLst/>
          </a:prstGeom>
        </p:spPr>
        <p:txBody>
          <a:bodyPr vert="horz" wrap="square" lIns="0" tIns="66040" rIns="0" bIns="0" rtlCol="0">
            <a:spAutoFit/>
          </a:bodyPr>
          <a:lstStyle/>
          <a:p>
            <a:pPr marL="12700" marR="5080">
              <a:lnSpc>
                <a:spcPts val="3600"/>
              </a:lnSpc>
              <a:spcBef>
                <a:spcPts val="520"/>
              </a:spcBef>
            </a:pPr>
            <a:r>
              <a:rPr sz="3300" spc="105" dirty="0">
                <a:solidFill>
                  <a:srgbClr val="1F1243"/>
                </a:solidFill>
                <a:latin typeface="Calibri"/>
                <a:cs typeface="Calibri"/>
              </a:rPr>
              <a:t>Provider</a:t>
            </a:r>
            <a:r>
              <a:rPr sz="3300" spc="260" dirty="0">
                <a:solidFill>
                  <a:srgbClr val="1F1243"/>
                </a:solidFill>
                <a:latin typeface="Calibri"/>
                <a:cs typeface="Calibri"/>
              </a:rPr>
              <a:t> </a:t>
            </a:r>
            <a:r>
              <a:rPr sz="3300" spc="114" dirty="0">
                <a:solidFill>
                  <a:srgbClr val="1F1243"/>
                </a:solidFill>
                <a:latin typeface="Calibri"/>
                <a:cs typeface="Calibri"/>
              </a:rPr>
              <a:t>P4P</a:t>
            </a:r>
            <a:r>
              <a:rPr sz="3300" spc="315" dirty="0">
                <a:solidFill>
                  <a:srgbClr val="1F1243"/>
                </a:solidFill>
                <a:latin typeface="Calibri"/>
                <a:cs typeface="Calibri"/>
              </a:rPr>
              <a:t> </a:t>
            </a:r>
            <a:r>
              <a:rPr sz="3300" spc="170" dirty="0">
                <a:solidFill>
                  <a:srgbClr val="1F1243"/>
                </a:solidFill>
                <a:latin typeface="Calibri"/>
                <a:cs typeface="Calibri"/>
              </a:rPr>
              <a:t>program</a:t>
            </a:r>
            <a:r>
              <a:rPr sz="3300" spc="320" dirty="0">
                <a:solidFill>
                  <a:srgbClr val="1F1243"/>
                </a:solidFill>
                <a:latin typeface="Calibri"/>
                <a:cs typeface="Calibri"/>
              </a:rPr>
              <a:t> </a:t>
            </a:r>
            <a:r>
              <a:rPr sz="3300" spc="145" dirty="0">
                <a:solidFill>
                  <a:srgbClr val="1F1243"/>
                </a:solidFill>
                <a:latin typeface="Calibri"/>
                <a:cs typeface="Calibri"/>
              </a:rPr>
              <a:t>updates</a:t>
            </a:r>
            <a:r>
              <a:rPr sz="3300" spc="375" dirty="0">
                <a:solidFill>
                  <a:srgbClr val="1F1243"/>
                </a:solidFill>
                <a:latin typeface="Calibri"/>
                <a:cs typeface="Calibri"/>
              </a:rPr>
              <a:t> </a:t>
            </a:r>
            <a:r>
              <a:rPr sz="3300" spc="85" dirty="0">
                <a:solidFill>
                  <a:srgbClr val="1F1243"/>
                </a:solidFill>
                <a:latin typeface="Calibri"/>
                <a:cs typeface="Calibri"/>
              </a:rPr>
              <a:t>are</a:t>
            </a:r>
            <a:r>
              <a:rPr sz="3300" spc="225" dirty="0">
                <a:solidFill>
                  <a:srgbClr val="1F1243"/>
                </a:solidFill>
                <a:latin typeface="Calibri"/>
                <a:cs typeface="Calibri"/>
              </a:rPr>
              <a:t> </a:t>
            </a:r>
            <a:r>
              <a:rPr sz="3300" spc="165" dirty="0">
                <a:solidFill>
                  <a:srgbClr val="1F1243"/>
                </a:solidFill>
                <a:latin typeface="Calibri"/>
                <a:cs typeface="Calibri"/>
              </a:rPr>
              <a:t>posted</a:t>
            </a:r>
            <a:r>
              <a:rPr sz="3300" spc="310" dirty="0">
                <a:solidFill>
                  <a:srgbClr val="1F1243"/>
                </a:solidFill>
                <a:latin typeface="Calibri"/>
                <a:cs typeface="Calibri"/>
              </a:rPr>
              <a:t> </a:t>
            </a:r>
            <a:r>
              <a:rPr sz="3300" spc="90" dirty="0">
                <a:solidFill>
                  <a:srgbClr val="1F1243"/>
                </a:solidFill>
                <a:latin typeface="Calibri"/>
                <a:cs typeface="Calibri"/>
              </a:rPr>
              <a:t>on</a:t>
            </a:r>
            <a:r>
              <a:rPr sz="3300" spc="330" dirty="0">
                <a:solidFill>
                  <a:srgbClr val="1F1243"/>
                </a:solidFill>
                <a:latin typeface="Calibri"/>
                <a:cs typeface="Calibri"/>
              </a:rPr>
              <a:t> </a:t>
            </a:r>
            <a:r>
              <a:rPr sz="3300" spc="65" dirty="0">
                <a:solidFill>
                  <a:srgbClr val="1F1243"/>
                </a:solidFill>
                <a:latin typeface="Calibri"/>
                <a:cs typeface="Calibri"/>
              </a:rPr>
              <a:t>the</a:t>
            </a:r>
            <a:r>
              <a:rPr sz="3300" spc="225" dirty="0">
                <a:solidFill>
                  <a:srgbClr val="1F1243"/>
                </a:solidFill>
                <a:latin typeface="Calibri"/>
                <a:cs typeface="Calibri"/>
              </a:rPr>
              <a:t> </a:t>
            </a:r>
            <a:r>
              <a:rPr sz="3300" spc="175" dirty="0">
                <a:solidFill>
                  <a:srgbClr val="1F1243"/>
                </a:solidFill>
                <a:latin typeface="Calibri"/>
                <a:cs typeface="Calibri"/>
              </a:rPr>
              <a:t>CountyCare</a:t>
            </a:r>
            <a:r>
              <a:rPr sz="3300" spc="320" dirty="0">
                <a:solidFill>
                  <a:srgbClr val="1F1243"/>
                </a:solidFill>
                <a:latin typeface="Calibri"/>
                <a:cs typeface="Calibri"/>
              </a:rPr>
              <a:t> </a:t>
            </a:r>
            <a:r>
              <a:rPr sz="3300" spc="110" dirty="0">
                <a:solidFill>
                  <a:srgbClr val="1F1243"/>
                </a:solidFill>
                <a:latin typeface="Calibri"/>
                <a:cs typeface="Calibri"/>
              </a:rPr>
              <a:t>website.</a:t>
            </a:r>
            <a:r>
              <a:rPr sz="3300" spc="130" dirty="0">
                <a:solidFill>
                  <a:srgbClr val="1F1243"/>
                </a:solidFill>
                <a:latin typeface="Calibri"/>
                <a:cs typeface="Calibri"/>
              </a:rPr>
              <a:t> </a:t>
            </a:r>
            <a:r>
              <a:rPr sz="3300" spc="160" dirty="0">
                <a:solidFill>
                  <a:srgbClr val="1F1243"/>
                </a:solidFill>
                <a:latin typeface="Calibri"/>
                <a:cs typeface="Calibri"/>
              </a:rPr>
              <a:t>Click</a:t>
            </a:r>
            <a:r>
              <a:rPr sz="3300" spc="375" dirty="0">
                <a:solidFill>
                  <a:srgbClr val="1F1243"/>
                </a:solidFill>
                <a:latin typeface="Calibri"/>
                <a:cs typeface="Calibri"/>
              </a:rPr>
              <a:t> </a:t>
            </a:r>
            <a:r>
              <a:rPr sz="3300" u="sng" spc="105" dirty="0">
                <a:solidFill>
                  <a:srgbClr val="0000FF"/>
                </a:solidFill>
                <a:uFill>
                  <a:solidFill>
                    <a:srgbClr val="934F70"/>
                  </a:solidFill>
                </a:uFill>
                <a:latin typeface="Calibri"/>
                <a:cs typeface="Calibri"/>
                <a:hlinkClick r:id="rId2"/>
              </a:rPr>
              <a:t>here</a:t>
            </a:r>
            <a:r>
              <a:rPr sz="3300" u="none" spc="275" dirty="0">
                <a:solidFill>
                  <a:srgbClr val="0000FF"/>
                </a:solidFill>
                <a:latin typeface="Calibri"/>
                <a:cs typeface="Calibri"/>
              </a:rPr>
              <a:t> </a:t>
            </a:r>
            <a:r>
              <a:rPr sz="3300" u="none" spc="-25" dirty="0">
                <a:solidFill>
                  <a:srgbClr val="1F1243"/>
                </a:solidFill>
                <a:latin typeface="Calibri"/>
                <a:cs typeface="Calibri"/>
              </a:rPr>
              <a:t>for </a:t>
            </a:r>
            <a:r>
              <a:rPr sz="3300" u="none" spc="125" dirty="0">
                <a:solidFill>
                  <a:srgbClr val="1F1243"/>
                </a:solidFill>
                <a:latin typeface="Calibri"/>
                <a:cs typeface="Calibri"/>
              </a:rPr>
              <a:t>more</a:t>
            </a:r>
            <a:r>
              <a:rPr sz="3300" u="none" spc="285" dirty="0">
                <a:solidFill>
                  <a:srgbClr val="1F1243"/>
                </a:solidFill>
                <a:latin typeface="Calibri"/>
                <a:cs typeface="Calibri"/>
              </a:rPr>
              <a:t> </a:t>
            </a:r>
            <a:r>
              <a:rPr sz="3300" u="none" spc="80" dirty="0">
                <a:solidFill>
                  <a:srgbClr val="1F1243"/>
                </a:solidFill>
                <a:latin typeface="Calibri"/>
                <a:cs typeface="Calibri"/>
              </a:rPr>
              <a:t>information</a:t>
            </a:r>
            <a:r>
              <a:rPr sz="3300" u="none" spc="275" dirty="0">
                <a:solidFill>
                  <a:srgbClr val="1F1243"/>
                </a:solidFill>
                <a:latin typeface="Calibri"/>
                <a:cs typeface="Calibri"/>
              </a:rPr>
              <a:t> </a:t>
            </a:r>
            <a:r>
              <a:rPr sz="3300" u="none" spc="90" dirty="0">
                <a:solidFill>
                  <a:srgbClr val="1F1243"/>
                </a:solidFill>
                <a:latin typeface="Calibri"/>
                <a:cs typeface="Calibri"/>
              </a:rPr>
              <a:t>on</a:t>
            </a:r>
            <a:r>
              <a:rPr sz="3300" u="none" spc="305" dirty="0">
                <a:solidFill>
                  <a:srgbClr val="1F1243"/>
                </a:solidFill>
                <a:latin typeface="Calibri"/>
                <a:cs typeface="Calibri"/>
              </a:rPr>
              <a:t> </a:t>
            </a:r>
            <a:r>
              <a:rPr sz="3300" u="none" spc="55" dirty="0">
                <a:solidFill>
                  <a:srgbClr val="1F1243"/>
                </a:solidFill>
                <a:latin typeface="Calibri"/>
                <a:cs typeface="Calibri"/>
              </a:rPr>
              <a:t>the</a:t>
            </a:r>
            <a:r>
              <a:rPr sz="3300" u="none" spc="225" dirty="0">
                <a:solidFill>
                  <a:srgbClr val="1F1243"/>
                </a:solidFill>
                <a:latin typeface="Calibri"/>
                <a:cs typeface="Calibri"/>
              </a:rPr>
              <a:t> </a:t>
            </a:r>
            <a:r>
              <a:rPr sz="3300" u="none" spc="180" dirty="0">
                <a:solidFill>
                  <a:srgbClr val="1F1243"/>
                </a:solidFill>
                <a:latin typeface="Calibri"/>
                <a:cs typeface="Calibri"/>
              </a:rPr>
              <a:t>CountyCare</a:t>
            </a:r>
            <a:r>
              <a:rPr sz="3300" u="none" spc="345" dirty="0">
                <a:solidFill>
                  <a:srgbClr val="1F1243"/>
                </a:solidFill>
                <a:latin typeface="Calibri"/>
                <a:cs typeface="Calibri"/>
              </a:rPr>
              <a:t> </a:t>
            </a:r>
            <a:r>
              <a:rPr sz="3300" u="none" spc="130" dirty="0">
                <a:solidFill>
                  <a:srgbClr val="1F1243"/>
                </a:solidFill>
                <a:latin typeface="Calibri"/>
                <a:cs typeface="Calibri"/>
              </a:rPr>
              <a:t>P4P</a:t>
            </a:r>
            <a:r>
              <a:rPr sz="3300" u="none" spc="325" dirty="0">
                <a:solidFill>
                  <a:srgbClr val="1F1243"/>
                </a:solidFill>
                <a:latin typeface="Calibri"/>
                <a:cs typeface="Calibri"/>
              </a:rPr>
              <a:t> </a:t>
            </a:r>
            <a:r>
              <a:rPr sz="3300" u="none" spc="135" dirty="0">
                <a:solidFill>
                  <a:srgbClr val="1F1243"/>
                </a:solidFill>
                <a:latin typeface="Calibri"/>
                <a:cs typeface="Calibri"/>
              </a:rPr>
              <a:t>program.</a:t>
            </a:r>
            <a:endParaRPr sz="3300" dirty="0">
              <a:latin typeface="Calibri"/>
              <a:cs typeface="Calibri"/>
            </a:endParaRPr>
          </a:p>
        </p:txBody>
      </p:sp>
      <p:pic>
        <p:nvPicPr>
          <p:cNvPr id="7" name="Picture 6">
            <a:extLst>
              <a:ext uri="{FF2B5EF4-FFF2-40B4-BE49-F238E27FC236}">
                <a16:creationId xmlns:a16="http://schemas.microsoft.com/office/drawing/2014/main" id="{89B37D0A-0778-0873-874D-16B8AAC0F857}"/>
              </a:ext>
            </a:extLst>
          </p:cNvPr>
          <p:cNvPicPr>
            <a:picLocks noChangeAspect="1"/>
          </p:cNvPicPr>
          <p:nvPr/>
        </p:nvPicPr>
        <p:blipFill>
          <a:blip r:embed="rId3"/>
          <a:stretch>
            <a:fillRect/>
          </a:stretch>
        </p:blipFill>
        <p:spPr>
          <a:xfrm>
            <a:off x="3727450" y="3825875"/>
            <a:ext cx="11582603" cy="5262289"/>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D2CBE1-5DAE-C4BC-898D-D5BEF465810C}"/>
            </a:ext>
          </a:extLst>
        </p:cNvPr>
        <p:cNvGrpSpPr/>
        <p:nvPr/>
      </p:nvGrpSpPr>
      <p:grpSpPr>
        <a:xfrm>
          <a:off x="0" y="0"/>
          <a:ext cx="0" cy="0"/>
          <a:chOff x="0" y="0"/>
          <a:chExt cx="0" cy="0"/>
        </a:xfrm>
      </p:grpSpPr>
      <p:sp>
        <p:nvSpPr>
          <p:cNvPr id="2" name="object 2" descr="$PPTXTitle">
            <a:extLst>
              <a:ext uri="{FF2B5EF4-FFF2-40B4-BE49-F238E27FC236}">
                <a16:creationId xmlns:a16="http://schemas.microsoft.com/office/drawing/2014/main" id="{4AF3D03C-FA17-087E-8D73-3C87C0AC7FB0}"/>
              </a:ext>
            </a:extLst>
          </p:cNvPr>
          <p:cNvSpPr txBox="1">
            <a:spLocks noGrp="1"/>
          </p:cNvSpPr>
          <p:nvPr>
            <p:ph type="title"/>
          </p:nvPr>
        </p:nvSpPr>
        <p:spPr>
          <a:xfrm>
            <a:off x="7245674" y="5128587"/>
            <a:ext cx="5570220" cy="826769"/>
          </a:xfrm>
          <a:prstGeom prst="rect">
            <a:avLst/>
          </a:prstGeom>
        </p:spPr>
        <p:txBody>
          <a:bodyPr vert="horz" wrap="square" lIns="0" tIns="13335" rIns="0" bIns="0" rtlCol="0">
            <a:spAutoFit/>
          </a:bodyPr>
          <a:lstStyle/>
          <a:p>
            <a:pPr marL="12700">
              <a:lnSpc>
                <a:spcPct val="100000"/>
              </a:lnSpc>
              <a:spcBef>
                <a:spcPts val="105"/>
              </a:spcBef>
            </a:pPr>
            <a:r>
              <a:rPr sz="5250" spc="150" dirty="0">
                <a:solidFill>
                  <a:srgbClr val="FFFFFF"/>
                </a:solidFill>
              </a:rPr>
              <a:t>Member</a:t>
            </a:r>
            <a:r>
              <a:rPr sz="5250" spc="204" dirty="0">
                <a:solidFill>
                  <a:srgbClr val="FFFFFF"/>
                </a:solidFill>
              </a:rPr>
              <a:t> </a:t>
            </a:r>
            <a:r>
              <a:rPr sz="5250" spc="125" dirty="0">
                <a:solidFill>
                  <a:srgbClr val="FFFFFF"/>
                </a:solidFill>
              </a:rPr>
              <a:t>R</a:t>
            </a:r>
            <a:r>
              <a:rPr lang="en-US" sz="5250" spc="125" dirty="0">
                <a:solidFill>
                  <a:srgbClr val="FFFFFF"/>
                </a:solidFill>
              </a:rPr>
              <a:t>ights</a:t>
            </a:r>
            <a:endParaRPr sz="5250" dirty="0"/>
          </a:p>
        </p:txBody>
      </p:sp>
    </p:spTree>
    <p:extLst>
      <p:ext uri="{BB962C8B-B14F-4D97-AF65-F5344CB8AC3E}">
        <p14:creationId xmlns:p14="http://schemas.microsoft.com/office/powerpoint/2010/main" val="37006400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C629CC7-1412-D8D1-D9FD-4B608D723D2F}"/>
              </a:ext>
            </a:extLst>
          </p:cNvPr>
          <p:cNvSpPr>
            <a:spLocks noGrp="1"/>
          </p:cNvSpPr>
          <p:nvPr>
            <p:ph type="title"/>
          </p:nvPr>
        </p:nvSpPr>
        <p:spPr>
          <a:xfrm>
            <a:off x="607552" y="168275"/>
            <a:ext cx="18539576" cy="1503670"/>
          </a:xfrm>
        </p:spPr>
        <p:txBody>
          <a:bodyPr wrap="square">
            <a:normAutofit/>
          </a:bodyPr>
          <a:lstStyle/>
          <a:p>
            <a:pPr algn="ctr"/>
            <a:r>
              <a:rPr lang="en-US" sz="6600" dirty="0"/>
              <a:t>Member Rights</a:t>
            </a:r>
          </a:p>
        </p:txBody>
      </p:sp>
      <p:sp>
        <p:nvSpPr>
          <p:cNvPr id="4" name="TextBox 3">
            <a:extLst>
              <a:ext uri="{FF2B5EF4-FFF2-40B4-BE49-F238E27FC236}">
                <a16:creationId xmlns:a16="http://schemas.microsoft.com/office/drawing/2014/main" id="{8DB307BF-56EF-4210-0B0A-A0572C58730B}"/>
              </a:ext>
            </a:extLst>
          </p:cNvPr>
          <p:cNvSpPr txBox="1"/>
          <p:nvPr/>
        </p:nvSpPr>
        <p:spPr>
          <a:xfrm>
            <a:off x="621255" y="1235075"/>
            <a:ext cx="19050000" cy="9787295"/>
          </a:xfrm>
          <a:prstGeom prst="rect">
            <a:avLst/>
          </a:prstGeom>
          <a:noFill/>
        </p:spPr>
        <p:txBody>
          <a:bodyPr wrap="square">
            <a:spAutoFit/>
          </a:bodyPr>
          <a:lstStyle/>
          <a:p>
            <a:pPr marL="571500" indent="-571500">
              <a:buFont typeface="Wingdings" panose="05000000000000000000" pitchFamily="2" charset="2"/>
              <a:buChar char="q"/>
            </a:pPr>
            <a:r>
              <a:rPr lang="en-US" sz="3600" dirty="0">
                <a:solidFill>
                  <a:schemeClr val="tx2">
                    <a:lumMod val="60000"/>
                    <a:lumOff val="40000"/>
                  </a:schemeClr>
                </a:solidFill>
              </a:rPr>
              <a:t> </a:t>
            </a:r>
            <a:r>
              <a:rPr lang="en-US" sz="3300" dirty="0"/>
              <a:t>Be treated with respect and dignity at all times </a:t>
            </a:r>
          </a:p>
          <a:p>
            <a:pPr marL="571500" indent="-571500">
              <a:buFont typeface="Wingdings" panose="05000000000000000000" pitchFamily="2" charset="2"/>
              <a:buChar char="q"/>
            </a:pPr>
            <a:r>
              <a:rPr lang="en-US" sz="3300" dirty="0">
                <a:solidFill>
                  <a:schemeClr val="tx2">
                    <a:lumMod val="60000"/>
                    <a:lumOff val="40000"/>
                  </a:schemeClr>
                </a:solidFill>
              </a:rPr>
              <a:t> </a:t>
            </a:r>
            <a:r>
              <a:rPr lang="en-US" sz="3300" dirty="0"/>
              <a:t>Have personal health information and medical records kept private except where allowed by law </a:t>
            </a:r>
          </a:p>
          <a:p>
            <a:pPr marL="571500" indent="-571500">
              <a:buFont typeface="Wingdings" panose="05000000000000000000" pitchFamily="2" charset="2"/>
              <a:buChar char="q"/>
            </a:pPr>
            <a:r>
              <a:rPr lang="en-US" sz="3300" dirty="0">
                <a:solidFill>
                  <a:schemeClr val="tx2">
                    <a:lumMod val="60000"/>
                    <a:lumOff val="40000"/>
                  </a:schemeClr>
                </a:solidFill>
              </a:rPr>
              <a:t> </a:t>
            </a:r>
            <a:r>
              <a:rPr lang="en-US" sz="3300" dirty="0"/>
              <a:t>Be protected from discrimination</a:t>
            </a:r>
          </a:p>
          <a:p>
            <a:pPr marL="571500" indent="-571500">
              <a:buFont typeface="Wingdings" panose="05000000000000000000" pitchFamily="2" charset="2"/>
              <a:buChar char="q"/>
            </a:pPr>
            <a:r>
              <a:rPr lang="en-US" sz="3300" dirty="0">
                <a:solidFill>
                  <a:schemeClr val="tx2">
                    <a:lumMod val="60000"/>
                    <a:lumOff val="40000"/>
                  </a:schemeClr>
                </a:solidFill>
              </a:rPr>
              <a:t> </a:t>
            </a:r>
            <a:r>
              <a:rPr lang="en-US" sz="3300" dirty="0"/>
              <a:t>Be free from any form of restraint or seclusion used as a way to force, control, and ease of reprisal or retaliation </a:t>
            </a:r>
          </a:p>
          <a:p>
            <a:pPr marL="571500" indent="-571500">
              <a:buFont typeface="Wingdings" panose="05000000000000000000" pitchFamily="2" charset="2"/>
              <a:buChar char="q"/>
            </a:pPr>
            <a:endParaRPr lang="en-US" sz="3300" dirty="0"/>
          </a:p>
          <a:p>
            <a:pPr marL="571500" indent="-571500">
              <a:buFont typeface="Wingdings" panose="05000000000000000000" pitchFamily="2" charset="2"/>
              <a:buChar char="q"/>
            </a:pPr>
            <a:r>
              <a:rPr lang="en-US" sz="3300" dirty="0">
                <a:solidFill>
                  <a:schemeClr val="tx2">
                    <a:lumMod val="60000"/>
                    <a:lumOff val="40000"/>
                  </a:schemeClr>
                </a:solidFill>
              </a:rPr>
              <a:t> </a:t>
            </a:r>
            <a:r>
              <a:rPr lang="en-US" sz="3300" dirty="0"/>
              <a:t>Receive information, including the Member Handbook from CountyCare in other languages, audio, large print or Braille</a:t>
            </a:r>
          </a:p>
          <a:p>
            <a:pPr marL="571500" indent="-571500">
              <a:buFont typeface="Wingdings" panose="05000000000000000000" pitchFamily="2" charset="2"/>
              <a:buChar char="q"/>
            </a:pPr>
            <a:endParaRPr lang="en-US" sz="3300" dirty="0"/>
          </a:p>
          <a:p>
            <a:pPr marL="571500" indent="-571500">
              <a:buFont typeface="Wingdings" panose="05000000000000000000" pitchFamily="2" charset="2"/>
              <a:buChar char="q"/>
            </a:pPr>
            <a:r>
              <a:rPr lang="en-US" sz="3300" dirty="0">
                <a:solidFill>
                  <a:schemeClr val="tx2">
                    <a:lumMod val="60000"/>
                    <a:lumOff val="40000"/>
                  </a:schemeClr>
                </a:solidFill>
              </a:rPr>
              <a:t> </a:t>
            </a:r>
            <a:r>
              <a:rPr lang="en-US" sz="3300" dirty="0"/>
              <a:t>Have use of an interpreter when needed including during any complaint or appeal process</a:t>
            </a:r>
          </a:p>
          <a:p>
            <a:pPr marL="571500" indent="-571500">
              <a:buFont typeface="Wingdings" panose="05000000000000000000" pitchFamily="2" charset="2"/>
              <a:buChar char="q"/>
            </a:pPr>
            <a:r>
              <a:rPr lang="en-US" sz="3300" dirty="0">
                <a:solidFill>
                  <a:schemeClr val="tx2">
                    <a:lumMod val="60000"/>
                    <a:lumOff val="40000"/>
                  </a:schemeClr>
                </a:solidFill>
              </a:rPr>
              <a:t> </a:t>
            </a:r>
            <a:r>
              <a:rPr lang="en-US" sz="3300" dirty="0"/>
              <a:t>Have a candid discussion with providers about appropriate or medically necessary treatment options for your conditions, regardless of cost or benefit coverage</a:t>
            </a:r>
          </a:p>
          <a:p>
            <a:pPr marL="571500" indent="-571500">
              <a:buFont typeface="Wingdings" panose="05000000000000000000" pitchFamily="2" charset="2"/>
              <a:buChar char="q"/>
            </a:pPr>
            <a:endParaRPr lang="en-US" sz="3300" dirty="0"/>
          </a:p>
          <a:p>
            <a:pPr marL="571500" indent="-571500">
              <a:buFont typeface="Wingdings" panose="05000000000000000000" pitchFamily="2" charset="2"/>
              <a:buChar char="q"/>
            </a:pPr>
            <a:r>
              <a:rPr lang="en-US" sz="3300" dirty="0">
                <a:solidFill>
                  <a:schemeClr val="tx2">
                    <a:lumMod val="60000"/>
                    <a:lumOff val="40000"/>
                  </a:schemeClr>
                </a:solidFill>
              </a:rPr>
              <a:t> </a:t>
            </a:r>
            <a:r>
              <a:rPr lang="en-US" sz="3300" dirty="0"/>
              <a:t> Receive information on available treatment options and alternatives, this includes the right to ask for a second opinion</a:t>
            </a:r>
          </a:p>
          <a:p>
            <a:pPr marL="571500" indent="-571500">
              <a:buFont typeface="Wingdings" panose="05000000000000000000" pitchFamily="2" charset="2"/>
              <a:buChar char="q"/>
            </a:pPr>
            <a:endParaRPr lang="en-US" sz="3300" dirty="0"/>
          </a:p>
          <a:p>
            <a:pPr marL="571500" indent="-571500">
              <a:buFont typeface="Wingdings" panose="05000000000000000000" pitchFamily="2" charset="2"/>
              <a:buChar char="q"/>
            </a:pPr>
            <a:r>
              <a:rPr lang="en-US" sz="3300" dirty="0">
                <a:solidFill>
                  <a:schemeClr val="tx2">
                    <a:lumMod val="60000"/>
                    <a:lumOff val="40000"/>
                  </a:schemeClr>
                </a:solidFill>
              </a:rPr>
              <a:t> </a:t>
            </a:r>
            <a:r>
              <a:rPr lang="en-US" sz="3300" dirty="0"/>
              <a:t>Providers must explain treatment options in a way the member understands</a:t>
            </a:r>
          </a:p>
          <a:p>
            <a:pPr marL="571500" indent="-571500">
              <a:buFont typeface="Wingdings" panose="05000000000000000000" pitchFamily="2" charset="2"/>
              <a:buChar char="q"/>
            </a:pPr>
            <a:r>
              <a:rPr lang="en-US" sz="3300" dirty="0">
                <a:solidFill>
                  <a:schemeClr val="tx2">
                    <a:lumMod val="60000"/>
                    <a:lumOff val="40000"/>
                  </a:schemeClr>
                </a:solidFill>
              </a:rPr>
              <a:t> </a:t>
            </a:r>
            <a:r>
              <a:rPr lang="en-US" sz="3300" dirty="0"/>
              <a:t>Receive information necessary to be involved in making decisions about health care treatment and choices </a:t>
            </a:r>
          </a:p>
        </p:txBody>
      </p:sp>
    </p:spTree>
    <p:extLst>
      <p:ext uri="{BB962C8B-B14F-4D97-AF65-F5344CB8AC3E}">
        <p14:creationId xmlns:p14="http://schemas.microsoft.com/office/powerpoint/2010/main" val="42942218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8020DD-86C3-D32C-AB4C-A0AFB0AA90EF}"/>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BF2399ED-2687-0924-D4E0-14F5FC865C2E}"/>
              </a:ext>
            </a:extLst>
          </p:cNvPr>
          <p:cNvSpPr>
            <a:spLocks noGrp="1"/>
          </p:cNvSpPr>
          <p:nvPr>
            <p:ph type="title"/>
          </p:nvPr>
        </p:nvSpPr>
        <p:spPr>
          <a:xfrm>
            <a:off x="782262" y="92105"/>
            <a:ext cx="18539576" cy="1503670"/>
          </a:xfrm>
        </p:spPr>
        <p:txBody>
          <a:bodyPr wrap="square">
            <a:normAutofit/>
          </a:bodyPr>
          <a:lstStyle/>
          <a:p>
            <a:pPr algn="ctr"/>
            <a:r>
              <a:rPr lang="en-US" dirty="0"/>
              <a:t>Member Rights</a:t>
            </a:r>
          </a:p>
        </p:txBody>
      </p:sp>
      <p:sp>
        <p:nvSpPr>
          <p:cNvPr id="4" name="TextBox 3">
            <a:extLst>
              <a:ext uri="{FF2B5EF4-FFF2-40B4-BE49-F238E27FC236}">
                <a16:creationId xmlns:a16="http://schemas.microsoft.com/office/drawing/2014/main" id="{6E35B4EF-7D63-61D6-D837-612B6CB9B11F}"/>
              </a:ext>
            </a:extLst>
          </p:cNvPr>
          <p:cNvSpPr txBox="1"/>
          <p:nvPr/>
        </p:nvSpPr>
        <p:spPr>
          <a:xfrm>
            <a:off x="446548" y="1311275"/>
            <a:ext cx="19050000" cy="8402300"/>
          </a:xfrm>
          <a:prstGeom prst="rect">
            <a:avLst/>
          </a:prstGeom>
          <a:noFill/>
        </p:spPr>
        <p:txBody>
          <a:bodyPr wrap="square">
            <a:spAutoFit/>
          </a:bodyPr>
          <a:lstStyle/>
          <a:p>
            <a:pPr marL="571500" indent="-571500">
              <a:buFont typeface="Wingdings" panose="05000000000000000000" pitchFamily="2" charset="2"/>
              <a:buChar char="q"/>
            </a:pPr>
            <a:r>
              <a:rPr lang="en-US" sz="3600" dirty="0">
                <a:solidFill>
                  <a:schemeClr val="tx2">
                    <a:lumMod val="60000"/>
                    <a:lumOff val="40000"/>
                  </a:schemeClr>
                </a:solidFill>
              </a:rPr>
              <a:t> </a:t>
            </a:r>
            <a:r>
              <a:rPr lang="en-US" sz="3600" dirty="0"/>
              <a:t>Refuse treatment and be told what may happen to the member’s health if treatment is refused</a:t>
            </a:r>
          </a:p>
          <a:p>
            <a:pPr marL="571500" indent="-571500">
              <a:buFont typeface="Wingdings" panose="05000000000000000000" pitchFamily="2" charset="2"/>
              <a:buChar char="q"/>
            </a:pPr>
            <a:r>
              <a:rPr lang="en-US" sz="3600" dirty="0">
                <a:solidFill>
                  <a:schemeClr val="tx2">
                    <a:lumMod val="60000"/>
                    <a:lumOff val="40000"/>
                  </a:schemeClr>
                </a:solidFill>
              </a:rPr>
              <a:t> </a:t>
            </a:r>
            <a:r>
              <a:rPr lang="en-US" sz="3600" dirty="0"/>
              <a:t>Receive a copy of their medical records and in some cases request that they be amended or corrected</a:t>
            </a:r>
          </a:p>
          <a:p>
            <a:pPr marL="571500" indent="-571500">
              <a:buFont typeface="Wingdings" panose="05000000000000000000" pitchFamily="2" charset="2"/>
              <a:buChar char="q"/>
            </a:pPr>
            <a:r>
              <a:rPr lang="en-US" sz="3600" dirty="0">
                <a:solidFill>
                  <a:schemeClr val="tx2">
                    <a:lumMod val="60000"/>
                    <a:lumOff val="40000"/>
                  </a:schemeClr>
                </a:solidFill>
              </a:rPr>
              <a:t> </a:t>
            </a:r>
            <a:r>
              <a:rPr lang="en-US" sz="3600" dirty="0"/>
              <a:t>Choose and change their PCP from CountyCare</a:t>
            </a:r>
          </a:p>
          <a:p>
            <a:pPr marL="571500" indent="-571500">
              <a:buFont typeface="Wingdings" panose="05000000000000000000" pitchFamily="2" charset="2"/>
              <a:buChar char="q"/>
            </a:pPr>
            <a:r>
              <a:rPr lang="en-US" sz="3600" dirty="0">
                <a:solidFill>
                  <a:schemeClr val="tx2">
                    <a:lumMod val="60000"/>
                    <a:lumOff val="40000"/>
                  </a:schemeClr>
                </a:solidFill>
              </a:rPr>
              <a:t> </a:t>
            </a:r>
            <a:r>
              <a:rPr lang="en-US" sz="3600" dirty="0"/>
              <a:t>File a complaint (sometimes called a grievance), or appeal about CountyCare or the care they received without fear of mistreatment or backlash of any kind </a:t>
            </a:r>
          </a:p>
          <a:p>
            <a:pPr marL="571500" indent="-571500">
              <a:buFont typeface="Wingdings" panose="05000000000000000000" pitchFamily="2" charset="2"/>
              <a:buChar char="q"/>
            </a:pPr>
            <a:r>
              <a:rPr lang="en-US" sz="3600" dirty="0">
                <a:solidFill>
                  <a:schemeClr val="tx2">
                    <a:lumMod val="60000"/>
                    <a:lumOff val="40000"/>
                  </a:schemeClr>
                </a:solidFill>
              </a:rPr>
              <a:t> </a:t>
            </a:r>
            <a:r>
              <a:rPr lang="en-US" sz="3600" dirty="0"/>
              <a:t>Appeal a decision made by CountyCare on the phone or in writing</a:t>
            </a:r>
          </a:p>
          <a:p>
            <a:pPr marL="571500" indent="-571500">
              <a:buFont typeface="Wingdings" panose="05000000000000000000" pitchFamily="2" charset="2"/>
              <a:buChar char="q"/>
            </a:pPr>
            <a:r>
              <a:rPr lang="en-US" sz="3600" dirty="0">
                <a:solidFill>
                  <a:schemeClr val="tx2">
                    <a:lumMod val="60000"/>
                    <a:lumOff val="40000"/>
                  </a:schemeClr>
                </a:solidFill>
              </a:rPr>
              <a:t> </a:t>
            </a:r>
            <a:r>
              <a:rPr lang="en-US" sz="3600" dirty="0"/>
              <a:t>Request and receive in a reasonable amount of time, information about CountyCare, and its providers, services and polices </a:t>
            </a:r>
          </a:p>
          <a:p>
            <a:pPr marL="571500" indent="-571500">
              <a:buFont typeface="Wingdings" panose="05000000000000000000" pitchFamily="2" charset="2"/>
              <a:buChar char="q"/>
            </a:pPr>
            <a:r>
              <a:rPr lang="en-US" sz="3600" dirty="0">
                <a:solidFill>
                  <a:schemeClr val="tx2">
                    <a:lumMod val="60000"/>
                    <a:lumOff val="40000"/>
                  </a:schemeClr>
                </a:solidFill>
              </a:rPr>
              <a:t> </a:t>
            </a:r>
            <a:r>
              <a:rPr lang="en-US" sz="3600" dirty="0"/>
              <a:t>Receive information about CountyCare Member Rights and Responsibilities (members also have the right to suggest changes in this policy)</a:t>
            </a:r>
          </a:p>
          <a:p>
            <a:pPr marL="571500" indent="-571500">
              <a:buFont typeface="Wingdings" panose="05000000000000000000" pitchFamily="2" charset="2"/>
              <a:buChar char="q"/>
            </a:pPr>
            <a:r>
              <a:rPr lang="en-US" sz="3600" dirty="0">
                <a:solidFill>
                  <a:schemeClr val="tx2">
                    <a:lumMod val="60000"/>
                    <a:lumOff val="40000"/>
                  </a:schemeClr>
                </a:solidFill>
              </a:rPr>
              <a:t> </a:t>
            </a:r>
            <a:r>
              <a:rPr lang="en-US" sz="3600" dirty="0"/>
              <a:t>Receive health care services in ways that comply with federal and state law, e .g ., CountyCare must make covered services accessible to members and those services must be available twenty-four (24) hours a day, seven (7) days a week</a:t>
            </a:r>
          </a:p>
        </p:txBody>
      </p:sp>
    </p:spTree>
    <p:extLst>
      <p:ext uri="{BB962C8B-B14F-4D97-AF65-F5344CB8AC3E}">
        <p14:creationId xmlns:p14="http://schemas.microsoft.com/office/powerpoint/2010/main" val="30535926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7245674" y="5128587"/>
            <a:ext cx="5570220" cy="826769"/>
          </a:xfrm>
          <a:prstGeom prst="rect">
            <a:avLst/>
          </a:prstGeom>
        </p:spPr>
        <p:txBody>
          <a:bodyPr vert="horz" wrap="square" lIns="0" tIns="13335" rIns="0" bIns="0" rtlCol="0">
            <a:spAutoFit/>
          </a:bodyPr>
          <a:lstStyle/>
          <a:p>
            <a:pPr marL="12700">
              <a:lnSpc>
                <a:spcPct val="100000"/>
              </a:lnSpc>
              <a:spcBef>
                <a:spcPts val="105"/>
              </a:spcBef>
            </a:pPr>
            <a:r>
              <a:rPr sz="5250" spc="150" dirty="0">
                <a:solidFill>
                  <a:srgbClr val="FFFFFF"/>
                </a:solidFill>
              </a:rPr>
              <a:t>Member</a:t>
            </a:r>
            <a:r>
              <a:rPr sz="5250" spc="204" dirty="0">
                <a:solidFill>
                  <a:srgbClr val="FFFFFF"/>
                </a:solidFill>
              </a:rPr>
              <a:t> </a:t>
            </a:r>
            <a:r>
              <a:rPr sz="5250" spc="125" dirty="0">
                <a:solidFill>
                  <a:srgbClr val="FFFFFF"/>
                </a:solidFill>
              </a:rPr>
              <a:t>Rewards</a:t>
            </a:r>
            <a:endParaRPr sz="525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607552" y="-4444"/>
            <a:ext cx="18539576" cy="1299838"/>
          </a:xfrm>
          <a:prstGeom prst="rect">
            <a:avLst/>
          </a:prstGeom>
        </p:spPr>
        <p:txBody>
          <a:bodyPr vert="horz" wrap="square" lIns="0" tIns="182367" rIns="0" bIns="0" rtlCol="0">
            <a:spAutoFit/>
          </a:bodyPr>
          <a:lstStyle/>
          <a:p>
            <a:pPr algn="ctr">
              <a:lnSpc>
                <a:spcPct val="100000"/>
              </a:lnSpc>
              <a:spcBef>
                <a:spcPts val="95"/>
              </a:spcBef>
            </a:pPr>
            <a:r>
              <a:rPr spc="135" dirty="0"/>
              <a:t>Member</a:t>
            </a:r>
            <a:r>
              <a:rPr spc="295" dirty="0"/>
              <a:t> </a:t>
            </a:r>
            <a:r>
              <a:rPr spc="150" dirty="0"/>
              <a:t>Rewards</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49530">
              <a:lnSpc>
                <a:spcPts val="1670"/>
              </a:lnSpc>
            </a:pPr>
            <a:fld id="{81D60167-4931-47E6-BA6A-407CBD079E47}" type="slidenum">
              <a:rPr spc="-25" dirty="0"/>
              <a:t>41</a:t>
            </a:fld>
            <a:endParaRPr spc="-25" dirty="0"/>
          </a:p>
        </p:txBody>
      </p:sp>
      <p:sp>
        <p:nvSpPr>
          <p:cNvPr id="3" name="object 3"/>
          <p:cNvSpPr txBox="1"/>
          <p:nvPr/>
        </p:nvSpPr>
        <p:spPr>
          <a:xfrm>
            <a:off x="1156788" y="1993087"/>
            <a:ext cx="17117060" cy="1850389"/>
          </a:xfrm>
          <a:prstGeom prst="rect">
            <a:avLst/>
          </a:prstGeom>
        </p:spPr>
        <p:txBody>
          <a:bodyPr vert="horz" wrap="square" lIns="0" tIns="66040" rIns="0" bIns="0" rtlCol="0">
            <a:spAutoFit/>
          </a:bodyPr>
          <a:lstStyle/>
          <a:p>
            <a:pPr marL="388620" marR="5080" indent="-376555">
              <a:lnSpc>
                <a:spcPts val="3600"/>
              </a:lnSpc>
              <a:spcBef>
                <a:spcPts val="520"/>
              </a:spcBef>
              <a:buClr>
                <a:srgbClr val="1A9AD5"/>
              </a:buClr>
              <a:buFont typeface="Arial"/>
              <a:buChar char="•"/>
              <a:tabLst>
                <a:tab pos="388620" algn="l"/>
              </a:tabLst>
            </a:pPr>
            <a:r>
              <a:rPr sz="3300" spc="175" dirty="0">
                <a:solidFill>
                  <a:srgbClr val="1F1243"/>
                </a:solidFill>
                <a:latin typeface="Calibri"/>
                <a:cs typeface="Calibri"/>
              </a:rPr>
              <a:t>CountyCare</a:t>
            </a:r>
            <a:r>
              <a:rPr sz="3300" spc="350" dirty="0">
                <a:solidFill>
                  <a:srgbClr val="1F1243"/>
                </a:solidFill>
                <a:latin typeface="Calibri"/>
                <a:cs typeface="Calibri"/>
              </a:rPr>
              <a:t> </a:t>
            </a:r>
            <a:r>
              <a:rPr sz="3300" spc="170" dirty="0">
                <a:solidFill>
                  <a:srgbClr val="1F1243"/>
                </a:solidFill>
                <a:latin typeface="Calibri"/>
                <a:cs typeface="Calibri"/>
              </a:rPr>
              <a:t>members</a:t>
            </a:r>
            <a:r>
              <a:rPr sz="3300" spc="345" dirty="0">
                <a:solidFill>
                  <a:srgbClr val="1F1243"/>
                </a:solidFill>
                <a:latin typeface="Calibri"/>
                <a:cs typeface="Calibri"/>
              </a:rPr>
              <a:t> </a:t>
            </a:r>
            <a:r>
              <a:rPr sz="3300" spc="125" dirty="0">
                <a:solidFill>
                  <a:srgbClr val="1F1243"/>
                </a:solidFill>
                <a:latin typeface="Calibri"/>
                <a:cs typeface="Calibri"/>
              </a:rPr>
              <a:t>have</a:t>
            </a:r>
            <a:r>
              <a:rPr sz="3300" spc="290" dirty="0">
                <a:solidFill>
                  <a:srgbClr val="1F1243"/>
                </a:solidFill>
                <a:latin typeface="Calibri"/>
                <a:cs typeface="Calibri"/>
              </a:rPr>
              <a:t> </a:t>
            </a:r>
            <a:r>
              <a:rPr sz="3300" spc="170" dirty="0">
                <a:solidFill>
                  <a:srgbClr val="1F1243"/>
                </a:solidFill>
                <a:latin typeface="Calibri"/>
                <a:cs typeface="Calibri"/>
              </a:rPr>
              <a:t>access</a:t>
            </a:r>
            <a:r>
              <a:rPr sz="3300" spc="320" dirty="0">
                <a:solidFill>
                  <a:srgbClr val="1F1243"/>
                </a:solidFill>
                <a:latin typeface="Calibri"/>
                <a:cs typeface="Calibri"/>
              </a:rPr>
              <a:t> </a:t>
            </a:r>
            <a:r>
              <a:rPr sz="3300" dirty="0">
                <a:solidFill>
                  <a:srgbClr val="1F1243"/>
                </a:solidFill>
                <a:latin typeface="Calibri"/>
                <a:cs typeface="Calibri"/>
              </a:rPr>
              <a:t>to</a:t>
            </a:r>
            <a:r>
              <a:rPr sz="3300" spc="204" dirty="0">
                <a:solidFill>
                  <a:srgbClr val="1F1243"/>
                </a:solidFill>
                <a:latin typeface="Calibri"/>
                <a:cs typeface="Calibri"/>
              </a:rPr>
              <a:t> </a:t>
            </a:r>
            <a:r>
              <a:rPr sz="3300" spc="125" dirty="0">
                <a:solidFill>
                  <a:srgbClr val="1F1243"/>
                </a:solidFill>
                <a:latin typeface="Calibri"/>
                <a:cs typeface="Calibri"/>
              </a:rPr>
              <a:t>additional</a:t>
            </a:r>
            <a:r>
              <a:rPr sz="3300" spc="315" dirty="0">
                <a:solidFill>
                  <a:srgbClr val="1F1243"/>
                </a:solidFill>
                <a:latin typeface="Calibri"/>
                <a:cs typeface="Calibri"/>
              </a:rPr>
              <a:t> </a:t>
            </a:r>
            <a:r>
              <a:rPr sz="3300" spc="100" dirty="0">
                <a:solidFill>
                  <a:srgbClr val="1F1243"/>
                </a:solidFill>
                <a:latin typeface="Calibri"/>
                <a:cs typeface="Calibri"/>
              </a:rPr>
              <a:t>benefits</a:t>
            </a:r>
            <a:r>
              <a:rPr sz="3300" spc="320" dirty="0">
                <a:solidFill>
                  <a:srgbClr val="1F1243"/>
                </a:solidFill>
                <a:latin typeface="Calibri"/>
                <a:cs typeface="Calibri"/>
              </a:rPr>
              <a:t> </a:t>
            </a:r>
            <a:r>
              <a:rPr sz="3300" spc="135" dirty="0">
                <a:solidFill>
                  <a:srgbClr val="1F1243"/>
                </a:solidFill>
                <a:latin typeface="Calibri"/>
                <a:cs typeface="Calibri"/>
              </a:rPr>
              <a:t>and</a:t>
            </a:r>
            <a:r>
              <a:rPr sz="3300" spc="380" dirty="0">
                <a:solidFill>
                  <a:srgbClr val="1F1243"/>
                </a:solidFill>
                <a:latin typeface="Calibri"/>
                <a:cs typeface="Calibri"/>
              </a:rPr>
              <a:t> </a:t>
            </a:r>
            <a:r>
              <a:rPr sz="3300" spc="100" dirty="0">
                <a:solidFill>
                  <a:srgbClr val="1F1243"/>
                </a:solidFill>
                <a:latin typeface="Calibri"/>
                <a:cs typeface="Calibri"/>
              </a:rPr>
              <a:t>rewards</a:t>
            </a:r>
            <a:r>
              <a:rPr sz="3300" spc="300" dirty="0">
                <a:solidFill>
                  <a:srgbClr val="1F1243"/>
                </a:solidFill>
                <a:latin typeface="Calibri"/>
                <a:cs typeface="Calibri"/>
              </a:rPr>
              <a:t> </a:t>
            </a:r>
            <a:r>
              <a:rPr sz="3300" dirty="0">
                <a:solidFill>
                  <a:srgbClr val="1F1243"/>
                </a:solidFill>
                <a:latin typeface="Calibri"/>
                <a:cs typeface="Calibri"/>
              </a:rPr>
              <a:t>in</a:t>
            </a:r>
            <a:r>
              <a:rPr sz="3300" spc="265" dirty="0">
                <a:solidFill>
                  <a:srgbClr val="1F1243"/>
                </a:solidFill>
                <a:latin typeface="Calibri"/>
                <a:cs typeface="Calibri"/>
              </a:rPr>
              <a:t> </a:t>
            </a:r>
            <a:r>
              <a:rPr sz="3300" spc="120" dirty="0">
                <a:solidFill>
                  <a:srgbClr val="1F1243"/>
                </a:solidFill>
                <a:latin typeface="Calibri"/>
                <a:cs typeface="Calibri"/>
              </a:rPr>
              <a:t>addition</a:t>
            </a:r>
            <a:r>
              <a:rPr sz="3300" spc="360" dirty="0">
                <a:solidFill>
                  <a:srgbClr val="1F1243"/>
                </a:solidFill>
                <a:latin typeface="Calibri"/>
                <a:cs typeface="Calibri"/>
              </a:rPr>
              <a:t> </a:t>
            </a:r>
            <a:r>
              <a:rPr sz="3300" dirty="0">
                <a:solidFill>
                  <a:srgbClr val="1F1243"/>
                </a:solidFill>
                <a:latin typeface="Calibri"/>
                <a:cs typeface="Calibri"/>
              </a:rPr>
              <a:t>to</a:t>
            </a:r>
            <a:r>
              <a:rPr sz="3300" spc="204" dirty="0">
                <a:solidFill>
                  <a:srgbClr val="1F1243"/>
                </a:solidFill>
                <a:latin typeface="Calibri"/>
                <a:cs typeface="Calibri"/>
              </a:rPr>
              <a:t> </a:t>
            </a:r>
            <a:r>
              <a:rPr sz="3300" spc="-20" dirty="0">
                <a:solidFill>
                  <a:srgbClr val="1F1243"/>
                </a:solidFill>
                <a:latin typeface="Calibri"/>
                <a:cs typeface="Calibri"/>
              </a:rPr>
              <a:t>their </a:t>
            </a:r>
            <a:r>
              <a:rPr sz="3300" spc="130" dirty="0">
                <a:solidFill>
                  <a:srgbClr val="1F1243"/>
                </a:solidFill>
                <a:latin typeface="Calibri"/>
                <a:cs typeface="Calibri"/>
              </a:rPr>
              <a:t>regular</a:t>
            </a:r>
            <a:r>
              <a:rPr sz="3300" spc="280" dirty="0">
                <a:solidFill>
                  <a:srgbClr val="1F1243"/>
                </a:solidFill>
                <a:latin typeface="Calibri"/>
                <a:cs typeface="Calibri"/>
              </a:rPr>
              <a:t> </a:t>
            </a:r>
            <a:r>
              <a:rPr sz="3300" spc="85" dirty="0">
                <a:solidFill>
                  <a:srgbClr val="1F1243"/>
                </a:solidFill>
                <a:latin typeface="Calibri"/>
                <a:cs typeface="Calibri"/>
              </a:rPr>
              <a:t>health</a:t>
            </a:r>
            <a:r>
              <a:rPr sz="3300" spc="265" dirty="0">
                <a:solidFill>
                  <a:srgbClr val="1F1243"/>
                </a:solidFill>
                <a:latin typeface="Calibri"/>
                <a:cs typeface="Calibri"/>
              </a:rPr>
              <a:t> </a:t>
            </a:r>
            <a:r>
              <a:rPr sz="3300" spc="105" dirty="0">
                <a:solidFill>
                  <a:srgbClr val="1F1243"/>
                </a:solidFill>
                <a:latin typeface="Calibri"/>
                <a:cs typeface="Calibri"/>
              </a:rPr>
              <a:t>care</a:t>
            </a:r>
            <a:r>
              <a:rPr sz="3300" spc="280" dirty="0">
                <a:solidFill>
                  <a:srgbClr val="1F1243"/>
                </a:solidFill>
                <a:latin typeface="Calibri"/>
                <a:cs typeface="Calibri"/>
              </a:rPr>
              <a:t> </a:t>
            </a:r>
            <a:r>
              <a:rPr sz="3300" spc="150" dirty="0">
                <a:solidFill>
                  <a:srgbClr val="1F1243"/>
                </a:solidFill>
                <a:latin typeface="Calibri"/>
                <a:cs typeface="Calibri"/>
              </a:rPr>
              <a:t>coverage.</a:t>
            </a:r>
            <a:endParaRPr sz="3300">
              <a:latin typeface="Calibri"/>
              <a:cs typeface="Calibri"/>
            </a:endParaRPr>
          </a:p>
          <a:p>
            <a:pPr marL="388620" indent="-375920">
              <a:lnSpc>
                <a:spcPct val="100000"/>
              </a:lnSpc>
              <a:spcBef>
                <a:spcPts val="2425"/>
              </a:spcBef>
              <a:buClr>
                <a:srgbClr val="1A9AD5"/>
              </a:buClr>
              <a:buFont typeface="Arial"/>
              <a:buChar char="•"/>
              <a:tabLst>
                <a:tab pos="388620" algn="l"/>
              </a:tabLst>
            </a:pPr>
            <a:r>
              <a:rPr sz="3600" spc="110" dirty="0">
                <a:solidFill>
                  <a:srgbClr val="1F1243"/>
                </a:solidFill>
                <a:latin typeface="Calibri"/>
                <a:cs typeface="Calibri"/>
              </a:rPr>
              <a:t>For</a:t>
            </a:r>
            <a:r>
              <a:rPr sz="3600" spc="285" dirty="0">
                <a:solidFill>
                  <a:srgbClr val="1F1243"/>
                </a:solidFill>
                <a:latin typeface="Calibri"/>
                <a:cs typeface="Calibri"/>
              </a:rPr>
              <a:t> </a:t>
            </a:r>
            <a:r>
              <a:rPr sz="3600" spc="130" dirty="0">
                <a:solidFill>
                  <a:srgbClr val="1F1243"/>
                </a:solidFill>
                <a:latin typeface="Calibri"/>
                <a:cs typeface="Calibri"/>
              </a:rPr>
              <a:t>details</a:t>
            </a:r>
            <a:r>
              <a:rPr sz="3600" spc="285" dirty="0">
                <a:solidFill>
                  <a:srgbClr val="1F1243"/>
                </a:solidFill>
                <a:latin typeface="Calibri"/>
                <a:cs typeface="Calibri"/>
              </a:rPr>
              <a:t> </a:t>
            </a:r>
            <a:r>
              <a:rPr sz="3600" spc="130" dirty="0">
                <a:solidFill>
                  <a:srgbClr val="1F1243"/>
                </a:solidFill>
                <a:latin typeface="Calibri"/>
                <a:cs typeface="Calibri"/>
              </a:rPr>
              <a:t>on</a:t>
            </a:r>
            <a:r>
              <a:rPr sz="3600" spc="365" dirty="0">
                <a:solidFill>
                  <a:srgbClr val="1F1243"/>
                </a:solidFill>
                <a:latin typeface="Calibri"/>
                <a:cs typeface="Calibri"/>
              </a:rPr>
              <a:t> </a:t>
            </a:r>
            <a:r>
              <a:rPr sz="3600" spc="70" dirty="0">
                <a:solidFill>
                  <a:srgbClr val="1F1243"/>
                </a:solidFill>
                <a:latin typeface="Calibri"/>
                <a:cs typeface="Calibri"/>
              </a:rPr>
              <a:t>all</a:t>
            </a:r>
            <a:r>
              <a:rPr sz="3600" spc="245" dirty="0">
                <a:solidFill>
                  <a:srgbClr val="1F1243"/>
                </a:solidFill>
                <a:latin typeface="Calibri"/>
                <a:cs typeface="Calibri"/>
              </a:rPr>
              <a:t> </a:t>
            </a:r>
            <a:r>
              <a:rPr sz="3600" spc="220" dirty="0">
                <a:solidFill>
                  <a:srgbClr val="1F1243"/>
                </a:solidFill>
                <a:latin typeface="Calibri"/>
                <a:cs typeface="Calibri"/>
              </a:rPr>
              <a:t>member</a:t>
            </a:r>
            <a:r>
              <a:rPr sz="3600" spc="350" dirty="0">
                <a:solidFill>
                  <a:srgbClr val="1F1243"/>
                </a:solidFill>
                <a:latin typeface="Calibri"/>
                <a:cs typeface="Calibri"/>
              </a:rPr>
              <a:t> </a:t>
            </a:r>
            <a:r>
              <a:rPr sz="3600" spc="120" dirty="0">
                <a:solidFill>
                  <a:srgbClr val="1F1243"/>
                </a:solidFill>
                <a:latin typeface="Calibri"/>
                <a:cs typeface="Calibri"/>
              </a:rPr>
              <a:t>rewards,</a:t>
            </a:r>
            <a:r>
              <a:rPr sz="3600" spc="145" dirty="0">
                <a:solidFill>
                  <a:srgbClr val="1F1243"/>
                </a:solidFill>
                <a:latin typeface="Calibri"/>
                <a:cs typeface="Calibri"/>
              </a:rPr>
              <a:t> </a:t>
            </a:r>
            <a:r>
              <a:rPr sz="3600" spc="185" dirty="0">
                <a:solidFill>
                  <a:srgbClr val="1F1243"/>
                </a:solidFill>
                <a:latin typeface="Calibri"/>
                <a:cs typeface="Calibri"/>
              </a:rPr>
              <a:t>please</a:t>
            </a:r>
            <a:r>
              <a:rPr sz="3600" spc="320" dirty="0">
                <a:solidFill>
                  <a:srgbClr val="1F1243"/>
                </a:solidFill>
                <a:latin typeface="Calibri"/>
                <a:cs typeface="Calibri"/>
              </a:rPr>
              <a:t> </a:t>
            </a:r>
            <a:r>
              <a:rPr sz="3600" spc="60" dirty="0">
                <a:solidFill>
                  <a:srgbClr val="1F1243"/>
                </a:solidFill>
                <a:latin typeface="Calibri"/>
                <a:cs typeface="Calibri"/>
              </a:rPr>
              <a:t>visit</a:t>
            </a:r>
            <a:r>
              <a:rPr sz="3600" spc="195" dirty="0">
                <a:solidFill>
                  <a:srgbClr val="1F1243"/>
                </a:solidFill>
                <a:latin typeface="Calibri"/>
                <a:cs typeface="Calibri"/>
              </a:rPr>
              <a:t> </a:t>
            </a:r>
            <a:r>
              <a:rPr sz="3600" spc="90" dirty="0">
                <a:solidFill>
                  <a:srgbClr val="1F1243"/>
                </a:solidFill>
                <a:latin typeface="Calibri"/>
                <a:cs typeface="Calibri"/>
              </a:rPr>
              <a:t>the</a:t>
            </a:r>
            <a:r>
              <a:rPr sz="3600" spc="235" dirty="0">
                <a:solidFill>
                  <a:srgbClr val="1F1243"/>
                </a:solidFill>
                <a:latin typeface="Calibri"/>
                <a:cs typeface="Calibri"/>
              </a:rPr>
              <a:t> </a:t>
            </a:r>
            <a:r>
              <a:rPr sz="3600" spc="210" dirty="0">
                <a:solidFill>
                  <a:srgbClr val="1F1243"/>
                </a:solidFill>
                <a:latin typeface="Calibri"/>
                <a:cs typeface="Calibri"/>
              </a:rPr>
              <a:t>CountyCare</a:t>
            </a:r>
            <a:r>
              <a:rPr sz="3600" spc="385" dirty="0">
                <a:solidFill>
                  <a:srgbClr val="1F1243"/>
                </a:solidFill>
                <a:latin typeface="Calibri"/>
                <a:cs typeface="Calibri"/>
              </a:rPr>
              <a:t> </a:t>
            </a:r>
            <a:r>
              <a:rPr sz="3600" u="sng" spc="110" dirty="0">
                <a:solidFill>
                  <a:srgbClr val="0000FF"/>
                </a:solidFill>
                <a:uFill>
                  <a:solidFill>
                    <a:srgbClr val="179AD4"/>
                  </a:solidFill>
                </a:uFill>
                <a:latin typeface="Calibri"/>
                <a:cs typeface="Calibri"/>
                <a:hlinkClick r:id="rId2"/>
              </a:rPr>
              <a:t>website</a:t>
            </a:r>
            <a:r>
              <a:rPr sz="3600" u="sng" spc="110" dirty="0">
                <a:solidFill>
                  <a:srgbClr val="0000FF"/>
                </a:solidFill>
                <a:uFill>
                  <a:solidFill>
                    <a:srgbClr val="179AD4"/>
                  </a:solidFill>
                </a:uFill>
                <a:latin typeface="Calibri"/>
                <a:cs typeface="Calibri"/>
              </a:rPr>
              <a:t>.</a:t>
            </a:r>
            <a:endParaRPr sz="3600">
              <a:latin typeface="Calibri"/>
              <a:cs typeface="Calibri"/>
            </a:endParaRPr>
          </a:p>
        </p:txBody>
      </p:sp>
      <p:pic>
        <p:nvPicPr>
          <p:cNvPr id="4" name="object 4"/>
          <p:cNvPicPr/>
          <p:nvPr/>
        </p:nvPicPr>
        <p:blipFill>
          <a:blip r:embed="rId3" cstate="print"/>
          <a:stretch>
            <a:fillRect/>
          </a:stretch>
        </p:blipFill>
        <p:spPr>
          <a:xfrm>
            <a:off x="3874134" y="4088331"/>
            <a:ext cx="11021318" cy="6342184"/>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782262" y="214735"/>
            <a:ext cx="18539576" cy="1503670"/>
          </a:xfrm>
          <a:prstGeom prst="rect">
            <a:avLst/>
          </a:prstGeom>
        </p:spPr>
        <p:txBody>
          <a:bodyPr vert="horz" wrap="square" lIns="0" tIns="182367" rIns="0" bIns="0" rtlCol="0">
            <a:spAutoFit/>
          </a:bodyPr>
          <a:lstStyle/>
          <a:p>
            <a:pPr marL="6369050">
              <a:lnSpc>
                <a:spcPct val="100000"/>
              </a:lnSpc>
              <a:spcBef>
                <a:spcPts val="95"/>
              </a:spcBef>
            </a:pPr>
            <a:r>
              <a:rPr spc="160" dirty="0"/>
              <a:t>Free</a:t>
            </a:r>
            <a:r>
              <a:rPr spc="330" dirty="0"/>
              <a:t> </a:t>
            </a:r>
            <a:r>
              <a:rPr spc="-10" dirty="0"/>
              <a:t>LASIK</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49530">
              <a:lnSpc>
                <a:spcPts val="1670"/>
              </a:lnSpc>
            </a:pPr>
            <a:fld id="{81D60167-4931-47E6-BA6A-407CBD079E47}" type="slidenum">
              <a:rPr spc="-25" dirty="0"/>
              <a:t>42</a:t>
            </a:fld>
            <a:endParaRPr spc="-25" dirty="0"/>
          </a:p>
        </p:txBody>
      </p:sp>
      <p:sp>
        <p:nvSpPr>
          <p:cNvPr id="3" name="object 3"/>
          <p:cNvSpPr txBox="1"/>
          <p:nvPr/>
        </p:nvSpPr>
        <p:spPr>
          <a:xfrm>
            <a:off x="1156788" y="1993087"/>
            <a:ext cx="10019665" cy="4008754"/>
          </a:xfrm>
          <a:prstGeom prst="rect">
            <a:avLst/>
          </a:prstGeom>
        </p:spPr>
        <p:txBody>
          <a:bodyPr vert="horz" wrap="square" lIns="0" tIns="66040" rIns="0" bIns="0" rtlCol="0">
            <a:spAutoFit/>
          </a:bodyPr>
          <a:lstStyle/>
          <a:p>
            <a:pPr marL="388620" marR="447040" indent="-376555">
              <a:lnSpc>
                <a:spcPts val="3600"/>
              </a:lnSpc>
              <a:spcBef>
                <a:spcPts val="520"/>
              </a:spcBef>
              <a:buClr>
                <a:srgbClr val="1A9AD5"/>
              </a:buClr>
              <a:buFont typeface="Arial"/>
              <a:buChar char="•"/>
              <a:tabLst>
                <a:tab pos="388620" algn="l"/>
                <a:tab pos="8295640" algn="l"/>
              </a:tabLst>
            </a:pPr>
            <a:r>
              <a:rPr sz="3300" spc="175" dirty="0">
                <a:solidFill>
                  <a:srgbClr val="1F1243"/>
                </a:solidFill>
                <a:latin typeface="Calibri"/>
                <a:cs typeface="Calibri"/>
              </a:rPr>
              <a:t>CountyCare</a:t>
            </a:r>
            <a:r>
              <a:rPr sz="3300" spc="355" dirty="0">
                <a:solidFill>
                  <a:srgbClr val="1F1243"/>
                </a:solidFill>
                <a:latin typeface="Calibri"/>
                <a:cs typeface="Calibri"/>
              </a:rPr>
              <a:t> </a:t>
            </a:r>
            <a:r>
              <a:rPr sz="3300" dirty="0">
                <a:solidFill>
                  <a:srgbClr val="1F1243"/>
                </a:solidFill>
                <a:latin typeface="Calibri"/>
                <a:cs typeface="Calibri"/>
              </a:rPr>
              <a:t>is</a:t>
            </a:r>
            <a:r>
              <a:rPr sz="3300" spc="210" dirty="0">
                <a:solidFill>
                  <a:srgbClr val="1F1243"/>
                </a:solidFill>
                <a:latin typeface="Calibri"/>
                <a:cs typeface="Calibri"/>
              </a:rPr>
              <a:t> </a:t>
            </a:r>
            <a:r>
              <a:rPr sz="3300" spc="65" dirty="0">
                <a:solidFill>
                  <a:srgbClr val="1F1243"/>
                </a:solidFill>
                <a:latin typeface="Calibri"/>
                <a:cs typeface="Calibri"/>
              </a:rPr>
              <a:t>the</a:t>
            </a:r>
            <a:r>
              <a:rPr sz="3300" spc="229" dirty="0">
                <a:solidFill>
                  <a:srgbClr val="1F1243"/>
                </a:solidFill>
                <a:latin typeface="Calibri"/>
                <a:cs typeface="Calibri"/>
              </a:rPr>
              <a:t> </a:t>
            </a:r>
            <a:r>
              <a:rPr sz="3300" dirty="0">
                <a:solidFill>
                  <a:srgbClr val="1F1243"/>
                </a:solidFill>
                <a:latin typeface="Calibri"/>
                <a:cs typeface="Calibri"/>
              </a:rPr>
              <a:t>first</a:t>
            </a:r>
            <a:r>
              <a:rPr sz="3300" spc="125" dirty="0">
                <a:solidFill>
                  <a:srgbClr val="1F1243"/>
                </a:solidFill>
                <a:latin typeface="Calibri"/>
                <a:cs typeface="Calibri"/>
              </a:rPr>
              <a:t> and</a:t>
            </a:r>
            <a:r>
              <a:rPr sz="3300" spc="375" dirty="0">
                <a:solidFill>
                  <a:srgbClr val="1F1243"/>
                </a:solidFill>
                <a:latin typeface="Calibri"/>
                <a:cs typeface="Calibri"/>
              </a:rPr>
              <a:t> </a:t>
            </a:r>
            <a:r>
              <a:rPr sz="3300" spc="105" dirty="0">
                <a:solidFill>
                  <a:srgbClr val="1F1243"/>
                </a:solidFill>
                <a:latin typeface="Calibri"/>
                <a:cs typeface="Calibri"/>
              </a:rPr>
              <a:t>only</a:t>
            </a:r>
            <a:r>
              <a:rPr sz="3300" spc="290" dirty="0">
                <a:solidFill>
                  <a:srgbClr val="1F1243"/>
                </a:solidFill>
                <a:latin typeface="Calibri"/>
                <a:cs typeface="Calibri"/>
              </a:rPr>
              <a:t> </a:t>
            </a:r>
            <a:r>
              <a:rPr sz="3300" spc="140" dirty="0">
                <a:solidFill>
                  <a:srgbClr val="1F1243"/>
                </a:solidFill>
                <a:latin typeface="Calibri"/>
                <a:cs typeface="Calibri"/>
              </a:rPr>
              <a:t>Medicaid</a:t>
            </a:r>
            <a:r>
              <a:rPr sz="3300" dirty="0">
                <a:solidFill>
                  <a:srgbClr val="1F1243"/>
                </a:solidFill>
                <a:latin typeface="Calibri"/>
                <a:cs typeface="Calibri"/>
              </a:rPr>
              <a:t>	</a:t>
            </a:r>
            <a:r>
              <a:rPr sz="3300" spc="120" dirty="0">
                <a:solidFill>
                  <a:srgbClr val="1F1243"/>
                </a:solidFill>
                <a:latin typeface="Calibri"/>
                <a:cs typeface="Calibri"/>
              </a:rPr>
              <a:t>plan</a:t>
            </a:r>
            <a:r>
              <a:rPr sz="3300" spc="335" dirty="0">
                <a:solidFill>
                  <a:srgbClr val="1F1243"/>
                </a:solidFill>
                <a:latin typeface="Calibri"/>
                <a:cs typeface="Calibri"/>
              </a:rPr>
              <a:t> </a:t>
            </a:r>
            <a:r>
              <a:rPr sz="3300" spc="-25" dirty="0">
                <a:solidFill>
                  <a:srgbClr val="1F1243"/>
                </a:solidFill>
                <a:latin typeface="Calibri"/>
                <a:cs typeface="Calibri"/>
              </a:rPr>
              <a:t>in </a:t>
            </a:r>
            <a:r>
              <a:rPr sz="3300" spc="75" dirty="0">
                <a:solidFill>
                  <a:srgbClr val="1F1243"/>
                </a:solidFill>
                <a:latin typeface="Calibri"/>
                <a:cs typeface="Calibri"/>
              </a:rPr>
              <a:t>Illinois</a:t>
            </a:r>
            <a:r>
              <a:rPr sz="3300" spc="270" dirty="0">
                <a:solidFill>
                  <a:srgbClr val="1F1243"/>
                </a:solidFill>
                <a:latin typeface="Calibri"/>
                <a:cs typeface="Calibri"/>
              </a:rPr>
              <a:t> </a:t>
            </a:r>
            <a:r>
              <a:rPr sz="3300" dirty="0">
                <a:solidFill>
                  <a:srgbClr val="1F1243"/>
                </a:solidFill>
                <a:latin typeface="Calibri"/>
                <a:cs typeface="Calibri"/>
              </a:rPr>
              <a:t>that</a:t>
            </a:r>
            <a:r>
              <a:rPr sz="3300" spc="175" dirty="0">
                <a:solidFill>
                  <a:srgbClr val="1F1243"/>
                </a:solidFill>
                <a:latin typeface="Calibri"/>
                <a:cs typeface="Calibri"/>
              </a:rPr>
              <a:t> </a:t>
            </a:r>
            <a:r>
              <a:rPr sz="3300" spc="130" dirty="0">
                <a:solidFill>
                  <a:srgbClr val="1F1243"/>
                </a:solidFill>
                <a:latin typeface="Calibri"/>
                <a:cs typeface="Calibri"/>
              </a:rPr>
              <a:t>covers</a:t>
            </a:r>
            <a:r>
              <a:rPr sz="3300" spc="320" dirty="0">
                <a:solidFill>
                  <a:srgbClr val="1F1243"/>
                </a:solidFill>
                <a:latin typeface="Calibri"/>
                <a:cs typeface="Calibri"/>
              </a:rPr>
              <a:t> </a:t>
            </a:r>
            <a:r>
              <a:rPr sz="3300" spc="210" dirty="0">
                <a:solidFill>
                  <a:srgbClr val="1F1243"/>
                </a:solidFill>
                <a:latin typeface="Calibri"/>
                <a:cs typeface="Calibri"/>
              </a:rPr>
              <a:t>LASIK</a:t>
            </a:r>
            <a:r>
              <a:rPr sz="3300" spc="350" dirty="0">
                <a:solidFill>
                  <a:srgbClr val="1F1243"/>
                </a:solidFill>
                <a:latin typeface="Calibri"/>
                <a:cs typeface="Calibri"/>
              </a:rPr>
              <a:t> </a:t>
            </a:r>
            <a:r>
              <a:rPr sz="3300" spc="85" dirty="0">
                <a:solidFill>
                  <a:srgbClr val="1F1243"/>
                </a:solidFill>
                <a:latin typeface="Calibri"/>
                <a:cs typeface="Calibri"/>
              </a:rPr>
              <a:t>surgery.</a:t>
            </a:r>
            <a:endParaRPr sz="3300">
              <a:latin typeface="Calibri"/>
              <a:cs typeface="Calibri"/>
            </a:endParaRPr>
          </a:p>
          <a:p>
            <a:pPr marL="388620" marR="709295" indent="-376555">
              <a:lnSpc>
                <a:spcPts val="3600"/>
              </a:lnSpc>
              <a:spcBef>
                <a:spcPts val="3000"/>
              </a:spcBef>
              <a:buClr>
                <a:srgbClr val="1A9AD5"/>
              </a:buClr>
              <a:buFont typeface="Arial"/>
              <a:buChar char="•"/>
              <a:tabLst>
                <a:tab pos="388620" algn="l"/>
              </a:tabLst>
            </a:pPr>
            <a:r>
              <a:rPr sz="3300" spc="145" dirty="0">
                <a:solidFill>
                  <a:srgbClr val="1F1243"/>
                </a:solidFill>
                <a:latin typeface="Calibri"/>
                <a:cs typeface="Calibri"/>
              </a:rPr>
              <a:t>Members</a:t>
            </a:r>
            <a:r>
              <a:rPr sz="3300" spc="335" dirty="0">
                <a:solidFill>
                  <a:srgbClr val="1F1243"/>
                </a:solidFill>
                <a:latin typeface="Calibri"/>
                <a:cs typeface="Calibri"/>
              </a:rPr>
              <a:t> </a:t>
            </a:r>
            <a:r>
              <a:rPr sz="3300" spc="105" dirty="0">
                <a:solidFill>
                  <a:srgbClr val="1F1243"/>
                </a:solidFill>
                <a:latin typeface="Calibri"/>
                <a:cs typeface="Calibri"/>
              </a:rPr>
              <a:t>can</a:t>
            </a:r>
            <a:r>
              <a:rPr sz="3300" spc="335" dirty="0">
                <a:solidFill>
                  <a:srgbClr val="1F1243"/>
                </a:solidFill>
                <a:latin typeface="Calibri"/>
                <a:cs typeface="Calibri"/>
              </a:rPr>
              <a:t> </a:t>
            </a:r>
            <a:r>
              <a:rPr sz="3300" dirty="0">
                <a:solidFill>
                  <a:srgbClr val="1F1243"/>
                </a:solidFill>
                <a:latin typeface="Calibri"/>
                <a:cs typeface="Calibri"/>
              </a:rPr>
              <a:t>visit</a:t>
            </a:r>
            <a:r>
              <a:rPr sz="3300" spc="200" dirty="0">
                <a:solidFill>
                  <a:srgbClr val="1F1243"/>
                </a:solidFill>
                <a:latin typeface="Calibri"/>
                <a:cs typeface="Calibri"/>
              </a:rPr>
              <a:t> </a:t>
            </a:r>
            <a:r>
              <a:rPr sz="3300" u="sng" spc="105" dirty="0">
                <a:solidFill>
                  <a:srgbClr val="0000FF"/>
                </a:solidFill>
                <a:uFill>
                  <a:solidFill>
                    <a:srgbClr val="179AD4"/>
                  </a:solidFill>
                </a:uFill>
                <a:latin typeface="Calibri"/>
                <a:cs typeface="Calibri"/>
                <a:hlinkClick r:id="rId2"/>
              </a:rPr>
              <a:t>here</a:t>
            </a:r>
            <a:r>
              <a:rPr sz="3300" u="none" spc="295" dirty="0">
                <a:solidFill>
                  <a:srgbClr val="0000FF"/>
                </a:solidFill>
                <a:latin typeface="Calibri"/>
                <a:cs typeface="Calibri"/>
              </a:rPr>
              <a:t> </a:t>
            </a:r>
            <a:r>
              <a:rPr sz="3300" u="none" dirty="0">
                <a:solidFill>
                  <a:srgbClr val="1F1243"/>
                </a:solidFill>
                <a:latin typeface="Calibri"/>
                <a:cs typeface="Calibri"/>
              </a:rPr>
              <a:t>to</a:t>
            </a:r>
            <a:r>
              <a:rPr sz="3300" u="none" spc="210" dirty="0">
                <a:solidFill>
                  <a:srgbClr val="1F1243"/>
                </a:solidFill>
                <a:latin typeface="Calibri"/>
                <a:cs typeface="Calibri"/>
              </a:rPr>
              <a:t> </a:t>
            </a:r>
            <a:r>
              <a:rPr sz="3300" u="none" spc="135" dirty="0">
                <a:solidFill>
                  <a:srgbClr val="1F1243"/>
                </a:solidFill>
                <a:latin typeface="Calibri"/>
                <a:cs typeface="Calibri"/>
              </a:rPr>
              <a:t>help</a:t>
            </a:r>
            <a:r>
              <a:rPr sz="3300" u="none" spc="355" dirty="0">
                <a:solidFill>
                  <a:srgbClr val="1F1243"/>
                </a:solidFill>
                <a:latin typeface="Calibri"/>
                <a:cs typeface="Calibri"/>
              </a:rPr>
              <a:t> </a:t>
            </a:r>
            <a:r>
              <a:rPr sz="3300" u="none" spc="70" dirty="0">
                <a:solidFill>
                  <a:srgbClr val="1F1243"/>
                </a:solidFill>
                <a:latin typeface="Calibri"/>
                <a:cs typeface="Calibri"/>
              </a:rPr>
              <a:t>find</a:t>
            </a:r>
            <a:r>
              <a:rPr sz="3300" u="none" spc="300" dirty="0">
                <a:solidFill>
                  <a:srgbClr val="1F1243"/>
                </a:solidFill>
                <a:latin typeface="Calibri"/>
                <a:cs typeface="Calibri"/>
              </a:rPr>
              <a:t> </a:t>
            </a:r>
            <a:r>
              <a:rPr sz="3300" u="none" spc="75" dirty="0">
                <a:solidFill>
                  <a:srgbClr val="1F1243"/>
                </a:solidFill>
                <a:latin typeface="Calibri"/>
                <a:cs typeface="Calibri"/>
              </a:rPr>
              <a:t>an</a:t>
            </a:r>
            <a:r>
              <a:rPr sz="3300" u="none" spc="285" dirty="0">
                <a:solidFill>
                  <a:srgbClr val="1F1243"/>
                </a:solidFill>
                <a:latin typeface="Calibri"/>
                <a:cs typeface="Calibri"/>
              </a:rPr>
              <a:t> </a:t>
            </a:r>
            <a:r>
              <a:rPr sz="3300" u="none" spc="120" dirty="0">
                <a:solidFill>
                  <a:srgbClr val="1F1243"/>
                </a:solidFill>
                <a:latin typeface="Calibri"/>
                <a:cs typeface="Calibri"/>
              </a:rPr>
              <a:t>eye</a:t>
            </a:r>
            <a:r>
              <a:rPr sz="3300" u="none" spc="310" dirty="0">
                <a:solidFill>
                  <a:srgbClr val="1F1243"/>
                </a:solidFill>
                <a:latin typeface="Calibri"/>
                <a:cs typeface="Calibri"/>
              </a:rPr>
              <a:t> </a:t>
            </a:r>
            <a:r>
              <a:rPr sz="3300" u="none" spc="80" dirty="0">
                <a:solidFill>
                  <a:srgbClr val="1F1243"/>
                </a:solidFill>
                <a:latin typeface="Calibri"/>
                <a:cs typeface="Calibri"/>
              </a:rPr>
              <a:t>care </a:t>
            </a:r>
            <a:r>
              <a:rPr sz="3300" u="none" spc="85" dirty="0">
                <a:solidFill>
                  <a:srgbClr val="1F1243"/>
                </a:solidFill>
                <a:latin typeface="Calibri"/>
                <a:cs typeface="Calibri"/>
              </a:rPr>
              <a:t>provider.</a:t>
            </a:r>
            <a:endParaRPr sz="3300">
              <a:latin typeface="Calibri"/>
              <a:cs typeface="Calibri"/>
            </a:endParaRPr>
          </a:p>
          <a:p>
            <a:pPr marL="385445" marR="5080" indent="-373380" algn="just">
              <a:lnSpc>
                <a:spcPts val="3560"/>
              </a:lnSpc>
              <a:spcBef>
                <a:spcPts val="2905"/>
              </a:spcBef>
              <a:buClr>
                <a:srgbClr val="1A9AD5"/>
              </a:buClr>
              <a:buFont typeface="Arial"/>
              <a:buChar char="•"/>
              <a:tabLst>
                <a:tab pos="388620" algn="l"/>
              </a:tabLst>
            </a:pPr>
            <a:r>
              <a:rPr sz="3300" spc="145" dirty="0">
                <a:solidFill>
                  <a:srgbClr val="1F1243"/>
                </a:solidFill>
                <a:latin typeface="Calibri"/>
                <a:cs typeface="Calibri"/>
              </a:rPr>
              <a:t>Members</a:t>
            </a:r>
            <a:r>
              <a:rPr sz="3300" spc="430" dirty="0">
                <a:solidFill>
                  <a:srgbClr val="1F1243"/>
                </a:solidFill>
                <a:latin typeface="Calibri"/>
                <a:cs typeface="Calibri"/>
              </a:rPr>
              <a:t> </a:t>
            </a:r>
            <a:r>
              <a:rPr sz="3300" spc="105" dirty="0">
                <a:solidFill>
                  <a:srgbClr val="1F1243"/>
                </a:solidFill>
                <a:latin typeface="Calibri"/>
                <a:cs typeface="Calibri"/>
              </a:rPr>
              <a:t>can</a:t>
            </a:r>
            <a:r>
              <a:rPr sz="3300" spc="420" dirty="0">
                <a:solidFill>
                  <a:srgbClr val="1F1243"/>
                </a:solidFill>
                <a:latin typeface="Calibri"/>
                <a:cs typeface="Calibri"/>
              </a:rPr>
              <a:t> </a:t>
            </a:r>
            <a:r>
              <a:rPr sz="3300" spc="90" dirty="0">
                <a:solidFill>
                  <a:srgbClr val="1F1243"/>
                </a:solidFill>
                <a:latin typeface="Calibri"/>
                <a:cs typeface="Calibri"/>
              </a:rPr>
              <a:t>call</a:t>
            </a:r>
            <a:r>
              <a:rPr sz="3300" spc="365" dirty="0">
                <a:solidFill>
                  <a:srgbClr val="1F1243"/>
                </a:solidFill>
                <a:latin typeface="Calibri"/>
                <a:cs typeface="Calibri"/>
              </a:rPr>
              <a:t> </a:t>
            </a:r>
            <a:r>
              <a:rPr sz="3300" spc="175" dirty="0">
                <a:solidFill>
                  <a:srgbClr val="1F1243"/>
                </a:solidFill>
                <a:latin typeface="Calibri"/>
                <a:cs typeface="Calibri"/>
              </a:rPr>
              <a:t>CountyCare</a:t>
            </a:r>
            <a:r>
              <a:rPr sz="3300" spc="440" dirty="0">
                <a:solidFill>
                  <a:srgbClr val="1F1243"/>
                </a:solidFill>
                <a:latin typeface="Calibri"/>
                <a:cs typeface="Calibri"/>
              </a:rPr>
              <a:t> </a:t>
            </a:r>
            <a:r>
              <a:rPr sz="3300" spc="140" dirty="0">
                <a:solidFill>
                  <a:srgbClr val="1F1243"/>
                </a:solidFill>
                <a:latin typeface="Calibri"/>
                <a:cs typeface="Calibri"/>
              </a:rPr>
              <a:t>Member</a:t>
            </a:r>
            <a:r>
              <a:rPr sz="3300" spc="425" dirty="0">
                <a:solidFill>
                  <a:srgbClr val="1F1243"/>
                </a:solidFill>
                <a:latin typeface="Calibri"/>
                <a:cs typeface="Calibri"/>
              </a:rPr>
              <a:t> </a:t>
            </a:r>
            <a:r>
              <a:rPr sz="3300" spc="145" dirty="0">
                <a:solidFill>
                  <a:srgbClr val="1F1243"/>
                </a:solidFill>
                <a:latin typeface="Calibri"/>
                <a:cs typeface="Calibri"/>
              </a:rPr>
              <a:t>Services</a:t>
            </a:r>
            <a:r>
              <a:rPr sz="3300" spc="415" dirty="0">
                <a:solidFill>
                  <a:srgbClr val="1F1243"/>
                </a:solidFill>
                <a:latin typeface="Calibri"/>
                <a:cs typeface="Calibri"/>
              </a:rPr>
              <a:t> </a:t>
            </a:r>
            <a:r>
              <a:rPr sz="3300" spc="-25" dirty="0">
                <a:solidFill>
                  <a:srgbClr val="1F1243"/>
                </a:solidFill>
                <a:latin typeface="Calibri"/>
                <a:cs typeface="Calibri"/>
              </a:rPr>
              <a:t>at 	</a:t>
            </a:r>
            <a:r>
              <a:rPr sz="3300" spc="160" dirty="0">
                <a:solidFill>
                  <a:srgbClr val="1F1243"/>
                </a:solidFill>
                <a:latin typeface="Calibri"/>
                <a:cs typeface="Calibri"/>
              </a:rPr>
              <a:t>312-864-</a:t>
            </a:r>
            <a:r>
              <a:rPr sz="3300" spc="150" dirty="0">
                <a:solidFill>
                  <a:srgbClr val="1F1243"/>
                </a:solidFill>
                <a:latin typeface="Calibri"/>
                <a:cs typeface="Calibri"/>
              </a:rPr>
              <a:t>8200</a:t>
            </a:r>
            <a:r>
              <a:rPr sz="3300" spc="545" dirty="0">
                <a:solidFill>
                  <a:srgbClr val="1F1243"/>
                </a:solidFill>
                <a:latin typeface="Calibri"/>
                <a:cs typeface="Calibri"/>
              </a:rPr>
              <a:t> </a:t>
            </a:r>
            <a:r>
              <a:rPr sz="3300" dirty="0">
                <a:solidFill>
                  <a:srgbClr val="1F1243"/>
                </a:solidFill>
                <a:latin typeface="Calibri"/>
                <a:cs typeface="Calibri"/>
              </a:rPr>
              <a:t>for</a:t>
            </a:r>
            <a:r>
              <a:rPr sz="3300" spc="375" dirty="0">
                <a:solidFill>
                  <a:srgbClr val="1F1243"/>
                </a:solidFill>
                <a:latin typeface="Calibri"/>
                <a:cs typeface="Calibri"/>
              </a:rPr>
              <a:t> </a:t>
            </a:r>
            <a:r>
              <a:rPr sz="3300" spc="105" dirty="0">
                <a:solidFill>
                  <a:srgbClr val="1F1243"/>
                </a:solidFill>
                <a:latin typeface="Calibri"/>
                <a:cs typeface="Calibri"/>
              </a:rPr>
              <a:t>details</a:t>
            </a:r>
            <a:r>
              <a:rPr sz="3300" spc="450" dirty="0">
                <a:solidFill>
                  <a:srgbClr val="1F1243"/>
                </a:solidFill>
                <a:latin typeface="Calibri"/>
                <a:cs typeface="Calibri"/>
              </a:rPr>
              <a:t> </a:t>
            </a:r>
            <a:r>
              <a:rPr sz="3300" spc="70" dirty="0">
                <a:solidFill>
                  <a:srgbClr val="1F1243"/>
                </a:solidFill>
                <a:latin typeface="Calibri"/>
                <a:cs typeface="Calibri"/>
              </a:rPr>
              <a:t>or</a:t>
            </a:r>
            <a:r>
              <a:rPr sz="3300" spc="445" dirty="0">
                <a:solidFill>
                  <a:srgbClr val="1F1243"/>
                </a:solidFill>
                <a:latin typeface="Calibri"/>
                <a:cs typeface="Calibri"/>
              </a:rPr>
              <a:t> </a:t>
            </a:r>
            <a:r>
              <a:rPr sz="3300" dirty="0">
                <a:solidFill>
                  <a:srgbClr val="1F1243"/>
                </a:solidFill>
                <a:latin typeface="Calibri"/>
                <a:cs typeface="Calibri"/>
              </a:rPr>
              <a:t>if</a:t>
            </a:r>
            <a:r>
              <a:rPr sz="3300" spc="305" dirty="0">
                <a:solidFill>
                  <a:srgbClr val="1F1243"/>
                </a:solidFill>
                <a:latin typeface="Calibri"/>
                <a:cs typeface="Calibri"/>
              </a:rPr>
              <a:t> </a:t>
            </a:r>
            <a:r>
              <a:rPr sz="3300" spc="75" dirty="0">
                <a:solidFill>
                  <a:srgbClr val="1F1243"/>
                </a:solidFill>
                <a:latin typeface="Calibri"/>
                <a:cs typeface="Calibri"/>
              </a:rPr>
              <a:t>they</a:t>
            </a:r>
            <a:r>
              <a:rPr sz="3300" spc="425" dirty="0">
                <a:solidFill>
                  <a:srgbClr val="1F1243"/>
                </a:solidFill>
                <a:latin typeface="Calibri"/>
                <a:cs typeface="Calibri"/>
              </a:rPr>
              <a:t> </a:t>
            </a:r>
            <a:r>
              <a:rPr sz="3300" spc="114" dirty="0">
                <a:solidFill>
                  <a:srgbClr val="1F1243"/>
                </a:solidFill>
                <a:latin typeface="Calibri"/>
                <a:cs typeface="Calibri"/>
              </a:rPr>
              <a:t>have</a:t>
            </a:r>
            <a:r>
              <a:rPr sz="3300" spc="480" dirty="0">
                <a:solidFill>
                  <a:srgbClr val="1F1243"/>
                </a:solidFill>
                <a:latin typeface="Calibri"/>
                <a:cs typeface="Calibri"/>
              </a:rPr>
              <a:t> </a:t>
            </a:r>
            <a:r>
              <a:rPr sz="3300" spc="114" dirty="0">
                <a:solidFill>
                  <a:srgbClr val="1F1243"/>
                </a:solidFill>
                <a:latin typeface="Calibri"/>
                <a:cs typeface="Calibri"/>
              </a:rPr>
              <a:t>additional 	</a:t>
            </a:r>
            <a:r>
              <a:rPr sz="3300" spc="105" dirty="0">
                <a:solidFill>
                  <a:srgbClr val="1F1243"/>
                </a:solidFill>
                <a:latin typeface="Calibri"/>
                <a:cs typeface="Calibri"/>
              </a:rPr>
              <a:t>questions.</a:t>
            </a:r>
            <a:endParaRPr sz="3300">
              <a:latin typeface="Calibri"/>
              <a:cs typeface="Calibri"/>
            </a:endParaRPr>
          </a:p>
        </p:txBody>
      </p:sp>
      <p:pic>
        <p:nvPicPr>
          <p:cNvPr id="4" name="object 4" descr="A man, woman, and young girl sit together on a sofa, smiling and laughing. The family looks happy and relaxed in a bright, modern living room with large windows and light-colored decor."/>
          <p:cNvPicPr/>
          <p:nvPr/>
        </p:nvPicPr>
        <p:blipFill>
          <a:blip r:embed="rId3" cstate="print"/>
          <a:stretch>
            <a:fillRect/>
          </a:stretch>
        </p:blipFill>
        <p:spPr>
          <a:xfrm>
            <a:off x="10052050" y="6551205"/>
            <a:ext cx="9591305" cy="3690499"/>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7750994" y="5128587"/>
            <a:ext cx="4556125" cy="826769"/>
          </a:xfrm>
          <a:prstGeom prst="rect">
            <a:avLst/>
          </a:prstGeom>
        </p:spPr>
        <p:txBody>
          <a:bodyPr vert="horz" wrap="square" lIns="0" tIns="13335" rIns="0" bIns="0" rtlCol="0">
            <a:spAutoFit/>
          </a:bodyPr>
          <a:lstStyle/>
          <a:p>
            <a:pPr marL="12700">
              <a:lnSpc>
                <a:spcPct val="100000"/>
              </a:lnSpc>
              <a:spcBef>
                <a:spcPts val="105"/>
              </a:spcBef>
            </a:pPr>
            <a:r>
              <a:rPr sz="5250" spc="220" dirty="0">
                <a:solidFill>
                  <a:srgbClr val="FFFFFF"/>
                </a:solidFill>
              </a:rPr>
              <a:t>Access</a:t>
            </a:r>
            <a:r>
              <a:rPr sz="5250" spc="320" dirty="0">
                <a:solidFill>
                  <a:srgbClr val="FFFFFF"/>
                </a:solidFill>
              </a:rPr>
              <a:t> </a:t>
            </a:r>
            <a:r>
              <a:rPr sz="5250" spc="45" dirty="0">
                <a:solidFill>
                  <a:srgbClr val="FFFFFF"/>
                </a:solidFill>
              </a:rPr>
              <a:t>to</a:t>
            </a:r>
            <a:r>
              <a:rPr sz="5250" spc="90" dirty="0">
                <a:solidFill>
                  <a:srgbClr val="FFFFFF"/>
                </a:solidFill>
              </a:rPr>
              <a:t> </a:t>
            </a:r>
            <a:r>
              <a:rPr sz="5250" spc="-20" dirty="0">
                <a:solidFill>
                  <a:srgbClr val="FFFFFF"/>
                </a:solidFill>
              </a:rPr>
              <a:t>Care</a:t>
            </a:r>
            <a:endParaRPr sz="525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782262" y="297472"/>
            <a:ext cx="18539576" cy="1503670"/>
          </a:xfrm>
          <a:prstGeom prst="rect">
            <a:avLst/>
          </a:prstGeom>
        </p:spPr>
        <p:txBody>
          <a:bodyPr vert="horz" wrap="square" lIns="0" tIns="182367" rIns="0" bIns="0" rtlCol="0">
            <a:spAutoFit/>
          </a:bodyPr>
          <a:lstStyle/>
          <a:p>
            <a:pPr marL="1604645">
              <a:lnSpc>
                <a:spcPct val="100000"/>
              </a:lnSpc>
              <a:spcBef>
                <a:spcPts val="95"/>
              </a:spcBef>
            </a:pPr>
            <a:r>
              <a:rPr spc="275" dirty="0"/>
              <a:t>Take</a:t>
            </a:r>
            <a:r>
              <a:rPr spc="420" dirty="0"/>
              <a:t> </a:t>
            </a:r>
            <a:r>
              <a:rPr dirty="0"/>
              <a:t>Care,</a:t>
            </a:r>
            <a:r>
              <a:rPr spc="-20" dirty="0"/>
              <a:t> </a:t>
            </a:r>
            <a:r>
              <a:rPr spc="260" dirty="0"/>
              <a:t>Take</a:t>
            </a:r>
            <a:r>
              <a:rPr spc="420" dirty="0"/>
              <a:t> </a:t>
            </a:r>
            <a:r>
              <a:rPr dirty="0"/>
              <a:t>Control</a:t>
            </a:r>
            <a:r>
              <a:rPr spc="65" dirty="0"/>
              <a:t> </a:t>
            </a:r>
            <a:r>
              <a:rPr spc="110" dirty="0"/>
              <a:t>Program</a:t>
            </a:r>
          </a:p>
        </p:txBody>
      </p:sp>
      <p:sp>
        <p:nvSpPr>
          <p:cNvPr id="4" name="object 4"/>
          <p:cNvSpPr txBox="1">
            <a:spLocks noGrp="1"/>
          </p:cNvSpPr>
          <p:nvPr>
            <p:ph type="sldNum" sz="quarter" idx="7"/>
          </p:nvPr>
        </p:nvSpPr>
        <p:spPr>
          <a:prstGeom prst="rect">
            <a:avLst/>
          </a:prstGeom>
        </p:spPr>
        <p:txBody>
          <a:bodyPr vert="horz" wrap="square" lIns="0" tIns="0" rIns="0" bIns="0" rtlCol="0">
            <a:spAutoFit/>
          </a:bodyPr>
          <a:lstStyle/>
          <a:p>
            <a:pPr marL="55244">
              <a:lnSpc>
                <a:spcPts val="1670"/>
              </a:lnSpc>
            </a:pPr>
            <a:fld id="{81D60167-4931-47E6-BA6A-407CBD079E47}" type="slidenum">
              <a:rPr spc="-25" dirty="0"/>
              <a:t>44</a:t>
            </a:fld>
            <a:endParaRPr spc="-25" dirty="0"/>
          </a:p>
        </p:txBody>
      </p:sp>
      <p:sp>
        <p:nvSpPr>
          <p:cNvPr id="3" name="object 3"/>
          <p:cNvSpPr txBox="1"/>
          <p:nvPr/>
        </p:nvSpPr>
        <p:spPr>
          <a:xfrm>
            <a:off x="2052267" y="1781256"/>
            <a:ext cx="13963650" cy="7204535"/>
          </a:xfrm>
          <a:prstGeom prst="rect">
            <a:avLst/>
          </a:prstGeom>
        </p:spPr>
        <p:txBody>
          <a:bodyPr vert="horz" wrap="square" lIns="0" tIns="45719" rIns="0" bIns="0" rtlCol="0">
            <a:spAutoFit/>
          </a:bodyPr>
          <a:lstStyle/>
          <a:p>
            <a:pPr marL="12700" marR="5080">
              <a:lnSpc>
                <a:spcPts val="3800"/>
              </a:lnSpc>
              <a:spcBef>
                <a:spcPts val="359"/>
              </a:spcBef>
              <a:tabLst>
                <a:tab pos="3164205" algn="l"/>
                <a:tab pos="4843780" algn="l"/>
                <a:tab pos="5026660" algn="l"/>
                <a:tab pos="7292975" algn="l"/>
                <a:tab pos="9746615" algn="l"/>
                <a:tab pos="11791950" algn="l"/>
              </a:tabLst>
            </a:pPr>
            <a:r>
              <a:rPr sz="3300" b="1" spc="204" dirty="0">
                <a:solidFill>
                  <a:srgbClr val="123054"/>
                </a:solidFill>
                <a:latin typeface="Calibri"/>
                <a:cs typeface="Calibri"/>
              </a:rPr>
              <a:t>CountyCare’s</a:t>
            </a:r>
            <a:r>
              <a:rPr sz="3300" b="1" spc="305" dirty="0">
                <a:solidFill>
                  <a:srgbClr val="123054"/>
                </a:solidFill>
                <a:latin typeface="Calibri"/>
                <a:cs typeface="Calibri"/>
              </a:rPr>
              <a:t> </a:t>
            </a:r>
            <a:r>
              <a:rPr sz="3300" b="1" spc="114" dirty="0">
                <a:solidFill>
                  <a:srgbClr val="123054"/>
                </a:solidFill>
                <a:latin typeface="Calibri"/>
                <a:cs typeface="Calibri"/>
              </a:rPr>
              <a:t>Take</a:t>
            </a:r>
            <a:r>
              <a:rPr sz="3300" b="1" spc="315" dirty="0">
                <a:solidFill>
                  <a:srgbClr val="123054"/>
                </a:solidFill>
                <a:latin typeface="Calibri"/>
                <a:cs typeface="Calibri"/>
              </a:rPr>
              <a:t> </a:t>
            </a:r>
            <a:r>
              <a:rPr sz="3300" b="1" spc="165" dirty="0">
                <a:solidFill>
                  <a:srgbClr val="123054"/>
                </a:solidFill>
                <a:latin typeface="Calibri"/>
                <a:cs typeface="Calibri"/>
              </a:rPr>
              <a:t>Care</a:t>
            </a:r>
            <a:r>
              <a:rPr sz="3300" b="1" dirty="0">
                <a:solidFill>
                  <a:srgbClr val="123054"/>
                </a:solidFill>
                <a:latin typeface="Calibri"/>
                <a:cs typeface="Calibri"/>
              </a:rPr>
              <a:t>	&amp;</a:t>
            </a:r>
            <a:r>
              <a:rPr sz="3300" b="1" spc="250" dirty="0">
                <a:solidFill>
                  <a:srgbClr val="123054"/>
                </a:solidFill>
                <a:latin typeface="Calibri"/>
                <a:cs typeface="Calibri"/>
              </a:rPr>
              <a:t> </a:t>
            </a:r>
            <a:r>
              <a:rPr sz="3300" b="1" spc="114" dirty="0">
                <a:solidFill>
                  <a:srgbClr val="123054"/>
                </a:solidFill>
                <a:latin typeface="Calibri"/>
                <a:cs typeface="Calibri"/>
              </a:rPr>
              <a:t>Take</a:t>
            </a:r>
            <a:r>
              <a:rPr sz="3300" b="1" spc="320" dirty="0">
                <a:solidFill>
                  <a:srgbClr val="123054"/>
                </a:solidFill>
                <a:latin typeface="Calibri"/>
                <a:cs typeface="Calibri"/>
              </a:rPr>
              <a:t> </a:t>
            </a:r>
            <a:r>
              <a:rPr sz="3300" b="1" spc="165" dirty="0">
                <a:solidFill>
                  <a:srgbClr val="123054"/>
                </a:solidFill>
                <a:latin typeface="Calibri"/>
                <a:cs typeface="Calibri"/>
              </a:rPr>
              <a:t>Control</a:t>
            </a:r>
            <a:r>
              <a:rPr sz="3300" b="1" spc="365" dirty="0">
                <a:solidFill>
                  <a:srgbClr val="123054"/>
                </a:solidFill>
                <a:latin typeface="Calibri"/>
                <a:cs typeface="Calibri"/>
              </a:rPr>
              <a:t> </a:t>
            </a:r>
            <a:r>
              <a:rPr sz="3300" b="1" spc="210" dirty="0">
                <a:solidFill>
                  <a:srgbClr val="123054"/>
                </a:solidFill>
                <a:latin typeface="Calibri"/>
                <a:cs typeface="Calibri"/>
              </a:rPr>
              <a:t>program</a:t>
            </a:r>
            <a:r>
              <a:rPr sz="3300" b="1" dirty="0">
                <a:solidFill>
                  <a:srgbClr val="123054"/>
                </a:solidFill>
                <a:latin typeface="Calibri"/>
                <a:cs typeface="Calibri"/>
              </a:rPr>
              <a:t>	</a:t>
            </a:r>
            <a:r>
              <a:rPr sz="3300" b="1" spc="95" dirty="0">
                <a:solidFill>
                  <a:srgbClr val="123054"/>
                </a:solidFill>
                <a:latin typeface="Calibri"/>
                <a:cs typeface="Calibri"/>
              </a:rPr>
              <a:t>is</a:t>
            </a:r>
            <a:r>
              <a:rPr sz="3300" b="1" spc="265" dirty="0">
                <a:solidFill>
                  <a:srgbClr val="123054"/>
                </a:solidFill>
                <a:latin typeface="Calibri"/>
                <a:cs typeface="Calibri"/>
              </a:rPr>
              <a:t> </a:t>
            </a:r>
            <a:r>
              <a:rPr sz="3300" b="1" dirty="0">
                <a:solidFill>
                  <a:srgbClr val="123054"/>
                </a:solidFill>
                <a:latin typeface="Calibri"/>
                <a:cs typeface="Calibri"/>
              </a:rPr>
              <a:t>a</a:t>
            </a:r>
            <a:r>
              <a:rPr sz="3300" b="1" spc="315" dirty="0">
                <a:solidFill>
                  <a:srgbClr val="123054"/>
                </a:solidFill>
                <a:latin typeface="Calibri"/>
                <a:cs typeface="Calibri"/>
              </a:rPr>
              <a:t> </a:t>
            </a:r>
            <a:r>
              <a:rPr sz="3300" b="1" spc="229" dirty="0">
                <a:solidFill>
                  <a:srgbClr val="123054"/>
                </a:solidFill>
                <a:latin typeface="Calibri"/>
                <a:cs typeface="Calibri"/>
              </a:rPr>
              <a:t>guide</a:t>
            </a:r>
            <a:r>
              <a:rPr sz="3300" b="1" dirty="0">
                <a:solidFill>
                  <a:srgbClr val="123054"/>
                </a:solidFill>
                <a:latin typeface="Calibri"/>
                <a:cs typeface="Calibri"/>
              </a:rPr>
              <a:t>	</a:t>
            </a:r>
            <a:r>
              <a:rPr sz="3300" b="1" spc="75" dirty="0">
                <a:solidFill>
                  <a:srgbClr val="123054"/>
                </a:solidFill>
                <a:latin typeface="Calibri"/>
                <a:cs typeface="Calibri"/>
              </a:rPr>
              <a:t>to</a:t>
            </a:r>
            <a:r>
              <a:rPr sz="3300" b="1" spc="290" dirty="0">
                <a:solidFill>
                  <a:srgbClr val="123054"/>
                </a:solidFill>
                <a:latin typeface="Calibri"/>
                <a:cs typeface="Calibri"/>
              </a:rPr>
              <a:t> </a:t>
            </a:r>
            <a:r>
              <a:rPr sz="3300" b="1" spc="185" dirty="0">
                <a:solidFill>
                  <a:srgbClr val="123054"/>
                </a:solidFill>
                <a:latin typeface="Calibri"/>
                <a:cs typeface="Calibri"/>
              </a:rPr>
              <a:t>learning </a:t>
            </a:r>
            <a:r>
              <a:rPr sz="3300" b="1" spc="175" dirty="0">
                <a:solidFill>
                  <a:srgbClr val="123054"/>
                </a:solidFill>
                <a:latin typeface="Calibri"/>
                <a:cs typeface="Calibri"/>
              </a:rPr>
              <a:t>about</a:t>
            </a:r>
            <a:r>
              <a:rPr sz="3300" b="1" spc="365" dirty="0">
                <a:solidFill>
                  <a:srgbClr val="123054"/>
                </a:solidFill>
                <a:latin typeface="Calibri"/>
                <a:cs typeface="Calibri"/>
              </a:rPr>
              <a:t> </a:t>
            </a:r>
            <a:r>
              <a:rPr sz="3300" b="1" spc="195" dirty="0">
                <a:solidFill>
                  <a:srgbClr val="123054"/>
                </a:solidFill>
                <a:latin typeface="Calibri"/>
                <a:cs typeface="Calibri"/>
              </a:rPr>
              <a:t>diabetes</a:t>
            </a:r>
            <a:r>
              <a:rPr sz="3300" b="1" dirty="0">
                <a:solidFill>
                  <a:srgbClr val="123054"/>
                </a:solidFill>
                <a:latin typeface="Calibri"/>
                <a:cs typeface="Calibri"/>
              </a:rPr>
              <a:t>	</a:t>
            </a:r>
            <a:r>
              <a:rPr sz="3300" b="1" spc="175" dirty="0">
                <a:solidFill>
                  <a:srgbClr val="123054"/>
                </a:solidFill>
                <a:latin typeface="Calibri"/>
                <a:cs typeface="Calibri"/>
              </a:rPr>
              <a:t>and</a:t>
            </a:r>
            <a:r>
              <a:rPr sz="3300" b="1" spc="375" dirty="0">
                <a:solidFill>
                  <a:srgbClr val="123054"/>
                </a:solidFill>
                <a:latin typeface="Calibri"/>
                <a:cs typeface="Calibri"/>
              </a:rPr>
              <a:t> </a:t>
            </a:r>
            <a:r>
              <a:rPr sz="3300" b="1" spc="160" dirty="0">
                <a:solidFill>
                  <a:srgbClr val="123054"/>
                </a:solidFill>
                <a:latin typeface="Calibri"/>
                <a:cs typeface="Calibri"/>
              </a:rPr>
              <a:t>how</a:t>
            </a:r>
            <a:r>
              <a:rPr sz="3300" b="1" dirty="0">
                <a:solidFill>
                  <a:srgbClr val="123054"/>
                </a:solidFill>
                <a:latin typeface="Calibri"/>
                <a:cs typeface="Calibri"/>
              </a:rPr>
              <a:t>	</a:t>
            </a:r>
            <a:r>
              <a:rPr sz="3300" b="1" spc="75" dirty="0">
                <a:solidFill>
                  <a:srgbClr val="123054"/>
                </a:solidFill>
                <a:latin typeface="Calibri"/>
                <a:cs typeface="Calibri"/>
              </a:rPr>
              <a:t>to</a:t>
            </a:r>
            <a:r>
              <a:rPr sz="3300" b="1" spc="280" dirty="0">
                <a:solidFill>
                  <a:srgbClr val="123054"/>
                </a:solidFill>
                <a:latin typeface="Calibri"/>
                <a:cs typeface="Calibri"/>
              </a:rPr>
              <a:t> </a:t>
            </a:r>
            <a:r>
              <a:rPr sz="3300" b="1" spc="245" dirty="0">
                <a:solidFill>
                  <a:srgbClr val="123054"/>
                </a:solidFill>
                <a:latin typeface="Calibri"/>
                <a:cs typeface="Calibri"/>
              </a:rPr>
              <a:t>manage</a:t>
            </a:r>
            <a:r>
              <a:rPr sz="3300" b="1" dirty="0">
                <a:solidFill>
                  <a:srgbClr val="123054"/>
                </a:solidFill>
                <a:latin typeface="Calibri"/>
                <a:cs typeface="Calibri"/>
              </a:rPr>
              <a:t>	</a:t>
            </a:r>
            <a:r>
              <a:rPr sz="3300" b="1" spc="-25" dirty="0">
                <a:solidFill>
                  <a:srgbClr val="123054"/>
                </a:solidFill>
                <a:latin typeface="Calibri"/>
                <a:cs typeface="Calibri"/>
              </a:rPr>
              <a:t>it.</a:t>
            </a:r>
            <a:endParaRPr sz="3300" dirty="0">
              <a:latin typeface="Calibri"/>
              <a:cs typeface="Calibri"/>
            </a:endParaRPr>
          </a:p>
          <a:p>
            <a:pPr>
              <a:lnSpc>
                <a:spcPct val="100000"/>
              </a:lnSpc>
              <a:spcBef>
                <a:spcPts val="114"/>
              </a:spcBef>
            </a:pPr>
            <a:endParaRPr sz="3300" dirty="0">
              <a:latin typeface="Calibri"/>
              <a:cs typeface="Calibri"/>
            </a:endParaRPr>
          </a:p>
          <a:p>
            <a:pPr marL="12700" marR="499745">
              <a:lnSpc>
                <a:spcPts val="3190"/>
              </a:lnSpc>
              <a:tabLst>
                <a:tab pos="5232400" algn="l"/>
              </a:tabLst>
            </a:pPr>
            <a:r>
              <a:rPr sz="2950" spc="105" dirty="0">
                <a:solidFill>
                  <a:srgbClr val="123054"/>
                </a:solidFill>
                <a:latin typeface="Calibri"/>
                <a:cs typeface="Calibri"/>
              </a:rPr>
              <a:t>Benefits</a:t>
            </a:r>
            <a:r>
              <a:rPr sz="2950" spc="245" dirty="0">
                <a:solidFill>
                  <a:srgbClr val="123054"/>
                </a:solidFill>
                <a:latin typeface="Calibri"/>
                <a:cs typeface="Calibri"/>
              </a:rPr>
              <a:t> </a:t>
            </a:r>
            <a:r>
              <a:rPr sz="2950" spc="60" dirty="0">
                <a:solidFill>
                  <a:srgbClr val="123054"/>
                </a:solidFill>
                <a:latin typeface="Calibri"/>
                <a:cs typeface="Calibri"/>
              </a:rPr>
              <a:t>for</a:t>
            </a:r>
            <a:r>
              <a:rPr sz="2950" spc="200" dirty="0">
                <a:solidFill>
                  <a:srgbClr val="123054"/>
                </a:solidFill>
                <a:latin typeface="Calibri"/>
                <a:cs typeface="Calibri"/>
              </a:rPr>
              <a:t> </a:t>
            </a:r>
            <a:r>
              <a:rPr sz="2950" spc="140" dirty="0">
                <a:solidFill>
                  <a:srgbClr val="123054"/>
                </a:solidFill>
                <a:latin typeface="Calibri"/>
                <a:cs typeface="Calibri"/>
              </a:rPr>
              <a:t>Members</a:t>
            </a:r>
            <a:r>
              <a:rPr sz="2950" spc="360" dirty="0">
                <a:solidFill>
                  <a:srgbClr val="123054"/>
                </a:solidFill>
                <a:latin typeface="Calibri"/>
                <a:cs typeface="Calibri"/>
              </a:rPr>
              <a:t> </a:t>
            </a:r>
            <a:r>
              <a:rPr sz="2950" dirty="0">
                <a:solidFill>
                  <a:srgbClr val="123054"/>
                </a:solidFill>
                <a:latin typeface="Calibri"/>
                <a:cs typeface="Calibri"/>
              </a:rPr>
              <a:t>with</a:t>
            </a:r>
            <a:r>
              <a:rPr sz="2950" spc="190" dirty="0">
                <a:solidFill>
                  <a:srgbClr val="123054"/>
                </a:solidFill>
                <a:latin typeface="Calibri"/>
                <a:cs typeface="Calibri"/>
              </a:rPr>
              <a:t> </a:t>
            </a:r>
            <a:r>
              <a:rPr sz="2950" spc="150" dirty="0">
                <a:solidFill>
                  <a:srgbClr val="123054"/>
                </a:solidFill>
                <a:latin typeface="Calibri"/>
                <a:cs typeface="Calibri"/>
              </a:rPr>
              <a:t>Diabetes:</a:t>
            </a:r>
            <a:r>
              <a:rPr sz="2950" spc="370" dirty="0">
                <a:solidFill>
                  <a:srgbClr val="123054"/>
                </a:solidFill>
                <a:latin typeface="Calibri"/>
                <a:cs typeface="Calibri"/>
              </a:rPr>
              <a:t> </a:t>
            </a:r>
            <a:r>
              <a:rPr sz="2950" spc="175" dirty="0">
                <a:solidFill>
                  <a:srgbClr val="123054"/>
                </a:solidFill>
                <a:latin typeface="Calibri"/>
                <a:cs typeface="Calibri"/>
              </a:rPr>
              <a:t>CountyCare</a:t>
            </a:r>
            <a:r>
              <a:rPr sz="2950" spc="320" dirty="0">
                <a:solidFill>
                  <a:srgbClr val="123054"/>
                </a:solidFill>
                <a:latin typeface="Calibri"/>
                <a:cs typeface="Calibri"/>
              </a:rPr>
              <a:t> </a:t>
            </a:r>
            <a:r>
              <a:rPr sz="2950" spc="70" dirty="0">
                <a:solidFill>
                  <a:srgbClr val="123054"/>
                </a:solidFill>
                <a:latin typeface="Calibri"/>
                <a:cs typeface="Calibri"/>
              </a:rPr>
              <a:t>offers</a:t>
            </a:r>
            <a:r>
              <a:rPr sz="2950" spc="204" dirty="0">
                <a:solidFill>
                  <a:srgbClr val="123054"/>
                </a:solidFill>
                <a:latin typeface="Calibri"/>
                <a:cs typeface="Calibri"/>
              </a:rPr>
              <a:t> </a:t>
            </a:r>
            <a:r>
              <a:rPr sz="2950" spc="140" dirty="0">
                <a:solidFill>
                  <a:srgbClr val="123054"/>
                </a:solidFill>
                <a:latin typeface="Calibri"/>
                <a:cs typeface="Calibri"/>
              </a:rPr>
              <a:t>special</a:t>
            </a:r>
            <a:r>
              <a:rPr sz="2950" spc="285" dirty="0">
                <a:solidFill>
                  <a:srgbClr val="123054"/>
                </a:solidFill>
                <a:latin typeface="Calibri"/>
                <a:cs typeface="Calibri"/>
              </a:rPr>
              <a:t> </a:t>
            </a:r>
            <a:r>
              <a:rPr sz="2950" spc="105" dirty="0">
                <a:solidFill>
                  <a:srgbClr val="123054"/>
                </a:solidFill>
                <a:latin typeface="Calibri"/>
                <a:cs typeface="Calibri"/>
              </a:rPr>
              <a:t>benefits</a:t>
            </a:r>
            <a:r>
              <a:rPr sz="2950" spc="310" dirty="0">
                <a:solidFill>
                  <a:srgbClr val="123054"/>
                </a:solidFill>
                <a:latin typeface="Calibri"/>
                <a:cs typeface="Calibri"/>
              </a:rPr>
              <a:t> </a:t>
            </a:r>
            <a:r>
              <a:rPr sz="2950" dirty="0">
                <a:solidFill>
                  <a:srgbClr val="123054"/>
                </a:solidFill>
                <a:latin typeface="Calibri"/>
                <a:cs typeface="Calibri"/>
              </a:rPr>
              <a:t>to</a:t>
            </a:r>
            <a:r>
              <a:rPr sz="2950" spc="220" dirty="0">
                <a:solidFill>
                  <a:srgbClr val="123054"/>
                </a:solidFill>
                <a:latin typeface="Calibri"/>
                <a:cs typeface="Calibri"/>
              </a:rPr>
              <a:t> </a:t>
            </a:r>
            <a:r>
              <a:rPr sz="2950" spc="105" dirty="0">
                <a:solidFill>
                  <a:srgbClr val="123054"/>
                </a:solidFill>
                <a:latin typeface="Calibri"/>
                <a:cs typeface="Calibri"/>
              </a:rPr>
              <a:t>help </a:t>
            </a:r>
            <a:r>
              <a:rPr sz="2950" spc="170" dirty="0">
                <a:solidFill>
                  <a:srgbClr val="123054"/>
                </a:solidFill>
                <a:latin typeface="Calibri"/>
                <a:cs typeface="Calibri"/>
              </a:rPr>
              <a:t>members</a:t>
            </a:r>
            <a:r>
              <a:rPr sz="2950" spc="280" dirty="0">
                <a:solidFill>
                  <a:srgbClr val="123054"/>
                </a:solidFill>
                <a:latin typeface="Calibri"/>
                <a:cs typeface="Calibri"/>
              </a:rPr>
              <a:t> </a:t>
            </a:r>
            <a:r>
              <a:rPr sz="2950" spc="190" dirty="0">
                <a:solidFill>
                  <a:srgbClr val="123054"/>
                </a:solidFill>
                <a:latin typeface="Calibri"/>
                <a:cs typeface="Calibri"/>
              </a:rPr>
              <a:t>manage</a:t>
            </a:r>
            <a:r>
              <a:rPr sz="2950" spc="300" dirty="0">
                <a:solidFill>
                  <a:srgbClr val="123054"/>
                </a:solidFill>
                <a:latin typeface="Calibri"/>
                <a:cs typeface="Calibri"/>
              </a:rPr>
              <a:t> </a:t>
            </a:r>
            <a:r>
              <a:rPr sz="2950" spc="65" dirty="0">
                <a:solidFill>
                  <a:srgbClr val="123054"/>
                </a:solidFill>
                <a:latin typeface="Calibri"/>
                <a:cs typeface="Calibri"/>
              </a:rPr>
              <a:t>their</a:t>
            </a:r>
            <a:r>
              <a:rPr sz="2950" spc="195" dirty="0">
                <a:solidFill>
                  <a:srgbClr val="123054"/>
                </a:solidFill>
                <a:latin typeface="Calibri"/>
                <a:cs typeface="Calibri"/>
              </a:rPr>
              <a:t> </a:t>
            </a:r>
            <a:r>
              <a:rPr sz="2950" spc="175" dirty="0">
                <a:solidFill>
                  <a:srgbClr val="123054"/>
                </a:solidFill>
                <a:latin typeface="Calibri"/>
                <a:cs typeface="Calibri"/>
              </a:rPr>
              <a:t>blood</a:t>
            </a:r>
            <a:r>
              <a:rPr sz="2950" dirty="0">
                <a:solidFill>
                  <a:srgbClr val="123054"/>
                </a:solidFill>
                <a:latin typeface="Calibri"/>
                <a:cs typeface="Calibri"/>
              </a:rPr>
              <a:t>	</a:t>
            </a:r>
            <a:r>
              <a:rPr sz="2950" spc="155" dirty="0">
                <a:solidFill>
                  <a:srgbClr val="123054"/>
                </a:solidFill>
                <a:latin typeface="Calibri"/>
                <a:cs typeface="Calibri"/>
              </a:rPr>
              <a:t>sugar</a:t>
            </a:r>
            <a:r>
              <a:rPr sz="2950" spc="290" dirty="0">
                <a:solidFill>
                  <a:srgbClr val="123054"/>
                </a:solidFill>
                <a:latin typeface="Calibri"/>
                <a:cs typeface="Calibri"/>
              </a:rPr>
              <a:t> </a:t>
            </a:r>
            <a:r>
              <a:rPr sz="2950" spc="140" dirty="0">
                <a:solidFill>
                  <a:srgbClr val="123054"/>
                </a:solidFill>
                <a:latin typeface="Calibri"/>
                <a:cs typeface="Calibri"/>
              </a:rPr>
              <a:t>and</a:t>
            </a:r>
            <a:r>
              <a:rPr sz="2950" spc="335" dirty="0">
                <a:solidFill>
                  <a:srgbClr val="123054"/>
                </a:solidFill>
                <a:latin typeface="Calibri"/>
                <a:cs typeface="Calibri"/>
              </a:rPr>
              <a:t> </a:t>
            </a:r>
            <a:r>
              <a:rPr sz="2950" spc="130" dirty="0">
                <a:solidFill>
                  <a:srgbClr val="123054"/>
                </a:solidFill>
                <a:latin typeface="Calibri"/>
                <a:cs typeface="Calibri"/>
              </a:rPr>
              <a:t>improve</a:t>
            </a:r>
            <a:r>
              <a:rPr sz="2950" spc="254" dirty="0">
                <a:solidFill>
                  <a:srgbClr val="123054"/>
                </a:solidFill>
                <a:latin typeface="Calibri"/>
                <a:cs typeface="Calibri"/>
              </a:rPr>
              <a:t> </a:t>
            </a:r>
            <a:r>
              <a:rPr sz="2950" spc="65" dirty="0">
                <a:solidFill>
                  <a:srgbClr val="123054"/>
                </a:solidFill>
                <a:latin typeface="Calibri"/>
                <a:cs typeface="Calibri"/>
              </a:rPr>
              <a:t>their</a:t>
            </a:r>
            <a:r>
              <a:rPr sz="2950" spc="185" dirty="0">
                <a:solidFill>
                  <a:srgbClr val="123054"/>
                </a:solidFill>
                <a:latin typeface="Calibri"/>
                <a:cs typeface="Calibri"/>
              </a:rPr>
              <a:t> </a:t>
            </a:r>
            <a:r>
              <a:rPr sz="2950" spc="60" dirty="0">
                <a:solidFill>
                  <a:srgbClr val="123054"/>
                </a:solidFill>
                <a:latin typeface="Calibri"/>
                <a:cs typeface="Calibri"/>
              </a:rPr>
              <a:t>health.</a:t>
            </a:r>
            <a:endParaRPr lang="en-US" sz="2950" spc="60" dirty="0">
              <a:solidFill>
                <a:srgbClr val="123054"/>
              </a:solidFill>
              <a:latin typeface="Calibri"/>
              <a:cs typeface="Calibri"/>
            </a:endParaRPr>
          </a:p>
          <a:p>
            <a:pPr marL="12700" marR="499745">
              <a:lnSpc>
                <a:spcPts val="3190"/>
              </a:lnSpc>
              <a:tabLst>
                <a:tab pos="5232400" algn="l"/>
              </a:tabLst>
            </a:pPr>
            <a:endParaRPr sz="2950" dirty="0">
              <a:latin typeface="Calibri"/>
              <a:cs typeface="Calibri"/>
            </a:endParaRPr>
          </a:p>
          <a:p>
            <a:pPr marL="767080" indent="-378460">
              <a:lnSpc>
                <a:spcPct val="100000"/>
              </a:lnSpc>
              <a:spcBef>
                <a:spcPts val="254"/>
              </a:spcBef>
              <a:buClr>
                <a:srgbClr val="1A9AD5"/>
              </a:buClr>
              <a:buFont typeface="Wingdings"/>
              <a:buChar char=""/>
              <a:tabLst>
                <a:tab pos="767080" algn="l"/>
              </a:tabLst>
            </a:pPr>
            <a:r>
              <a:rPr sz="2950" spc="135" dirty="0">
                <a:solidFill>
                  <a:srgbClr val="123054"/>
                </a:solidFill>
                <a:latin typeface="Calibri"/>
                <a:cs typeface="Calibri"/>
              </a:rPr>
              <a:t>Weight</a:t>
            </a:r>
            <a:r>
              <a:rPr sz="2950" spc="220" dirty="0">
                <a:solidFill>
                  <a:srgbClr val="123054"/>
                </a:solidFill>
                <a:latin typeface="Calibri"/>
                <a:cs typeface="Calibri"/>
              </a:rPr>
              <a:t> </a:t>
            </a:r>
            <a:r>
              <a:rPr sz="2950" spc="85" dirty="0">
                <a:solidFill>
                  <a:srgbClr val="123054"/>
                </a:solidFill>
                <a:latin typeface="Calibri"/>
                <a:cs typeface="Calibri"/>
              </a:rPr>
              <a:t>Watchers</a:t>
            </a:r>
            <a:endParaRPr sz="2950" dirty="0">
              <a:latin typeface="Calibri"/>
              <a:cs typeface="Calibri"/>
            </a:endParaRPr>
          </a:p>
          <a:p>
            <a:pPr marL="767080" indent="-378460">
              <a:lnSpc>
                <a:spcPct val="100000"/>
              </a:lnSpc>
              <a:spcBef>
                <a:spcPts val="300"/>
              </a:spcBef>
              <a:buClr>
                <a:srgbClr val="1A9AD5"/>
              </a:buClr>
              <a:buFont typeface="Wingdings"/>
              <a:buChar char=""/>
              <a:tabLst>
                <a:tab pos="767080" algn="l"/>
              </a:tabLst>
            </a:pPr>
            <a:r>
              <a:rPr sz="2950" spc="130" dirty="0">
                <a:solidFill>
                  <a:srgbClr val="123054"/>
                </a:solidFill>
                <a:latin typeface="Calibri"/>
                <a:cs typeface="Calibri"/>
              </a:rPr>
              <a:t>Glucometers</a:t>
            </a:r>
            <a:endParaRPr sz="2950" dirty="0">
              <a:latin typeface="Calibri"/>
              <a:cs typeface="Calibri"/>
            </a:endParaRPr>
          </a:p>
          <a:p>
            <a:pPr marL="767080" indent="-378460">
              <a:lnSpc>
                <a:spcPct val="100000"/>
              </a:lnSpc>
              <a:spcBef>
                <a:spcPts val="300"/>
              </a:spcBef>
              <a:buClr>
                <a:srgbClr val="1A9AD5"/>
              </a:buClr>
              <a:buFont typeface="Wingdings"/>
              <a:buChar char=""/>
              <a:tabLst>
                <a:tab pos="767080" algn="l"/>
                <a:tab pos="2834640" algn="l"/>
              </a:tabLst>
            </a:pPr>
            <a:r>
              <a:rPr sz="2950" spc="140" dirty="0">
                <a:solidFill>
                  <a:srgbClr val="123054"/>
                </a:solidFill>
                <a:latin typeface="Calibri"/>
                <a:cs typeface="Calibri"/>
              </a:rPr>
              <a:t>Continuous</a:t>
            </a:r>
            <a:r>
              <a:rPr sz="2950" dirty="0">
                <a:solidFill>
                  <a:srgbClr val="123054"/>
                </a:solidFill>
                <a:latin typeface="Calibri"/>
                <a:cs typeface="Calibri"/>
              </a:rPr>
              <a:t>	</a:t>
            </a:r>
            <a:r>
              <a:rPr sz="2950" spc="185" dirty="0">
                <a:solidFill>
                  <a:srgbClr val="123054"/>
                </a:solidFill>
                <a:latin typeface="Calibri"/>
                <a:cs typeface="Calibri"/>
              </a:rPr>
              <a:t>glucose</a:t>
            </a:r>
            <a:r>
              <a:rPr sz="2950" spc="325" dirty="0">
                <a:solidFill>
                  <a:srgbClr val="123054"/>
                </a:solidFill>
                <a:latin typeface="Calibri"/>
                <a:cs typeface="Calibri"/>
              </a:rPr>
              <a:t> </a:t>
            </a:r>
            <a:r>
              <a:rPr sz="2950" spc="85" dirty="0">
                <a:solidFill>
                  <a:srgbClr val="123054"/>
                </a:solidFill>
                <a:latin typeface="Calibri"/>
                <a:cs typeface="Calibri"/>
              </a:rPr>
              <a:t>monitors</a:t>
            </a:r>
            <a:endParaRPr sz="2950" dirty="0">
              <a:latin typeface="Calibri"/>
              <a:cs typeface="Calibri"/>
            </a:endParaRPr>
          </a:p>
          <a:p>
            <a:pPr marL="767080" indent="-378460">
              <a:lnSpc>
                <a:spcPct val="100000"/>
              </a:lnSpc>
              <a:spcBef>
                <a:spcPts val="300"/>
              </a:spcBef>
              <a:buClr>
                <a:srgbClr val="1A9AD5"/>
              </a:buClr>
              <a:buFont typeface="Wingdings"/>
              <a:buChar char=""/>
              <a:tabLst>
                <a:tab pos="767080" algn="l"/>
              </a:tabLst>
            </a:pPr>
            <a:r>
              <a:rPr sz="2950" spc="175" dirty="0">
                <a:solidFill>
                  <a:srgbClr val="123054"/>
                </a:solidFill>
                <a:latin typeface="Calibri"/>
                <a:cs typeface="Calibri"/>
              </a:rPr>
              <a:t>Blood</a:t>
            </a:r>
            <a:r>
              <a:rPr sz="2950" spc="320" dirty="0">
                <a:solidFill>
                  <a:srgbClr val="123054"/>
                </a:solidFill>
                <a:latin typeface="Calibri"/>
                <a:cs typeface="Calibri"/>
              </a:rPr>
              <a:t> </a:t>
            </a:r>
            <a:r>
              <a:rPr sz="2950" spc="125" dirty="0">
                <a:solidFill>
                  <a:srgbClr val="123054"/>
                </a:solidFill>
                <a:latin typeface="Calibri"/>
                <a:cs typeface="Calibri"/>
              </a:rPr>
              <a:t>pressure</a:t>
            </a:r>
            <a:r>
              <a:rPr sz="2950" spc="250" dirty="0">
                <a:solidFill>
                  <a:srgbClr val="123054"/>
                </a:solidFill>
                <a:latin typeface="Calibri"/>
                <a:cs typeface="Calibri"/>
              </a:rPr>
              <a:t> </a:t>
            </a:r>
            <a:r>
              <a:rPr sz="2950" spc="85" dirty="0">
                <a:solidFill>
                  <a:srgbClr val="123054"/>
                </a:solidFill>
                <a:latin typeface="Calibri"/>
                <a:cs typeface="Calibri"/>
              </a:rPr>
              <a:t>monitors</a:t>
            </a:r>
            <a:endParaRPr sz="2950" dirty="0">
              <a:latin typeface="Calibri"/>
              <a:cs typeface="Calibri"/>
            </a:endParaRPr>
          </a:p>
          <a:p>
            <a:pPr marL="767080" indent="-378460">
              <a:lnSpc>
                <a:spcPct val="100000"/>
              </a:lnSpc>
              <a:spcBef>
                <a:spcPts val="300"/>
              </a:spcBef>
              <a:buClr>
                <a:srgbClr val="1A9AD5"/>
              </a:buClr>
              <a:buFont typeface="Wingdings"/>
              <a:buChar char=""/>
              <a:tabLst>
                <a:tab pos="767080" algn="l"/>
              </a:tabLst>
            </a:pPr>
            <a:r>
              <a:rPr sz="2950" spc="170" dirty="0">
                <a:solidFill>
                  <a:srgbClr val="123054"/>
                </a:solidFill>
                <a:latin typeface="Calibri"/>
                <a:cs typeface="Calibri"/>
              </a:rPr>
              <a:t>Cash</a:t>
            </a:r>
            <a:r>
              <a:rPr sz="2950" spc="330" dirty="0">
                <a:solidFill>
                  <a:srgbClr val="123054"/>
                </a:solidFill>
                <a:latin typeface="Calibri"/>
                <a:cs typeface="Calibri"/>
              </a:rPr>
              <a:t> </a:t>
            </a:r>
            <a:r>
              <a:rPr sz="2950" spc="80" dirty="0">
                <a:solidFill>
                  <a:srgbClr val="123054"/>
                </a:solidFill>
                <a:latin typeface="Calibri"/>
                <a:cs typeface="Calibri"/>
              </a:rPr>
              <a:t>rewards</a:t>
            </a:r>
            <a:endParaRPr sz="2950" dirty="0">
              <a:latin typeface="Calibri"/>
              <a:cs typeface="Calibri"/>
            </a:endParaRPr>
          </a:p>
          <a:p>
            <a:pPr marL="767080" indent="-378460">
              <a:lnSpc>
                <a:spcPct val="100000"/>
              </a:lnSpc>
              <a:spcBef>
                <a:spcPts val="300"/>
              </a:spcBef>
              <a:buClr>
                <a:srgbClr val="1A9AD5"/>
              </a:buClr>
              <a:buFont typeface="Wingdings"/>
              <a:buChar char=""/>
              <a:tabLst>
                <a:tab pos="767080" algn="l"/>
              </a:tabLst>
            </a:pPr>
            <a:r>
              <a:rPr sz="2950" spc="150" dirty="0">
                <a:solidFill>
                  <a:srgbClr val="123054"/>
                </a:solidFill>
                <a:latin typeface="Calibri"/>
                <a:cs typeface="Calibri"/>
              </a:rPr>
              <a:t>Help</a:t>
            </a:r>
            <a:r>
              <a:rPr sz="2950" spc="360" dirty="0">
                <a:solidFill>
                  <a:srgbClr val="123054"/>
                </a:solidFill>
                <a:latin typeface="Calibri"/>
                <a:cs typeface="Calibri"/>
              </a:rPr>
              <a:t> </a:t>
            </a:r>
            <a:r>
              <a:rPr sz="2950" dirty="0">
                <a:solidFill>
                  <a:srgbClr val="123054"/>
                </a:solidFill>
                <a:latin typeface="Calibri"/>
                <a:cs typeface="Calibri"/>
              </a:rPr>
              <a:t>to</a:t>
            </a:r>
            <a:r>
              <a:rPr sz="2950" spc="215" dirty="0">
                <a:solidFill>
                  <a:srgbClr val="123054"/>
                </a:solidFill>
                <a:latin typeface="Calibri"/>
                <a:cs typeface="Calibri"/>
              </a:rPr>
              <a:t> </a:t>
            </a:r>
            <a:r>
              <a:rPr sz="2950" spc="80" dirty="0">
                <a:solidFill>
                  <a:srgbClr val="123054"/>
                </a:solidFill>
                <a:latin typeface="Calibri"/>
                <a:cs typeface="Calibri"/>
              </a:rPr>
              <a:t>quit</a:t>
            </a:r>
            <a:r>
              <a:rPr sz="2950" spc="235" dirty="0">
                <a:solidFill>
                  <a:srgbClr val="123054"/>
                </a:solidFill>
                <a:latin typeface="Calibri"/>
                <a:cs typeface="Calibri"/>
              </a:rPr>
              <a:t> </a:t>
            </a:r>
            <a:r>
              <a:rPr sz="2950" spc="155" dirty="0">
                <a:solidFill>
                  <a:srgbClr val="123054"/>
                </a:solidFill>
                <a:latin typeface="Calibri"/>
                <a:cs typeface="Calibri"/>
              </a:rPr>
              <a:t>smoking</a:t>
            </a:r>
            <a:endParaRPr sz="2950" dirty="0">
              <a:latin typeface="Calibri"/>
              <a:cs typeface="Calibri"/>
            </a:endParaRPr>
          </a:p>
          <a:p>
            <a:pPr marL="767080" indent="-378460">
              <a:lnSpc>
                <a:spcPct val="100000"/>
              </a:lnSpc>
              <a:spcBef>
                <a:spcPts val="300"/>
              </a:spcBef>
              <a:buClr>
                <a:srgbClr val="1A9AD5"/>
              </a:buClr>
              <a:buFont typeface="Wingdings"/>
              <a:buChar char=""/>
              <a:tabLst>
                <a:tab pos="767080" algn="l"/>
              </a:tabLst>
            </a:pPr>
            <a:r>
              <a:rPr sz="2950" spc="105" dirty="0">
                <a:solidFill>
                  <a:srgbClr val="123054"/>
                </a:solidFill>
                <a:latin typeface="Calibri"/>
                <a:cs typeface="Calibri"/>
              </a:rPr>
              <a:t>Medication</a:t>
            </a:r>
            <a:endParaRPr sz="2950" dirty="0">
              <a:latin typeface="Calibri"/>
              <a:cs typeface="Calibri"/>
            </a:endParaRPr>
          </a:p>
          <a:p>
            <a:pPr marL="767080" indent="-378460">
              <a:lnSpc>
                <a:spcPct val="100000"/>
              </a:lnSpc>
              <a:spcBef>
                <a:spcPts val="300"/>
              </a:spcBef>
              <a:buClr>
                <a:srgbClr val="1A9AD5"/>
              </a:buClr>
              <a:buFont typeface="Wingdings"/>
              <a:buChar char=""/>
              <a:tabLst>
                <a:tab pos="767080" algn="l"/>
              </a:tabLst>
            </a:pPr>
            <a:r>
              <a:rPr sz="2950" spc="110" dirty="0">
                <a:solidFill>
                  <a:srgbClr val="123054"/>
                </a:solidFill>
                <a:latin typeface="Calibri"/>
                <a:cs typeface="Calibri"/>
              </a:rPr>
              <a:t>Free</a:t>
            </a:r>
            <a:r>
              <a:rPr sz="2950" spc="225" dirty="0">
                <a:solidFill>
                  <a:srgbClr val="123054"/>
                </a:solidFill>
                <a:latin typeface="Calibri"/>
                <a:cs typeface="Calibri"/>
              </a:rPr>
              <a:t> </a:t>
            </a:r>
            <a:r>
              <a:rPr sz="2950" spc="65" dirty="0">
                <a:solidFill>
                  <a:srgbClr val="123054"/>
                </a:solidFill>
                <a:latin typeface="Calibri"/>
                <a:cs typeface="Calibri"/>
              </a:rPr>
              <a:t>transportation</a:t>
            </a:r>
            <a:endParaRPr sz="2950" dirty="0">
              <a:latin typeface="Calibri"/>
              <a:cs typeface="Calibri"/>
            </a:endParaRPr>
          </a:p>
          <a:p>
            <a:pPr marL="767080" indent="-378460">
              <a:lnSpc>
                <a:spcPct val="100000"/>
              </a:lnSpc>
              <a:spcBef>
                <a:spcPts val="305"/>
              </a:spcBef>
              <a:buClr>
                <a:srgbClr val="1A9AD5"/>
              </a:buClr>
              <a:buFont typeface="Wingdings"/>
              <a:buChar char=""/>
              <a:tabLst>
                <a:tab pos="767080" algn="l"/>
              </a:tabLst>
            </a:pPr>
            <a:r>
              <a:rPr sz="2950" spc="155" dirty="0">
                <a:solidFill>
                  <a:srgbClr val="123054"/>
                </a:solidFill>
                <a:latin typeface="Calibri"/>
                <a:cs typeface="Calibri"/>
              </a:rPr>
              <a:t>Care</a:t>
            </a:r>
            <a:r>
              <a:rPr sz="2950" spc="275" dirty="0">
                <a:solidFill>
                  <a:srgbClr val="123054"/>
                </a:solidFill>
                <a:latin typeface="Calibri"/>
                <a:cs typeface="Calibri"/>
              </a:rPr>
              <a:t> </a:t>
            </a:r>
            <a:r>
              <a:rPr sz="2950" spc="100" dirty="0">
                <a:solidFill>
                  <a:srgbClr val="123054"/>
                </a:solidFill>
                <a:latin typeface="Calibri"/>
                <a:cs typeface="Calibri"/>
              </a:rPr>
              <a:t>coordination</a:t>
            </a:r>
            <a:endParaRPr sz="2950" dirty="0">
              <a:latin typeface="Calibri"/>
              <a:cs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1125035" y="412486"/>
            <a:ext cx="18539576" cy="1503670"/>
          </a:xfrm>
          <a:prstGeom prst="rect">
            <a:avLst/>
          </a:prstGeom>
        </p:spPr>
        <p:txBody>
          <a:bodyPr vert="horz" wrap="square" lIns="0" tIns="182367" rIns="0" bIns="0" rtlCol="0">
            <a:spAutoFit/>
          </a:bodyPr>
          <a:lstStyle/>
          <a:p>
            <a:pPr marL="2247900">
              <a:lnSpc>
                <a:spcPct val="100000"/>
              </a:lnSpc>
              <a:spcBef>
                <a:spcPts val="95"/>
              </a:spcBef>
            </a:pPr>
            <a:r>
              <a:rPr dirty="0"/>
              <a:t>CountyCare</a:t>
            </a:r>
            <a:r>
              <a:rPr spc="195" dirty="0"/>
              <a:t> </a:t>
            </a:r>
            <a:r>
              <a:rPr dirty="0"/>
              <a:t>Care</a:t>
            </a:r>
            <a:r>
              <a:rPr spc="195" dirty="0"/>
              <a:t> </a:t>
            </a:r>
            <a:r>
              <a:rPr spc="-10" dirty="0"/>
              <a:t>Coordination</a:t>
            </a:r>
          </a:p>
        </p:txBody>
      </p:sp>
      <p:sp>
        <p:nvSpPr>
          <p:cNvPr id="20" name="object 20"/>
          <p:cNvSpPr txBox="1">
            <a:spLocks noGrp="1"/>
          </p:cNvSpPr>
          <p:nvPr>
            <p:ph type="sldNum" sz="quarter" idx="7"/>
          </p:nvPr>
        </p:nvSpPr>
        <p:spPr>
          <a:prstGeom prst="rect">
            <a:avLst/>
          </a:prstGeom>
        </p:spPr>
        <p:txBody>
          <a:bodyPr vert="horz" wrap="square" lIns="0" tIns="0" rIns="0" bIns="0" rtlCol="0">
            <a:spAutoFit/>
          </a:bodyPr>
          <a:lstStyle/>
          <a:p>
            <a:pPr marL="55244">
              <a:lnSpc>
                <a:spcPts val="1670"/>
              </a:lnSpc>
            </a:pPr>
            <a:fld id="{81D60167-4931-47E6-BA6A-407CBD079E47}" type="slidenum">
              <a:rPr spc="-25" dirty="0"/>
              <a:t>45</a:t>
            </a:fld>
            <a:endParaRPr spc="-25" dirty="0"/>
          </a:p>
        </p:txBody>
      </p:sp>
      <p:sp>
        <p:nvSpPr>
          <p:cNvPr id="3" name="object 3"/>
          <p:cNvSpPr/>
          <p:nvPr/>
        </p:nvSpPr>
        <p:spPr>
          <a:xfrm>
            <a:off x="6346316" y="2199989"/>
            <a:ext cx="5683885" cy="3024505"/>
          </a:xfrm>
          <a:custGeom>
            <a:avLst/>
            <a:gdLst/>
            <a:ahLst/>
            <a:cxnLst/>
            <a:rect l="l" t="t" r="r" b="b"/>
            <a:pathLst>
              <a:path w="5683884" h="3024504">
                <a:moveTo>
                  <a:pt x="2841519" y="230"/>
                </a:moveTo>
                <a:lnTo>
                  <a:pt x="-160" y="3024404"/>
                </a:lnTo>
                <a:lnTo>
                  <a:pt x="5683326" y="3024404"/>
                </a:lnTo>
                <a:lnTo>
                  <a:pt x="2841519" y="230"/>
                </a:lnTo>
                <a:close/>
              </a:path>
            </a:pathLst>
          </a:custGeom>
          <a:solidFill>
            <a:srgbClr val="6CC5EC"/>
          </a:solidFill>
        </p:spPr>
        <p:txBody>
          <a:bodyPr wrap="square" lIns="0" tIns="0" rIns="0" bIns="0" rtlCol="0"/>
          <a:lstStyle/>
          <a:p>
            <a:endParaRPr/>
          </a:p>
        </p:txBody>
      </p:sp>
      <p:sp>
        <p:nvSpPr>
          <p:cNvPr id="4" name="object 4"/>
          <p:cNvSpPr txBox="1"/>
          <p:nvPr/>
        </p:nvSpPr>
        <p:spPr>
          <a:xfrm>
            <a:off x="8286159" y="3793521"/>
            <a:ext cx="1773555" cy="278130"/>
          </a:xfrm>
          <a:prstGeom prst="rect">
            <a:avLst/>
          </a:prstGeom>
        </p:spPr>
        <p:txBody>
          <a:bodyPr vert="horz" wrap="square" lIns="0" tIns="13335" rIns="0" bIns="0" rtlCol="0">
            <a:spAutoFit/>
          </a:bodyPr>
          <a:lstStyle/>
          <a:p>
            <a:pPr marL="12700">
              <a:lnSpc>
                <a:spcPct val="100000"/>
              </a:lnSpc>
              <a:spcBef>
                <a:spcPts val="105"/>
              </a:spcBef>
            </a:pPr>
            <a:r>
              <a:rPr sz="1650" spc="85" dirty="0">
                <a:solidFill>
                  <a:srgbClr val="FFFFFF"/>
                </a:solidFill>
                <a:latin typeface="Calibri"/>
                <a:cs typeface="Calibri"/>
              </a:rPr>
              <a:t>Care</a:t>
            </a:r>
            <a:r>
              <a:rPr sz="1650" spc="150" dirty="0">
                <a:solidFill>
                  <a:srgbClr val="FFFFFF"/>
                </a:solidFill>
                <a:latin typeface="Calibri"/>
                <a:cs typeface="Calibri"/>
              </a:rPr>
              <a:t> </a:t>
            </a:r>
            <a:r>
              <a:rPr sz="1650" spc="60" dirty="0">
                <a:solidFill>
                  <a:srgbClr val="FFFFFF"/>
                </a:solidFill>
                <a:latin typeface="Calibri"/>
                <a:cs typeface="Calibri"/>
              </a:rPr>
              <a:t>Management</a:t>
            </a:r>
            <a:endParaRPr sz="1650">
              <a:latin typeface="Calibri"/>
              <a:cs typeface="Calibri"/>
            </a:endParaRPr>
          </a:p>
        </p:txBody>
      </p:sp>
      <p:grpSp>
        <p:nvGrpSpPr>
          <p:cNvPr id="5" name="object 5"/>
          <p:cNvGrpSpPr/>
          <p:nvPr/>
        </p:nvGrpSpPr>
        <p:grpSpPr>
          <a:xfrm>
            <a:off x="3499040" y="5218842"/>
            <a:ext cx="11378565" cy="3035300"/>
            <a:chOff x="3499040" y="5218842"/>
            <a:chExt cx="11378565" cy="3035300"/>
          </a:xfrm>
        </p:grpSpPr>
        <p:sp>
          <p:nvSpPr>
            <p:cNvPr id="6" name="object 6"/>
            <p:cNvSpPr/>
            <p:nvPr/>
          </p:nvSpPr>
          <p:spPr>
            <a:xfrm>
              <a:off x="3504438" y="5224240"/>
              <a:ext cx="11367770" cy="3024505"/>
            </a:xfrm>
            <a:custGeom>
              <a:avLst/>
              <a:gdLst/>
              <a:ahLst/>
              <a:cxnLst/>
              <a:rect l="l" t="t" r="r" b="b"/>
              <a:pathLst>
                <a:path w="11367769" h="3024504">
                  <a:moveTo>
                    <a:pt x="8525205" y="153"/>
                  </a:moveTo>
                  <a:lnTo>
                    <a:pt x="2841718" y="153"/>
                  </a:lnTo>
                  <a:lnTo>
                    <a:pt x="-88" y="3024455"/>
                  </a:lnTo>
                  <a:lnTo>
                    <a:pt x="11366886" y="3024455"/>
                  </a:lnTo>
                  <a:lnTo>
                    <a:pt x="8525205" y="153"/>
                  </a:lnTo>
                  <a:close/>
                </a:path>
              </a:pathLst>
            </a:custGeom>
            <a:solidFill>
              <a:srgbClr val="12749F"/>
            </a:solidFill>
          </p:spPr>
          <p:txBody>
            <a:bodyPr wrap="square" lIns="0" tIns="0" rIns="0" bIns="0" rtlCol="0"/>
            <a:lstStyle/>
            <a:p>
              <a:endParaRPr/>
            </a:p>
          </p:txBody>
        </p:sp>
        <p:sp>
          <p:nvSpPr>
            <p:cNvPr id="7" name="object 7"/>
            <p:cNvSpPr/>
            <p:nvPr/>
          </p:nvSpPr>
          <p:spPr>
            <a:xfrm>
              <a:off x="3504438" y="5224240"/>
              <a:ext cx="11367770" cy="3024505"/>
            </a:xfrm>
            <a:custGeom>
              <a:avLst/>
              <a:gdLst/>
              <a:ahLst/>
              <a:cxnLst/>
              <a:rect l="l" t="t" r="r" b="b"/>
              <a:pathLst>
                <a:path w="11367769" h="3024504">
                  <a:moveTo>
                    <a:pt x="-88" y="3024455"/>
                  </a:moveTo>
                  <a:lnTo>
                    <a:pt x="2841718" y="153"/>
                  </a:lnTo>
                  <a:lnTo>
                    <a:pt x="8525205" y="153"/>
                  </a:lnTo>
                  <a:lnTo>
                    <a:pt x="11366886" y="3024455"/>
                  </a:lnTo>
                  <a:lnTo>
                    <a:pt x="-88" y="3024455"/>
                  </a:lnTo>
                  <a:close/>
                </a:path>
              </a:pathLst>
            </a:custGeom>
            <a:ln w="10469">
              <a:solidFill>
                <a:srgbClr val="FFFFFF"/>
              </a:solidFill>
            </a:ln>
          </p:spPr>
          <p:txBody>
            <a:bodyPr wrap="square" lIns="0" tIns="0" rIns="0" bIns="0" rtlCol="0"/>
            <a:lstStyle/>
            <a:p>
              <a:endParaRPr/>
            </a:p>
          </p:txBody>
        </p:sp>
      </p:grpSp>
      <p:sp>
        <p:nvSpPr>
          <p:cNvPr id="8" name="object 8"/>
          <p:cNvSpPr txBox="1"/>
          <p:nvPr/>
        </p:nvSpPr>
        <p:spPr>
          <a:xfrm>
            <a:off x="7828335" y="6563828"/>
            <a:ext cx="2677160" cy="278130"/>
          </a:xfrm>
          <a:prstGeom prst="rect">
            <a:avLst/>
          </a:prstGeom>
        </p:spPr>
        <p:txBody>
          <a:bodyPr vert="horz" wrap="square" lIns="0" tIns="13335" rIns="0" bIns="0" rtlCol="0">
            <a:spAutoFit/>
          </a:bodyPr>
          <a:lstStyle/>
          <a:p>
            <a:pPr marL="12700">
              <a:lnSpc>
                <a:spcPct val="100000"/>
              </a:lnSpc>
              <a:spcBef>
                <a:spcPts val="105"/>
              </a:spcBef>
            </a:pPr>
            <a:r>
              <a:rPr sz="1650" spc="55" dirty="0">
                <a:solidFill>
                  <a:srgbClr val="FFFFFF"/>
                </a:solidFill>
                <a:latin typeface="Calibri"/>
                <a:cs typeface="Calibri"/>
              </a:rPr>
              <a:t>Universal</a:t>
            </a:r>
            <a:r>
              <a:rPr sz="1650" spc="120" dirty="0">
                <a:solidFill>
                  <a:srgbClr val="FFFFFF"/>
                </a:solidFill>
                <a:latin typeface="Calibri"/>
                <a:cs typeface="Calibri"/>
              </a:rPr>
              <a:t> </a:t>
            </a:r>
            <a:r>
              <a:rPr sz="1650" spc="75" dirty="0">
                <a:solidFill>
                  <a:srgbClr val="FFFFFF"/>
                </a:solidFill>
                <a:latin typeface="Calibri"/>
                <a:cs typeface="Calibri"/>
              </a:rPr>
              <a:t>Care</a:t>
            </a:r>
            <a:r>
              <a:rPr sz="1650" spc="135" dirty="0">
                <a:solidFill>
                  <a:srgbClr val="FFFFFF"/>
                </a:solidFill>
                <a:latin typeface="Calibri"/>
                <a:cs typeface="Calibri"/>
              </a:rPr>
              <a:t> </a:t>
            </a:r>
            <a:r>
              <a:rPr sz="1650" spc="55" dirty="0">
                <a:solidFill>
                  <a:srgbClr val="FFFFFF"/>
                </a:solidFill>
                <a:latin typeface="Calibri"/>
                <a:cs typeface="Calibri"/>
              </a:rPr>
              <a:t>Coordination</a:t>
            </a:r>
            <a:endParaRPr sz="1650">
              <a:latin typeface="Calibri"/>
              <a:cs typeface="Calibri"/>
            </a:endParaRPr>
          </a:p>
        </p:txBody>
      </p:sp>
      <p:sp>
        <p:nvSpPr>
          <p:cNvPr id="9" name="object 9"/>
          <p:cNvSpPr txBox="1"/>
          <p:nvPr/>
        </p:nvSpPr>
        <p:spPr>
          <a:xfrm>
            <a:off x="11672401" y="2584714"/>
            <a:ext cx="5354320" cy="929005"/>
          </a:xfrm>
          <a:prstGeom prst="rect">
            <a:avLst/>
          </a:prstGeom>
        </p:spPr>
        <p:txBody>
          <a:bodyPr vert="horz" wrap="square" lIns="0" tIns="9525" rIns="0" bIns="0" rtlCol="0">
            <a:spAutoFit/>
          </a:bodyPr>
          <a:lstStyle/>
          <a:p>
            <a:pPr marL="12700" marR="5080">
              <a:lnSpc>
                <a:spcPct val="100800"/>
              </a:lnSpc>
              <a:spcBef>
                <a:spcPts val="75"/>
              </a:spcBef>
            </a:pPr>
            <a:r>
              <a:rPr sz="2950" dirty="0">
                <a:solidFill>
                  <a:srgbClr val="123054"/>
                </a:solidFill>
                <a:latin typeface="Calibri"/>
                <a:cs typeface="Calibri"/>
              </a:rPr>
              <a:t>Care</a:t>
            </a:r>
            <a:r>
              <a:rPr sz="2950" spc="-70" dirty="0">
                <a:solidFill>
                  <a:srgbClr val="123054"/>
                </a:solidFill>
                <a:latin typeface="Calibri"/>
                <a:cs typeface="Calibri"/>
              </a:rPr>
              <a:t> </a:t>
            </a:r>
            <a:r>
              <a:rPr sz="2950" spc="-65" dirty="0">
                <a:solidFill>
                  <a:srgbClr val="123054"/>
                </a:solidFill>
                <a:latin typeface="Calibri"/>
                <a:cs typeface="Calibri"/>
              </a:rPr>
              <a:t>Management</a:t>
            </a:r>
            <a:r>
              <a:rPr sz="2950" spc="-135" dirty="0">
                <a:solidFill>
                  <a:srgbClr val="123054"/>
                </a:solidFill>
                <a:latin typeface="Calibri"/>
                <a:cs typeface="Calibri"/>
              </a:rPr>
              <a:t> </a:t>
            </a:r>
            <a:r>
              <a:rPr sz="2950" dirty="0">
                <a:solidFill>
                  <a:srgbClr val="123054"/>
                </a:solidFill>
                <a:latin typeface="Calibri"/>
                <a:cs typeface="Calibri"/>
              </a:rPr>
              <a:t>is</a:t>
            </a:r>
            <a:r>
              <a:rPr sz="2950" spc="-40" dirty="0">
                <a:solidFill>
                  <a:srgbClr val="123054"/>
                </a:solidFill>
                <a:latin typeface="Calibri"/>
                <a:cs typeface="Calibri"/>
              </a:rPr>
              <a:t> </a:t>
            </a:r>
            <a:r>
              <a:rPr sz="2950" spc="-55" dirty="0">
                <a:solidFill>
                  <a:srgbClr val="123054"/>
                </a:solidFill>
                <a:latin typeface="Calibri"/>
                <a:cs typeface="Calibri"/>
              </a:rPr>
              <a:t>required</a:t>
            </a:r>
            <a:r>
              <a:rPr sz="2950" spc="-80" dirty="0">
                <a:solidFill>
                  <a:srgbClr val="123054"/>
                </a:solidFill>
                <a:latin typeface="Calibri"/>
                <a:cs typeface="Calibri"/>
              </a:rPr>
              <a:t> </a:t>
            </a:r>
            <a:r>
              <a:rPr sz="2950" dirty="0">
                <a:solidFill>
                  <a:srgbClr val="123054"/>
                </a:solidFill>
                <a:latin typeface="Calibri"/>
                <a:cs typeface="Calibri"/>
              </a:rPr>
              <a:t>for</a:t>
            </a:r>
            <a:r>
              <a:rPr sz="2950" spc="-50" dirty="0">
                <a:solidFill>
                  <a:srgbClr val="123054"/>
                </a:solidFill>
                <a:latin typeface="Calibri"/>
                <a:cs typeface="Calibri"/>
              </a:rPr>
              <a:t> </a:t>
            </a:r>
            <a:r>
              <a:rPr sz="2950" spc="-25" dirty="0">
                <a:solidFill>
                  <a:srgbClr val="123054"/>
                </a:solidFill>
                <a:latin typeface="Calibri"/>
                <a:cs typeface="Calibri"/>
              </a:rPr>
              <a:t>all </a:t>
            </a:r>
            <a:r>
              <a:rPr sz="2950" spc="-10" dirty="0">
                <a:solidFill>
                  <a:srgbClr val="123054"/>
                </a:solidFill>
                <a:latin typeface="Calibri"/>
                <a:cs typeface="Calibri"/>
              </a:rPr>
              <a:t>high-</a:t>
            </a:r>
            <a:r>
              <a:rPr sz="2950" dirty="0">
                <a:solidFill>
                  <a:srgbClr val="123054"/>
                </a:solidFill>
                <a:latin typeface="Calibri"/>
                <a:cs typeface="Calibri"/>
              </a:rPr>
              <a:t>risk</a:t>
            </a:r>
            <a:r>
              <a:rPr sz="2950" spc="5" dirty="0">
                <a:solidFill>
                  <a:srgbClr val="123054"/>
                </a:solidFill>
                <a:latin typeface="Calibri"/>
                <a:cs typeface="Calibri"/>
              </a:rPr>
              <a:t> </a:t>
            </a:r>
            <a:r>
              <a:rPr sz="2950" spc="-60" dirty="0">
                <a:solidFill>
                  <a:srgbClr val="123054"/>
                </a:solidFill>
                <a:latin typeface="Calibri"/>
                <a:cs typeface="Calibri"/>
              </a:rPr>
              <a:t>members,</a:t>
            </a:r>
            <a:r>
              <a:rPr sz="2950" spc="-70" dirty="0">
                <a:solidFill>
                  <a:srgbClr val="123054"/>
                </a:solidFill>
                <a:latin typeface="Calibri"/>
                <a:cs typeface="Calibri"/>
              </a:rPr>
              <a:t> </a:t>
            </a:r>
            <a:r>
              <a:rPr sz="2950" spc="105" dirty="0">
                <a:solidFill>
                  <a:srgbClr val="123054"/>
                </a:solidFill>
                <a:latin typeface="Calibri"/>
                <a:cs typeface="Calibri"/>
              </a:rPr>
              <a:t>MLTSS,</a:t>
            </a:r>
            <a:r>
              <a:rPr sz="2950" spc="195" dirty="0">
                <a:solidFill>
                  <a:srgbClr val="123054"/>
                </a:solidFill>
                <a:latin typeface="Calibri"/>
                <a:cs typeface="Calibri"/>
              </a:rPr>
              <a:t> </a:t>
            </a:r>
            <a:r>
              <a:rPr sz="2950" spc="95" dirty="0">
                <a:solidFill>
                  <a:srgbClr val="123054"/>
                </a:solidFill>
                <a:latin typeface="Calibri"/>
                <a:cs typeface="Calibri"/>
              </a:rPr>
              <a:t>LTSS,</a:t>
            </a:r>
            <a:endParaRPr sz="2950">
              <a:latin typeface="Calibri"/>
              <a:cs typeface="Calibri"/>
            </a:endParaRPr>
          </a:p>
        </p:txBody>
      </p:sp>
      <p:sp>
        <p:nvSpPr>
          <p:cNvPr id="10" name="object 10"/>
          <p:cNvSpPr txBox="1"/>
          <p:nvPr/>
        </p:nvSpPr>
        <p:spPr>
          <a:xfrm>
            <a:off x="11672401" y="3492157"/>
            <a:ext cx="5722620" cy="1383665"/>
          </a:xfrm>
          <a:prstGeom prst="rect">
            <a:avLst/>
          </a:prstGeom>
        </p:spPr>
        <p:txBody>
          <a:bodyPr vert="horz" wrap="square" lIns="0" tIns="8255" rIns="0" bIns="0" rtlCol="0">
            <a:spAutoFit/>
          </a:bodyPr>
          <a:lstStyle/>
          <a:p>
            <a:pPr marL="12700" marR="5080" algn="just">
              <a:lnSpc>
                <a:spcPct val="101000"/>
              </a:lnSpc>
              <a:spcBef>
                <a:spcPts val="65"/>
              </a:spcBef>
            </a:pPr>
            <a:r>
              <a:rPr sz="2950" spc="-55" dirty="0">
                <a:solidFill>
                  <a:srgbClr val="123054"/>
                </a:solidFill>
                <a:latin typeface="Calibri"/>
                <a:cs typeface="Calibri"/>
              </a:rPr>
              <a:t>pregnant</a:t>
            </a:r>
            <a:r>
              <a:rPr sz="2950" spc="-114" dirty="0">
                <a:solidFill>
                  <a:srgbClr val="123054"/>
                </a:solidFill>
                <a:latin typeface="Calibri"/>
                <a:cs typeface="Calibri"/>
              </a:rPr>
              <a:t> </a:t>
            </a:r>
            <a:r>
              <a:rPr sz="2950" spc="-130" dirty="0">
                <a:solidFill>
                  <a:srgbClr val="123054"/>
                </a:solidFill>
                <a:latin typeface="Calibri"/>
                <a:cs typeface="Calibri"/>
              </a:rPr>
              <a:t>women,</a:t>
            </a:r>
            <a:r>
              <a:rPr sz="2950" spc="-35" dirty="0">
                <a:solidFill>
                  <a:srgbClr val="123054"/>
                </a:solidFill>
                <a:latin typeface="Calibri"/>
                <a:cs typeface="Calibri"/>
              </a:rPr>
              <a:t> </a:t>
            </a:r>
            <a:r>
              <a:rPr sz="2950" spc="-20" dirty="0">
                <a:solidFill>
                  <a:srgbClr val="123054"/>
                </a:solidFill>
                <a:latin typeface="Calibri"/>
                <a:cs typeface="Calibri"/>
              </a:rPr>
              <a:t>children</a:t>
            </a:r>
            <a:r>
              <a:rPr sz="2950" spc="-145" dirty="0">
                <a:solidFill>
                  <a:srgbClr val="123054"/>
                </a:solidFill>
                <a:latin typeface="Calibri"/>
                <a:cs typeface="Calibri"/>
              </a:rPr>
              <a:t> </a:t>
            </a:r>
            <a:r>
              <a:rPr sz="2950" spc="-30" dirty="0">
                <a:solidFill>
                  <a:srgbClr val="123054"/>
                </a:solidFill>
                <a:latin typeface="Calibri"/>
                <a:cs typeface="Calibri"/>
              </a:rPr>
              <a:t>with</a:t>
            </a:r>
            <a:r>
              <a:rPr sz="2950" spc="-75" dirty="0">
                <a:solidFill>
                  <a:srgbClr val="123054"/>
                </a:solidFill>
                <a:latin typeface="Calibri"/>
                <a:cs typeface="Calibri"/>
              </a:rPr>
              <a:t> </a:t>
            </a:r>
            <a:r>
              <a:rPr sz="2950" spc="-10" dirty="0">
                <a:solidFill>
                  <a:srgbClr val="123054"/>
                </a:solidFill>
                <a:latin typeface="Calibri"/>
                <a:cs typeface="Calibri"/>
              </a:rPr>
              <a:t>special </a:t>
            </a:r>
            <a:r>
              <a:rPr sz="2950" spc="-25" dirty="0">
                <a:solidFill>
                  <a:srgbClr val="123054"/>
                </a:solidFill>
                <a:latin typeface="Calibri"/>
                <a:cs typeface="Calibri"/>
              </a:rPr>
              <a:t>health</a:t>
            </a:r>
            <a:r>
              <a:rPr sz="2950" spc="-145" dirty="0">
                <a:solidFill>
                  <a:srgbClr val="123054"/>
                </a:solidFill>
                <a:latin typeface="Calibri"/>
                <a:cs typeface="Calibri"/>
              </a:rPr>
              <a:t> </a:t>
            </a:r>
            <a:r>
              <a:rPr sz="2950" spc="-95" dirty="0">
                <a:solidFill>
                  <a:srgbClr val="123054"/>
                </a:solidFill>
                <a:latin typeface="Calibri"/>
                <a:cs typeface="Calibri"/>
              </a:rPr>
              <a:t>needs</a:t>
            </a:r>
            <a:r>
              <a:rPr sz="2950" spc="-70" dirty="0">
                <a:solidFill>
                  <a:srgbClr val="123054"/>
                </a:solidFill>
                <a:latin typeface="Calibri"/>
                <a:cs typeface="Calibri"/>
              </a:rPr>
              <a:t> </a:t>
            </a:r>
            <a:r>
              <a:rPr sz="2950" spc="-35" dirty="0">
                <a:solidFill>
                  <a:srgbClr val="123054"/>
                </a:solidFill>
                <a:latin typeface="Calibri"/>
                <a:cs typeface="Calibri"/>
              </a:rPr>
              <a:t>and</a:t>
            </a:r>
            <a:r>
              <a:rPr sz="2950" spc="-40" dirty="0">
                <a:solidFill>
                  <a:srgbClr val="123054"/>
                </a:solidFill>
                <a:latin typeface="Calibri"/>
                <a:cs typeface="Calibri"/>
              </a:rPr>
              <a:t> </a:t>
            </a:r>
            <a:r>
              <a:rPr sz="2950" spc="-85" dirty="0">
                <a:solidFill>
                  <a:srgbClr val="123054"/>
                </a:solidFill>
                <a:latin typeface="Calibri"/>
                <a:cs typeface="Calibri"/>
              </a:rPr>
              <a:t>anyone</a:t>
            </a:r>
            <a:r>
              <a:rPr sz="2950" spc="-80" dirty="0">
                <a:solidFill>
                  <a:srgbClr val="123054"/>
                </a:solidFill>
                <a:latin typeface="Calibri"/>
                <a:cs typeface="Calibri"/>
              </a:rPr>
              <a:t> </a:t>
            </a:r>
            <a:r>
              <a:rPr sz="2950" spc="-190" dirty="0">
                <a:solidFill>
                  <a:srgbClr val="123054"/>
                </a:solidFill>
                <a:latin typeface="Calibri"/>
                <a:cs typeface="Calibri"/>
              </a:rPr>
              <a:t>who</a:t>
            </a:r>
            <a:r>
              <a:rPr sz="2950" spc="25" dirty="0">
                <a:solidFill>
                  <a:srgbClr val="123054"/>
                </a:solidFill>
                <a:latin typeface="Calibri"/>
                <a:cs typeface="Calibri"/>
              </a:rPr>
              <a:t> </a:t>
            </a:r>
            <a:r>
              <a:rPr sz="2950" spc="-20" dirty="0">
                <a:solidFill>
                  <a:srgbClr val="123054"/>
                </a:solidFill>
                <a:latin typeface="Calibri"/>
                <a:cs typeface="Calibri"/>
              </a:rPr>
              <a:t>requests </a:t>
            </a:r>
            <a:r>
              <a:rPr sz="2950" spc="-25" dirty="0">
                <a:solidFill>
                  <a:srgbClr val="123054"/>
                </a:solidFill>
                <a:latin typeface="Calibri"/>
                <a:cs typeface="Calibri"/>
              </a:rPr>
              <a:t>it.</a:t>
            </a:r>
            <a:endParaRPr sz="2950">
              <a:latin typeface="Calibri"/>
              <a:cs typeface="Calibri"/>
            </a:endParaRPr>
          </a:p>
        </p:txBody>
      </p:sp>
      <p:grpSp>
        <p:nvGrpSpPr>
          <p:cNvPr id="11" name="object 11"/>
          <p:cNvGrpSpPr/>
          <p:nvPr/>
        </p:nvGrpSpPr>
        <p:grpSpPr>
          <a:xfrm>
            <a:off x="2749091" y="1978169"/>
            <a:ext cx="9382125" cy="7151370"/>
            <a:chOff x="2749091" y="1978169"/>
            <a:chExt cx="9382125" cy="7151370"/>
          </a:xfrm>
        </p:grpSpPr>
        <p:sp>
          <p:nvSpPr>
            <p:cNvPr id="12" name="object 12"/>
            <p:cNvSpPr/>
            <p:nvPr/>
          </p:nvSpPr>
          <p:spPr>
            <a:xfrm>
              <a:off x="9522333" y="2193512"/>
              <a:ext cx="980440" cy="1382395"/>
            </a:xfrm>
            <a:custGeom>
              <a:avLst/>
              <a:gdLst/>
              <a:ahLst/>
              <a:cxnLst/>
              <a:rect l="l" t="t" r="r" b="b"/>
              <a:pathLst>
                <a:path w="980440" h="1382395">
                  <a:moveTo>
                    <a:pt x="979793" y="230"/>
                  </a:moveTo>
                  <a:lnTo>
                    <a:pt x="930645" y="20803"/>
                  </a:lnTo>
                  <a:lnTo>
                    <a:pt x="882514" y="42774"/>
                  </a:lnTo>
                  <a:lnTo>
                    <a:pt x="835398" y="66268"/>
                  </a:lnTo>
                  <a:lnTo>
                    <a:pt x="789552" y="90906"/>
                  </a:lnTo>
                  <a:lnTo>
                    <a:pt x="744722" y="116940"/>
                  </a:lnTo>
                  <a:lnTo>
                    <a:pt x="701035" y="144117"/>
                  </a:lnTo>
                  <a:lnTo>
                    <a:pt x="658618" y="172565"/>
                  </a:lnTo>
                  <a:lnTo>
                    <a:pt x="617471" y="202155"/>
                  </a:lnTo>
                  <a:lnTo>
                    <a:pt x="577594" y="232761"/>
                  </a:lnTo>
                  <a:lnTo>
                    <a:pt x="538987" y="264383"/>
                  </a:lnTo>
                  <a:lnTo>
                    <a:pt x="501904" y="297148"/>
                  </a:lnTo>
                  <a:lnTo>
                    <a:pt x="466091" y="330676"/>
                  </a:lnTo>
                  <a:lnTo>
                    <a:pt x="431675" y="365219"/>
                  </a:lnTo>
                  <a:lnTo>
                    <a:pt x="398783" y="400524"/>
                  </a:lnTo>
                  <a:lnTo>
                    <a:pt x="367415" y="436591"/>
                  </a:lnTo>
                  <a:lnTo>
                    <a:pt x="337570" y="473420"/>
                  </a:lnTo>
                  <a:lnTo>
                    <a:pt x="309250" y="511011"/>
                  </a:lnTo>
                  <a:lnTo>
                    <a:pt x="282708" y="549110"/>
                  </a:lnTo>
                  <a:lnTo>
                    <a:pt x="257689" y="587844"/>
                  </a:lnTo>
                  <a:lnTo>
                    <a:pt x="234322" y="627086"/>
                  </a:lnTo>
                  <a:lnTo>
                    <a:pt x="212732" y="666836"/>
                  </a:lnTo>
                  <a:lnTo>
                    <a:pt x="192921" y="707094"/>
                  </a:lnTo>
                  <a:lnTo>
                    <a:pt x="174887" y="747733"/>
                  </a:lnTo>
                  <a:lnTo>
                    <a:pt x="158632" y="788626"/>
                  </a:lnTo>
                  <a:lnTo>
                    <a:pt x="144408" y="829773"/>
                  </a:lnTo>
                  <a:lnTo>
                    <a:pt x="131963" y="871174"/>
                  </a:lnTo>
                  <a:lnTo>
                    <a:pt x="121422" y="912829"/>
                  </a:lnTo>
                  <a:lnTo>
                    <a:pt x="112913" y="954611"/>
                  </a:lnTo>
                  <a:lnTo>
                    <a:pt x="106436" y="996393"/>
                  </a:lnTo>
                  <a:lnTo>
                    <a:pt x="101991" y="1038302"/>
                  </a:lnTo>
                  <a:lnTo>
                    <a:pt x="99705" y="1080211"/>
                  </a:lnTo>
                  <a:lnTo>
                    <a:pt x="99451" y="1121993"/>
                  </a:lnTo>
                  <a:lnTo>
                    <a:pt x="101356" y="1163647"/>
                  </a:lnTo>
                  <a:lnTo>
                    <a:pt x="105547" y="1205175"/>
                  </a:lnTo>
                  <a:lnTo>
                    <a:pt x="-240" y="1256609"/>
                  </a:lnTo>
                  <a:lnTo>
                    <a:pt x="278898" y="1382463"/>
                  </a:lnTo>
                  <a:lnTo>
                    <a:pt x="422912" y="1050874"/>
                  </a:lnTo>
                  <a:lnTo>
                    <a:pt x="317124" y="1102308"/>
                  </a:lnTo>
                  <a:lnTo>
                    <a:pt x="312933" y="1059129"/>
                  </a:lnTo>
                  <a:lnTo>
                    <a:pt x="311028" y="1015823"/>
                  </a:lnTo>
                  <a:lnTo>
                    <a:pt x="311536" y="972136"/>
                  </a:lnTo>
                  <a:lnTo>
                    <a:pt x="314330" y="928449"/>
                  </a:lnTo>
                  <a:lnTo>
                    <a:pt x="319410" y="884763"/>
                  </a:lnTo>
                  <a:lnTo>
                    <a:pt x="326649" y="840949"/>
                  </a:lnTo>
                  <a:lnTo>
                    <a:pt x="336173" y="797262"/>
                  </a:lnTo>
                  <a:lnTo>
                    <a:pt x="347857" y="753702"/>
                  </a:lnTo>
                  <a:lnTo>
                    <a:pt x="361573" y="710269"/>
                  </a:lnTo>
                  <a:lnTo>
                    <a:pt x="377447" y="667217"/>
                  </a:lnTo>
                  <a:lnTo>
                    <a:pt x="395481" y="624292"/>
                  </a:lnTo>
                  <a:lnTo>
                    <a:pt x="415419" y="581875"/>
                  </a:lnTo>
                  <a:lnTo>
                    <a:pt x="437263" y="539839"/>
                  </a:lnTo>
                  <a:lnTo>
                    <a:pt x="461265" y="498184"/>
                  </a:lnTo>
                  <a:lnTo>
                    <a:pt x="487046" y="457164"/>
                  </a:lnTo>
                  <a:lnTo>
                    <a:pt x="514731" y="416779"/>
                  </a:lnTo>
                  <a:lnTo>
                    <a:pt x="544194" y="377029"/>
                  </a:lnTo>
                  <a:lnTo>
                    <a:pt x="575435" y="337914"/>
                  </a:lnTo>
                  <a:lnTo>
                    <a:pt x="608581" y="299688"/>
                  </a:lnTo>
                  <a:lnTo>
                    <a:pt x="643379" y="262224"/>
                  </a:lnTo>
                  <a:lnTo>
                    <a:pt x="679827" y="225649"/>
                  </a:lnTo>
                  <a:lnTo>
                    <a:pt x="718053" y="190090"/>
                  </a:lnTo>
                  <a:lnTo>
                    <a:pt x="757803" y="155547"/>
                  </a:lnTo>
                  <a:lnTo>
                    <a:pt x="799204" y="122147"/>
                  </a:lnTo>
                  <a:lnTo>
                    <a:pt x="842129" y="89763"/>
                  </a:lnTo>
                  <a:lnTo>
                    <a:pt x="886577" y="58648"/>
                  </a:lnTo>
                  <a:lnTo>
                    <a:pt x="932423" y="28804"/>
                  </a:lnTo>
                  <a:lnTo>
                    <a:pt x="979793" y="230"/>
                  </a:lnTo>
                  <a:close/>
                </a:path>
              </a:pathLst>
            </a:custGeom>
            <a:solidFill>
              <a:srgbClr val="5DC9FC"/>
            </a:solidFill>
          </p:spPr>
          <p:txBody>
            <a:bodyPr wrap="square" lIns="0" tIns="0" rIns="0" bIns="0" rtlCol="0"/>
            <a:lstStyle/>
            <a:p>
              <a:endParaRPr/>
            </a:p>
          </p:txBody>
        </p:sp>
        <p:sp>
          <p:nvSpPr>
            <p:cNvPr id="13" name="object 13"/>
            <p:cNvSpPr/>
            <p:nvPr/>
          </p:nvSpPr>
          <p:spPr>
            <a:xfrm>
              <a:off x="10394823" y="1980787"/>
              <a:ext cx="1733550" cy="567055"/>
            </a:xfrm>
            <a:custGeom>
              <a:avLst/>
              <a:gdLst/>
              <a:ahLst/>
              <a:cxnLst/>
              <a:rect l="l" t="t" r="r" b="b"/>
              <a:pathLst>
                <a:path w="1733550" h="567055">
                  <a:moveTo>
                    <a:pt x="860140" y="235"/>
                  </a:moveTo>
                  <a:lnTo>
                    <a:pt x="811500" y="1505"/>
                  </a:lnTo>
                  <a:lnTo>
                    <a:pt x="762480" y="4553"/>
                  </a:lnTo>
                  <a:lnTo>
                    <a:pt x="713078" y="9379"/>
                  </a:lnTo>
                  <a:lnTo>
                    <a:pt x="663295" y="15983"/>
                  </a:lnTo>
                  <a:lnTo>
                    <a:pt x="613258" y="24365"/>
                  </a:lnTo>
                  <a:lnTo>
                    <a:pt x="562968" y="34524"/>
                  </a:lnTo>
                  <a:lnTo>
                    <a:pt x="512677" y="46589"/>
                  </a:lnTo>
                  <a:lnTo>
                    <a:pt x="462259" y="60432"/>
                  </a:lnTo>
                  <a:lnTo>
                    <a:pt x="411841" y="76179"/>
                  </a:lnTo>
                  <a:lnTo>
                    <a:pt x="361424" y="93705"/>
                  </a:lnTo>
                  <a:lnTo>
                    <a:pt x="311133" y="113135"/>
                  </a:lnTo>
                  <a:lnTo>
                    <a:pt x="261096" y="134471"/>
                  </a:lnTo>
                  <a:lnTo>
                    <a:pt x="211186" y="157711"/>
                  </a:lnTo>
                  <a:lnTo>
                    <a:pt x="-262" y="260579"/>
                  </a:lnTo>
                  <a:lnTo>
                    <a:pt x="49520" y="237338"/>
                  </a:lnTo>
                  <a:lnTo>
                    <a:pt x="99683" y="216003"/>
                  </a:lnTo>
                  <a:lnTo>
                    <a:pt x="149847" y="196572"/>
                  </a:lnTo>
                  <a:lnTo>
                    <a:pt x="200265" y="179047"/>
                  </a:lnTo>
                  <a:lnTo>
                    <a:pt x="250682" y="163299"/>
                  </a:lnTo>
                  <a:lnTo>
                    <a:pt x="301100" y="149456"/>
                  </a:lnTo>
                  <a:lnTo>
                    <a:pt x="351518" y="137392"/>
                  </a:lnTo>
                  <a:lnTo>
                    <a:pt x="401682" y="127232"/>
                  </a:lnTo>
                  <a:lnTo>
                    <a:pt x="451718" y="118723"/>
                  </a:lnTo>
                  <a:lnTo>
                    <a:pt x="501501" y="112119"/>
                  </a:lnTo>
                  <a:lnTo>
                    <a:pt x="550903" y="107294"/>
                  </a:lnTo>
                  <a:lnTo>
                    <a:pt x="599924" y="104246"/>
                  </a:lnTo>
                  <a:lnTo>
                    <a:pt x="648563" y="102976"/>
                  </a:lnTo>
                  <a:lnTo>
                    <a:pt x="696695" y="103484"/>
                  </a:lnTo>
                  <a:lnTo>
                    <a:pt x="744192" y="105643"/>
                  </a:lnTo>
                  <a:lnTo>
                    <a:pt x="791181" y="109579"/>
                  </a:lnTo>
                  <a:lnTo>
                    <a:pt x="837408" y="115167"/>
                  </a:lnTo>
                  <a:lnTo>
                    <a:pt x="882872" y="122533"/>
                  </a:lnTo>
                  <a:lnTo>
                    <a:pt x="927448" y="131423"/>
                  </a:lnTo>
                  <a:lnTo>
                    <a:pt x="971262" y="142091"/>
                  </a:lnTo>
                  <a:lnTo>
                    <a:pt x="1014060" y="154536"/>
                  </a:lnTo>
                  <a:lnTo>
                    <a:pt x="1055969" y="168506"/>
                  </a:lnTo>
                  <a:lnTo>
                    <a:pt x="1096735" y="184000"/>
                  </a:lnTo>
                  <a:lnTo>
                    <a:pt x="1136358" y="201271"/>
                  </a:lnTo>
                  <a:lnTo>
                    <a:pt x="1174838" y="220067"/>
                  </a:lnTo>
                  <a:lnTo>
                    <a:pt x="1212048" y="240513"/>
                  </a:lnTo>
                  <a:lnTo>
                    <a:pt x="1247988" y="262611"/>
                  </a:lnTo>
                  <a:lnTo>
                    <a:pt x="1282531" y="286105"/>
                  </a:lnTo>
                  <a:lnTo>
                    <a:pt x="1315551" y="311250"/>
                  </a:lnTo>
                  <a:lnTo>
                    <a:pt x="1347173" y="338047"/>
                  </a:lnTo>
                  <a:lnTo>
                    <a:pt x="1377271" y="366240"/>
                  </a:lnTo>
                  <a:lnTo>
                    <a:pt x="1405718" y="395957"/>
                  </a:lnTo>
                  <a:lnTo>
                    <a:pt x="1432388" y="427198"/>
                  </a:lnTo>
                  <a:lnTo>
                    <a:pt x="1457406" y="459964"/>
                  </a:lnTo>
                  <a:lnTo>
                    <a:pt x="1480646" y="494253"/>
                  </a:lnTo>
                  <a:lnTo>
                    <a:pt x="1501982" y="529939"/>
                  </a:lnTo>
                  <a:lnTo>
                    <a:pt x="1521412" y="567149"/>
                  </a:lnTo>
                  <a:lnTo>
                    <a:pt x="1732989" y="464282"/>
                  </a:lnTo>
                  <a:lnTo>
                    <a:pt x="1713558" y="427198"/>
                  </a:lnTo>
                  <a:lnTo>
                    <a:pt x="1692223" y="391385"/>
                  </a:lnTo>
                  <a:lnTo>
                    <a:pt x="1668983" y="357223"/>
                  </a:lnTo>
                  <a:lnTo>
                    <a:pt x="1644091" y="324458"/>
                  </a:lnTo>
                  <a:lnTo>
                    <a:pt x="1617295" y="293217"/>
                  </a:lnTo>
                  <a:lnTo>
                    <a:pt x="1588848" y="263373"/>
                  </a:lnTo>
                  <a:lnTo>
                    <a:pt x="1558749" y="235179"/>
                  </a:lnTo>
                  <a:lnTo>
                    <a:pt x="1527127" y="208510"/>
                  </a:lnTo>
                  <a:lnTo>
                    <a:pt x="1494108" y="183365"/>
                  </a:lnTo>
                  <a:lnTo>
                    <a:pt x="1459565" y="159743"/>
                  </a:lnTo>
                  <a:lnTo>
                    <a:pt x="1423625" y="137773"/>
                  </a:lnTo>
                  <a:lnTo>
                    <a:pt x="1386415" y="117326"/>
                  </a:lnTo>
                  <a:lnTo>
                    <a:pt x="1347935" y="98404"/>
                  </a:lnTo>
                  <a:lnTo>
                    <a:pt x="1308312" y="81259"/>
                  </a:lnTo>
                  <a:lnTo>
                    <a:pt x="1267546" y="65639"/>
                  </a:lnTo>
                  <a:lnTo>
                    <a:pt x="1225637" y="51669"/>
                  </a:lnTo>
                  <a:lnTo>
                    <a:pt x="1182839" y="39350"/>
                  </a:lnTo>
                  <a:lnTo>
                    <a:pt x="1139025" y="28683"/>
                  </a:lnTo>
                  <a:lnTo>
                    <a:pt x="1094449" y="19666"/>
                  </a:lnTo>
                  <a:lnTo>
                    <a:pt x="1048984" y="12300"/>
                  </a:lnTo>
                  <a:lnTo>
                    <a:pt x="1002757" y="6712"/>
                  </a:lnTo>
                  <a:lnTo>
                    <a:pt x="955769" y="2775"/>
                  </a:lnTo>
                  <a:lnTo>
                    <a:pt x="908272" y="616"/>
                  </a:lnTo>
                  <a:lnTo>
                    <a:pt x="860140" y="235"/>
                  </a:lnTo>
                  <a:close/>
                </a:path>
              </a:pathLst>
            </a:custGeom>
            <a:solidFill>
              <a:srgbClr val="49A1CC"/>
            </a:solidFill>
          </p:spPr>
          <p:txBody>
            <a:bodyPr wrap="square" lIns="0" tIns="0" rIns="0" bIns="0" rtlCol="0"/>
            <a:lstStyle/>
            <a:p>
              <a:endParaRPr/>
            </a:p>
          </p:txBody>
        </p:sp>
        <p:sp>
          <p:nvSpPr>
            <p:cNvPr id="14" name="object 14"/>
            <p:cNvSpPr/>
            <p:nvPr/>
          </p:nvSpPr>
          <p:spPr>
            <a:xfrm>
              <a:off x="9522333" y="1980787"/>
              <a:ext cx="2606040" cy="1595120"/>
            </a:xfrm>
            <a:custGeom>
              <a:avLst/>
              <a:gdLst/>
              <a:ahLst/>
              <a:cxnLst/>
              <a:rect l="l" t="t" r="r" b="b"/>
              <a:pathLst>
                <a:path w="2606040" h="1595120">
                  <a:moveTo>
                    <a:pt x="979793" y="212955"/>
                  </a:moveTo>
                  <a:lnTo>
                    <a:pt x="932423" y="241529"/>
                  </a:lnTo>
                  <a:lnTo>
                    <a:pt x="886577" y="271373"/>
                  </a:lnTo>
                  <a:lnTo>
                    <a:pt x="842129" y="302488"/>
                  </a:lnTo>
                  <a:lnTo>
                    <a:pt x="799204" y="334872"/>
                  </a:lnTo>
                  <a:lnTo>
                    <a:pt x="757803" y="368272"/>
                  </a:lnTo>
                  <a:lnTo>
                    <a:pt x="718053" y="402815"/>
                  </a:lnTo>
                  <a:lnTo>
                    <a:pt x="679827" y="438374"/>
                  </a:lnTo>
                  <a:lnTo>
                    <a:pt x="643379" y="474949"/>
                  </a:lnTo>
                  <a:lnTo>
                    <a:pt x="608581" y="512413"/>
                  </a:lnTo>
                  <a:lnTo>
                    <a:pt x="575435" y="550639"/>
                  </a:lnTo>
                  <a:lnTo>
                    <a:pt x="544194" y="589754"/>
                  </a:lnTo>
                  <a:lnTo>
                    <a:pt x="514731" y="629504"/>
                  </a:lnTo>
                  <a:lnTo>
                    <a:pt x="487046" y="669889"/>
                  </a:lnTo>
                  <a:lnTo>
                    <a:pt x="461265" y="710909"/>
                  </a:lnTo>
                  <a:lnTo>
                    <a:pt x="437263" y="752564"/>
                  </a:lnTo>
                  <a:lnTo>
                    <a:pt x="415419" y="794600"/>
                  </a:lnTo>
                  <a:lnTo>
                    <a:pt x="395481" y="837017"/>
                  </a:lnTo>
                  <a:lnTo>
                    <a:pt x="377447" y="879942"/>
                  </a:lnTo>
                  <a:lnTo>
                    <a:pt x="361573" y="922994"/>
                  </a:lnTo>
                  <a:lnTo>
                    <a:pt x="347857" y="966427"/>
                  </a:lnTo>
                  <a:lnTo>
                    <a:pt x="336173" y="1009987"/>
                  </a:lnTo>
                  <a:lnTo>
                    <a:pt x="326649" y="1053674"/>
                  </a:lnTo>
                  <a:lnTo>
                    <a:pt x="319410" y="1097488"/>
                  </a:lnTo>
                  <a:lnTo>
                    <a:pt x="314330" y="1141174"/>
                  </a:lnTo>
                  <a:lnTo>
                    <a:pt x="311536" y="1184861"/>
                  </a:lnTo>
                  <a:lnTo>
                    <a:pt x="311028" y="1228548"/>
                  </a:lnTo>
                  <a:lnTo>
                    <a:pt x="312933" y="1271854"/>
                  </a:lnTo>
                  <a:lnTo>
                    <a:pt x="317124" y="1315033"/>
                  </a:lnTo>
                  <a:lnTo>
                    <a:pt x="422912" y="1263599"/>
                  </a:lnTo>
                  <a:lnTo>
                    <a:pt x="278898" y="1595188"/>
                  </a:lnTo>
                  <a:lnTo>
                    <a:pt x="-240" y="1469334"/>
                  </a:lnTo>
                  <a:lnTo>
                    <a:pt x="105547" y="1417900"/>
                  </a:lnTo>
                  <a:lnTo>
                    <a:pt x="101356" y="1375610"/>
                  </a:lnTo>
                  <a:lnTo>
                    <a:pt x="99451" y="1333194"/>
                  </a:lnTo>
                  <a:lnTo>
                    <a:pt x="99832" y="1290650"/>
                  </a:lnTo>
                  <a:lnTo>
                    <a:pt x="102372" y="1247979"/>
                  </a:lnTo>
                  <a:lnTo>
                    <a:pt x="107071" y="1205308"/>
                  </a:lnTo>
                  <a:lnTo>
                    <a:pt x="113929" y="1162510"/>
                  </a:lnTo>
                  <a:lnTo>
                    <a:pt x="122819" y="1119966"/>
                  </a:lnTo>
                  <a:lnTo>
                    <a:pt x="133867" y="1077422"/>
                  </a:lnTo>
                  <a:lnTo>
                    <a:pt x="146821" y="1035132"/>
                  </a:lnTo>
                  <a:lnTo>
                    <a:pt x="161934" y="993096"/>
                  </a:lnTo>
                  <a:lnTo>
                    <a:pt x="178824" y="951314"/>
                  </a:lnTo>
                  <a:lnTo>
                    <a:pt x="197747" y="909913"/>
                  </a:lnTo>
                  <a:lnTo>
                    <a:pt x="218447" y="868766"/>
                  </a:lnTo>
                  <a:lnTo>
                    <a:pt x="241053" y="828254"/>
                  </a:lnTo>
                  <a:lnTo>
                    <a:pt x="265436" y="788123"/>
                  </a:lnTo>
                  <a:lnTo>
                    <a:pt x="291597" y="748627"/>
                  </a:lnTo>
                  <a:lnTo>
                    <a:pt x="319537" y="709766"/>
                  </a:lnTo>
                  <a:lnTo>
                    <a:pt x="349127" y="671540"/>
                  </a:lnTo>
                  <a:lnTo>
                    <a:pt x="380368" y="634076"/>
                  </a:lnTo>
                  <a:lnTo>
                    <a:pt x="413260" y="597374"/>
                  </a:lnTo>
                  <a:lnTo>
                    <a:pt x="447804" y="561434"/>
                  </a:lnTo>
                  <a:lnTo>
                    <a:pt x="483871" y="526383"/>
                  </a:lnTo>
                  <a:lnTo>
                    <a:pt x="521462" y="492348"/>
                  </a:lnTo>
                  <a:lnTo>
                    <a:pt x="560450" y="459329"/>
                  </a:lnTo>
                  <a:lnTo>
                    <a:pt x="600962" y="427325"/>
                  </a:lnTo>
                  <a:lnTo>
                    <a:pt x="642871" y="396465"/>
                  </a:lnTo>
                  <a:lnTo>
                    <a:pt x="686050" y="366748"/>
                  </a:lnTo>
                  <a:lnTo>
                    <a:pt x="730625" y="338174"/>
                  </a:lnTo>
                  <a:lnTo>
                    <a:pt x="776598" y="310996"/>
                  </a:lnTo>
                  <a:lnTo>
                    <a:pt x="823714" y="285089"/>
                  </a:lnTo>
                  <a:lnTo>
                    <a:pt x="872227" y="260579"/>
                  </a:lnTo>
                  <a:lnTo>
                    <a:pt x="1083676" y="157711"/>
                  </a:lnTo>
                  <a:lnTo>
                    <a:pt x="1133586" y="134471"/>
                  </a:lnTo>
                  <a:lnTo>
                    <a:pt x="1183623" y="113135"/>
                  </a:lnTo>
                  <a:lnTo>
                    <a:pt x="1233914" y="93705"/>
                  </a:lnTo>
                  <a:lnTo>
                    <a:pt x="1284331" y="76179"/>
                  </a:lnTo>
                  <a:lnTo>
                    <a:pt x="1334749" y="60432"/>
                  </a:lnTo>
                  <a:lnTo>
                    <a:pt x="1385167" y="46589"/>
                  </a:lnTo>
                  <a:lnTo>
                    <a:pt x="1435458" y="34524"/>
                  </a:lnTo>
                  <a:lnTo>
                    <a:pt x="1485748" y="24365"/>
                  </a:lnTo>
                  <a:lnTo>
                    <a:pt x="1535785" y="15983"/>
                  </a:lnTo>
                  <a:lnTo>
                    <a:pt x="1585568" y="9379"/>
                  </a:lnTo>
                  <a:lnTo>
                    <a:pt x="1634970" y="4553"/>
                  </a:lnTo>
                  <a:lnTo>
                    <a:pt x="1683990" y="1505"/>
                  </a:lnTo>
                  <a:lnTo>
                    <a:pt x="1732630" y="235"/>
                  </a:lnTo>
                  <a:lnTo>
                    <a:pt x="1780762" y="616"/>
                  </a:lnTo>
                  <a:lnTo>
                    <a:pt x="1828259" y="2775"/>
                  </a:lnTo>
                  <a:lnTo>
                    <a:pt x="1875247" y="6712"/>
                  </a:lnTo>
                  <a:lnTo>
                    <a:pt x="1921474" y="12300"/>
                  </a:lnTo>
                  <a:lnTo>
                    <a:pt x="1966939" y="19666"/>
                  </a:lnTo>
                  <a:lnTo>
                    <a:pt x="2011515" y="28683"/>
                  </a:lnTo>
                  <a:lnTo>
                    <a:pt x="2055329" y="39350"/>
                  </a:lnTo>
                  <a:lnTo>
                    <a:pt x="2098127" y="51669"/>
                  </a:lnTo>
                  <a:lnTo>
                    <a:pt x="2140036" y="65639"/>
                  </a:lnTo>
                  <a:lnTo>
                    <a:pt x="2180802" y="81259"/>
                  </a:lnTo>
                  <a:lnTo>
                    <a:pt x="2220425" y="98404"/>
                  </a:lnTo>
                  <a:lnTo>
                    <a:pt x="2258905" y="117326"/>
                  </a:lnTo>
                  <a:lnTo>
                    <a:pt x="2296115" y="137773"/>
                  </a:lnTo>
                  <a:lnTo>
                    <a:pt x="2332055" y="159743"/>
                  </a:lnTo>
                  <a:lnTo>
                    <a:pt x="2366598" y="183365"/>
                  </a:lnTo>
                  <a:lnTo>
                    <a:pt x="2399617" y="208510"/>
                  </a:lnTo>
                  <a:lnTo>
                    <a:pt x="2431239" y="235179"/>
                  </a:lnTo>
                  <a:lnTo>
                    <a:pt x="2461338" y="263373"/>
                  </a:lnTo>
                  <a:lnTo>
                    <a:pt x="2489785" y="293217"/>
                  </a:lnTo>
                  <a:lnTo>
                    <a:pt x="2516454" y="324458"/>
                  </a:lnTo>
                  <a:lnTo>
                    <a:pt x="2541473" y="357223"/>
                  </a:lnTo>
                  <a:lnTo>
                    <a:pt x="2564713" y="391385"/>
                  </a:lnTo>
                  <a:lnTo>
                    <a:pt x="2586048" y="427198"/>
                  </a:lnTo>
                  <a:lnTo>
                    <a:pt x="2605479" y="464282"/>
                  </a:lnTo>
                  <a:lnTo>
                    <a:pt x="2393902" y="567149"/>
                  </a:lnTo>
                  <a:lnTo>
                    <a:pt x="2374472" y="529939"/>
                  </a:lnTo>
                  <a:lnTo>
                    <a:pt x="2353136" y="494253"/>
                  </a:lnTo>
                  <a:lnTo>
                    <a:pt x="2329896" y="459964"/>
                  </a:lnTo>
                  <a:lnTo>
                    <a:pt x="2304878" y="427198"/>
                  </a:lnTo>
                  <a:lnTo>
                    <a:pt x="2278208" y="395957"/>
                  </a:lnTo>
                  <a:lnTo>
                    <a:pt x="2249761" y="366240"/>
                  </a:lnTo>
                  <a:lnTo>
                    <a:pt x="2219663" y="338047"/>
                  </a:lnTo>
                  <a:lnTo>
                    <a:pt x="2188041" y="311250"/>
                  </a:lnTo>
                  <a:lnTo>
                    <a:pt x="2155021" y="286105"/>
                  </a:lnTo>
                  <a:lnTo>
                    <a:pt x="2120478" y="262611"/>
                  </a:lnTo>
                  <a:lnTo>
                    <a:pt x="2084538" y="240513"/>
                  </a:lnTo>
                  <a:lnTo>
                    <a:pt x="2047328" y="220067"/>
                  </a:lnTo>
                  <a:lnTo>
                    <a:pt x="2008848" y="201271"/>
                  </a:lnTo>
                  <a:lnTo>
                    <a:pt x="1969225" y="184000"/>
                  </a:lnTo>
                  <a:lnTo>
                    <a:pt x="1928459" y="168506"/>
                  </a:lnTo>
                  <a:lnTo>
                    <a:pt x="1886550" y="154536"/>
                  </a:lnTo>
                  <a:lnTo>
                    <a:pt x="1843752" y="142091"/>
                  </a:lnTo>
                  <a:lnTo>
                    <a:pt x="1799938" y="131423"/>
                  </a:lnTo>
                  <a:lnTo>
                    <a:pt x="1755362" y="122533"/>
                  </a:lnTo>
                  <a:lnTo>
                    <a:pt x="1709898" y="115167"/>
                  </a:lnTo>
                  <a:lnTo>
                    <a:pt x="1663671" y="109579"/>
                  </a:lnTo>
                  <a:lnTo>
                    <a:pt x="1616682" y="105643"/>
                  </a:lnTo>
                  <a:lnTo>
                    <a:pt x="1569185" y="103484"/>
                  </a:lnTo>
                  <a:lnTo>
                    <a:pt x="1521053" y="102976"/>
                  </a:lnTo>
                  <a:lnTo>
                    <a:pt x="1472414" y="104246"/>
                  </a:lnTo>
                  <a:lnTo>
                    <a:pt x="1423393" y="107294"/>
                  </a:lnTo>
                  <a:lnTo>
                    <a:pt x="1373991" y="112119"/>
                  </a:lnTo>
                  <a:lnTo>
                    <a:pt x="1324208" y="118723"/>
                  </a:lnTo>
                  <a:lnTo>
                    <a:pt x="1274172" y="127232"/>
                  </a:lnTo>
                  <a:lnTo>
                    <a:pt x="1224008" y="137392"/>
                  </a:lnTo>
                  <a:lnTo>
                    <a:pt x="1173590" y="149456"/>
                  </a:lnTo>
                  <a:lnTo>
                    <a:pt x="1123172" y="163299"/>
                  </a:lnTo>
                  <a:lnTo>
                    <a:pt x="1072755" y="179047"/>
                  </a:lnTo>
                  <a:lnTo>
                    <a:pt x="1022337" y="196572"/>
                  </a:lnTo>
                  <a:lnTo>
                    <a:pt x="972046" y="216003"/>
                  </a:lnTo>
                  <a:lnTo>
                    <a:pt x="922010" y="237338"/>
                  </a:lnTo>
                  <a:lnTo>
                    <a:pt x="872227" y="260579"/>
                  </a:lnTo>
                </a:path>
              </a:pathLst>
            </a:custGeom>
            <a:ln w="5234">
              <a:solidFill>
                <a:srgbClr val="92D2FF"/>
              </a:solidFill>
            </a:ln>
          </p:spPr>
          <p:txBody>
            <a:bodyPr wrap="square" lIns="0" tIns="0" rIns="0" bIns="0" rtlCol="0"/>
            <a:lstStyle/>
            <a:p>
              <a:endParaRPr/>
            </a:p>
          </p:txBody>
        </p:sp>
        <p:sp>
          <p:nvSpPr>
            <p:cNvPr id="15" name="object 15"/>
            <p:cNvSpPr/>
            <p:nvPr/>
          </p:nvSpPr>
          <p:spPr>
            <a:xfrm>
              <a:off x="2751708" y="6535642"/>
              <a:ext cx="1202690" cy="1353820"/>
            </a:xfrm>
            <a:custGeom>
              <a:avLst/>
              <a:gdLst/>
              <a:ahLst/>
              <a:cxnLst/>
              <a:rect l="l" t="t" r="r" b="b"/>
              <a:pathLst>
                <a:path w="1202689" h="1353820">
                  <a:moveTo>
                    <a:pt x="901861" y="120"/>
                  </a:moveTo>
                  <a:lnTo>
                    <a:pt x="901861" y="150484"/>
                  </a:lnTo>
                  <a:lnTo>
                    <a:pt x="853094" y="162803"/>
                  </a:lnTo>
                  <a:lnTo>
                    <a:pt x="805217" y="176900"/>
                  </a:lnTo>
                  <a:lnTo>
                    <a:pt x="758482" y="192647"/>
                  </a:lnTo>
                  <a:lnTo>
                    <a:pt x="712636" y="210046"/>
                  </a:lnTo>
                  <a:lnTo>
                    <a:pt x="668060" y="229095"/>
                  </a:lnTo>
                  <a:lnTo>
                    <a:pt x="624500" y="249542"/>
                  </a:lnTo>
                  <a:lnTo>
                    <a:pt x="582210" y="271512"/>
                  </a:lnTo>
                  <a:lnTo>
                    <a:pt x="541063" y="294880"/>
                  </a:lnTo>
                  <a:lnTo>
                    <a:pt x="501186" y="319771"/>
                  </a:lnTo>
                  <a:lnTo>
                    <a:pt x="462579" y="345932"/>
                  </a:lnTo>
                  <a:lnTo>
                    <a:pt x="425242" y="373364"/>
                  </a:lnTo>
                  <a:lnTo>
                    <a:pt x="389175" y="402065"/>
                  </a:lnTo>
                  <a:lnTo>
                    <a:pt x="354632" y="432036"/>
                  </a:lnTo>
                  <a:lnTo>
                    <a:pt x="321359" y="463150"/>
                  </a:lnTo>
                  <a:lnTo>
                    <a:pt x="289483" y="495408"/>
                  </a:lnTo>
                  <a:lnTo>
                    <a:pt x="259130" y="528808"/>
                  </a:lnTo>
                  <a:lnTo>
                    <a:pt x="230302" y="563097"/>
                  </a:lnTo>
                  <a:lnTo>
                    <a:pt x="202998" y="598529"/>
                  </a:lnTo>
                  <a:lnTo>
                    <a:pt x="177344" y="634850"/>
                  </a:lnTo>
                  <a:lnTo>
                    <a:pt x="153215" y="672060"/>
                  </a:lnTo>
                  <a:lnTo>
                    <a:pt x="130610" y="710032"/>
                  </a:lnTo>
                  <a:lnTo>
                    <a:pt x="109782" y="749020"/>
                  </a:lnTo>
                  <a:lnTo>
                    <a:pt x="90606" y="788643"/>
                  </a:lnTo>
                  <a:lnTo>
                    <a:pt x="73207" y="829028"/>
                  </a:lnTo>
                  <a:lnTo>
                    <a:pt x="57587" y="870048"/>
                  </a:lnTo>
                  <a:lnTo>
                    <a:pt x="43744" y="911703"/>
                  </a:lnTo>
                  <a:lnTo>
                    <a:pt x="31679" y="953993"/>
                  </a:lnTo>
                  <a:lnTo>
                    <a:pt x="21519" y="996791"/>
                  </a:lnTo>
                  <a:lnTo>
                    <a:pt x="13265" y="1040097"/>
                  </a:lnTo>
                  <a:lnTo>
                    <a:pt x="7042" y="1083784"/>
                  </a:lnTo>
                  <a:lnTo>
                    <a:pt x="2597" y="1127979"/>
                  </a:lnTo>
                  <a:lnTo>
                    <a:pt x="311" y="1172555"/>
                  </a:lnTo>
                  <a:lnTo>
                    <a:pt x="-69" y="1217384"/>
                  </a:lnTo>
                  <a:lnTo>
                    <a:pt x="1708" y="1262468"/>
                  </a:lnTo>
                  <a:lnTo>
                    <a:pt x="5518" y="1307806"/>
                  </a:lnTo>
                  <a:lnTo>
                    <a:pt x="11487" y="1353398"/>
                  </a:lnTo>
                  <a:lnTo>
                    <a:pt x="19741" y="1306917"/>
                  </a:lnTo>
                  <a:lnTo>
                    <a:pt x="30155" y="1261198"/>
                  </a:lnTo>
                  <a:lnTo>
                    <a:pt x="42728" y="1216114"/>
                  </a:lnTo>
                  <a:lnTo>
                    <a:pt x="57206" y="1171793"/>
                  </a:lnTo>
                  <a:lnTo>
                    <a:pt x="73842" y="1128360"/>
                  </a:lnTo>
                  <a:lnTo>
                    <a:pt x="92257" y="1085689"/>
                  </a:lnTo>
                  <a:lnTo>
                    <a:pt x="112703" y="1043907"/>
                  </a:lnTo>
                  <a:lnTo>
                    <a:pt x="134928" y="1003014"/>
                  </a:lnTo>
                  <a:lnTo>
                    <a:pt x="159057" y="963137"/>
                  </a:lnTo>
                  <a:lnTo>
                    <a:pt x="184964" y="924276"/>
                  </a:lnTo>
                  <a:lnTo>
                    <a:pt x="212523" y="886558"/>
                  </a:lnTo>
                  <a:lnTo>
                    <a:pt x="241732" y="849856"/>
                  </a:lnTo>
                  <a:lnTo>
                    <a:pt x="272592" y="814297"/>
                  </a:lnTo>
                  <a:lnTo>
                    <a:pt x="305103" y="780007"/>
                  </a:lnTo>
                  <a:lnTo>
                    <a:pt x="339138" y="746861"/>
                  </a:lnTo>
                  <a:lnTo>
                    <a:pt x="374697" y="715112"/>
                  </a:lnTo>
                  <a:lnTo>
                    <a:pt x="411654" y="684633"/>
                  </a:lnTo>
                  <a:lnTo>
                    <a:pt x="450134" y="655551"/>
                  </a:lnTo>
                  <a:lnTo>
                    <a:pt x="489884" y="627992"/>
                  </a:lnTo>
                  <a:lnTo>
                    <a:pt x="530904" y="601831"/>
                  </a:lnTo>
                  <a:lnTo>
                    <a:pt x="573320" y="577194"/>
                  </a:lnTo>
                  <a:lnTo>
                    <a:pt x="616880" y="554080"/>
                  </a:lnTo>
                  <a:lnTo>
                    <a:pt x="661710" y="532618"/>
                  </a:lnTo>
                  <a:lnTo>
                    <a:pt x="707683" y="512806"/>
                  </a:lnTo>
                  <a:lnTo>
                    <a:pt x="754672" y="494773"/>
                  </a:lnTo>
                  <a:lnTo>
                    <a:pt x="802804" y="478390"/>
                  </a:lnTo>
                  <a:lnTo>
                    <a:pt x="851824" y="463785"/>
                  </a:lnTo>
                  <a:lnTo>
                    <a:pt x="901861" y="451086"/>
                  </a:lnTo>
                  <a:lnTo>
                    <a:pt x="901861" y="601450"/>
                  </a:lnTo>
                  <a:lnTo>
                    <a:pt x="1202590" y="266305"/>
                  </a:lnTo>
                  <a:lnTo>
                    <a:pt x="901861" y="120"/>
                  </a:lnTo>
                  <a:close/>
                </a:path>
              </a:pathLst>
            </a:custGeom>
            <a:solidFill>
              <a:srgbClr val="5DC9FC"/>
            </a:solidFill>
          </p:spPr>
          <p:txBody>
            <a:bodyPr wrap="square" lIns="0" tIns="0" rIns="0" bIns="0" rtlCol="0"/>
            <a:lstStyle/>
            <a:p>
              <a:endParaRPr/>
            </a:p>
          </p:txBody>
        </p:sp>
        <p:sp>
          <p:nvSpPr>
            <p:cNvPr id="16" name="object 16"/>
            <p:cNvSpPr/>
            <p:nvPr/>
          </p:nvSpPr>
          <p:spPr>
            <a:xfrm>
              <a:off x="2751708" y="7738585"/>
              <a:ext cx="1202690" cy="1388110"/>
            </a:xfrm>
            <a:custGeom>
              <a:avLst/>
              <a:gdLst/>
              <a:ahLst/>
              <a:cxnLst/>
              <a:rect l="l" t="t" r="r" b="b"/>
              <a:pathLst>
                <a:path w="1202689" h="1388109">
                  <a:moveTo>
                    <a:pt x="-69" y="90"/>
                  </a:moveTo>
                  <a:lnTo>
                    <a:pt x="-69" y="300818"/>
                  </a:lnTo>
                  <a:lnTo>
                    <a:pt x="1073" y="346664"/>
                  </a:lnTo>
                  <a:lnTo>
                    <a:pt x="4121" y="392129"/>
                  </a:lnTo>
                  <a:lnTo>
                    <a:pt x="9328" y="437086"/>
                  </a:lnTo>
                  <a:lnTo>
                    <a:pt x="16567" y="481535"/>
                  </a:lnTo>
                  <a:lnTo>
                    <a:pt x="25710" y="525221"/>
                  </a:lnTo>
                  <a:lnTo>
                    <a:pt x="36759" y="568400"/>
                  </a:lnTo>
                  <a:lnTo>
                    <a:pt x="49586" y="610944"/>
                  </a:lnTo>
                  <a:lnTo>
                    <a:pt x="64317" y="652599"/>
                  </a:lnTo>
                  <a:lnTo>
                    <a:pt x="80954" y="693619"/>
                  </a:lnTo>
                  <a:lnTo>
                    <a:pt x="99241" y="733877"/>
                  </a:lnTo>
                  <a:lnTo>
                    <a:pt x="119180" y="773246"/>
                  </a:lnTo>
                  <a:lnTo>
                    <a:pt x="140896" y="811853"/>
                  </a:lnTo>
                  <a:lnTo>
                    <a:pt x="164137" y="849444"/>
                  </a:lnTo>
                  <a:lnTo>
                    <a:pt x="189028" y="886146"/>
                  </a:lnTo>
                  <a:lnTo>
                    <a:pt x="215444" y="921832"/>
                  </a:lnTo>
                  <a:lnTo>
                    <a:pt x="243383" y="956503"/>
                  </a:lnTo>
                  <a:lnTo>
                    <a:pt x="272719" y="990157"/>
                  </a:lnTo>
                  <a:lnTo>
                    <a:pt x="303452" y="1022668"/>
                  </a:lnTo>
                  <a:lnTo>
                    <a:pt x="335582" y="1054163"/>
                  </a:lnTo>
                  <a:lnTo>
                    <a:pt x="369110" y="1084388"/>
                  </a:lnTo>
                  <a:lnTo>
                    <a:pt x="403907" y="1113471"/>
                  </a:lnTo>
                  <a:lnTo>
                    <a:pt x="439847" y="1141283"/>
                  </a:lnTo>
                  <a:lnTo>
                    <a:pt x="477057" y="1167825"/>
                  </a:lnTo>
                  <a:lnTo>
                    <a:pt x="515537" y="1193098"/>
                  </a:lnTo>
                  <a:lnTo>
                    <a:pt x="555033" y="1216973"/>
                  </a:lnTo>
                  <a:lnTo>
                    <a:pt x="595545" y="1239451"/>
                  </a:lnTo>
                  <a:lnTo>
                    <a:pt x="637200" y="1260406"/>
                  </a:lnTo>
                  <a:lnTo>
                    <a:pt x="679871" y="1280090"/>
                  </a:lnTo>
                  <a:lnTo>
                    <a:pt x="723431" y="1298124"/>
                  </a:lnTo>
                  <a:lnTo>
                    <a:pt x="767880" y="1314634"/>
                  </a:lnTo>
                  <a:lnTo>
                    <a:pt x="813344" y="1329619"/>
                  </a:lnTo>
                  <a:lnTo>
                    <a:pt x="859444" y="1342954"/>
                  </a:lnTo>
                  <a:lnTo>
                    <a:pt x="906433" y="1354638"/>
                  </a:lnTo>
                  <a:lnTo>
                    <a:pt x="954184" y="1364543"/>
                  </a:lnTo>
                  <a:lnTo>
                    <a:pt x="1002697" y="1372798"/>
                  </a:lnTo>
                  <a:lnTo>
                    <a:pt x="1051717" y="1379402"/>
                  </a:lnTo>
                  <a:lnTo>
                    <a:pt x="1101500" y="1383974"/>
                  </a:lnTo>
                  <a:lnTo>
                    <a:pt x="1151791" y="1386895"/>
                  </a:lnTo>
                  <a:lnTo>
                    <a:pt x="1202590" y="1387784"/>
                  </a:lnTo>
                  <a:lnTo>
                    <a:pt x="1202590" y="1087055"/>
                  </a:lnTo>
                  <a:lnTo>
                    <a:pt x="1151791" y="1086166"/>
                  </a:lnTo>
                  <a:lnTo>
                    <a:pt x="1101500" y="1083372"/>
                  </a:lnTo>
                  <a:lnTo>
                    <a:pt x="1051717" y="1078673"/>
                  </a:lnTo>
                  <a:lnTo>
                    <a:pt x="1002697" y="1072197"/>
                  </a:lnTo>
                  <a:lnTo>
                    <a:pt x="954184" y="1063942"/>
                  </a:lnTo>
                  <a:lnTo>
                    <a:pt x="906433" y="1053909"/>
                  </a:lnTo>
                  <a:lnTo>
                    <a:pt x="859444" y="1042225"/>
                  </a:lnTo>
                  <a:lnTo>
                    <a:pt x="813344" y="1028891"/>
                  </a:lnTo>
                  <a:lnTo>
                    <a:pt x="767880" y="1013905"/>
                  </a:lnTo>
                  <a:lnTo>
                    <a:pt x="723431" y="997396"/>
                  </a:lnTo>
                  <a:lnTo>
                    <a:pt x="679871" y="979362"/>
                  </a:lnTo>
                  <a:lnTo>
                    <a:pt x="637200" y="959677"/>
                  </a:lnTo>
                  <a:lnTo>
                    <a:pt x="595545" y="938723"/>
                  </a:lnTo>
                  <a:lnTo>
                    <a:pt x="555033" y="916245"/>
                  </a:lnTo>
                  <a:lnTo>
                    <a:pt x="515537" y="892369"/>
                  </a:lnTo>
                  <a:lnTo>
                    <a:pt x="477057" y="867097"/>
                  </a:lnTo>
                  <a:lnTo>
                    <a:pt x="439847" y="840554"/>
                  </a:lnTo>
                  <a:lnTo>
                    <a:pt x="403907" y="812742"/>
                  </a:lnTo>
                  <a:lnTo>
                    <a:pt x="369110" y="783660"/>
                  </a:lnTo>
                  <a:lnTo>
                    <a:pt x="335582" y="753435"/>
                  </a:lnTo>
                  <a:lnTo>
                    <a:pt x="303452" y="722066"/>
                  </a:lnTo>
                  <a:lnTo>
                    <a:pt x="272719" y="689428"/>
                  </a:lnTo>
                  <a:lnTo>
                    <a:pt x="243383" y="655774"/>
                  </a:lnTo>
                  <a:lnTo>
                    <a:pt x="215444" y="621104"/>
                  </a:lnTo>
                  <a:lnTo>
                    <a:pt x="189028" y="585418"/>
                  </a:lnTo>
                  <a:lnTo>
                    <a:pt x="164137" y="548716"/>
                  </a:lnTo>
                  <a:lnTo>
                    <a:pt x="140896" y="511125"/>
                  </a:lnTo>
                  <a:lnTo>
                    <a:pt x="119180" y="472518"/>
                  </a:lnTo>
                  <a:lnTo>
                    <a:pt x="99241" y="433149"/>
                  </a:lnTo>
                  <a:lnTo>
                    <a:pt x="80954" y="392891"/>
                  </a:lnTo>
                  <a:lnTo>
                    <a:pt x="64317" y="351871"/>
                  </a:lnTo>
                  <a:lnTo>
                    <a:pt x="49586" y="310216"/>
                  </a:lnTo>
                  <a:lnTo>
                    <a:pt x="36759" y="267672"/>
                  </a:lnTo>
                  <a:lnTo>
                    <a:pt x="25710" y="224620"/>
                  </a:lnTo>
                  <a:lnTo>
                    <a:pt x="16567" y="180806"/>
                  </a:lnTo>
                  <a:lnTo>
                    <a:pt x="9328" y="136357"/>
                  </a:lnTo>
                  <a:lnTo>
                    <a:pt x="4121" y="91400"/>
                  </a:lnTo>
                  <a:lnTo>
                    <a:pt x="1073" y="45936"/>
                  </a:lnTo>
                  <a:lnTo>
                    <a:pt x="-69" y="90"/>
                  </a:lnTo>
                  <a:close/>
                </a:path>
              </a:pathLst>
            </a:custGeom>
            <a:solidFill>
              <a:srgbClr val="49A1CC"/>
            </a:solidFill>
          </p:spPr>
          <p:txBody>
            <a:bodyPr wrap="square" lIns="0" tIns="0" rIns="0" bIns="0" rtlCol="0"/>
            <a:lstStyle/>
            <a:p>
              <a:endParaRPr/>
            </a:p>
          </p:txBody>
        </p:sp>
        <p:sp>
          <p:nvSpPr>
            <p:cNvPr id="17" name="object 17"/>
            <p:cNvSpPr/>
            <p:nvPr/>
          </p:nvSpPr>
          <p:spPr>
            <a:xfrm>
              <a:off x="2751708" y="6535642"/>
              <a:ext cx="1202690" cy="2590800"/>
            </a:xfrm>
            <a:custGeom>
              <a:avLst/>
              <a:gdLst/>
              <a:ahLst/>
              <a:cxnLst/>
              <a:rect l="l" t="t" r="r" b="b"/>
              <a:pathLst>
                <a:path w="1202689" h="2590800">
                  <a:moveTo>
                    <a:pt x="-69" y="1203034"/>
                  </a:moveTo>
                  <a:lnTo>
                    <a:pt x="1073" y="1248880"/>
                  </a:lnTo>
                  <a:lnTo>
                    <a:pt x="4121" y="1294344"/>
                  </a:lnTo>
                  <a:lnTo>
                    <a:pt x="9328" y="1339301"/>
                  </a:lnTo>
                  <a:lnTo>
                    <a:pt x="16567" y="1383750"/>
                  </a:lnTo>
                  <a:lnTo>
                    <a:pt x="25710" y="1427564"/>
                  </a:lnTo>
                  <a:lnTo>
                    <a:pt x="36759" y="1470616"/>
                  </a:lnTo>
                  <a:lnTo>
                    <a:pt x="49586" y="1513160"/>
                  </a:lnTo>
                  <a:lnTo>
                    <a:pt x="64317" y="1554815"/>
                  </a:lnTo>
                  <a:lnTo>
                    <a:pt x="80954" y="1595835"/>
                  </a:lnTo>
                  <a:lnTo>
                    <a:pt x="99241" y="1636093"/>
                  </a:lnTo>
                  <a:lnTo>
                    <a:pt x="119180" y="1675462"/>
                  </a:lnTo>
                  <a:lnTo>
                    <a:pt x="140896" y="1714069"/>
                  </a:lnTo>
                  <a:lnTo>
                    <a:pt x="164137" y="1751660"/>
                  </a:lnTo>
                  <a:lnTo>
                    <a:pt x="189028" y="1788362"/>
                  </a:lnTo>
                  <a:lnTo>
                    <a:pt x="215444" y="1824048"/>
                  </a:lnTo>
                  <a:lnTo>
                    <a:pt x="243383" y="1858718"/>
                  </a:lnTo>
                  <a:lnTo>
                    <a:pt x="272719" y="1892372"/>
                  </a:lnTo>
                  <a:lnTo>
                    <a:pt x="303452" y="1925010"/>
                  </a:lnTo>
                  <a:lnTo>
                    <a:pt x="335582" y="1956379"/>
                  </a:lnTo>
                  <a:lnTo>
                    <a:pt x="369110" y="1986604"/>
                  </a:lnTo>
                  <a:lnTo>
                    <a:pt x="403907" y="2015686"/>
                  </a:lnTo>
                  <a:lnTo>
                    <a:pt x="439847" y="2043498"/>
                  </a:lnTo>
                  <a:lnTo>
                    <a:pt x="477057" y="2070041"/>
                  </a:lnTo>
                  <a:lnTo>
                    <a:pt x="515537" y="2095313"/>
                  </a:lnTo>
                  <a:lnTo>
                    <a:pt x="555033" y="2119189"/>
                  </a:lnTo>
                  <a:lnTo>
                    <a:pt x="595545" y="2141667"/>
                  </a:lnTo>
                  <a:lnTo>
                    <a:pt x="637200" y="2162621"/>
                  </a:lnTo>
                  <a:lnTo>
                    <a:pt x="679871" y="2182306"/>
                  </a:lnTo>
                  <a:lnTo>
                    <a:pt x="723431" y="2200340"/>
                  </a:lnTo>
                  <a:lnTo>
                    <a:pt x="767880" y="2216849"/>
                  </a:lnTo>
                  <a:lnTo>
                    <a:pt x="813344" y="2231835"/>
                  </a:lnTo>
                  <a:lnTo>
                    <a:pt x="859444" y="2245169"/>
                  </a:lnTo>
                  <a:lnTo>
                    <a:pt x="906433" y="2256853"/>
                  </a:lnTo>
                  <a:lnTo>
                    <a:pt x="954184" y="2266886"/>
                  </a:lnTo>
                  <a:lnTo>
                    <a:pt x="1002697" y="2275141"/>
                  </a:lnTo>
                  <a:lnTo>
                    <a:pt x="1051717" y="2281617"/>
                  </a:lnTo>
                  <a:lnTo>
                    <a:pt x="1101500" y="2286316"/>
                  </a:lnTo>
                  <a:lnTo>
                    <a:pt x="1151791" y="2289110"/>
                  </a:lnTo>
                  <a:lnTo>
                    <a:pt x="1202590" y="2289999"/>
                  </a:lnTo>
                  <a:lnTo>
                    <a:pt x="1202590" y="2590728"/>
                  </a:lnTo>
                  <a:lnTo>
                    <a:pt x="1151791" y="2589839"/>
                  </a:lnTo>
                  <a:lnTo>
                    <a:pt x="1101500" y="2586918"/>
                  </a:lnTo>
                  <a:lnTo>
                    <a:pt x="1051717" y="2582346"/>
                  </a:lnTo>
                  <a:lnTo>
                    <a:pt x="1002697" y="2575742"/>
                  </a:lnTo>
                  <a:lnTo>
                    <a:pt x="954184" y="2567487"/>
                  </a:lnTo>
                  <a:lnTo>
                    <a:pt x="906433" y="2557582"/>
                  </a:lnTo>
                  <a:lnTo>
                    <a:pt x="859444" y="2545898"/>
                  </a:lnTo>
                  <a:lnTo>
                    <a:pt x="813344" y="2532563"/>
                  </a:lnTo>
                  <a:lnTo>
                    <a:pt x="767880" y="2517578"/>
                  </a:lnTo>
                  <a:lnTo>
                    <a:pt x="723431" y="2501068"/>
                  </a:lnTo>
                  <a:lnTo>
                    <a:pt x="679871" y="2483034"/>
                  </a:lnTo>
                  <a:lnTo>
                    <a:pt x="637200" y="2463350"/>
                  </a:lnTo>
                  <a:lnTo>
                    <a:pt x="595545" y="2442395"/>
                  </a:lnTo>
                  <a:lnTo>
                    <a:pt x="555033" y="2419917"/>
                  </a:lnTo>
                  <a:lnTo>
                    <a:pt x="515537" y="2396042"/>
                  </a:lnTo>
                  <a:lnTo>
                    <a:pt x="477057" y="2370769"/>
                  </a:lnTo>
                  <a:lnTo>
                    <a:pt x="439847" y="2344227"/>
                  </a:lnTo>
                  <a:lnTo>
                    <a:pt x="403907" y="2316415"/>
                  </a:lnTo>
                  <a:lnTo>
                    <a:pt x="369110" y="2287332"/>
                  </a:lnTo>
                  <a:lnTo>
                    <a:pt x="335582" y="2257107"/>
                  </a:lnTo>
                  <a:lnTo>
                    <a:pt x="303452" y="2225612"/>
                  </a:lnTo>
                  <a:lnTo>
                    <a:pt x="272719" y="2193101"/>
                  </a:lnTo>
                  <a:lnTo>
                    <a:pt x="243383" y="2159447"/>
                  </a:lnTo>
                  <a:lnTo>
                    <a:pt x="215444" y="2124776"/>
                  </a:lnTo>
                  <a:lnTo>
                    <a:pt x="189028" y="2089090"/>
                  </a:lnTo>
                  <a:lnTo>
                    <a:pt x="164137" y="2052388"/>
                  </a:lnTo>
                  <a:lnTo>
                    <a:pt x="140896" y="2014797"/>
                  </a:lnTo>
                  <a:lnTo>
                    <a:pt x="119180" y="1976190"/>
                  </a:lnTo>
                  <a:lnTo>
                    <a:pt x="99241" y="1936821"/>
                  </a:lnTo>
                  <a:lnTo>
                    <a:pt x="80954" y="1896563"/>
                  </a:lnTo>
                  <a:lnTo>
                    <a:pt x="64317" y="1855543"/>
                  </a:lnTo>
                  <a:lnTo>
                    <a:pt x="49586" y="1813888"/>
                  </a:lnTo>
                  <a:lnTo>
                    <a:pt x="36759" y="1771344"/>
                  </a:lnTo>
                  <a:lnTo>
                    <a:pt x="25710" y="1728165"/>
                  </a:lnTo>
                  <a:lnTo>
                    <a:pt x="16567" y="1684479"/>
                  </a:lnTo>
                  <a:lnTo>
                    <a:pt x="9328" y="1640030"/>
                  </a:lnTo>
                  <a:lnTo>
                    <a:pt x="4121" y="1595073"/>
                  </a:lnTo>
                  <a:lnTo>
                    <a:pt x="1073" y="1549608"/>
                  </a:lnTo>
                  <a:lnTo>
                    <a:pt x="-69" y="1503762"/>
                  </a:lnTo>
                  <a:lnTo>
                    <a:pt x="-69" y="1203034"/>
                  </a:lnTo>
                  <a:lnTo>
                    <a:pt x="1073" y="1156680"/>
                  </a:lnTo>
                  <a:lnTo>
                    <a:pt x="4248" y="1110834"/>
                  </a:lnTo>
                  <a:lnTo>
                    <a:pt x="9582" y="1065369"/>
                  </a:lnTo>
                  <a:lnTo>
                    <a:pt x="16948" y="1020539"/>
                  </a:lnTo>
                  <a:lnTo>
                    <a:pt x="26345" y="976217"/>
                  </a:lnTo>
                  <a:lnTo>
                    <a:pt x="37648" y="932404"/>
                  </a:lnTo>
                  <a:lnTo>
                    <a:pt x="50983" y="889225"/>
                  </a:lnTo>
                  <a:lnTo>
                    <a:pt x="66222" y="846808"/>
                  </a:lnTo>
                  <a:lnTo>
                    <a:pt x="83367" y="805153"/>
                  </a:lnTo>
                  <a:lnTo>
                    <a:pt x="102162" y="764133"/>
                  </a:lnTo>
                  <a:lnTo>
                    <a:pt x="122863" y="724002"/>
                  </a:lnTo>
                  <a:lnTo>
                    <a:pt x="145341" y="684760"/>
                  </a:lnTo>
                  <a:lnTo>
                    <a:pt x="169471" y="646407"/>
                  </a:lnTo>
                  <a:lnTo>
                    <a:pt x="195378" y="609070"/>
                  </a:lnTo>
                  <a:lnTo>
                    <a:pt x="222809" y="572622"/>
                  </a:lnTo>
                  <a:lnTo>
                    <a:pt x="251765" y="537317"/>
                  </a:lnTo>
                  <a:lnTo>
                    <a:pt x="282371" y="503027"/>
                  </a:lnTo>
                  <a:lnTo>
                    <a:pt x="314501" y="469881"/>
                  </a:lnTo>
                  <a:lnTo>
                    <a:pt x="348155" y="438005"/>
                  </a:lnTo>
                  <a:lnTo>
                    <a:pt x="383206" y="407272"/>
                  </a:lnTo>
                  <a:lnTo>
                    <a:pt x="419654" y="377809"/>
                  </a:lnTo>
                  <a:lnTo>
                    <a:pt x="457499" y="349615"/>
                  </a:lnTo>
                  <a:lnTo>
                    <a:pt x="496614" y="322819"/>
                  </a:lnTo>
                  <a:lnTo>
                    <a:pt x="536999" y="297420"/>
                  </a:lnTo>
                  <a:lnTo>
                    <a:pt x="578654" y="273544"/>
                  </a:lnTo>
                  <a:lnTo>
                    <a:pt x="621452" y="251066"/>
                  </a:lnTo>
                  <a:lnTo>
                    <a:pt x="665520" y="230238"/>
                  </a:lnTo>
                  <a:lnTo>
                    <a:pt x="710731" y="210935"/>
                  </a:lnTo>
                  <a:lnTo>
                    <a:pt x="756958" y="193282"/>
                  </a:lnTo>
                  <a:lnTo>
                    <a:pt x="804328" y="177281"/>
                  </a:lnTo>
                  <a:lnTo>
                    <a:pt x="852586" y="162930"/>
                  </a:lnTo>
                  <a:lnTo>
                    <a:pt x="901861" y="150484"/>
                  </a:lnTo>
                  <a:lnTo>
                    <a:pt x="901861" y="120"/>
                  </a:lnTo>
                  <a:lnTo>
                    <a:pt x="1202590" y="266305"/>
                  </a:lnTo>
                  <a:lnTo>
                    <a:pt x="901861" y="601450"/>
                  </a:lnTo>
                  <a:lnTo>
                    <a:pt x="901861" y="451086"/>
                  </a:lnTo>
                  <a:lnTo>
                    <a:pt x="851824" y="463785"/>
                  </a:lnTo>
                  <a:lnTo>
                    <a:pt x="802804" y="478390"/>
                  </a:lnTo>
                  <a:lnTo>
                    <a:pt x="754672" y="494773"/>
                  </a:lnTo>
                  <a:lnTo>
                    <a:pt x="707683" y="512806"/>
                  </a:lnTo>
                  <a:lnTo>
                    <a:pt x="661710" y="532618"/>
                  </a:lnTo>
                  <a:lnTo>
                    <a:pt x="616880" y="554080"/>
                  </a:lnTo>
                  <a:lnTo>
                    <a:pt x="573320" y="577194"/>
                  </a:lnTo>
                  <a:lnTo>
                    <a:pt x="530904" y="601831"/>
                  </a:lnTo>
                  <a:lnTo>
                    <a:pt x="489884" y="627992"/>
                  </a:lnTo>
                  <a:lnTo>
                    <a:pt x="450134" y="655551"/>
                  </a:lnTo>
                  <a:lnTo>
                    <a:pt x="411654" y="684633"/>
                  </a:lnTo>
                  <a:lnTo>
                    <a:pt x="374697" y="715112"/>
                  </a:lnTo>
                  <a:lnTo>
                    <a:pt x="339138" y="746861"/>
                  </a:lnTo>
                  <a:lnTo>
                    <a:pt x="305103" y="780007"/>
                  </a:lnTo>
                  <a:lnTo>
                    <a:pt x="272592" y="814297"/>
                  </a:lnTo>
                  <a:lnTo>
                    <a:pt x="241732" y="849856"/>
                  </a:lnTo>
                  <a:lnTo>
                    <a:pt x="212523" y="886558"/>
                  </a:lnTo>
                  <a:lnTo>
                    <a:pt x="184964" y="924276"/>
                  </a:lnTo>
                  <a:lnTo>
                    <a:pt x="159057" y="963137"/>
                  </a:lnTo>
                  <a:lnTo>
                    <a:pt x="134928" y="1003014"/>
                  </a:lnTo>
                  <a:lnTo>
                    <a:pt x="112703" y="1043907"/>
                  </a:lnTo>
                  <a:lnTo>
                    <a:pt x="92257" y="1085689"/>
                  </a:lnTo>
                  <a:lnTo>
                    <a:pt x="73842" y="1128360"/>
                  </a:lnTo>
                  <a:lnTo>
                    <a:pt x="57206" y="1171793"/>
                  </a:lnTo>
                  <a:lnTo>
                    <a:pt x="42728" y="1216114"/>
                  </a:lnTo>
                  <a:lnTo>
                    <a:pt x="30155" y="1261198"/>
                  </a:lnTo>
                  <a:lnTo>
                    <a:pt x="19741" y="1306917"/>
                  </a:lnTo>
                  <a:lnTo>
                    <a:pt x="11487" y="1353398"/>
                  </a:lnTo>
                </a:path>
              </a:pathLst>
            </a:custGeom>
            <a:ln w="5234">
              <a:solidFill>
                <a:srgbClr val="92D2FF"/>
              </a:solidFill>
            </a:ln>
          </p:spPr>
          <p:txBody>
            <a:bodyPr wrap="square" lIns="0" tIns="0" rIns="0" bIns="0" rtlCol="0"/>
            <a:lstStyle/>
            <a:p>
              <a:endParaRPr/>
            </a:p>
          </p:txBody>
        </p:sp>
      </p:grpSp>
      <p:sp>
        <p:nvSpPr>
          <p:cNvPr id="18" name="object 18"/>
          <p:cNvSpPr txBox="1"/>
          <p:nvPr/>
        </p:nvSpPr>
        <p:spPr>
          <a:xfrm>
            <a:off x="4201307" y="8442187"/>
            <a:ext cx="7950200" cy="1837055"/>
          </a:xfrm>
          <a:prstGeom prst="rect">
            <a:avLst/>
          </a:prstGeom>
        </p:spPr>
        <p:txBody>
          <a:bodyPr vert="horz" wrap="square" lIns="0" tIns="8890" rIns="0" bIns="0" rtlCol="0">
            <a:spAutoFit/>
          </a:bodyPr>
          <a:lstStyle/>
          <a:p>
            <a:pPr marL="12700" marR="5080">
              <a:lnSpc>
                <a:spcPct val="100899"/>
              </a:lnSpc>
              <a:spcBef>
                <a:spcPts val="70"/>
              </a:spcBef>
            </a:pPr>
            <a:r>
              <a:rPr sz="2950" spc="-65" dirty="0">
                <a:solidFill>
                  <a:srgbClr val="123054"/>
                </a:solidFill>
                <a:latin typeface="Calibri"/>
                <a:cs typeface="Calibri"/>
              </a:rPr>
              <a:t>Members</a:t>
            </a:r>
            <a:r>
              <a:rPr sz="2950" spc="-195" dirty="0">
                <a:solidFill>
                  <a:srgbClr val="123054"/>
                </a:solidFill>
                <a:latin typeface="Calibri"/>
                <a:cs typeface="Calibri"/>
              </a:rPr>
              <a:t> </a:t>
            </a:r>
            <a:r>
              <a:rPr sz="2950" spc="-70" dirty="0">
                <a:solidFill>
                  <a:srgbClr val="123054"/>
                </a:solidFill>
                <a:latin typeface="Calibri"/>
                <a:cs typeface="Calibri"/>
              </a:rPr>
              <a:t>are</a:t>
            </a:r>
            <a:r>
              <a:rPr sz="2950" spc="-155" dirty="0">
                <a:solidFill>
                  <a:srgbClr val="123054"/>
                </a:solidFill>
                <a:latin typeface="Calibri"/>
                <a:cs typeface="Calibri"/>
              </a:rPr>
              <a:t> </a:t>
            </a:r>
            <a:r>
              <a:rPr sz="2950" spc="-35" dirty="0">
                <a:solidFill>
                  <a:srgbClr val="123054"/>
                </a:solidFill>
                <a:latin typeface="Calibri"/>
                <a:cs typeface="Calibri"/>
              </a:rPr>
              <a:t>offered</a:t>
            </a:r>
            <a:r>
              <a:rPr sz="2950" spc="-80" dirty="0">
                <a:solidFill>
                  <a:srgbClr val="123054"/>
                </a:solidFill>
                <a:latin typeface="Calibri"/>
                <a:cs typeface="Calibri"/>
              </a:rPr>
              <a:t> </a:t>
            </a:r>
            <a:r>
              <a:rPr sz="2950" spc="-65" dirty="0">
                <a:solidFill>
                  <a:srgbClr val="123054"/>
                </a:solidFill>
                <a:latin typeface="Calibri"/>
                <a:cs typeface="Calibri"/>
              </a:rPr>
              <a:t>targeted</a:t>
            </a:r>
            <a:r>
              <a:rPr sz="2950" spc="-75" dirty="0">
                <a:solidFill>
                  <a:srgbClr val="123054"/>
                </a:solidFill>
                <a:latin typeface="Calibri"/>
                <a:cs typeface="Calibri"/>
              </a:rPr>
              <a:t> </a:t>
            </a:r>
            <a:r>
              <a:rPr sz="2950" spc="-60" dirty="0">
                <a:solidFill>
                  <a:srgbClr val="123054"/>
                </a:solidFill>
                <a:latin typeface="Calibri"/>
                <a:cs typeface="Calibri"/>
              </a:rPr>
              <a:t>support</a:t>
            </a:r>
            <a:r>
              <a:rPr sz="2950" spc="-114" dirty="0">
                <a:solidFill>
                  <a:srgbClr val="123054"/>
                </a:solidFill>
                <a:latin typeface="Calibri"/>
                <a:cs typeface="Calibri"/>
              </a:rPr>
              <a:t> </a:t>
            </a:r>
            <a:r>
              <a:rPr sz="2950" spc="-40" dirty="0">
                <a:solidFill>
                  <a:srgbClr val="123054"/>
                </a:solidFill>
                <a:latin typeface="Calibri"/>
                <a:cs typeface="Calibri"/>
              </a:rPr>
              <a:t>as</a:t>
            </a:r>
            <a:r>
              <a:rPr sz="2950" spc="-100" dirty="0">
                <a:solidFill>
                  <a:srgbClr val="123054"/>
                </a:solidFill>
                <a:latin typeface="Calibri"/>
                <a:cs typeface="Calibri"/>
              </a:rPr>
              <a:t> </a:t>
            </a:r>
            <a:r>
              <a:rPr sz="2950" spc="-95" dirty="0">
                <a:solidFill>
                  <a:srgbClr val="123054"/>
                </a:solidFill>
                <a:latin typeface="Calibri"/>
                <a:cs typeface="Calibri"/>
              </a:rPr>
              <a:t>needed</a:t>
            </a:r>
            <a:r>
              <a:rPr sz="2950" spc="-160" dirty="0">
                <a:solidFill>
                  <a:srgbClr val="123054"/>
                </a:solidFill>
                <a:latin typeface="Calibri"/>
                <a:cs typeface="Calibri"/>
              </a:rPr>
              <a:t> </a:t>
            </a:r>
            <a:r>
              <a:rPr sz="2950" spc="-25" dirty="0">
                <a:solidFill>
                  <a:srgbClr val="123054"/>
                </a:solidFill>
                <a:latin typeface="Calibri"/>
                <a:cs typeface="Calibri"/>
              </a:rPr>
              <a:t>to </a:t>
            </a:r>
            <a:r>
              <a:rPr sz="2950" spc="-110" dirty="0">
                <a:solidFill>
                  <a:srgbClr val="123054"/>
                </a:solidFill>
                <a:latin typeface="Calibri"/>
                <a:cs typeface="Calibri"/>
              </a:rPr>
              <a:t>overcome</a:t>
            </a:r>
            <a:r>
              <a:rPr sz="2950" spc="-190" dirty="0">
                <a:solidFill>
                  <a:srgbClr val="123054"/>
                </a:solidFill>
                <a:latin typeface="Calibri"/>
                <a:cs typeface="Calibri"/>
              </a:rPr>
              <a:t> </a:t>
            </a:r>
            <a:r>
              <a:rPr sz="2950" spc="-55" dirty="0">
                <a:solidFill>
                  <a:srgbClr val="123054"/>
                </a:solidFill>
                <a:latin typeface="Calibri"/>
                <a:cs typeface="Calibri"/>
              </a:rPr>
              <a:t>barriers</a:t>
            </a:r>
            <a:r>
              <a:rPr sz="2950" spc="-175" dirty="0">
                <a:solidFill>
                  <a:srgbClr val="123054"/>
                </a:solidFill>
                <a:latin typeface="Calibri"/>
                <a:cs typeface="Calibri"/>
              </a:rPr>
              <a:t> </a:t>
            </a:r>
            <a:r>
              <a:rPr sz="2950" dirty="0">
                <a:solidFill>
                  <a:srgbClr val="123054"/>
                </a:solidFill>
                <a:latin typeface="Calibri"/>
                <a:cs typeface="Calibri"/>
              </a:rPr>
              <a:t>to</a:t>
            </a:r>
            <a:r>
              <a:rPr sz="2950" spc="-70" dirty="0">
                <a:solidFill>
                  <a:srgbClr val="123054"/>
                </a:solidFill>
                <a:latin typeface="Calibri"/>
                <a:cs typeface="Calibri"/>
              </a:rPr>
              <a:t> </a:t>
            </a:r>
            <a:r>
              <a:rPr sz="2950" spc="-45" dirty="0">
                <a:solidFill>
                  <a:srgbClr val="123054"/>
                </a:solidFill>
                <a:latin typeface="Calibri"/>
                <a:cs typeface="Calibri"/>
              </a:rPr>
              <a:t>accessing</a:t>
            </a:r>
            <a:r>
              <a:rPr sz="2950" spc="-135" dirty="0">
                <a:solidFill>
                  <a:srgbClr val="123054"/>
                </a:solidFill>
                <a:latin typeface="Calibri"/>
                <a:cs typeface="Calibri"/>
              </a:rPr>
              <a:t> </a:t>
            </a:r>
            <a:r>
              <a:rPr sz="2950" spc="-60" dirty="0">
                <a:solidFill>
                  <a:srgbClr val="123054"/>
                </a:solidFill>
                <a:latin typeface="Calibri"/>
                <a:cs typeface="Calibri"/>
              </a:rPr>
              <a:t>care.</a:t>
            </a:r>
            <a:r>
              <a:rPr sz="2950" spc="-130" dirty="0">
                <a:solidFill>
                  <a:srgbClr val="123054"/>
                </a:solidFill>
                <a:latin typeface="Calibri"/>
                <a:cs typeface="Calibri"/>
              </a:rPr>
              <a:t> </a:t>
            </a:r>
            <a:r>
              <a:rPr sz="2950" dirty="0">
                <a:solidFill>
                  <a:srgbClr val="123054"/>
                </a:solidFill>
                <a:latin typeface="Calibri"/>
                <a:cs typeface="Calibri"/>
              </a:rPr>
              <a:t>Support</a:t>
            </a:r>
            <a:r>
              <a:rPr sz="2950" spc="-80" dirty="0">
                <a:solidFill>
                  <a:srgbClr val="123054"/>
                </a:solidFill>
                <a:latin typeface="Calibri"/>
                <a:cs typeface="Calibri"/>
              </a:rPr>
              <a:t> </a:t>
            </a:r>
            <a:r>
              <a:rPr sz="2950" spc="-10" dirty="0">
                <a:solidFill>
                  <a:srgbClr val="123054"/>
                </a:solidFill>
                <a:latin typeface="Calibri"/>
                <a:cs typeface="Calibri"/>
              </a:rPr>
              <a:t>through health</a:t>
            </a:r>
            <a:r>
              <a:rPr sz="2950" spc="-70" dirty="0">
                <a:solidFill>
                  <a:srgbClr val="123054"/>
                </a:solidFill>
                <a:latin typeface="Calibri"/>
                <a:cs typeface="Calibri"/>
              </a:rPr>
              <a:t> </a:t>
            </a:r>
            <a:r>
              <a:rPr sz="2950" spc="-50" dirty="0">
                <a:solidFill>
                  <a:srgbClr val="123054"/>
                </a:solidFill>
                <a:latin typeface="Calibri"/>
                <a:cs typeface="Calibri"/>
              </a:rPr>
              <a:t>care</a:t>
            </a:r>
            <a:r>
              <a:rPr sz="2950" spc="-145" dirty="0">
                <a:solidFill>
                  <a:srgbClr val="123054"/>
                </a:solidFill>
                <a:latin typeface="Calibri"/>
                <a:cs typeface="Calibri"/>
              </a:rPr>
              <a:t> </a:t>
            </a:r>
            <a:r>
              <a:rPr sz="2950" spc="-35" dirty="0">
                <a:solidFill>
                  <a:srgbClr val="123054"/>
                </a:solidFill>
                <a:latin typeface="Calibri"/>
                <a:cs typeface="Calibri"/>
              </a:rPr>
              <a:t>transitions,</a:t>
            </a:r>
            <a:r>
              <a:rPr sz="2950" spc="-30" dirty="0">
                <a:solidFill>
                  <a:srgbClr val="123054"/>
                </a:solidFill>
                <a:latin typeface="Calibri"/>
                <a:cs typeface="Calibri"/>
              </a:rPr>
              <a:t> </a:t>
            </a:r>
            <a:r>
              <a:rPr sz="2950" spc="-35" dirty="0">
                <a:solidFill>
                  <a:srgbClr val="123054"/>
                </a:solidFill>
                <a:latin typeface="Calibri"/>
                <a:cs typeface="Calibri"/>
              </a:rPr>
              <a:t>and</a:t>
            </a:r>
            <a:r>
              <a:rPr sz="2950" spc="-125" dirty="0">
                <a:solidFill>
                  <a:srgbClr val="123054"/>
                </a:solidFill>
                <a:latin typeface="Calibri"/>
                <a:cs typeface="Calibri"/>
              </a:rPr>
              <a:t> </a:t>
            </a:r>
            <a:r>
              <a:rPr sz="2950" spc="-10" dirty="0">
                <a:solidFill>
                  <a:srgbClr val="123054"/>
                </a:solidFill>
                <a:latin typeface="Calibri"/>
                <a:cs typeface="Calibri"/>
              </a:rPr>
              <a:t>self-</a:t>
            </a:r>
            <a:r>
              <a:rPr sz="2950" spc="-90" dirty="0">
                <a:solidFill>
                  <a:srgbClr val="123054"/>
                </a:solidFill>
                <a:latin typeface="Calibri"/>
                <a:cs typeface="Calibri"/>
              </a:rPr>
              <a:t>management</a:t>
            </a:r>
            <a:r>
              <a:rPr sz="2950" spc="-190" dirty="0">
                <a:solidFill>
                  <a:srgbClr val="123054"/>
                </a:solidFill>
                <a:latin typeface="Calibri"/>
                <a:cs typeface="Calibri"/>
              </a:rPr>
              <a:t> </a:t>
            </a:r>
            <a:r>
              <a:rPr sz="2950" spc="-10" dirty="0">
                <a:solidFill>
                  <a:srgbClr val="123054"/>
                </a:solidFill>
                <a:latin typeface="Calibri"/>
                <a:cs typeface="Calibri"/>
              </a:rPr>
              <a:t>support </a:t>
            </a:r>
            <a:r>
              <a:rPr sz="2950" spc="-70" dirty="0">
                <a:solidFill>
                  <a:srgbClr val="123054"/>
                </a:solidFill>
                <a:latin typeface="Calibri"/>
                <a:cs typeface="Calibri"/>
              </a:rPr>
              <a:t>are</a:t>
            </a:r>
            <a:r>
              <a:rPr sz="2950" spc="-150" dirty="0">
                <a:solidFill>
                  <a:srgbClr val="123054"/>
                </a:solidFill>
                <a:latin typeface="Calibri"/>
                <a:cs typeface="Calibri"/>
              </a:rPr>
              <a:t> </a:t>
            </a:r>
            <a:r>
              <a:rPr sz="2950" spc="-10" dirty="0">
                <a:solidFill>
                  <a:srgbClr val="123054"/>
                </a:solidFill>
                <a:latin typeface="Calibri"/>
                <a:cs typeface="Calibri"/>
              </a:rPr>
              <a:t>offered.</a:t>
            </a:r>
            <a:endParaRPr sz="2950">
              <a:latin typeface="Calibri"/>
              <a:cs typeface="Calibri"/>
            </a:endParaRPr>
          </a:p>
        </p:txBody>
      </p:sp>
      <p:sp>
        <p:nvSpPr>
          <p:cNvPr id="19" name="object 19"/>
          <p:cNvSpPr txBox="1"/>
          <p:nvPr/>
        </p:nvSpPr>
        <p:spPr>
          <a:xfrm>
            <a:off x="2751708" y="2577179"/>
            <a:ext cx="4250690" cy="1294765"/>
          </a:xfrm>
          <a:prstGeom prst="rect">
            <a:avLst/>
          </a:prstGeom>
          <a:ln w="15705">
            <a:solidFill>
              <a:srgbClr val="1A9AD5"/>
            </a:solidFill>
          </a:ln>
        </p:spPr>
        <p:txBody>
          <a:bodyPr vert="horz" wrap="square" lIns="0" tIns="0" rIns="0" bIns="0" rtlCol="0">
            <a:spAutoFit/>
          </a:bodyPr>
          <a:lstStyle/>
          <a:p>
            <a:pPr marL="76200">
              <a:lnSpc>
                <a:spcPts val="3020"/>
              </a:lnSpc>
            </a:pPr>
            <a:r>
              <a:rPr sz="2650" b="1" spc="-80" dirty="0">
                <a:solidFill>
                  <a:srgbClr val="123054"/>
                </a:solidFill>
                <a:latin typeface="Calibri"/>
                <a:cs typeface="Calibri"/>
              </a:rPr>
              <a:t>More</a:t>
            </a:r>
            <a:r>
              <a:rPr sz="2650" b="1" spc="-70" dirty="0">
                <a:solidFill>
                  <a:srgbClr val="123054"/>
                </a:solidFill>
                <a:latin typeface="Calibri"/>
                <a:cs typeface="Calibri"/>
              </a:rPr>
              <a:t> information</a:t>
            </a:r>
            <a:r>
              <a:rPr sz="2650" b="1" spc="-60" dirty="0">
                <a:solidFill>
                  <a:srgbClr val="123054"/>
                </a:solidFill>
                <a:latin typeface="Calibri"/>
                <a:cs typeface="Calibri"/>
              </a:rPr>
              <a:t> </a:t>
            </a:r>
            <a:r>
              <a:rPr sz="2650" b="1" spc="-55" dirty="0">
                <a:solidFill>
                  <a:srgbClr val="123054"/>
                </a:solidFill>
                <a:latin typeface="Calibri"/>
                <a:cs typeface="Calibri"/>
              </a:rPr>
              <a:t>on</a:t>
            </a:r>
            <a:r>
              <a:rPr sz="2650" b="1" spc="-85" dirty="0">
                <a:solidFill>
                  <a:srgbClr val="123054"/>
                </a:solidFill>
                <a:latin typeface="Calibri"/>
                <a:cs typeface="Calibri"/>
              </a:rPr>
              <a:t> </a:t>
            </a:r>
            <a:r>
              <a:rPr sz="2650" b="1" spc="-80" dirty="0">
                <a:solidFill>
                  <a:srgbClr val="123054"/>
                </a:solidFill>
                <a:latin typeface="Calibri"/>
                <a:cs typeface="Calibri"/>
              </a:rPr>
              <a:t>our</a:t>
            </a:r>
            <a:r>
              <a:rPr sz="2650" b="1" spc="-70" dirty="0">
                <a:solidFill>
                  <a:srgbClr val="123054"/>
                </a:solidFill>
                <a:latin typeface="Calibri"/>
                <a:cs typeface="Calibri"/>
              </a:rPr>
              <a:t> </a:t>
            </a:r>
            <a:r>
              <a:rPr sz="2650" b="1" spc="-20" dirty="0">
                <a:solidFill>
                  <a:srgbClr val="123054"/>
                </a:solidFill>
                <a:latin typeface="Calibri"/>
                <a:cs typeface="Calibri"/>
              </a:rPr>
              <a:t>Care</a:t>
            </a:r>
            <a:endParaRPr sz="2650">
              <a:latin typeface="Calibri"/>
              <a:cs typeface="Calibri"/>
            </a:endParaRPr>
          </a:p>
          <a:p>
            <a:pPr marL="76200" marR="160655">
              <a:lnSpc>
                <a:spcPct val="100499"/>
              </a:lnSpc>
              <a:spcBef>
                <a:spcPts val="5"/>
              </a:spcBef>
            </a:pPr>
            <a:r>
              <a:rPr sz="2650" b="1" spc="-45" dirty="0">
                <a:solidFill>
                  <a:srgbClr val="123054"/>
                </a:solidFill>
                <a:latin typeface="Calibri"/>
                <a:cs typeface="Calibri"/>
              </a:rPr>
              <a:t>Coordination</a:t>
            </a:r>
            <a:r>
              <a:rPr sz="2650" b="1" spc="-40" dirty="0">
                <a:solidFill>
                  <a:srgbClr val="123054"/>
                </a:solidFill>
                <a:latin typeface="Calibri"/>
                <a:cs typeface="Calibri"/>
              </a:rPr>
              <a:t> </a:t>
            </a:r>
            <a:r>
              <a:rPr sz="2650" b="1" spc="-30" dirty="0">
                <a:solidFill>
                  <a:srgbClr val="123054"/>
                </a:solidFill>
                <a:latin typeface="Calibri"/>
                <a:cs typeface="Calibri"/>
              </a:rPr>
              <a:t>Program</a:t>
            </a:r>
            <a:r>
              <a:rPr sz="2650" b="1" spc="-45" dirty="0">
                <a:solidFill>
                  <a:srgbClr val="123054"/>
                </a:solidFill>
                <a:latin typeface="Calibri"/>
                <a:cs typeface="Calibri"/>
              </a:rPr>
              <a:t> </a:t>
            </a:r>
            <a:r>
              <a:rPr sz="2650" b="1" dirty="0">
                <a:solidFill>
                  <a:srgbClr val="123054"/>
                </a:solidFill>
                <a:latin typeface="Calibri"/>
                <a:cs typeface="Calibri"/>
              </a:rPr>
              <a:t>can</a:t>
            </a:r>
            <a:r>
              <a:rPr sz="2650" b="1" spc="-40" dirty="0">
                <a:solidFill>
                  <a:srgbClr val="123054"/>
                </a:solidFill>
                <a:latin typeface="Calibri"/>
                <a:cs typeface="Calibri"/>
              </a:rPr>
              <a:t> </a:t>
            </a:r>
            <a:r>
              <a:rPr sz="2650" b="1" spc="-25" dirty="0">
                <a:solidFill>
                  <a:srgbClr val="123054"/>
                </a:solidFill>
                <a:latin typeface="Calibri"/>
                <a:cs typeface="Calibri"/>
              </a:rPr>
              <a:t>be </a:t>
            </a:r>
            <a:r>
              <a:rPr sz="2650" b="1" spc="-70" dirty="0">
                <a:solidFill>
                  <a:srgbClr val="123054"/>
                </a:solidFill>
                <a:latin typeface="Calibri"/>
                <a:cs typeface="Calibri"/>
              </a:rPr>
              <a:t>found</a:t>
            </a:r>
            <a:r>
              <a:rPr sz="2650" b="1" spc="-120" dirty="0">
                <a:solidFill>
                  <a:srgbClr val="123054"/>
                </a:solidFill>
                <a:latin typeface="Calibri"/>
                <a:cs typeface="Calibri"/>
              </a:rPr>
              <a:t> </a:t>
            </a:r>
            <a:r>
              <a:rPr sz="2650" b="1" u="sng" spc="-20" dirty="0">
                <a:solidFill>
                  <a:srgbClr val="0000FF"/>
                </a:solidFill>
                <a:uFill>
                  <a:solidFill>
                    <a:srgbClr val="123054"/>
                  </a:solidFill>
                </a:uFill>
                <a:latin typeface="Calibri"/>
                <a:cs typeface="Calibri"/>
                <a:hlinkClick r:id="rId2"/>
              </a:rPr>
              <a:t>here</a:t>
            </a:r>
            <a:r>
              <a:rPr sz="2650" b="1" u="none" spc="-20" dirty="0">
                <a:solidFill>
                  <a:srgbClr val="123054"/>
                </a:solidFill>
                <a:latin typeface="Calibri"/>
                <a:cs typeface="Calibri"/>
              </a:rPr>
              <a:t>.</a:t>
            </a:r>
            <a:endParaRPr sz="2650">
              <a:latin typeface="Calibri"/>
              <a:cs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869058" y="10189130"/>
            <a:ext cx="1774605" cy="755189"/>
          </a:xfrm>
          <a:prstGeom prst="rect">
            <a:avLst/>
          </a:prstGeom>
        </p:spPr>
      </p:pic>
      <p:sp>
        <p:nvSpPr>
          <p:cNvPr id="3" name="object 3" descr="$PPTXTitle"/>
          <p:cNvSpPr txBox="1">
            <a:spLocks noGrp="1"/>
          </p:cNvSpPr>
          <p:nvPr>
            <p:ph type="title"/>
          </p:nvPr>
        </p:nvSpPr>
        <p:spPr>
          <a:xfrm>
            <a:off x="782262" y="328769"/>
            <a:ext cx="18539576" cy="1299838"/>
          </a:xfrm>
          <a:prstGeom prst="rect">
            <a:avLst/>
          </a:prstGeom>
        </p:spPr>
        <p:txBody>
          <a:bodyPr vert="horz" wrap="square" lIns="0" tIns="182367" rIns="0" bIns="0" rtlCol="0">
            <a:spAutoFit/>
          </a:bodyPr>
          <a:lstStyle/>
          <a:p>
            <a:pPr marL="2612390" algn="l">
              <a:lnSpc>
                <a:spcPct val="100000"/>
              </a:lnSpc>
              <a:spcBef>
                <a:spcPts val="95"/>
              </a:spcBef>
            </a:pPr>
            <a:r>
              <a:rPr dirty="0"/>
              <a:t>Care</a:t>
            </a:r>
            <a:r>
              <a:rPr spc="-15" dirty="0"/>
              <a:t> </a:t>
            </a:r>
            <a:r>
              <a:rPr spc="229" dirty="0"/>
              <a:t>Management</a:t>
            </a:r>
            <a:r>
              <a:rPr spc="459" dirty="0"/>
              <a:t> </a:t>
            </a:r>
            <a:r>
              <a:rPr spc="135" dirty="0"/>
              <a:t>Activities</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55244">
              <a:lnSpc>
                <a:spcPts val="1670"/>
              </a:lnSpc>
            </a:pPr>
            <a:fld id="{81D60167-4931-47E6-BA6A-407CBD079E47}" type="slidenum">
              <a:rPr spc="-25" dirty="0"/>
              <a:t>46</a:t>
            </a:fld>
            <a:endParaRPr spc="-25" dirty="0"/>
          </a:p>
        </p:txBody>
      </p:sp>
      <p:pic>
        <p:nvPicPr>
          <p:cNvPr id="4" name="object 4"/>
          <p:cNvPicPr/>
          <p:nvPr/>
        </p:nvPicPr>
        <p:blipFill>
          <a:blip r:embed="rId3" cstate="print"/>
          <a:stretch>
            <a:fillRect/>
          </a:stretch>
        </p:blipFill>
        <p:spPr>
          <a:xfrm>
            <a:off x="2869819" y="2267019"/>
            <a:ext cx="14284653" cy="5813958"/>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869058" y="10189130"/>
            <a:ext cx="1774605" cy="755189"/>
          </a:xfrm>
          <a:prstGeom prst="rect">
            <a:avLst/>
          </a:prstGeom>
        </p:spPr>
      </p:pic>
      <p:sp>
        <p:nvSpPr>
          <p:cNvPr id="3" name="object 3" descr="$PPTXTitle"/>
          <p:cNvSpPr txBox="1">
            <a:spLocks noGrp="1"/>
          </p:cNvSpPr>
          <p:nvPr>
            <p:ph type="title"/>
          </p:nvPr>
        </p:nvSpPr>
        <p:spPr>
          <a:xfrm>
            <a:off x="782262" y="291123"/>
            <a:ext cx="18539576" cy="1299838"/>
          </a:xfrm>
          <a:prstGeom prst="rect">
            <a:avLst/>
          </a:prstGeom>
        </p:spPr>
        <p:txBody>
          <a:bodyPr vert="horz" wrap="square" lIns="0" tIns="182367" rIns="0" bIns="0" rtlCol="0">
            <a:spAutoFit/>
          </a:bodyPr>
          <a:lstStyle/>
          <a:p>
            <a:pPr marL="4115435" algn="l">
              <a:lnSpc>
                <a:spcPct val="100000"/>
              </a:lnSpc>
              <a:spcBef>
                <a:spcPts val="95"/>
              </a:spcBef>
            </a:pPr>
            <a:r>
              <a:rPr spc="145" dirty="0"/>
              <a:t>Integrated</a:t>
            </a:r>
            <a:r>
              <a:rPr spc="305" dirty="0"/>
              <a:t> </a:t>
            </a:r>
            <a:r>
              <a:rPr dirty="0"/>
              <a:t>Care</a:t>
            </a:r>
            <a:r>
              <a:rPr spc="15" dirty="0"/>
              <a:t> </a:t>
            </a:r>
            <a:r>
              <a:rPr spc="250" dirty="0"/>
              <a:t>Team</a:t>
            </a:r>
          </a:p>
        </p:txBody>
      </p:sp>
      <p:sp>
        <p:nvSpPr>
          <p:cNvPr id="5" name="object 5"/>
          <p:cNvSpPr txBox="1">
            <a:spLocks noGrp="1"/>
          </p:cNvSpPr>
          <p:nvPr>
            <p:ph type="sldNum" sz="quarter" idx="7"/>
          </p:nvPr>
        </p:nvSpPr>
        <p:spPr>
          <a:prstGeom prst="rect">
            <a:avLst/>
          </a:prstGeom>
        </p:spPr>
        <p:txBody>
          <a:bodyPr vert="horz" wrap="square" lIns="0" tIns="0" rIns="0" bIns="0" rtlCol="0">
            <a:spAutoFit/>
          </a:bodyPr>
          <a:lstStyle/>
          <a:p>
            <a:pPr marL="55244">
              <a:lnSpc>
                <a:spcPts val="1670"/>
              </a:lnSpc>
            </a:pPr>
            <a:fld id="{81D60167-4931-47E6-BA6A-407CBD079E47}" type="slidenum">
              <a:rPr spc="-25" dirty="0"/>
              <a:t>47</a:t>
            </a:fld>
            <a:endParaRPr spc="-25" dirty="0"/>
          </a:p>
        </p:txBody>
      </p:sp>
      <p:pic>
        <p:nvPicPr>
          <p:cNvPr id="4" name="object 4"/>
          <p:cNvPicPr/>
          <p:nvPr/>
        </p:nvPicPr>
        <p:blipFill>
          <a:blip r:embed="rId3" cstate="print"/>
          <a:stretch>
            <a:fillRect/>
          </a:stretch>
        </p:blipFill>
        <p:spPr>
          <a:xfrm>
            <a:off x="2933064" y="1907492"/>
            <a:ext cx="12913467" cy="7810897"/>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865645" y="4931285"/>
            <a:ext cx="2386330" cy="1130300"/>
          </a:xfrm>
          <a:prstGeom prst="rect">
            <a:avLst/>
          </a:prstGeom>
        </p:spPr>
        <p:txBody>
          <a:bodyPr vert="horz" wrap="square" lIns="0" tIns="12065" rIns="0" bIns="0" rtlCol="0">
            <a:spAutoFit/>
          </a:bodyPr>
          <a:lstStyle/>
          <a:p>
            <a:pPr marL="12700">
              <a:lnSpc>
                <a:spcPct val="100000"/>
              </a:lnSpc>
              <a:spcBef>
                <a:spcPts val="95"/>
              </a:spcBef>
            </a:pPr>
            <a:r>
              <a:rPr sz="7250" spc="-65" dirty="0">
                <a:solidFill>
                  <a:srgbClr val="FFFFFF"/>
                </a:solidFill>
                <a:latin typeface="Palatino Linotype"/>
                <a:cs typeface="Palatino Linotype"/>
              </a:rPr>
              <a:t>Q</a:t>
            </a:r>
            <a:r>
              <a:rPr sz="7250" spc="-875" dirty="0">
                <a:solidFill>
                  <a:srgbClr val="FFFFFF"/>
                </a:solidFill>
                <a:latin typeface="Palatino Linotype"/>
                <a:cs typeface="Palatino Linotype"/>
              </a:rPr>
              <a:t> </a:t>
            </a:r>
            <a:r>
              <a:rPr sz="7250" dirty="0">
                <a:solidFill>
                  <a:srgbClr val="FFFFFF"/>
                </a:solidFill>
                <a:latin typeface="Palatino Linotype"/>
                <a:cs typeface="Palatino Linotype"/>
              </a:rPr>
              <a:t>&amp;</a:t>
            </a:r>
            <a:r>
              <a:rPr sz="7250" spc="-1135" dirty="0">
                <a:solidFill>
                  <a:srgbClr val="FFFFFF"/>
                </a:solidFill>
                <a:latin typeface="Palatino Linotype"/>
                <a:cs typeface="Palatino Linotype"/>
              </a:rPr>
              <a:t> </a:t>
            </a:r>
            <a:r>
              <a:rPr sz="7250" spc="-50" dirty="0">
                <a:solidFill>
                  <a:srgbClr val="FFFFFF"/>
                </a:solidFill>
                <a:latin typeface="Palatino Linotype"/>
                <a:cs typeface="Palatino Linotype"/>
              </a:rPr>
              <a:t>A</a:t>
            </a:r>
            <a:endParaRPr sz="7250">
              <a:latin typeface="Palatino Linotype"/>
              <a:cs typeface="Palatino Linotype"/>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6155ae61-6918-4889-a728-006a269658b9">
      <Terms xmlns="http://schemas.microsoft.com/office/infopath/2007/PartnerControls"/>
    </lcf76f155ced4ddcb4097134ff3c332f>
    <TaxCatchAll xmlns="b98d6c61-ae32-464c-9f55-afea46265a81"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6217FC1D90C7648B330DCEF49964494" ma:contentTypeVersion="17" ma:contentTypeDescription="Create a new document." ma:contentTypeScope="" ma:versionID="bd5e4d4825a0cdebee2117d241e0a8ef">
  <xsd:schema xmlns:xsd="http://www.w3.org/2001/XMLSchema" xmlns:xs="http://www.w3.org/2001/XMLSchema" xmlns:p="http://schemas.microsoft.com/office/2006/metadata/properties" xmlns:ns1="http://schemas.microsoft.com/sharepoint/v3" xmlns:ns2="6155ae61-6918-4889-a728-006a269658b9" xmlns:ns3="b98d6c61-ae32-464c-9f55-afea46265a81" targetNamespace="http://schemas.microsoft.com/office/2006/metadata/properties" ma:root="true" ma:fieldsID="0ed19bb10b853c30853a8ae8e766372a" ns1:_="" ns2:_="" ns3:_="">
    <xsd:import namespace="http://schemas.microsoft.com/sharepoint/v3"/>
    <xsd:import namespace="6155ae61-6918-4889-a728-006a269658b9"/>
    <xsd:import namespace="b98d6c61-ae32-464c-9f55-afea46265a8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1:_ip_UnifiedCompliancePolicyProperties" minOccurs="0"/>
                <xsd:element ref="ns1:_ip_UnifiedCompliancePolicyUIAction" minOccurs="0"/>
                <xsd:element ref="ns2:MediaServiceObjectDetectorVersions"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4" nillable="true" ma:displayName="Unified Compliance Policy Properties" ma:hidden="true" ma:internalName="_ip_UnifiedCompliancePolicyProperties">
      <xsd:simpleType>
        <xsd:restriction base="dms:Note"/>
      </xsd:simpleType>
    </xsd:element>
    <xsd:element name="_ip_UnifiedCompliancePolicyUIAction" ma:index="15"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155ae61-6918-4889-a728-006a269658b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e84a70d8-1408-45dd-9857-3e93f7e3907a" ma:termSetId="09814cd3-568e-fe90-9814-8d621ff8fb84" ma:anchorId="fba54fb3-c3e1-fe81-a776-ca4b69148c4d" ma:open="true" ma:isKeyword="false">
      <xsd:complexType>
        <xsd:sequence>
          <xsd:element ref="pc:Terms" minOccurs="0" maxOccurs="1"/>
        </xsd:sequence>
      </xsd:complexType>
    </xsd:element>
    <xsd:element name="MediaServiceDateTaken" ma:index="21" nillable="true" ma:displayName="MediaServiceDateTaken" ma:hidden="true" ma:indexed="true" ma:internalName="MediaServiceDateTaken"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GenerationTime" ma:index="23" nillable="true" ma:displayName="MediaServiceGenerationTime" ma:hidden="true" ma:internalName="MediaServiceGenerationTime" ma:readOnly="true">
      <xsd:simpleType>
        <xsd:restriction base="dms:Text"/>
      </xsd:simpleType>
    </xsd:element>
    <xsd:element name="MediaServiceEventHashCode" ma:index="24"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98d6c61-ae32-464c-9f55-afea46265a8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50dbbb17-99e0-418e-9e8d-300b39e2f45e}" ma:internalName="TaxCatchAll" ma:showField="CatchAllData" ma:web="b98d6c61-ae32-464c-9f55-afea46265a8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EA55223-19A9-4205-9E33-3815DB2D7A1B}">
  <ds:schemaRefs>
    <ds:schemaRef ds:uri="http://schemas.microsoft.com/office/2006/metadata/properties"/>
    <ds:schemaRef ds:uri="http://schemas.microsoft.com/office/infopath/2007/PartnerControls"/>
    <ds:schemaRef ds:uri="http://schemas.microsoft.com/sharepoint/v3"/>
    <ds:schemaRef ds:uri="6155ae61-6918-4889-a728-006a269658b9"/>
    <ds:schemaRef ds:uri="b98d6c61-ae32-464c-9f55-afea46265a81"/>
  </ds:schemaRefs>
</ds:datastoreItem>
</file>

<file path=customXml/itemProps2.xml><?xml version="1.0" encoding="utf-8"?>
<ds:datastoreItem xmlns:ds="http://schemas.openxmlformats.org/officeDocument/2006/customXml" ds:itemID="{6CDBCDE4-6293-4316-A3F5-186B0256754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155ae61-6918-4889-a728-006a269658b9"/>
    <ds:schemaRef ds:uri="b98d6c61-ae32-464c-9f55-afea46265a8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23509C2-75CA-4C1D-AA86-F7187821C2E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188</TotalTime>
  <Words>3607</Words>
  <Application>Microsoft Office PowerPoint</Application>
  <PresentationFormat>Custom</PresentationFormat>
  <Paragraphs>378</Paragraphs>
  <Slides>48</Slides>
  <Notes>1</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Office Theme</vt:lpstr>
      <vt:lpstr>CountyCare Network Provider Orientation</vt:lpstr>
      <vt:lpstr>CountyCare Overview</vt:lpstr>
      <vt:lpstr>Service Area</vt:lpstr>
      <vt:lpstr>HealthChoice Illinois</vt:lpstr>
      <vt:lpstr>Provider Resources</vt:lpstr>
      <vt:lpstr>Provider Online Resources</vt:lpstr>
      <vt:lpstr>Provider Portal Availity Essentials - Sign In</vt:lpstr>
      <vt:lpstr>Provider Portal</vt:lpstr>
      <vt:lpstr>Provider Manual</vt:lpstr>
      <vt:lpstr>Provider Data Management</vt:lpstr>
      <vt:lpstr>Provider Services</vt:lpstr>
      <vt:lpstr>Eligibility, Authorizations, and Claims</vt:lpstr>
      <vt:lpstr>Member Identification Cards</vt:lpstr>
      <vt:lpstr>Checking Member Eligibility</vt:lpstr>
      <vt:lpstr>Overview of Prior Authorizations</vt:lpstr>
      <vt:lpstr>Prior Authorization</vt:lpstr>
      <vt:lpstr>Submitting Claims</vt:lpstr>
      <vt:lpstr>Basic Claim Requirements</vt:lpstr>
      <vt:lpstr>Electronic Remittance Advice (ERA)</vt:lpstr>
      <vt:lpstr>Electronic Funds Transfer (EFT)</vt:lpstr>
      <vt:lpstr>Provider Training</vt:lpstr>
      <vt:lpstr>Access &amp; Availability Standards</vt:lpstr>
      <vt:lpstr>Access &amp; Availability Standards</vt:lpstr>
      <vt:lpstr>Required Provider Trainings</vt:lpstr>
      <vt:lpstr>Cultural and Linguistic Competency</vt:lpstr>
      <vt:lpstr>Cultural Competency Standards</vt:lpstr>
      <vt:lpstr>Cultural Humility</vt:lpstr>
      <vt:lpstr>What is Cultural Humility?</vt:lpstr>
      <vt:lpstr>Cultural Humility vs Cultural Competency</vt:lpstr>
      <vt:lpstr>Patient-Centered</vt:lpstr>
      <vt:lpstr>Fraud, Waste, and Abuse (FWA)</vt:lpstr>
      <vt:lpstr>Fraud, Waste, and Abuse (FWA)</vt:lpstr>
      <vt:lpstr>Health, Safety, Welfare, Critical Incidents</vt:lpstr>
      <vt:lpstr>Health, Safety, Welfare, Critical Incidents</vt:lpstr>
      <vt:lpstr>Health, Safety, Welfare, Critical Incidents</vt:lpstr>
      <vt:lpstr>Pay for Performance (P4P)</vt:lpstr>
      <vt:lpstr>Member Rights</vt:lpstr>
      <vt:lpstr>Member Rights</vt:lpstr>
      <vt:lpstr>Member Rights</vt:lpstr>
      <vt:lpstr>Member Rewards</vt:lpstr>
      <vt:lpstr>Member Rewards</vt:lpstr>
      <vt:lpstr>Free LASIK</vt:lpstr>
      <vt:lpstr>Access to Care</vt:lpstr>
      <vt:lpstr>Take Care, Take Control Program</vt:lpstr>
      <vt:lpstr>CountyCare Care Coordination</vt:lpstr>
      <vt:lpstr>Care Management Activities</vt:lpstr>
      <vt:lpstr>Integrated Care Team</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Garza, Mary Kathryn</dc:creator>
  <cp:lastModifiedBy>Childress, Margarita</cp:lastModifiedBy>
  <cp:revision>4</cp:revision>
  <dcterms:created xsi:type="dcterms:W3CDTF">2026-06-04T16:47:20Z</dcterms:created>
  <dcterms:modified xsi:type="dcterms:W3CDTF">2026-10-21T15:13:10Z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2026-06-02T00:00:00Z</vt:filetime>
  </property>
  <property fmtid="{D5CDD505-2E9C-101B-9397-08002B2CF9AE}" pid="3" name="Creator">
    <vt:lpwstr>Microsoft® PowerPoint® for Microsoft 365</vt:lpwstr>
  </property>
  <property fmtid="{D5CDD505-2E9C-101B-9397-08002B2CF9AE}" pid="4" name="LastSaved">
    <vt:filetime>2026-06-04T00:00:00Z</vt:filetime>
  </property>
  <property fmtid="{D5CDD505-2E9C-101B-9397-08002B2CF9AE}" pid="5" name="Producer">
    <vt:lpwstr>Microsoft® PowerPoint® for Microsoft 365</vt:lpwstr>
  </property>
  <property fmtid="{D5CDD505-2E9C-101B-9397-08002B2CF9AE}" pid="6" name="ContentTypeId">
    <vt:lpwstr>0x01010086217FC1D90C7648B330DCEF49964494</vt:lpwstr>
  </property>
</Properties>
</file>