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96" r:id="rId5"/>
    <p:sldMasterId id="2147483707" r:id="rId6"/>
  </p:sldMasterIdLst>
  <p:notesMasterIdLst>
    <p:notesMasterId r:id="rId47"/>
  </p:notesMasterIdLst>
  <p:sldIdLst>
    <p:sldId id="256" r:id="rId7"/>
    <p:sldId id="2145707117" r:id="rId8"/>
    <p:sldId id="2145707147" r:id="rId9"/>
    <p:sldId id="2145707177" r:id="rId10"/>
    <p:sldId id="2145707179" r:id="rId11"/>
    <p:sldId id="277" r:id="rId12"/>
    <p:sldId id="292" r:id="rId13"/>
    <p:sldId id="2145707170" r:id="rId14"/>
    <p:sldId id="2145707118" r:id="rId15"/>
    <p:sldId id="2145707119" r:id="rId16"/>
    <p:sldId id="2145707120" r:id="rId17"/>
    <p:sldId id="2145707121" r:id="rId18"/>
    <p:sldId id="2145707171" r:id="rId19"/>
    <p:sldId id="2145707123" r:id="rId20"/>
    <p:sldId id="2145707142" r:id="rId21"/>
    <p:sldId id="2145707124" r:id="rId22"/>
    <p:sldId id="2145707125" r:id="rId23"/>
    <p:sldId id="2145707172" r:id="rId24"/>
    <p:sldId id="2145707178" r:id="rId25"/>
    <p:sldId id="2145707181" r:id="rId26"/>
    <p:sldId id="2145707174" r:id="rId27"/>
    <p:sldId id="2145707127" r:id="rId28"/>
    <p:sldId id="2145707128" r:id="rId29"/>
    <p:sldId id="2145707129" r:id="rId30"/>
    <p:sldId id="2145707130" r:id="rId31"/>
    <p:sldId id="2145707132" r:id="rId32"/>
    <p:sldId id="2145707133" r:id="rId33"/>
    <p:sldId id="2145707134" r:id="rId34"/>
    <p:sldId id="2145707135" r:id="rId35"/>
    <p:sldId id="2145707137" r:id="rId36"/>
    <p:sldId id="2145707138" r:id="rId37"/>
    <p:sldId id="2145707139" r:id="rId38"/>
    <p:sldId id="2145707140" r:id="rId39"/>
    <p:sldId id="2145707168" r:id="rId40"/>
    <p:sldId id="2145707182" r:id="rId41"/>
    <p:sldId id="258" r:id="rId42"/>
    <p:sldId id="260" r:id="rId43"/>
    <p:sldId id="2145707183" r:id="rId44"/>
    <p:sldId id="302" r:id="rId45"/>
    <p:sldId id="266" r:id="rId4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48EC2"/>
    <a:srgbClr val="20386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ECB4C31-B2FF-DB85-F344-5BEF02670C95}" v="165" dt="2024-03-19T18:52:20.657"/>
    <p1510:client id="{C6D9AE5C-570E-D446-1833-085BB763274C}" v="53" dt="2024-03-18T16:49:52.290"/>
    <p1510:client id="{C9EE3A1B-81D3-3B23-7250-84F6C9C984E0}" v="123" dt="2024-03-18T14:59:25.676"/>
    <p1510:client id="{E7C440E4-89D3-D58B-7A1C-05158517E06E}" v="597" dt="2024-03-18T16:25:38.52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viewProps" Target="viewProp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presProps" Target="presProps.xml"/><Relationship Id="rId8" Type="http://schemas.openxmlformats.org/officeDocument/2006/relationships/slide" Target="slides/slide2.xml"/><Relationship Id="rId51"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6E3892-B571-A04F-8492-F38139BB012E}" type="datetimeFigureOut">
              <a:rPr lang="en-US" smtClean="0"/>
              <a:t>3/26/2024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D21F033-A1C5-E64A-BE4E-6C9D267F5950}" type="slidenum">
              <a:rPr lang="en-US" smtClean="0"/>
              <a:t>‹#›</a:t>
            </a:fld>
            <a:endParaRPr lang="en-US"/>
          </a:p>
        </p:txBody>
      </p:sp>
    </p:spTree>
    <p:extLst>
      <p:ext uri="{BB962C8B-B14F-4D97-AF65-F5344CB8AC3E}">
        <p14:creationId xmlns:p14="http://schemas.microsoft.com/office/powerpoint/2010/main" val="13347896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2</a:t>
            </a:fld>
            <a:endParaRPr lang="en-US"/>
          </a:p>
        </p:txBody>
      </p:sp>
    </p:spTree>
    <p:extLst>
      <p:ext uri="{BB962C8B-B14F-4D97-AF65-F5344CB8AC3E}">
        <p14:creationId xmlns:p14="http://schemas.microsoft.com/office/powerpoint/2010/main" val="20487220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11</a:t>
            </a:fld>
            <a:endParaRPr lang="en-US"/>
          </a:p>
        </p:txBody>
      </p:sp>
    </p:spTree>
    <p:extLst>
      <p:ext uri="{BB962C8B-B14F-4D97-AF65-F5344CB8AC3E}">
        <p14:creationId xmlns:p14="http://schemas.microsoft.com/office/powerpoint/2010/main" val="2556788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12</a:t>
            </a:fld>
            <a:endParaRPr lang="en-US"/>
          </a:p>
        </p:txBody>
      </p:sp>
    </p:spTree>
    <p:extLst>
      <p:ext uri="{BB962C8B-B14F-4D97-AF65-F5344CB8AC3E}">
        <p14:creationId xmlns:p14="http://schemas.microsoft.com/office/powerpoint/2010/main" val="9910848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13</a:t>
            </a:fld>
            <a:endParaRPr lang="en-US"/>
          </a:p>
        </p:txBody>
      </p:sp>
    </p:spTree>
    <p:extLst>
      <p:ext uri="{BB962C8B-B14F-4D97-AF65-F5344CB8AC3E}">
        <p14:creationId xmlns:p14="http://schemas.microsoft.com/office/powerpoint/2010/main" val="245539973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14</a:t>
            </a:fld>
            <a:endParaRPr lang="en-US"/>
          </a:p>
        </p:txBody>
      </p:sp>
    </p:spTree>
    <p:extLst>
      <p:ext uri="{BB962C8B-B14F-4D97-AF65-F5344CB8AC3E}">
        <p14:creationId xmlns:p14="http://schemas.microsoft.com/office/powerpoint/2010/main" val="27747048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15</a:t>
            </a:fld>
            <a:endParaRPr lang="en-US"/>
          </a:p>
        </p:txBody>
      </p:sp>
    </p:spTree>
    <p:extLst>
      <p:ext uri="{BB962C8B-B14F-4D97-AF65-F5344CB8AC3E}">
        <p14:creationId xmlns:p14="http://schemas.microsoft.com/office/powerpoint/2010/main" val="7549667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16</a:t>
            </a:fld>
            <a:endParaRPr lang="en-US"/>
          </a:p>
        </p:txBody>
      </p:sp>
    </p:spTree>
    <p:extLst>
      <p:ext uri="{BB962C8B-B14F-4D97-AF65-F5344CB8AC3E}">
        <p14:creationId xmlns:p14="http://schemas.microsoft.com/office/powerpoint/2010/main" val="9909021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17</a:t>
            </a:fld>
            <a:endParaRPr lang="en-US"/>
          </a:p>
        </p:txBody>
      </p:sp>
    </p:spTree>
    <p:extLst>
      <p:ext uri="{BB962C8B-B14F-4D97-AF65-F5344CB8AC3E}">
        <p14:creationId xmlns:p14="http://schemas.microsoft.com/office/powerpoint/2010/main" val="34118171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18</a:t>
            </a:fld>
            <a:endParaRPr lang="en-US"/>
          </a:p>
        </p:txBody>
      </p:sp>
    </p:spTree>
    <p:extLst>
      <p:ext uri="{BB962C8B-B14F-4D97-AF65-F5344CB8AC3E}">
        <p14:creationId xmlns:p14="http://schemas.microsoft.com/office/powerpoint/2010/main" val="35749742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19</a:t>
            </a:fld>
            <a:endParaRPr lang="en-US"/>
          </a:p>
        </p:txBody>
      </p:sp>
    </p:spTree>
    <p:extLst>
      <p:ext uri="{BB962C8B-B14F-4D97-AF65-F5344CB8AC3E}">
        <p14:creationId xmlns:p14="http://schemas.microsoft.com/office/powerpoint/2010/main" val="256809250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21</a:t>
            </a:fld>
            <a:endParaRPr lang="en-US"/>
          </a:p>
        </p:txBody>
      </p:sp>
    </p:spTree>
    <p:extLst>
      <p:ext uri="{BB962C8B-B14F-4D97-AF65-F5344CB8AC3E}">
        <p14:creationId xmlns:p14="http://schemas.microsoft.com/office/powerpoint/2010/main" val="1464042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3</a:t>
            </a:fld>
            <a:endParaRPr lang="en-US"/>
          </a:p>
        </p:txBody>
      </p:sp>
    </p:spTree>
    <p:extLst>
      <p:ext uri="{BB962C8B-B14F-4D97-AF65-F5344CB8AC3E}">
        <p14:creationId xmlns:p14="http://schemas.microsoft.com/office/powerpoint/2010/main" val="262061329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22</a:t>
            </a:fld>
            <a:endParaRPr lang="en-US"/>
          </a:p>
        </p:txBody>
      </p:sp>
    </p:spTree>
    <p:extLst>
      <p:ext uri="{BB962C8B-B14F-4D97-AF65-F5344CB8AC3E}">
        <p14:creationId xmlns:p14="http://schemas.microsoft.com/office/powerpoint/2010/main" val="20556743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23</a:t>
            </a:fld>
            <a:endParaRPr lang="en-US"/>
          </a:p>
        </p:txBody>
      </p:sp>
    </p:spTree>
    <p:extLst>
      <p:ext uri="{BB962C8B-B14F-4D97-AF65-F5344CB8AC3E}">
        <p14:creationId xmlns:p14="http://schemas.microsoft.com/office/powerpoint/2010/main" val="34064190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24</a:t>
            </a:fld>
            <a:endParaRPr lang="en-US"/>
          </a:p>
        </p:txBody>
      </p:sp>
    </p:spTree>
    <p:extLst>
      <p:ext uri="{BB962C8B-B14F-4D97-AF65-F5344CB8AC3E}">
        <p14:creationId xmlns:p14="http://schemas.microsoft.com/office/powerpoint/2010/main" val="53915662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25</a:t>
            </a:fld>
            <a:endParaRPr lang="en-US"/>
          </a:p>
        </p:txBody>
      </p:sp>
    </p:spTree>
    <p:extLst>
      <p:ext uri="{BB962C8B-B14F-4D97-AF65-F5344CB8AC3E}">
        <p14:creationId xmlns:p14="http://schemas.microsoft.com/office/powerpoint/2010/main" val="104436723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26</a:t>
            </a:fld>
            <a:endParaRPr lang="en-US"/>
          </a:p>
        </p:txBody>
      </p:sp>
    </p:spTree>
    <p:extLst>
      <p:ext uri="{BB962C8B-B14F-4D97-AF65-F5344CB8AC3E}">
        <p14:creationId xmlns:p14="http://schemas.microsoft.com/office/powerpoint/2010/main" val="4520146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27</a:t>
            </a:fld>
            <a:endParaRPr lang="en-US"/>
          </a:p>
        </p:txBody>
      </p:sp>
    </p:spTree>
    <p:extLst>
      <p:ext uri="{BB962C8B-B14F-4D97-AF65-F5344CB8AC3E}">
        <p14:creationId xmlns:p14="http://schemas.microsoft.com/office/powerpoint/2010/main" val="194111179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28</a:t>
            </a:fld>
            <a:endParaRPr lang="en-US"/>
          </a:p>
        </p:txBody>
      </p:sp>
    </p:spTree>
    <p:extLst>
      <p:ext uri="{BB962C8B-B14F-4D97-AF65-F5344CB8AC3E}">
        <p14:creationId xmlns:p14="http://schemas.microsoft.com/office/powerpoint/2010/main" val="38117864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29</a:t>
            </a:fld>
            <a:endParaRPr lang="en-US"/>
          </a:p>
        </p:txBody>
      </p:sp>
    </p:spTree>
    <p:extLst>
      <p:ext uri="{BB962C8B-B14F-4D97-AF65-F5344CB8AC3E}">
        <p14:creationId xmlns:p14="http://schemas.microsoft.com/office/powerpoint/2010/main" val="4796650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30</a:t>
            </a:fld>
            <a:endParaRPr lang="en-US"/>
          </a:p>
        </p:txBody>
      </p:sp>
    </p:spTree>
    <p:extLst>
      <p:ext uri="{BB962C8B-B14F-4D97-AF65-F5344CB8AC3E}">
        <p14:creationId xmlns:p14="http://schemas.microsoft.com/office/powerpoint/2010/main" val="195050109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31</a:t>
            </a:fld>
            <a:endParaRPr lang="en-US"/>
          </a:p>
        </p:txBody>
      </p:sp>
    </p:spTree>
    <p:extLst>
      <p:ext uri="{BB962C8B-B14F-4D97-AF65-F5344CB8AC3E}">
        <p14:creationId xmlns:p14="http://schemas.microsoft.com/office/powerpoint/2010/main" val="28524151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4</a:t>
            </a:fld>
            <a:endParaRPr lang="en-US"/>
          </a:p>
        </p:txBody>
      </p:sp>
    </p:spTree>
    <p:extLst>
      <p:ext uri="{BB962C8B-B14F-4D97-AF65-F5344CB8AC3E}">
        <p14:creationId xmlns:p14="http://schemas.microsoft.com/office/powerpoint/2010/main" val="363975544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32</a:t>
            </a:fld>
            <a:endParaRPr lang="en-US"/>
          </a:p>
        </p:txBody>
      </p:sp>
    </p:spTree>
    <p:extLst>
      <p:ext uri="{BB962C8B-B14F-4D97-AF65-F5344CB8AC3E}">
        <p14:creationId xmlns:p14="http://schemas.microsoft.com/office/powerpoint/2010/main" val="539653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33</a:t>
            </a:fld>
            <a:endParaRPr lang="en-US"/>
          </a:p>
        </p:txBody>
      </p:sp>
    </p:spTree>
    <p:extLst>
      <p:ext uri="{BB962C8B-B14F-4D97-AF65-F5344CB8AC3E}">
        <p14:creationId xmlns:p14="http://schemas.microsoft.com/office/powerpoint/2010/main" val="167222677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34</a:t>
            </a:fld>
            <a:endParaRPr lang="en-US"/>
          </a:p>
        </p:txBody>
      </p:sp>
    </p:spTree>
    <p:extLst>
      <p:ext uri="{BB962C8B-B14F-4D97-AF65-F5344CB8AC3E}">
        <p14:creationId xmlns:p14="http://schemas.microsoft.com/office/powerpoint/2010/main" val="26583948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5</a:t>
            </a:fld>
            <a:endParaRPr lang="en-US"/>
          </a:p>
        </p:txBody>
      </p:sp>
    </p:spTree>
    <p:extLst>
      <p:ext uri="{BB962C8B-B14F-4D97-AF65-F5344CB8AC3E}">
        <p14:creationId xmlns:p14="http://schemas.microsoft.com/office/powerpoint/2010/main" val="20759371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6</a:t>
            </a:fld>
            <a:endParaRPr lang="en-US"/>
          </a:p>
        </p:txBody>
      </p:sp>
    </p:spTree>
    <p:extLst>
      <p:ext uri="{BB962C8B-B14F-4D97-AF65-F5344CB8AC3E}">
        <p14:creationId xmlns:p14="http://schemas.microsoft.com/office/powerpoint/2010/main" val="314886560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7</a:t>
            </a:fld>
            <a:endParaRPr lang="en-US"/>
          </a:p>
        </p:txBody>
      </p:sp>
    </p:spTree>
    <p:extLst>
      <p:ext uri="{BB962C8B-B14F-4D97-AF65-F5344CB8AC3E}">
        <p14:creationId xmlns:p14="http://schemas.microsoft.com/office/powerpoint/2010/main" val="32970941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8</a:t>
            </a:fld>
            <a:endParaRPr lang="en-US"/>
          </a:p>
        </p:txBody>
      </p:sp>
    </p:spTree>
    <p:extLst>
      <p:ext uri="{BB962C8B-B14F-4D97-AF65-F5344CB8AC3E}">
        <p14:creationId xmlns:p14="http://schemas.microsoft.com/office/powerpoint/2010/main" val="396820911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9</a:t>
            </a:fld>
            <a:endParaRPr lang="en-US"/>
          </a:p>
        </p:txBody>
      </p:sp>
    </p:spTree>
    <p:extLst>
      <p:ext uri="{BB962C8B-B14F-4D97-AF65-F5344CB8AC3E}">
        <p14:creationId xmlns:p14="http://schemas.microsoft.com/office/powerpoint/2010/main" val="106317963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8C254611-5216-4820-A03C-C3A991DF9897}" type="slidenum">
              <a:rPr lang="en-US" smtClean="0"/>
              <a:t>10</a:t>
            </a:fld>
            <a:endParaRPr lang="en-US"/>
          </a:p>
        </p:txBody>
      </p:sp>
    </p:spTree>
    <p:extLst>
      <p:ext uri="{BB962C8B-B14F-4D97-AF65-F5344CB8AC3E}">
        <p14:creationId xmlns:p14="http://schemas.microsoft.com/office/powerpoint/2010/main" val="168825291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hart, sunburst chart&#10;&#10;Description automatically generated">
            <a:extLst>
              <a:ext uri="{FF2B5EF4-FFF2-40B4-BE49-F238E27FC236}">
                <a16:creationId xmlns:a16="http://schemas.microsoft.com/office/drawing/2014/main" id="{B67A45FD-907B-F34F-D49C-D67DA54DEF05}"/>
              </a:ext>
            </a:extLst>
          </p:cNvPr>
          <p:cNvPicPr>
            <a:picLocks noChangeAspect="1"/>
          </p:cNvPicPr>
          <p:nvPr userDrawn="1"/>
        </p:nvPicPr>
        <p:blipFill>
          <a:blip r:embed="rId2"/>
          <a:stretch>
            <a:fillRect/>
          </a:stretch>
        </p:blipFill>
        <p:spPr>
          <a:xfrm>
            <a:off x="398585" y="187888"/>
            <a:ext cx="4840680" cy="5324749"/>
          </a:xfrm>
          <a:prstGeom prst="rect">
            <a:avLst/>
          </a:prstGeom>
        </p:spPr>
      </p:pic>
      <p:sp>
        <p:nvSpPr>
          <p:cNvPr id="2" name="Title 1">
            <a:extLst>
              <a:ext uri="{FF2B5EF4-FFF2-40B4-BE49-F238E27FC236}">
                <a16:creationId xmlns:a16="http://schemas.microsoft.com/office/drawing/2014/main" id="{BAE6557A-C585-FB7A-31ED-3F95C2006075}"/>
              </a:ext>
            </a:extLst>
          </p:cNvPr>
          <p:cNvSpPr>
            <a:spLocks noGrp="1"/>
          </p:cNvSpPr>
          <p:nvPr>
            <p:ph type="ctrTitle" hasCustomPrompt="1"/>
          </p:nvPr>
        </p:nvSpPr>
        <p:spPr>
          <a:xfrm>
            <a:off x="2348948" y="2122536"/>
            <a:ext cx="9144000" cy="1172171"/>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A2B3B40-40B8-4FA7-E4E8-814BC9C09E28}"/>
              </a:ext>
            </a:extLst>
          </p:cNvPr>
          <p:cNvSpPr>
            <a:spLocks noGrp="1"/>
          </p:cNvSpPr>
          <p:nvPr>
            <p:ph type="subTitle" idx="1" hasCustomPrompt="1"/>
          </p:nvPr>
        </p:nvSpPr>
        <p:spPr>
          <a:xfrm>
            <a:off x="2348948" y="3402747"/>
            <a:ext cx="9144000" cy="741362"/>
          </a:xfrm>
        </p:spPr>
        <p:txBody>
          <a:bodyPr/>
          <a:lstStyle>
            <a:lvl1pPr marL="0" indent="0" algn="ctr">
              <a:buNone/>
              <a:defRPr sz="2400">
                <a:solidFill>
                  <a:srgbClr val="203864"/>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Date</a:t>
            </a:r>
          </a:p>
        </p:txBody>
      </p:sp>
      <p:pic>
        <p:nvPicPr>
          <p:cNvPr id="5" name="Picture 4" descr="Text&#10;&#10;Description automatically generated">
            <a:extLst>
              <a:ext uri="{FF2B5EF4-FFF2-40B4-BE49-F238E27FC236}">
                <a16:creationId xmlns:a16="http://schemas.microsoft.com/office/drawing/2014/main" id="{EC8FA258-3D52-7DD3-25F3-39B3265D1654}"/>
              </a:ext>
            </a:extLst>
          </p:cNvPr>
          <p:cNvPicPr>
            <a:picLocks noChangeAspect="1"/>
          </p:cNvPicPr>
          <p:nvPr userDrawn="1"/>
        </p:nvPicPr>
        <p:blipFill>
          <a:blip r:embed="rId3"/>
          <a:stretch>
            <a:fillRect/>
          </a:stretch>
        </p:blipFill>
        <p:spPr>
          <a:xfrm>
            <a:off x="761495" y="5272450"/>
            <a:ext cx="4292419" cy="1305585"/>
          </a:xfrm>
          <a:prstGeom prst="rect">
            <a:avLst/>
          </a:prstGeom>
        </p:spPr>
      </p:pic>
    </p:spTree>
    <p:extLst>
      <p:ext uri="{BB962C8B-B14F-4D97-AF65-F5344CB8AC3E}">
        <p14:creationId xmlns:p14="http://schemas.microsoft.com/office/powerpoint/2010/main" val="535795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pic>
        <p:nvPicPr>
          <p:cNvPr id="6" name="Picture 5" descr="Logo&#10;&#10;Description automatically generated">
            <a:extLst>
              <a:ext uri="{FF2B5EF4-FFF2-40B4-BE49-F238E27FC236}">
                <a16:creationId xmlns:a16="http://schemas.microsoft.com/office/drawing/2014/main" id="{F9096E3F-AD77-DF39-AC7E-CF120E881D21}"/>
              </a:ext>
            </a:extLst>
          </p:cNvPr>
          <p:cNvPicPr>
            <a:picLocks noChangeAspect="1"/>
          </p:cNvPicPr>
          <p:nvPr userDrawn="1"/>
        </p:nvPicPr>
        <p:blipFill>
          <a:blip r:embed="rId2"/>
          <a:stretch>
            <a:fillRect/>
          </a:stretch>
        </p:blipFill>
        <p:spPr>
          <a:xfrm>
            <a:off x="4840358" y="596832"/>
            <a:ext cx="2188158" cy="2106611"/>
          </a:xfrm>
          <a:prstGeom prst="rect">
            <a:avLst/>
          </a:prstGeom>
        </p:spPr>
      </p:pic>
      <p:sp>
        <p:nvSpPr>
          <p:cNvPr id="7" name="Title 1">
            <a:extLst>
              <a:ext uri="{FF2B5EF4-FFF2-40B4-BE49-F238E27FC236}">
                <a16:creationId xmlns:a16="http://schemas.microsoft.com/office/drawing/2014/main" id="{D454B48A-891E-9DA4-68E2-CA830A0AC170}"/>
              </a:ext>
            </a:extLst>
          </p:cNvPr>
          <p:cNvSpPr>
            <a:spLocks noGrp="1"/>
          </p:cNvSpPr>
          <p:nvPr>
            <p:ph type="ctrTitle" hasCustomPrompt="1"/>
          </p:nvPr>
        </p:nvSpPr>
        <p:spPr>
          <a:xfrm>
            <a:off x="1524000" y="3021820"/>
            <a:ext cx="9144000" cy="1172171"/>
          </a:xfrm>
        </p:spPr>
        <p:txBody>
          <a:bodyPr anchor="b"/>
          <a:lstStyle>
            <a:lvl1pPr algn="ctr">
              <a:defRPr sz="6000"/>
            </a:lvl1pPr>
          </a:lstStyle>
          <a:p>
            <a:r>
              <a:rPr lang="en-US"/>
              <a:t>Thank You</a:t>
            </a:r>
          </a:p>
        </p:txBody>
      </p:sp>
    </p:spTree>
    <p:extLst>
      <p:ext uri="{BB962C8B-B14F-4D97-AF65-F5344CB8AC3E}">
        <p14:creationId xmlns:p14="http://schemas.microsoft.com/office/powerpoint/2010/main" val="28749299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userDrawn="1">
  <p:cSld name="1_2020 Bullete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CuadroTexto 1">
            <a:extLst>
              <a:ext uri="{FF2B5EF4-FFF2-40B4-BE49-F238E27FC236}">
                <a16:creationId xmlns:a16="http://schemas.microsoft.com/office/drawing/2014/main" id="{026D0B75-0BCA-4AC0-842A-E77A75EA1CE7}"/>
              </a:ext>
            </a:extLst>
          </p:cNvPr>
          <p:cNvSpPr txBox="1"/>
          <p:nvPr userDrawn="1"/>
        </p:nvSpPr>
        <p:spPr>
          <a:xfrm>
            <a:off x="2073244" y="6397939"/>
            <a:ext cx="6778880" cy="365124"/>
          </a:xfrm>
          <a:prstGeom prst="rect">
            <a:avLst/>
          </a:prstGeom>
          <a:solidFill>
            <a:schemeClr val="bg1"/>
          </a:solidFill>
        </p:spPr>
        <p:txBody>
          <a:bodyPr wrap="square" lIns="0" tIns="0" rIns="0" bIns="0" rtlCol="0" anchor="ctr" anchorCtr="1">
            <a:noAutofit/>
          </a:bodyPr>
          <a:lstStyle/>
          <a:p>
            <a:pPr marL="0" indent="0" algn="l">
              <a:buFont typeface="Arial" pitchFamily="34" charset="0"/>
              <a:buNone/>
            </a:pPr>
            <a:r>
              <a:rPr lang="es-CO" sz="1100">
                <a:solidFill>
                  <a:schemeClr val="bg2">
                    <a:lumMod val="65000"/>
                  </a:schemeClr>
                </a:solidFill>
                <a:latin typeface="Raleway" panose="020B0003030101060003" pitchFamily="34" charset="0"/>
                <a:cs typeface="Arial" panose="020B0604020202020204" pitchFamily="34" charset="0"/>
              </a:rPr>
              <a:t>© Centauri Health Solutions, Inc. All rights reserved  |   CentauriHS.com</a:t>
            </a:r>
          </a:p>
        </p:txBody>
      </p:sp>
      <p:sp>
        <p:nvSpPr>
          <p:cNvPr id="9" name="Title 1">
            <a:extLst>
              <a:ext uri="{FF2B5EF4-FFF2-40B4-BE49-F238E27FC236}">
                <a16:creationId xmlns:a16="http://schemas.microsoft.com/office/drawing/2014/main" id="{83402558-620D-BA4B-B970-57E46F3636F7}"/>
              </a:ext>
            </a:extLst>
          </p:cNvPr>
          <p:cNvSpPr>
            <a:spLocks noGrp="1"/>
          </p:cNvSpPr>
          <p:nvPr>
            <p:ph type="title"/>
          </p:nvPr>
        </p:nvSpPr>
        <p:spPr>
          <a:xfrm>
            <a:off x="4474836" y="578677"/>
            <a:ext cx="7453540" cy="429768"/>
          </a:xfrm>
          <a:prstGeom prst="rect">
            <a:avLst/>
          </a:prstGeom>
        </p:spPr>
        <p:txBody>
          <a:bodyPr>
            <a:noAutofit/>
          </a:bodyPr>
          <a:lstStyle>
            <a:lvl1pPr algn="r">
              <a:defRPr sz="2800" b="0">
                <a:solidFill>
                  <a:srgbClr val="555759"/>
                </a:solidFill>
                <a:latin typeface="Raleway" panose="020B0003030101060003" pitchFamily="34" charset="0"/>
              </a:defRPr>
            </a:lvl1pPr>
          </a:lstStyle>
          <a:p>
            <a:r>
              <a:rPr lang="en-US"/>
              <a:t>Click to edit Master title style</a:t>
            </a:r>
          </a:p>
        </p:txBody>
      </p:sp>
      <p:cxnSp>
        <p:nvCxnSpPr>
          <p:cNvPr id="10" name="Straight Connector 9">
            <a:extLst>
              <a:ext uri="{FF2B5EF4-FFF2-40B4-BE49-F238E27FC236}">
                <a16:creationId xmlns:a16="http://schemas.microsoft.com/office/drawing/2014/main" id="{F6053627-BD62-B64D-8088-C77DFDB30DD6}"/>
              </a:ext>
            </a:extLst>
          </p:cNvPr>
          <p:cNvCxnSpPr/>
          <p:nvPr userDrawn="1"/>
        </p:nvCxnSpPr>
        <p:spPr>
          <a:xfrm flipH="1">
            <a:off x="0" y="1181353"/>
            <a:ext cx="12228576" cy="0"/>
          </a:xfrm>
          <a:prstGeom prst="line">
            <a:avLst/>
          </a:prstGeom>
          <a:ln w="22225">
            <a:solidFill>
              <a:srgbClr val="84BD00"/>
            </a:solidFill>
            <a:tailEnd type="none" w="med" len="med"/>
          </a:ln>
        </p:spPr>
        <p:style>
          <a:lnRef idx="1">
            <a:schemeClr val="accent1"/>
          </a:lnRef>
          <a:fillRef idx="0">
            <a:schemeClr val="accent1"/>
          </a:fillRef>
          <a:effectRef idx="0">
            <a:schemeClr val="accent1"/>
          </a:effectRef>
          <a:fontRef idx="minor">
            <a:schemeClr val="tx1"/>
          </a:fontRef>
        </p:style>
      </p:cxnSp>
      <p:sp>
        <p:nvSpPr>
          <p:cNvPr id="12" name="Slide Number Placeholder 2">
            <a:extLst>
              <a:ext uri="{FF2B5EF4-FFF2-40B4-BE49-F238E27FC236}">
                <a16:creationId xmlns:a16="http://schemas.microsoft.com/office/drawing/2014/main" id="{C95E9DB0-43BE-9442-8F1F-D11801F51C5E}"/>
              </a:ext>
            </a:extLst>
          </p:cNvPr>
          <p:cNvSpPr>
            <a:spLocks noGrp="1"/>
          </p:cNvSpPr>
          <p:nvPr>
            <p:ph type="sldNum" sz="quarter" idx="4294967295"/>
          </p:nvPr>
        </p:nvSpPr>
        <p:spPr>
          <a:xfrm>
            <a:off x="10482943" y="6397938"/>
            <a:ext cx="1445433" cy="365125"/>
          </a:xfrm>
          <a:prstGeom prst="rect">
            <a:avLst/>
          </a:prstGeom>
          <a:solidFill>
            <a:schemeClr val="bg1"/>
          </a:solidFill>
        </p:spPr>
        <p:txBody>
          <a:bodyPr/>
          <a:lstStyle>
            <a:lvl1pPr>
              <a:defRPr>
                <a:solidFill>
                  <a:schemeClr val="tx1">
                    <a:lumMod val="50000"/>
                    <a:lumOff val="50000"/>
                  </a:schemeClr>
                </a:solidFill>
              </a:defRPr>
            </a:lvl1pPr>
          </a:lstStyle>
          <a:p>
            <a:pPr algn="r">
              <a:defRPr/>
            </a:pPr>
            <a:fld id="{992EB86C-CB43-4072-8114-1FBF5B4822A9}" type="slidenum">
              <a:rPr lang="en-US" sz="1200" smtClean="0"/>
              <a:pPr algn="r">
                <a:defRPr/>
              </a:pPr>
              <a:t>‹#›</a:t>
            </a:fld>
            <a:endParaRPr lang="en-US" sz="1200"/>
          </a:p>
        </p:txBody>
      </p:sp>
      <p:sp>
        <p:nvSpPr>
          <p:cNvPr id="11" name="Content Placeholder 2">
            <a:extLst>
              <a:ext uri="{FF2B5EF4-FFF2-40B4-BE49-F238E27FC236}">
                <a16:creationId xmlns:a16="http://schemas.microsoft.com/office/drawing/2014/main" id="{7D959433-D287-461E-9091-1B2E8AD22465}"/>
              </a:ext>
            </a:extLst>
          </p:cNvPr>
          <p:cNvSpPr>
            <a:spLocks noGrp="1"/>
          </p:cNvSpPr>
          <p:nvPr>
            <p:ph idx="1"/>
          </p:nvPr>
        </p:nvSpPr>
        <p:spPr>
          <a:xfrm>
            <a:off x="838200" y="1825625"/>
            <a:ext cx="10515600" cy="4351338"/>
          </a:xfrm>
          <a:prstGeom prst="rect">
            <a:avLst/>
          </a:prstGeom>
        </p:spPr>
        <p:txBody>
          <a:bodyPr/>
          <a:lstStyle>
            <a:lvl1pPr marL="228600" indent="-228600">
              <a:buClr>
                <a:srgbClr val="82C341"/>
              </a:buClr>
              <a:buSzPct val="97000"/>
              <a:buFont typeface="Wingdings" panose="05000000000000000000" pitchFamily="2" charset="2"/>
              <a:buChar char="§"/>
              <a:defRPr>
                <a:solidFill>
                  <a:srgbClr val="595959"/>
                </a:solidFill>
                <a:latin typeface="Raleway" panose="020B0003030101060003" pitchFamily="34" charset="0"/>
              </a:defRPr>
            </a:lvl1pPr>
            <a:lvl2pPr marL="685800" indent="-228600">
              <a:buClr>
                <a:srgbClr val="595959"/>
              </a:buClr>
              <a:buSzPct val="90000"/>
              <a:buFont typeface="Raleway" panose="020B0003030101060003" pitchFamily="34" charset="0"/>
              <a:buChar char="–"/>
              <a:defRPr>
                <a:solidFill>
                  <a:srgbClr val="595959"/>
                </a:solidFill>
                <a:latin typeface="Raleway" panose="020B0003030101060003" pitchFamily="34" charset="0"/>
              </a:defRPr>
            </a:lvl2pPr>
            <a:lvl3pPr marL="1143000" indent="-228600">
              <a:buClr>
                <a:srgbClr val="82C341"/>
              </a:buClr>
              <a:buSzPct val="60000"/>
              <a:buFont typeface="Wingdings" panose="05000000000000000000" pitchFamily="2" charset="2"/>
              <a:buChar char=""/>
              <a:defRPr>
                <a:solidFill>
                  <a:srgbClr val="595959"/>
                </a:solidFill>
                <a:latin typeface="Raleway" panose="020B0003030101060003" pitchFamily="34" charset="0"/>
              </a:defRPr>
            </a:lvl3pPr>
            <a:lvl4pPr marL="1600200" indent="-228600">
              <a:buClr>
                <a:srgbClr val="595959"/>
              </a:buClr>
              <a:buSzPct val="90000"/>
              <a:buFont typeface="Raleway" panose="020B0003030101060003" pitchFamily="34" charset="0"/>
              <a:buChar char="–"/>
              <a:defRPr>
                <a:solidFill>
                  <a:srgbClr val="595959"/>
                </a:solidFill>
                <a:latin typeface="Raleway" panose="020B0003030101060003" pitchFamily="34" charset="0"/>
              </a:defRPr>
            </a:lvl4pPr>
            <a:lvl5pPr marL="2057400" indent="-228600">
              <a:buClr>
                <a:srgbClr val="82C341"/>
              </a:buClr>
              <a:buFont typeface="Arial" panose="020B0604020202020204" pitchFamily="34" charset="0"/>
              <a:buChar char="•"/>
              <a:defRPr>
                <a:solidFill>
                  <a:srgbClr val="595959"/>
                </a:solidFill>
                <a:latin typeface="Raleway" panose="020B00030301010600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856057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2847677"/>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rgbClr val="005899"/>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fld id="{12078E32-9A8F-42AF-B046-430CA36478C1}" type="datetimeFigureOut">
              <a:rPr lang="en-US" b="1" smtClean="0"/>
              <a:pPr/>
              <a:t>3/26/2024</a:t>
            </a:fld>
            <a:endParaRPr lang="en-US"/>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807CD08B-9A92-4B23-9E19-3FAB08CA04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1560" y="220091"/>
            <a:ext cx="3943407" cy="936703"/>
          </a:xfrm>
          <a:prstGeom prst="rect">
            <a:avLst/>
          </a:prstGeom>
        </p:spPr>
      </p:pic>
    </p:spTree>
    <p:extLst>
      <p:ext uri="{BB962C8B-B14F-4D97-AF65-F5344CB8AC3E}">
        <p14:creationId xmlns:p14="http://schemas.microsoft.com/office/powerpoint/2010/main" val="2460831176"/>
      </p:ext>
    </p:extLst>
  </p:cSld>
  <p:clrMapOvr>
    <a:masterClrMapping/>
  </p:clrMapOvr>
  <p:extLst>
    <p:ext uri="{DCECCB84-F9BA-43D5-87BE-67443E8EF086}">
      <p15:sldGuideLst xmlns:p15="http://schemas.microsoft.com/office/powerpoint/2012/main">
        <p15:guide id="1" pos="672" userDrawn="1">
          <p15:clr>
            <a:srgbClr val="CCCCCC"/>
          </p15:clr>
        </p15:guide>
        <p15:guide id="2" pos="7008" userDrawn="1">
          <p15:clr>
            <a:srgbClr val="CCCCCC"/>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2078E32-9A8F-42AF-B046-430CA36478C1}" type="datetimeFigureOut">
              <a:rPr lang="en-US" smtClean="0"/>
              <a:t>3/26/2024</a:t>
            </a:fld>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696369613"/>
      </p:ext>
    </p:extLst>
  </p:cSld>
  <p:clrMapOvr>
    <a:masterClrMapping/>
  </p:clrMapOvr>
  <p:extLst>
    <p:ext uri="{DCECCB84-F9BA-43D5-87BE-67443E8EF086}">
      <p15:sldGuideLst xmlns:p15="http://schemas.microsoft.com/office/powerpoint/2012/main">
        <p15:guide id="1" pos="672" userDrawn="1">
          <p15:clr>
            <a:srgbClr val="CCCCCC"/>
          </p15:clr>
        </p15:guide>
        <p15:guide id="2" pos="7008" userDrawn="1">
          <p15:clr>
            <a:srgbClr val="CCCCCC"/>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2078E32-9A8F-42AF-B046-430CA36478C1}" type="datetimeFigureOut">
              <a:rPr lang="en-US" smtClean="0"/>
              <a:t>3/26/2024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4239981546"/>
      </p:ext>
    </p:extLst>
  </p:cSld>
  <p:clrMapOvr>
    <a:masterClrMapping/>
  </p:clrMapOvr>
  <p:extLst>
    <p:ext uri="{DCECCB84-F9BA-43D5-87BE-67443E8EF086}">
      <p15:sldGuideLst xmlns:p15="http://schemas.microsoft.com/office/powerpoint/2012/main">
        <p15:guide id="1" pos="672" userDrawn="1">
          <p15:clr>
            <a:srgbClr val="CCCCCC"/>
          </p15:clr>
        </p15:guide>
        <p15:guide id="2" pos="7008" userDrawn="1">
          <p15:clr>
            <a:srgbClr val="CCCCCC"/>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1069848"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2078E32-9A8F-42AF-B046-430CA36478C1}" type="datetimeFigureOut">
              <a:rPr lang="en-US" smtClean="0"/>
              <a:t>3/26/2024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789558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2078E32-9A8F-42AF-B046-430CA36478C1}" type="datetimeFigureOut">
              <a:rPr lang="en-US" smtClean="0"/>
              <a:t>3/26/2024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781258069"/>
      </p:ext>
    </p:extLst>
  </p:cSld>
  <p:clrMapOvr>
    <a:masterClrMapping/>
  </p:clrMapOvr>
  <p:extLst>
    <p:ext uri="{DCECCB84-F9BA-43D5-87BE-67443E8EF086}">
      <p15:sldGuideLst xmlns:p15="http://schemas.microsoft.com/office/powerpoint/2012/main">
        <p15:guide id="1" pos="672" userDrawn="1">
          <p15:clr>
            <a:srgbClr val="CCCCCC"/>
          </p15:clr>
        </p15:guide>
        <p15:guide id="2" pos="1444" userDrawn="1">
          <p15:clr>
            <a:srgbClr val="CCCCCC"/>
          </p15:clr>
        </p15:guide>
        <p15:guide id="3" pos="1784" userDrawn="1">
          <p15:clr>
            <a:srgbClr val="CCCCCC"/>
          </p15:clr>
        </p15:guide>
        <p15:guide id="4" pos="2557" userDrawn="1">
          <p15:clr>
            <a:srgbClr val="CCCCCC"/>
          </p15:clr>
        </p15:guide>
        <p15:guide id="5" pos="2897" userDrawn="1">
          <p15:clr>
            <a:srgbClr val="CCCCCC"/>
          </p15:clr>
        </p15:guide>
        <p15:guide id="6" pos="3669" userDrawn="1">
          <p15:clr>
            <a:srgbClr val="CCCCCC"/>
          </p15:clr>
        </p15:guide>
        <p15:guide id="7" pos="4010" userDrawn="1">
          <p15:clr>
            <a:srgbClr val="CCCCCC"/>
          </p15:clr>
        </p15:guide>
        <p15:guide id="8" pos="4782" userDrawn="1">
          <p15:clr>
            <a:srgbClr val="CCCCCC"/>
          </p15:clr>
        </p15:guide>
        <p15:guide id="9" pos="5123" userDrawn="1">
          <p15:clr>
            <a:srgbClr val="CCCCCC"/>
          </p15:clr>
        </p15:guide>
        <p15:guide id="10" pos="5895" userDrawn="1">
          <p15:clr>
            <a:srgbClr val="CCCCCC"/>
          </p15:clr>
        </p15:guide>
        <p15:guide id="11" pos="6235" userDrawn="1">
          <p15:clr>
            <a:srgbClr val="CCCCCC"/>
          </p15:clr>
        </p15:guide>
        <p15:guide id="12" pos="7008" userDrawn="1">
          <p15:clr>
            <a:srgbClr val="CCCCCC"/>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078E32-9A8F-42AF-B046-430CA36478C1}" type="datetimeFigureOut">
              <a:rPr lang="en-US" smtClean="0"/>
              <a:t>3/26/2024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3305282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long list">
  <p:cSld name="Title and long list">
    <p:spTree>
      <p:nvGrpSpPr>
        <p:cNvPr id="1" name="Shape 63"/>
        <p:cNvGrpSpPr/>
        <p:nvPr/>
      </p:nvGrpSpPr>
      <p:grpSpPr>
        <a:xfrm>
          <a:off x="0" y="0"/>
          <a:ext cx="0" cy="0"/>
          <a:chOff x="0" y="0"/>
          <a:chExt cx="0" cy="0"/>
        </a:xfrm>
      </p:grpSpPr>
      <p:sp>
        <p:nvSpPr>
          <p:cNvPr id="65" name="Google Shape;65;p14"/>
          <p:cNvSpPr txBox="1">
            <a:spLocks noGrp="1"/>
          </p:cNvSpPr>
          <p:nvPr>
            <p:ph type="ctrTitle"/>
          </p:nvPr>
        </p:nvSpPr>
        <p:spPr>
          <a:xfrm>
            <a:off x="1252399" y="736861"/>
            <a:ext cx="9687200" cy="730800"/>
          </a:xfrm>
          <a:prstGeom prst="rect">
            <a:avLst/>
          </a:prstGeom>
        </p:spPr>
        <p:txBody>
          <a:bodyPr spcFirstLastPara="1">
            <a:noAutofit/>
          </a:bodyPr>
          <a:lstStyle>
            <a:lvl1pPr lvl="0" algn="l" rtl="0">
              <a:spcBef>
                <a:spcPts val="0"/>
              </a:spcBef>
              <a:spcAft>
                <a:spcPts val="0"/>
              </a:spcAft>
              <a:buClr>
                <a:schemeClr val="dk1"/>
              </a:buClr>
              <a:buSzPts val="3600"/>
              <a:buNone/>
              <a:defRPr sz="3300" b="0">
                <a:solidFill>
                  <a:schemeClr val="accent1">
                    <a:lumMod val="50000"/>
                  </a:schemeClr>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66" name="Google Shape;66;p14"/>
          <p:cNvSpPr txBox="1">
            <a:spLocks noGrp="1"/>
          </p:cNvSpPr>
          <p:nvPr>
            <p:ph type="body" idx="1"/>
          </p:nvPr>
        </p:nvSpPr>
        <p:spPr>
          <a:xfrm>
            <a:off x="1252399" y="1730684"/>
            <a:ext cx="9957101" cy="4193200"/>
          </a:xfrm>
          <a:prstGeom prst="rect">
            <a:avLst/>
          </a:prstGeom>
        </p:spPr>
        <p:txBody>
          <a:bodyPr spcFirstLastPara="1">
            <a:noAutofit/>
          </a:bodyPr>
          <a:lstStyle>
            <a:lvl1pPr marL="457200" lvl="0" indent="-298450" algn="l" rtl="0">
              <a:lnSpc>
                <a:spcPct val="100000"/>
              </a:lnSpc>
              <a:spcBef>
                <a:spcPts val="0"/>
              </a:spcBef>
              <a:spcAft>
                <a:spcPts val="0"/>
              </a:spcAft>
              <a:buClrTx/>
              <a:buSzPct val="80000"/>
              <a:buFont typeface="Arial" panose="020B0604020202020204" pitchFamily="34" charset="0"/>
              <a:buChar char="•"/>
              <a:defRPr sz="1800">
                <a:solidFill>
                  <a:schemeClr val="dk1"/>
                </a:solidFill>
              </a:defRPr>
            </a:lvl1pPr>
            <a:lvl2pPr marL="914400" lvl="1" indent="-298450" rtl="0">
              <a:lnSpc>
                <a:spcPct val="100000"/>
              </a:lnSpc>
              <a:spcBef>
                <a:spcPts val="1600"/>
              </a:spcBef>
              <a:spcAft>
                <a:spcPts val="0"/>
              </a:spcAft>
              <a:buClr>
                <a:schemeClr val="dk1"/>
              </a:buClr>
              <a:buSzPts val="1100"/>
              <a:buAutoNum type="alphaLcPeriod"/>
              <a:defRPr>
                <a:solidFill>
                  <a:schemeClr val="dk1"/>
                </a:solidFill>
              </a:defRPr>
            </a:lvl2pPr>
            <a:lvl3pPr marL="1371600" lvl="2" indent="-298450" rtl="0">
              <a:lnSpc>
                <a:spcPct val="100000"/>
              </a:lnSpc>
              <a:spcBef>
                <a:spcPts val="1600"/>
              </a:spcBef>
              <a:spcAft>
                <a:spcPts val="0"/>
              </a:spcAft>
              <a:buClr>
                <a:schemeClr val="dk1"/>
              </a:buClr>
              <a:buSzPts val="1100"/>
              <a:buAutoNum type="romanLcPeriod"/>
              <a:defRPr>
                <a:solidFill>
                  <a:schemeClr val="dk1"/>
                </a:solidFill>
              </a:defRPr>
            </a:lvl3pPr>
            <a:lvl4pPr marL="1828800" lvl="3" indent="-298450" rtl="0">
              <a:lnSpc>
                <a:spcPct val="100000"/>
              </a:lnSpc>
              <a:spcBef>
                <a:spcPts val="1600"/>
              </a:spcBef>
              <a:spcAft>
                <a:spcPts val="0"/>
              </a:spcAft>
              <a:buClr>
                <a:schemeClr val="dk1"/>
              </a:buClr>
              <a:buSzPts val="1100"/>
              <a:buAutoNum type="arabicPeriod"/>
              <a:defRPr>
                <a:solidFill>
                  <a:schemeClr val="dk1"/>
                </a:solidFill>
              </a:defRPr>
            </a:lvl4pPr>
            <a:lvl5pPr marL="2286000" lvl="4" indent="-298450" rtl="0">
              <a:lnSpc>
                <a:spcPct val="100000"/>
              </a:lnSpc>
              <a:spcBef>
                <a:spcPts val="1600"/>
              </a:spcBef>
              <a:spcAft>
                <a:spcPts val="0"/>
              </a:spcAft>
              <a:buClr>
                <a:schemeClr val="dk1"/>
              </a:buClr>
              <a:buSzPts val="1100"/>
              <a:buAutoNum type="alphaLcPeriod"/>
              <a:defRPr>
                <a:solidFill>
                  <a:schemeClr val="dk1"/>
                </a:solidFill>
              </a:defRPr>
            </a:lvl5pPr>
            <a:lvl6pPr marL="2743200" lvl="5" indent="-298450" rtl="0">
              <a:lnSpc>
                <a:spcPct val="100000"/>
              </a:lnSpc>
              <a:spcBef>
                <a:spcPts val="1600"/>
              </a:spcBef>
              <a:spcAft>
                <a:spcPts val="0"/>
              </a:spcAft>
              <a:buClr>
                <a:schemeClr val="dk1"/>
              </a:buClr>
              <a:buSzPts val="1100"/>
              <a:buAutoNum type="romanLcPeriod"/>
              <a:defRPr>
                <a:solidFill>
                  <a:schemeClr val="dk1"/>
                </a:solidFill>
              </a:defRPr>
            </a:lvl6pPr>
            <a:lvl7pPr marL="3200400" lvl="6" indent="-298450" rtl="0">
              <a:lnSpc>
                <a:spcPct val="100000"/>
              </a:lnSpc>
              <a:spcBef>
                <a:spcPts val="1600"/>
              </a:spcBef>
              <a:spcAft>
                <a:spcPts val="0"/>
              </a:spcAft>
              <a:buClr>
                <a:schemeClr val="dk1"/>
              </a:buClr>
              <a:buSzPts val="1100"/>
              <a:buAutoNum type="arabicPeriod"/>
              <a:defRPr>
                <a:solidFill>
                  <a:schemeClr val="dk1"/>
                </a:solidFill>
              </a:defRPr>
            </a:lvl7pPr>
            <a:lvl8pPr marL="3657600" lvl="7" indent="-298450" rtl="0">
              <a:lnSpc>
                <a:spcPct val="100000"/>
              </a:lnSpc>
              <a:spcBef>
                <a:spcPts val="1600"/>
              </a:spcBef>
              <a:spcAft>
                <a:spcPts val="0"/>
              </a:spcAft>
              <a:buClr>
                <a:schemeClr val="dk1"/>
              </a:buClr>
              <a:buSzPts val="1100"/>
              <a:buAutoNum type="alphaLcPeriod"/>
              <a:defRPr>
                <a:solidFill>
                  <a:schemeClr val="dk1"/>
                </a:solidFill>
              </a:defRPr>
            </a:lvl8pPr>
            <a:lvl9pPr marL="4114800" lvl="8" indent="-298450" rtl="0">
              <a:lnSpc>
                <a:spcPct val="100000"/>
              </a:lnSpc>
              <a:spcBef>
                <a:spcPts val="1600"/>
              </a:spcBef>
              <a:spcAft>
                <a:spcPts val="1600"/>
              </a:spcAft>
              <a:buClr>
                <a:schemeClr val="dk1"/>
              </a:buClr>
              <a:buSzPts val="1100"/>
              <a:buAutoNum type="romanLcPeriod"/>
              <a:defRPr>
                <a:solidFill>
                  <a:schemeClr val="dk1"/>
                </a:solidFill>
              </a:defRPr>
            </a:lvl9pPr>
          </a:lstStyle>
          <a:p>
            <a:endParaRPr/>
          </a:p>
        </p:txBody>
      </p:sp>
    </p:spTree>
    <p:extLst>
      <p:ext uri="{BB962C8B-B14F-4D97-AF65-F5344CB8AC3E}">
        <p14:creationId xmlns:p14="http://schemas.microsoft.com/office/powerpoint/2010/main" val="1308889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432223"/>
            <a:ext cx="9966960" cy="2847677"/>
          </a:xfrm>
          <a:solidFill>
            <a:schemeClr val="bg1">
              <a:lumMod val="95000"/>
            </a:schemeClr>
          </a:solidFill>
        </p:spPr>
        <p:txBody>
          <a:bodyPr anchor="ctr">
            <a:noAutofit/>
          </a:bodyPr>
          <a:lstStyle>
            <a:lvl1pPr algn="l">
              <a:lnSpc>
                <a:spcPct val="85000"/>
              </a:lnSpc>
              <a:defRPr sz="5400" b="1" u="none" cap="none" baseline="0">
                <a:solidFill>
                  <a:schemeClr val="tx1"/>
                </a:solidFill>
              </a:defRPr>
            </a:lvl1pPr>
          </a:lstStyle>
          <a:p>
            <a:r>
              <a:rPr lang="en-US"/>
              <a:t>Click to edit Master title style</a:t>
            </a:r>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000" b="1">
                <a:solidFill>
                  <a:srgbClr val="005899"/>
                </a:solidFill>
              </a:defRPr>
            </a:lvl1pPr>
            <a:lvl2pPr marL="457200" indent="0" algn="ctr">
              <a:buNone/>
              <a:defRPr sz="2000"/>
            </a:lvl2pPr>
            <a:lvl3pPr marL="914400" indent="0" algn="ctr">
              <a:buNone/>
              <a:defRPr sz="20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p>
        </p:txBody>
      </p:sp>
      <p:sp>
        <p:nvSpPr>
          <p:cNvPr id="4" name="Date Placeholder 3"/>
          <p:cNvSpPr>
            <a:spLocks noGrp="1"/>
          </p:cNvSpPr>
          <p:nvPr>
            <p:ph type="dt" sz="half" idx="10"/>
          </p:nvPr>
        </p:nvSpPr>
        <p:spPr>
          <a:xfrm>
            <a:off x="10058399" y="6272784"/>
            <a:ext cx="1587731" cy="365125"/>
          </a:xfrm>
        </p:spPr>
        <p:txBody>
          <a:bodyPr/>
          <a:lstStyle>
            <a:lvl1pPr>
              <a:defRPr sz="1600"/>
            </a:lvl1pPr>
          </a:lstStyle>
          <a:p>
            <a:endParaRPr lang="en-US"/>
          </a:p>
        </p:txBody>
      </p:sp>
      <p:sp>
        <p:nvSpPr>
          <p:cNvPr id="5" name="Footer Placeholder 4"/>
          <p:cNvSpPr>
            <a:spLocks noGrp="1"/>
          </p:cNvSpPr>
          <p:nvPr>
            <p:ph type="ftr" sz="quarter" idx="11"/>
          </p:nvPr>
        </p:nvSpPr>
        <p:spPr/>
        <p:txBody>
          <a:bodyPr/>
          <a:lstStyle/>
          <a:p>
            <a:endParaRPr lang="en-US"/>
          </a:p>
        </p:txBody>
      </p:sp>
      <p:pic>
        <p:nvPicPr>
          <p:cNvPr id="7" name="Picture 6">
            <a:extLst>
              <a:ext uri="{FF2B5EF4-FFF2-40B4-BE49-F238E27FC236}">
                <a16:creationId xmlns:a16="http://schemas.microsoft.com/office/drawing/2014/main" id="{807CD08B-9A92-4B23-9E19-3FAB08CA04E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051560" y="220091"/>
            <a:ext cx="3943407" cy="936703"/>
          </a:xfrm>
          <a:prstGeom prst="rect">
            <a:avLst/>
          </a:prstGeom>
        </p:spPr>
      </p:pic>
    </p:spTree>
    <p:extLst>
      <p:ext uri="{BB962C8B-B14F-4D97-AF65-F5344CB8AC3E}">
        <p14:creationId xmlns:p14="http://schemas.microsoft.com/office/powerpoint/2010/main" val="2460831176"/>
      </p:ext>
    </p:extLst>
  </p:cSld>
  <p:clrMapOvr>
    <a:masterClrMapping/>
  </p:clrMapOvr>
  <p:extLst>
    <p:ext uri="{DCECCB84-F9BA-43D5-87BE-67443E8EF086}">
      <p15:sldGuideLst xmlns:p15="http://schemas.microsoft.com/office/powerpoint/2012/main">
        <p15:guide id="1" pos="672" userDrawn="1">
          <p15:clr>
            <a:srgbClr val="CCCCCC"/>
          </p15:clr>
        </p15:guide>
        <p15:guide id="2" pos="7008" userDrawn="1">
          <p15:clr>
            <a:srgbClr val="CCCCCC"/>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Divider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6557A-C585-FB7A-31ED-3F95C2006075}"/>
              </a:ext>
            </a:extLst>
          </p:cNvPr>
          <p:cNvSpPr>
            <a:spLocks noGrp="1"/>
          </p:cNvSpPr>
          <p:nvPr>
            <p:ph type="ctrTitle" hasCustomPrompt="1"/>
          </p:nvPr>
        </p:nvSpPr>
        <p:spPr>
          <a:xfrm>
            <a:off x="1855292" y="2309859"/>
            <a:ext cx="9144000" cy="1172171"/>
          </a:xfrm>
        </p:spPr>
        <p:txBody>
          <a:bodyPr anchor="b"/>
          <a:lstStyle>
            <a:lvl1pPr algn="ctr">
              <a:defRPr sz="6000"/>
            </a:lvl1pPr>
          </a:lstStyle>
          <a:p>
            <a:r>
              <a:rPr lang="en-US"/>
              <a:t>TITLE</a:t>
            </a:r>
          </a:p>
        </p:txBody>
      </p:sp>
      <p:sp>
        <p:nvSpPr>
          <p:cNvPr id="6" name="Slide Number Placeholder 5">
            <a:extLst>
              <a:ext uri="{FF2B5EF4-FFF2-40B4-BE49-F238E27FC236}">
                <a16:creationId xmlns:a16="http://schemas.microsoft.com/office/drawing/2014/main" id="{D0984623-686C-8AE2-8E3D-D75E500E9418}"/>
              </a:ext>
            </a:extLst>
          </p:cNvPr>
          <p:cNvSpPr>
            <a:spLocks noGrp="1"/>
          </p:cNvSpPr>
          <p:nvPr>
            <p:ph type="sldNum" sz="quarter" idx="12"/>
          </p:nvPr>
        </p:nvSpPr>
        <p:spPr/>
        <p:txBody>
          <a:bodyPr/>
          <a:lstStyle/>
          <a:p>
            <a:fld id="{2AB94945-FCF1-014A-AF51-891552C232EB}" type="slidenum">
              <a:rPr lang="en-US" smtClean="0"/>
              <a:t>‹#›</a:t>
            </a:fld>
            <a:endParaRPr lang="en-US"/>
          </a:p>
        </p:txBody>
      </p:sp>
      <p:pic>
        <p:nvPicPr>
          <p:cNvPr id="7" name="Picture 6" descr="A picture containing chart&#10;&#10;Description automatically generated">
            <a:extLst>
              <a:ext uri="{FF2B5EF4-FFF2-40B4-BE49-F238E27FC236}">
                <a16:creationId xmlns:a16="http://schemas.microsoft.com/office/drawing/2014/main" id="{B3220CB2-56B8-6CD1-AF6B-0D500F2A7B1B}"/>
              </a:ext>
            </a:extLst>
          </p:cNvPr>
          <p:cNvPicPr>
            <a:picLocks noChangeAspect="1"/>
          </p:cNvPicPr>
          <p:nvPr userDrawn="1"/>
        </p:nvPicPr>
        <p:blipFill>
          <a:blip r:embed="rId2"/>
          <a:stretch>
            <a:fillRect/>
          </a:stretch>
        </p:blipFill>
        <p:spPr>
          <a:xfrm>
            <a:off x="372165" y="5685691"/>
            <a:ext cx="1332881" cy="936391"/>
          </a:xfrm>
          <a:prstGeom prst="rect">
            <a:avLst/>
          </a:prstGeom>
        </p:spPr>
      </p:pic>
      <p:pic>
        <p:nvPicPr>
          <p:cNvPr id="5" name="Picture 4" descr="Chart, sunburst chart&#10;&#10;Description automatically generated">
            <a:extLst>
              <a:ext uri="{FF2B5EF4-FFF2-40B4-BE49-F238E27FC236}">
                <a16:creationId xmlns:a16="http://schemas.microsoft.com/office/drawing/2014/main" id="{BF12E583-3D21-C248-5922-C65F6E6A028E}"/>
              </a:ext>
            </a:extLst>
          </p:cNvPr>
          <p:cNvPicPr>
            <a:picLocks noChangeAspect="1"/>
          </p:cNvPicPr>
          <p:nvPr userDrawn="1"/>
        </p:nvPicPr>
        <p:blipFill>
          <a:blip r:embed="rId3">
            <a:alphaModFix amt="70000"/>
          </a:blip>
          <a:stretch>
            <a:fillRect/>
          </a:stretch>
        </p:blipFill>
        <p:spPr>
          <a:xfrm>
            <a:off x="372165" y="283367"/>
            <a:ext cx="6792700" cy="5225154"/>
          </a:xfrm>
          <a:prstGeom prst="rect">
            <a:avLst/>
          </a:prstGeom>
        </p:spPr>
      </p:pic>
    </p:spTree>
    <p:extLst>
      <p:ext uri="{BB962C8B-B14F-4D97-AF65-F5344CB8AC3E}">
        <p14:creationId xmlns:p14="http://schemas.microsoft.com/office/powerpoint/2010/main" val="4418130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AAE4469-4F63-41CD-98C0-1D3250367B29}"/>
              </a:ext>
            </a:extLst>
          </p:cNvPr>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696369613"/>
      </p:ext>
    </p:extLst>
  </p:cSld>
  <p:clrMapOvr>
    <a:masterClrMapping/>
  </p:clrMapOvr>
  <p:extLst>
    <p:ext uri="{DCECCB84-F9BA-43D5-87BE-67443E8EF086}">
      <p15:sldGuideLst xmlns:p15="http://schemas.microsoft.com/office/powerpoint/2012/main">
        <p15:guide id="1" pos="672" userDrawn="1">
          <p15:clr>
            <a:srgbClr val="CCCCCC"/>
          </p15:clr>
        </p15:guide>
        <p15:guide id="2" pos="7008" userDrawn="1">
          <p15:clr>
            <a:srgbClr val="CCCCCC"/>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4239981546"/>
      </p:ext>
    </p:extLst>
  </p:cSld>
  <p:clrMapOvr>
    <a:masterClrMapping/>
  </p:clrMapOvr>
  <p:extLst>
    <p:ext uri="{DCECCB84-F9BA-43D5-87BE-67443E8EF086}">
      <p15:sldGuideLst xmlns:p15="http://schemas.microsoft.com/office/powerpoint/2012/main">
        <p15:guide id="1" pos="672" userDrawn="1">
          <p15:clr>
            <a:srgbClr val="CCCCCC"/>
          </p15:clr>
        </p15:guide>
        <p15:guide id="2" pos="7008" userDrawn="1">
          <p15:clr>
            <a:srgbClr val="CCCCCC"/>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p>
        </p:txBody>
      </p:sp>
      <p:sp>
        <p:nvSpPr>
          <p:cNvPr id="4" name="Content Placeholder 3"/>
          <p:cNvSpPr>
            <a:spLocks noGrp="1"/>
          </p:cNvSpPr>
          <p:nvPr>
            <p:ph sz="half" idx="2"/>
          </p:nvPr>
        </p:nvSpPr>
        <p:spPr>
          <a:xfrm>
            <a:off x="1069848"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364224" y="2331720"/>
            <a:ext cx="4754880" cy="370332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78955810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3781258069"/>
      </p:ext>
    </p:extLst>
  </p:cSld>
  <p:clrMapOvr>
    <a:masterClrMapping/>
  </p:clrMapOvr>
  <p:extLst>
    <p:ext uri="{DCECCB84-F9BA-43D5-87BE-67443E8EF086}">
      <p15:sldGuideLst xmlns:p15="http://schemas.microsoft.com/office/powerpoint/2012/main">
        <p15:guide id="1" pos="672" userDrawn="1">
          <p15:clr>
            <a:srgbClr val="CCCCCC"/>
          </p15:clr>
        </p15:guide>
        <p15:guide id="2" pos="1444" userDrawn="1">
          <p15:clr>
            <a:srgbClr val="CCCCCC"/>
          </p15:clr>
        </p15:guide>
        <p15:guide id="3" pos="1784" userDrawn="1">
          <p15:clr>
            <a:srgbClr val="CCCCCC"/>
          </p15:clr>
        </p15:guide>
        <p15:guide id="4" pos="2557" userDrawn="1">
          <p15:clr>
            <a:srgbClr val="CCCCCC"/>
          </p15:clr>
        </p15:guide>
        <p15:guide id="5" pos="2897" userDrawn="1">
          <p15:clr>
            <a:srgbClr val="CCCCCC"/>
          </p15:clr>
        </p15:guide>
        <p15:guide id="6" pos="3669" userDrawn="1">
          <p15:clr>
            <a:srgbClr val="CCCCCC"/>
          </p15:clr>
        </p15:guide>
        <p15:guide id="7" pos="4010" userDrawn="1">
          <p15:clr>
            <a:srgbClr val="CCCCCC"/>
          </p15:clr>
        </p15:guide>
        <p15:guide id="8" pos="4782" userDrawn="1">
          <p15:clr>
            <a:srgbClr val="CCCCCC"/>
          </p15:clr>
        </p15:guide>
        <p15:guide id="9" pos="5123" userDrawn="1">
          <p15:clr>
            <a:srgbClr val="CCCCCC"/>
          </p15:clr>
        </p15:guide>
        <p15:guide id="10" pos="5895" userDrawn="1">
          <p15:clr>
            <a:srgbClr val="CCCCCC"/>
          </p15:clr>
        </p15:guide>
        <p15:guide id="11" pos="6235" userDrawn="1">
          <p15:clr>
            <a:srgbClr val="CCCCCC"/>
          </p15:clr>
        </p15:guide>
        <p15:guide id="12" pos="7008" userDrawn="1">
          <p15:clr>
            <a:srgbClr val="CCCCCC"/>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a:xfrm>
            <a:off x="11311128" y="6272784"/>
            <a:ext cx="640080" cy="365125"/>
          </a:xfrm>
          <a:prstGeom prst="rect">
            <a:avLst/>
          </a:prstGeom>
        </p:spPr>
        <p:txBody>
          <a:bodyPr/>
          <a:lstStyle/>
          <a:p>
            <a:fld id="{3FCCF984-64AA-42B4-8D2F-66BCDE3A50F4}" type="slidenum">
              <a:rPr lang="en-US" smtClean="0"/>
              <a:t>‹#›</a:t>
            </a:fld>
            <a:endParaRPr lang="en-US"/>
          </a:p>
        </p:txBody>
      </p:sp>
    </p:spTree>
    <p:extLst>
      <p:ext uri="{BB962C8B-B14F-4D97-AF65-F5344CB8AC3E}">
        <p14:creationId xmlns:p14="http://schemas.microsoft.com/office/powerpoint/2010/main" val="133052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21137443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long list">
  <p:cSld name="Title and long list">
    <p:spTree>
      <p:nvGrpSpPr>
        <p:cNvPr id="1" name="Shape 63"/>
        <p:cNvGrpSpPr/>
        <p:nvPr/>
      </p:nvGrpSpPr>
      <p:grpSpPr>
        <a:xfrm>
          <a:off x="0" y="0"/>
          <a:ext cx="0" cy="0"/>
          <a:chOff x="0" y="0"/>
          <a:chExt cx="0" cy="0"/>
        </a:xfrm>
      </p:grpSpPr>
      <p:sp>
        <p:nvSpPr>
          <p:cNvPr id="65" name="Google Shape;65;p14"/>
          <p:cNvSpPr txBox="1">
            <a:spLocks noGrp="1"/>
          </p:cNvSpPr>
          <p:nvPr>
            <p:ph type="ctrTitle"/>
          </p:nvPr>
        </p:nvSpPr>
        <p:spPr>
          <a:xfrm>
            <a:off x="1252399" y="736861"/>
            <a:ext cx="9687200" cy="730800"/>
          </a:xfrm>
          <a:prstGeom prst="rect">
            <a:avLst/>
          </a:prstGeom>
        </p:spPr>
        <p:txBody>
          <a:bodyPr spcFirstLastPara="1">
            <a:noAutofit/>
          </a:bodyPr>
          <a:lstStyle>
            <a:lvl1pPr lvl="0" algn="l" rtl="0">
              <a:spcBef>
                <a:spcPts val="0"/>
              </a:spcBef>
              <a:spcAft>
                <a:spcPts val="0"/>
              </a:spcAft>
              <a:buClr>
                <a:schemeClr val="dk1"/>
              </a:buClr>
              <a:buSzPts val="3600"/>
              <a:buNone/>
              <a:defRPr sz="3300" b="0">
                <a:solidFill>
                  <a:schemeClr val="accent1">
                    <a:lumMod val="50000"/>
                  </a:schemeClr>
                </a:solidFill>
              </a:defRPr>
            </a:lvl1pPr>
            <a:lvl2pPr lvl="1" algn="ctr" rtl="0">
              <a:spcBef>
                <a:spcPts val="0"/>
              </a:spcBef>
              <a:spcAft>
                <a:spcPts val="0"/>
              </a:spcAft>
              <a:buClr>
                <a:schemeClr val="dk1"/>
              </a:buClr>
              <a:buSzPts val="3600"/>
              <a:buNone/>
              <a:defRPr sz="3600">
                <a:solidFill>
                  <a:schemeClr val="dk1"/>
                </a:solidFill>
              </a:defRPr>
            </a:lvl2pPr>
            <a:lvl3pPr lvl="2" algn="ctr" rtl="0">
              <a:spcBef>
                <a:spcPts val="0"/>
              </a:spcBef>
              <a:spcAft>
                <a:spcPts val="0"/>
              </a:spcAft>
              <a:buClr>
                <a:schemeClr val="dk1"/>
              </a:buClr>
              <a:buSzPts val="3600"/>
              <a:buNone/>
              <a:defRPr sz="3600">
                <a:solidFill>
                  <a:schemeClr val="dk1"/>
                </a:solidFill>
              </a:defRPr>
            </a:lvl3pPr>
            <a:lvl4pPr lvl="3" algn="ctr" rtl="0">
              <a:spcBef>
                <a:spcPts val="0"/>
              </a:spcBef>
              <a:spcAft>
                <a:spcPts val="0"/>
              </a:spcAft>
              <a:buClr>
                <a:schemeClr val="dk1"/>
              </a:buClr>
              <a:buSzPts val="3600"/>
              <a:buNone/>
              <a:defRPr sz="3600">
                <a:solidFill>
                  <a:schemeClr val="dk1"/>
                </a:solidFill>
              </a:defRPr>
            </a:lvl4pPr>
            <a:lvl5pPr lvl="4" algn="ctr" rtl="0">
              <a:spcBef>
                <a:spcPts val="0"/>
              </a:spcBef>
              <a:spcAft>
                <a:spcPts val="0"/>
              </a:spcAft>
              <a:buClr>
                <a:schemeClr val="dk1"/>
              </a:buClr>
              <a:buSzPts val="3600"/>
              <a:buNone/>
              <a:defRPr sz="3600">
                <a:solidFill>
                  <a:schemeClr val="dk1"/>
                </a:solidFill>
              </a:defRPr>
            </a:lvl5pPr>
            <a:lvl6pPr lvl="5" algn="ctr" rtl="0">
              <a:spcBef>
                <a:spcPts val="0"/>
              </a:spcBef>
              <a:spcAft>
                <a:spcPts val="0"/>
              </a:spcAft>
              <a:buClr>
                <a:schemeClr val="dk1"/>
              </a:buClr>
              <a:buSzPts val="3600"/>
              <a:buNone/>
              <a:defRPr sz="3600">
                <a:solidFill>
                  <a:schemeClr val="dk1"/>
                </a:solidFill>
              </a:defRPr>
            </a:lvl6pPr>
            <a:lvl7pPr lvl="6" algn="ctr" rtl="0">
              <a:spcBef>
                <a:spcPts val="0"/>
              </a:spcBef>
              <a:spcAft>
                <a:spcPts val="0"/>
              </a:spcAft>
              <a:buClr>
                <a:schemeClr val="dk1"/>
              </a:buClr>
              <a:buSzPts val="3600"/>
              <a:buNone/>
              <a:defRPr sz="3600">
                <a:solidFill>
                  <a:schemeClr val="dk1"/>
                </a:solidFill>
              </a:defRPr>
            </a:lvl7pPr>
            <a:lvl8pPr lvl="7" algn="ctr" rtl="0">
              <a:spcBef>
                <a:spcPts val="0"/>
              </a:spcBef>
              <a:spcAft>
                <a:spcPts val="0"/>
              </a:spcAft>
              <a:buClr>
                <a:schemeClr val="dk1"/>
              </a:buClr>
              <a:buSzPts val="3600"/>
              <a:buNone/>
              <a:defRPr sz="3600">
                <a:solidFill>
                  <a:schemeClr val="dk1"/>
                </a:solidFill>
              </a:defRPr>
            </a:lvl8pPr>
            <a:lvl9pPr lvl="8" algn="ctr" rtl="0">
              <a:spcBef>
                <a:spcPts val="0"/>
              </a:spcBef>
              <a:spcAft>
                <a:spcPts val="0"/>
              </a:spcAft>
              <a:buClr>
                <a:schemeClr val="dk1"/>
              </a:buClr>
              <a:buSzPts val="3600"/>
              <a:buNone/>
              <a:defRPr sz="3600">
                <a:solidFill>
                  <a:schemeClr val="dk1"/>
                </a:solidFill>
              </a:defRPr>
            </a:lvl9pPr>
          </a:lstStyle>
          <a:p>
            <a:endParaRPr/>
          </a:p>
        </p:txBody>
      </p:sp>
      <p:sp>
        <p:nvSpPr>
          <p:cNvPr id="66" name="Google Shape;66;p14"/>
          <p:cNvSpPr txBox="1">
            <a:spLocks noGrp="1"/>
          </p:cNvSpPr>
          <p:nvPr>
            <p:ph type="body" idx="1"/>
          </p:nvPr>
        </p:nvSpPr>
        <p:spPr>
          <a:xfrm>
            <a:off x="1252399" y="1730684"/>
            <a:ext cx="9957101" cy="4193200"/>
          </a:xfrm>
          <a:prstGeom prst="rect">
            <a:avLst/>
          </a:prstGeom>
        </p:spPr>
        <p:txBody>
          <a:bodyPr spcFirstLastPara="1">
            <a:noAutofit/>
          </a:bodyPr>
          <a:lstStyle>
            <a:lvl1pPr marL="457200" lvl="0" indent="-298450" algn="l" rtl="0">
              <a:lnSpc>
                <a:spcPct val="100000"/>
              </a:lnSpc>
              <a:spcBef>
                <a:spcPts val="0"/>
              </a:spcBef>
              <a:spcAft>
                <a:spcPts val="0"/>
              </a:spcAft>
              <a:buClrTx/>
              <a:buSzPct val="80000"/>
              <a:buFont typeface="Arial" panose="020B0604020202020204" pitchFamily="34" charset="0"/>
              <a:buChar char="•"/>
              <a:defRPr sz="1800">
                <a:solidFill>
                  <a:schemeClr val="dk1"/>
                </a:solidFill>
              </a:defRPr>
            </a:lvl1pPr>
            <a:lvl2pPr marL="914400" lvl="1" indent="-298450" rtl="0">
              <a:lnSpc>
                <a:spcPct val="100000"/>
              </a:lnSpc>
              <a:spcBef>
                <a:spcPts val="1600"/>
              </a:spcBef>
              <a:spcAft>
                <a:spcPts val="0"/>
              </a:spcAft>
              <a:buClr>
                <a:schemeClr val="dk1"/>
              </a:buClr>
              <a:buSzPts val="1100"/>
              <a:buAutoNum type="alphaLcPeriod"/>
              <a:defRPr>
                <a:solidFill>
                  <a:schemeClr val="dk1"/>
                </a:solidFill>
              </a:defRPr>
            </a:lvl2pPr>
            <a:lvl3pPr marL="1371600" lvl="2" indent="-298450" rtl="0">
              <a:lnSpc>
                <a:spcPct val="100000"/>
              </a:lnSpc>
              <a:spcBef>
                <a:spcPts val="1600"/>
              </a:spcBef>
              <a:spcAft>
                <a:spcPts val="0"/>
              </a:spcAft>
              <a:buClr>
                <a:schemeClr val="dk1"/>
              </a:buClr>
              <a:buSzPts val="1100"/>
              <a:buAutoNum type="romanLcPeriod"/>
              <a:defRPr>
                <a:solidFill>
                  <a:schemeClr val="dk1"/>
                </a:solidFill>
              </a:defRPr>
            </a:lvl3pPr>
            <a:lvl4pPr marL="1828800" lvl="3" indent="-298450" rtl="0">
              <a:lnSpc>
                <a:spcPct val="100000"/>
              </a:lnSpc>
              <a:spcBef>
                <a:spcPts val="1600"/>
              </a:spcBef>
              <a:spcAft>
                <a:spcPts val="0"/>
              </a:spcAft>
              <a:buClr>
                <a:schemeClr val="dk1"/>
              </a:buClr>
              <a:buSzPts val="1100"/>
              <a:buAutoNum type="arabicPeriod"/>
              <a:defRPr>
                <a:solidFill>
                  <a:schemeClr val="dk1"/>
                </a:solidFill>
              </a:defRPr>
            </a:lvl4pPr>
            <a:lvl5pPr marL="2286000" lvl="4" indent="-298450" rtl="0">
              <a:lnSpc>
                <a:spcPct val="100000"/>
              </a:lnSpc>
              <a:spcBef>
                <a:spcPts val="1600"/>
              </a:spcBef>
              <a:spcAft>
                <a:spcPts val="0"/>
              </a:spcAft>
              <a:buClr>
                <a:schemeClr val="dk1"/>
              </a:buClr>
              <a:buSzPts val="1100"/>
              <a:buAutoNum type="alphaLcPeriod"/>
              <a:defRPr>
                <a:solidFill>
                  <a:schemeClr val="dk1"/>
                </a:solidFill>
              </a:defRPr>
            </a:lvl5pPr>
            <a:lvl6pPr marL="2743200" lvl="5" indent="-298450" rtl="0">
              <a:lnSpc>
                <a:spcPct val="100000"/>
              </a:lnSpc>
              <a:spcBef>
                <a:spcPts val="1600"/>
              </a:spcBef>
              <a:spcAft>
                <a:spcPts val="0"/>
              </a:spcAft>
              <a:buClr>
                <a:schemeClr val="dk1"/>
              </a:buClr>
              <a:buSzPts val="1100"/>
              <a:buAutoNum type="romanLcPeriod"/>
              <a:defRPr>
                <a:solidFill>
                  <a:schemeClr val="dk1"/>
                </a:solidFill>
              </a:defRPr>
            </a:lvl6pPr>
            <a:lvl7pPr marL="3200400" lvl="6" indent="-298450" rtl="0">
              <a:lnSpc>
                <a:spcPct val="100000"/>
              </a:lnSpc>
              <a:spcBef>
                <a:spcPts val="1600"/>
              </a:spcBef>
              <a:spcAft>
                <a:spcPts val="0"/>
              </a:spcAft>
              <a:buClr>
                <a:schemeClr val="dk1"/>
              </a:buClr>
              <a:buSzPts val="1100"/>
              <a:buAutoNum type="arabicPeriod"/>
              <a:defRPr>
                <a:solidFill>
                  <a:schemeClr val="dk1"/>
                </a:solidFill>
              </a:defRPr>
            </a:lvl7pPr>
            <a:lvl8pPr marL="3657600" lvl="7" indent="-298450" rtl="0">
              <a:lnSpc>
                <a:spcPct val="100000"/>
              </a:lnSpc>
              <a:spcBef>
                <a:spcPts val="1600"/>
              </a:spcBef>
              <a:spcAft>
                <a:spcPts val="0"/>
              </a:spcAft>
              <a:buClr>
                <a:schemeClr val="dk1"/>
              </a:buClr>
              <a:buSzPts val="1100"/>
              <a:buAutoNum type="alphaLcPeriod"/>
              <a:defRPr>
                <a:solidFill>
                  <a:schemeClr val="dk1"/>
                </a:solidFill>
              </a:defRPr>
            </a:lvl8pPr>
            <a:lvl9pPr marL="4114800" lvl="8" indent="-298450" rtl="0">
              <a:lnSpc>
                <a:spcPct val="100000"/>
              </a:lnSpc>
              <a:spcBef>
                <a:spcPts val="1600"/>
              </a:spcBef>
              <a:spcAft>
                <a:spcPts val="1600"/>
              </a:spcAft>
              <a:buClr>
                <a:schemeClr val="dk1"/>
              </a:buClr>
              <a:buSzPts val="1100"/>
              <a:buAutoNum type="romanLcPeriod"/>
              <a:defRPr>
                <a:solidFill>
                  <a:schemeClr val="dk1"/>
                </a:solidFill>
              </a:defRPr>
            </a:lvl9pPr>
          </a:lstStyle>
          <a:p>
            <a:endParaRPr/>
          </a:p>
        </p:txBody>
      </p:sp>
    </p:spTree>
    <p:extLst>
      <p:ext uri="{BB962C8B-B14F-4D97-AF65-F5344CB8AC3E}">
        <p14:creationId xmlns:p14="http://schemas.microsoft.com/office/powerpoint/2010/main" val="206429814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 NTP title and Conten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B57867D-255A-8C47-B53C-2E81324B4D3B}"/>
              </a:ext>
            </a:extLst>
          </p:cNvPr>
          <p:cNvSpPr>
            <a:spLocks noGrp="1"/>
          </p:cNvSpPr>
          <p:nvPr>
            <p:ph type="dt" sz="half" idx="10"/>
          </p:nvPr>
        </p:nvSpPr>
        <p:spPr>
          <a:xfrm>
            <a:off x="838200" y="6356352"/>
            <a:ext cx="2743200" cy="365125"/>
          </a:xfrm>
          <a:prstGeom prst="rect">
            <a:avLst/>
          </a:prstGeom>
        </p:spPr>
        <p:txBody>
          <a:bodyPr/>
          <a:lstStyle>
            <a:lvl1pPr>
              <a:defRPr lang="en-US" sz="750" kern="1200" smtClean="0">
                <a:solidFill>
                  <a:schemeClr val="tx1">
                    <a:lumMod val="75000"/>
                    <a:lumOff val="25000"/>
                  </a:schemeClr>
                </a:solidFill>
                <a:latin typeface="+mn-lt"/>
                <a:ea typeface="+mn-ea"/>
                <a:cs typeface="+mn-cs"/>
              </a:defRPr>
            </a:lvl1pPr>
          </a:lstStyle>
          <a:p>
            <a:endParaRPr lang="en-US"/>
          </a:p>
        </p:txBody>
      </p:sp>
      <p:sp>
        <p:nvSpPr>
          <p:cNvPr id="5" name="Footer Placeholder 4">
            <a:extLst>
              <a:ext uri="{FF2B5EF4-FFF2-40B4-BE49-F238E27FC236}">
                <a16:creationId xmlns:a16="http://schemas.microsoft.com/office/drawing/2014/main" id="{3DAA8F55-D447-EB4E-9ECE-BE0A322927F4}"/>
              </a:ext>
            </a:extLst>
          </p:cNvPr>
          <p:cNvSpPr>
            <a:spLocks noGrp="1"/>
          </p:cNvSpPr>
          <p:nvPr>
            <p:ph type="ftr" sz="quarter" idx="11"/>
          </p:nvPr>
        </p:nvSpPr>
        <p:spPr/>
        <p:txBody>
          <a:bodyPr/>
          <a:lstStyle>
            <a:lvl1pPr>
              <a:defRPr sz="750">
                <a:solidFill>
                  <a:schemeClr val="tx1">
                    <a:lumMod val="75000"/>
                    <a:lumOff val="25000"/>
                  </a:schemeClr>
                </a:solidFill>
              </a:defRPr>
            </a:lvl1pPr>
          </a:lstStyle>
          <a:p>
            <a:endParaRPr lang="en-US"/>
          </a:p>
        </p:txBody>
      </p:sp>
      <p:sp>
        <p:nvSpPr>
          <p:cNvPr id="6" name="Title Placeholder 1">
            <a:extLst>
              <a:ext uri="{FF2B5EF4-FFF2-40B4-BE49-F238E27FC236}">
                <a16:creationId xmlns:a16="http://schemas.microsoft.com/office/drawing/2014/main" id="{D1EC8A21-7F7F-224D-98D4-F2295DD5610B}"/>
              </a:ext>
            </a:extLst>
          </p:cNvPr>
          <p:cNvSpPr>
            <a:spLocks noGrp="1"/>
          </p:cNvSpPr>
          <p:nvPr>
            <p:ph type="title"/>
          </p:nvPr>
        </p:nvSpPr>
        <p:spPr>
          <a:xfrm>
            <a:off x="1866141" y="8055"/>
            <a:ext cx="9837235" cy="1020646"/>
          </a:xfrm>
          <a:prstGeom prst="rect">
            <a:avLst/>
          </a:prstGeom>
        </p:spPr>
        <p:txBody>
          <a:bodyPr vert="horz" lIns="91440" tIns="45720" rIns="91440" bIns="45720" rtlCol="0" anchor="ctr" anchorCtr="0">
            <a:normAutofit/>
          </a:bodyPr>
          <a:lstStyle>
            <a:lvl1pPr>
              <a:defRPr>
                <a:latin typeface="Calibri "/>
                <a:cs typeface="Calibri" panose="020F0502020204030204" pitchFamily="34" charset="0"/>
              </a:defRPr>
            </a:lvl1pPr>
          </a:lstStyle>
          <a:p>
            <a:r>
              <a:rPr lang="en-US"/>
              <a:t>Click to edit Master title style</a:t>
            </a:r>
          </a:p>
        </p:txBody>
      </p:sp>
      <p:sp>
        <p:nvSpPr>
          <p:cNvPr id="7" name="Text Placeholder 2">
            <a:extLst>
              <a:ext uri="{FF2B5EF4-FFF2-40B4-BE49-F238E27FC236}">
                <a16:creationId xmlns:a16="http://schemas.microsoft.com/office/drawing/2014/main" id="{ABC491B8-B577-3E42-ADE5-69C235F61BD2}"/>
              </a:ext>
            </a:extLst>
          </p:cNvPr>
          <p:cNvSpPr>
            <a:spLocks noGrp="1"/>
          </p:cNvSpPr>
          <p:nvPr>
            <p:ph idx="1"/>
          </p:nvPr>
        </p:nvSpPr>
        <p:spPr>
          <a:xfrm>
            <a:off x="1866141" y="1143000"/>
            <a:ext cx="9837235" cy="5021042"/>
          </a:xfrm>
          <a:prstGeom prst="rect">
            <a:avLst/>
          </a:prstGeom>
        </p:spPr>
        <p:txBody>
          <a:bodyPr vert="horz" lIns="91440" tIns="45720" rIns="91440" bIns="45720" rtlCol="0">
            <a:normAutofit/>
          </a:bodyPr>
          <a:lstStyle/>
          <a:p>
            <a:pPr lvl="0"/>
            <a:r>
              <a:rPr lang="en-US"/>
              <a:t>Edit Master text styles</a:t>
            </a:r>
          </a:p>
          <a:p>
            <a:pPr marL="346472" marR="0" lvl="1" indent="-173831" algn="l" defTabSz="514350" rtl="0" eaLnBrk="1" fontAlgn="auto" latinLnBrk="0" hangingPunct="1">
              <a:lnSpc>
                <a:spcPct val="100000"/>
              </a:lnSpc>
              <a:spcBef>
                <a:spcPts val="450"/>
              </a:spcBef>
              <a:spcAft>
                <a:spcPts val="0"/>
              </a:spcAft>
              <a:buClrTx/>
              <a:buSzTx/>
              <a:buFont typeface="Arial" panose="020B0604020202020204" pitchFamily="34" charset="0"/>
              <a:buChar char="•"/>
              <a:tabLst/>
            </a:pPr>
            <a:r>
              <a:rPr lang="en-US"/>
              <a:t>Second level</a:t>
            </a:r>
          </a:p>
          <a:p>
            <a:pPr marL="513160" marR="0" lvl="2" indent="-166688" algn="l" defTabSz="514350" rtl="0" eaLnBrk="1" fontAlgn="auto" latinLnBrk="0" hangingPunct="1">
              <a:lnSpc>
                <a:spcPct val="100000"/>
              </a:lnSpc>
              <a:spcBef>
                <a:spcPts val="450"/>
              </a:spcBef>
              <a:spcAft>
                <a:spcPts val="0"/>
              </a:spcAft>
              <a:buClrTx/>
              <a:buSzPct val="50000"/>
              <a:buFont typeface="Wingdings" panose="05000000000000000000" pitchFamily="2" charset="2"/>
              <a:buChar char="q"/>
              <a:tabLst/>
            </a:pPr>
            <a:r>
              <a:rPr lang="en-US"/>
              <a:t>Third level</a:t>
            </a:r>
          </a:p>
          <a:p>
            <a:pPr marL="685800" marR="0" lvl="3" indent="-172641" algn="l" defTabSz="514350" rtl="0" eaLnBrk="1" fontAlgn="auto" latinLnBrk="0" hangingPunct="1">
              <a:lnSpc>
                <a:spcPct val="100000"/>
              </a:lnSpc>
              <a:spcBef>
                <a:spcPts val="450"/>
              </a:spcBef>
              <a:spcAft>
                <a:spcPts val="0"/>
              </a:spcAft>
              <a:buClrTx/>
              <a:buSzTx/>
              <a:buFont typeface="Calibri" panose="020F0502020204030204" pitchFamily="34" charset="0"/>
              <a:buChar char="–"/>
              <a:tabLst/>
            </a:pPr>
            <a:r>
              <a:rPr lang="en-US"/>
              <a:t>Fourth level</a:t>
            </a:r>
          </a:p>
          <a:p>
            <a:pPr marL="858441" marR="0" lvl="4" indent="-172641" algn="l" defTabSz="514350" rtl="0" eaLnBrk="1" fontAlgn="auto" latinLnBrk="0" hangingPunct="1">
              <a:lnSpc>
                <a:spcPct val="100000"/>
              </a:lnSpc>
              <a:spcBef>
                <a:spcPts val="450"/>
              </a:spcBef>
              <a:spcAft>
                <a:spcPts val="0"/>
              </a:spcAft>
              <a:buClrTx/>
              <a:buSzTx/>
              <a:buFont typeface="Arial" panose="020B0604020202020204" pitchFamily="34" charset="0"/>
              <a:buChar char="•"/>
              <a:tabLst/>
            </a:pPr>
            <a:r>
              <a:rPr lang="en-US"/>
              <a:t>Fifth level</a:t>
            </a:r>
          </a:p>
        </p:txBody>
      </p:sp>
    </p:spTree>
    <p:extLst>
      <p:ext uri="{BB962C8B-B14F-4D97-AF65-F5344CB8AC3E}">
        <p14:creationId xmlns:p14="http://schemas.microsoft.com/office/powerpoint/2010/main" val="87685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A45FF-F406-82F1-91AC-3B31B9BE6D3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0BB7F60-619E-7943-3528-475C4F271B24}"/>
              </a:ext>
            </a:extLst>
          </p:cNvPr>
          <p:cNvSpPr>
            <a:spLocks noGrp="1"/>
          </p:cNvSpPr>
          <p:nvPr>
            <p:ph idx="1"/>
          </p:nvPr>
        </p:nvSpPr>
        <p:spPr>
          <a:xfrm>
            <a:off x="838200" y="1825625"/>
            <a:ext cx="10515600" cy="387943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FB58132-428C-149E-87E7-361C0BCD1F17}"/>
              </a:ext>
            </a:extLst>
          </p:cNvPr>
          <p:cNvSpPr>
            <a:spLocks noGrp="1"/>
          </p:cNvSpPr>
          <p:nvPr>
            <p:ph type="sldNum" sz="quarter" idx="12"/>
          </p:nvPr>
        </p:nvSpPr>
        <p:spPr/>
        <p:txBody>
          <a:bodyPr/>
          <a:lstStyle/>
          <a:p>
            <a:fld id="{2AB94945-FCF1-014A-AF51-891552C232EB}" type="slidenum">
              <a:rPr lang="en-US" smtClean="0"/>
              <a:t>‹#›</a:t>
            </a:fld>
            <a:endParaRPr lang="en-US"/>
          </a:p>
        </p:txBody>
      </p:sp>
      <p:pic>
        <p:nvPicPr>
          <p:cNvPr id="8" name="Picture 7" descr="A picture containing chart&#10;&#10;Description automatically generated">
            <a:extLst>
              <a:ext uri="{FF2B5EF4-FFF2-40B4-BE49-F238E27FC236}">
                <a16:creationId xmlns:a16="http://schemas.microsoft.com/office/drawing/2014/main" id="{8F097842-23FE-66D6-0BA5-3C0EA6B37F48}"/>
              </a:ext>
            </a:extLst>
          </p:cNvPr>
          <p:cNvPicPr>
            <a:picLocks noChangeAspect="1"/>
          </p:cNvPicPr>
          <p:nvPr userDrawn="1"/>
        </p:nvPicPr>
        <p:blipFill>
          <a:blip r:embed="rId2"/>
          <a:stretch>
            <a:fillRect/>
          </a:stretch>
        </p:blipFill>
        <p:spPr>
          <a:xfrm>
            <a:off x="372165" y="5685691"/>
            <a:ext cx="1332881" cy="936391"/>
          </a:xfrm>
          <a:prstGeom prst="rect">
            <a:avLst/>
          </a:prstGeom>
        </p:spPr>
      </p:pic>
    </p:spTree>
    <p:extLst>
      <p:ext uri="{BB962C8B-B14F-4D97-AF65-F5344CB8AC3E}">
        <p14:creationId xmlns:p14="http://schemas.microsoft.com/office/powerpoint/2010/main" val="34039791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8BE86-F03D-D637-80D3-360B0903EA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88BF8FC-F2F1-7882-3116-1427F9AE0323}"/>
              </a:ext>
            </a:extLst>
          </p:cNvPr>
          <p:cNvSpPr>
            <a:spLocks noGrp="1"/>
          </p:cNvSpPr>
          <p:nvPr>
            <p:ph sz="half" idx="1"/>
          </p:nvPr>
        </p:nvSpPr>
        <p:spPr>
          <a:xfrm>
            <a:off x="838200" y="1825625"/>
            <a:ext cx="5181600" cy="3809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A649E91D-5C76-194D-4D48-D6A2EFB4156E}"/>
              </a:ext>
            </a:extLst>
          </p:cNvPr>
          <p:cNvSpPr>
            <a:spLocks noGrp="1"/>
          </p:cNvSpPr>
          <p:nvPr>
            <p:ph sz="half" idx="2"/>
          </p:nvPr>
        </p:nvSpPr>
        <p:spPr>
          <a:xfrm>
            <a:off x="6172200" y="1825625"/>
            <a:ext cx="5181600" cy="38098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a:extLst>
              <a:ext uri="{FF2B5EF4-FFF2-40B4-BE49-F238E27FC236}">
                <a16:creationId xmlns:a16="http://schemas.microsoft.com/office/drawing/2014/main" id="{6E246F55-63E9-29BC-F34E-3C386BAB3B4C}"/>
              </a:ext>
            </a:extLst>
          </p:cNvPr>
          <p:cNvSpPr>
            <a:spLocks noGrp="1"/>
          </p:cNvSpPr>
          <p:nvPr>
            <p:ph type="sldNum" sz="quarter" idx="12"/>
          </p:nvPr>
        </p:nvSpPr>
        <p:spPr/>
        <p:txBody>
          <a:bodyPr/>
          <a:lstStyle/>
          <a:p>
            <a:fld id="{2AB94945-FCF1-014A-AF51-891552C232EB}" type="slidenum">
              <a:rPr lang="en-US" smtClean="0"/>
              <a:t>‹#›</a:t>
            </a:fld>
            <a:endParaRPr lang="en-US"/>
          </a:p>
        </p:txBody>
      </p:sp>
      <p:pic>
        <p:nvPicPr>
          <p:cNvPr id="6" name="Picture 5" descr="A picture containing chart&#10;&#10;Description automatically generated">
            <a:extLst>
              <a:ext uri="{FF2B5EF4-FFF2-40B4-BE49-F238E27FC236}">
                <a16:creationId xmlns:a16="http://schemas.microsoft.com/office/drawing/2014/main" id="{2B63D338-A426-8757-B433-79D11542F8B0}"/>
              </a:ext>
            </a:extLst>
          </p:cNvPr>
          <p:cNvPicPr>
            <a:picLocks noChangeAspect="1"/>
          </p:cNvPicPr>
          <p:nvPr userDrawn="1"/>
        </p:nvPicPr>
        <p:blipFill>
          <a:blip r:embed="rId2"/>
          <a:stretch>
            <a:fillRect/>
          </a:stretch>
        </p:blipFill>
        <p:spPr>
          <a:xfrm>
            <a:off x="372165" y="5685691"/>
            <a:ext cx="1332881" cy="936391"/>
          </a:xfrm>
          <a:prstGeom prst="rect">
            <a:avLst/>
          </a:prstGeom>
        </p:spPr>
      </p:pic>
    </p:spTree>
    <p:extLst>
      <p:ext uri="{BB962C8B-B14F-4D97-AF65-F5344CB8AC3E}">
        <p14:creationId xmlns:p14="http://schemas.microsoft.com/office/powerpoint/2010/main" val="1598743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3149-6E60-B17D-9620-89A31D54C6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048500-EBE7-AA45-2A9D-A6EAB23A35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406340-FBE6-4E73-B703-3F46E10D8DDA}"/>
              </a:ext>
            </a:extLst>
          </p:cNvPr>
          <p:cNvSpPr>
            <a:spLocks noGrp="1"/>
          </p:cNvSpPr>
          <p:nvPr>
            <p:ph sz="half" idx="2"/>
          </p:nvPr>
        </p:nvSpPr>
        <p:spPr>
          <a:xfrm>
            <a:off x="839788" y="2505075"/>
            <a:ext cx="5157787" cy="3199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563B299-111B-1077-4188-18E22B88C30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10C7EAA-E9AA-A04D-3E51-8CF49AF6A7E9}"/>
              </a:ext>
            </a:extLst>
          </p:cNvPr>
          <p:cNvSpPr>
            <a:spLocks noGrp="1"/>
          </p:cNvSpPr>
          <p:nvPr>
            <p:ph sz="quarter" idx="4"/>
          </p:nvPr>
        </p:nvSpPr>
        <p:spPr>
          <a:xfrm>
            <a:off x="6172200" y="2505075"/>
            <a:ext cx="5183188" cy="319998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463097B5-983D-26FA-1A41-DC2C8C974B50}"/>
              </a:ext>
            </a:extLst>
          </p:cNvPr>
          <p:cNvSpPr>
            <a:spLocks noGrp="1"/>
          </p:cNvSpPr>
          <p:nvPr>
            <p:ph type="sldNum" sz="quarter" idx="12"/>
          </p:nvPr>
        </p:nvSpPr>
        <p:spPr/>
        <p:txBody>
          <a:bodyPr/>
          <a:lstStyle/>
          <a:p>
            <a:fld id="{2AB94945-FCF1-014A-AF51-891552C232EB}" type="slidenum">
              <a:rPr lang="en-US" smtClean="0"/>
              <a:t>‹#›</a:t>
            </a:fld>
            <a:endParaRPr lang="en-US"/>
          </a:p>
        </p:txBody>
      </p:sp>
      <p:pic>
        <p:nvPicPr>
          <p:cNvPr id="8" name="Picture 7" descr="A picture containing chart&#10;&#10;Description automatically generated">
            <a:extLst>
              <a:ext uri="{FF2B5EF4-FFF2-40B4-BE49-F238E27FC236}">
                <a16:creationId xmlns:a16="http://schemas.microsoft.com/office/drawing/2014/main" id="{5447F067-3004-1367-F9BA-ABDB0B84A2CF}"/>
              </a:ext>
            </a:extLst>
          </p:cNvPr>
          <p:cNvPicPr>
            <a:picLocks noChangeAspect="1"/>
          </p:cNvPicPr>
          <p:nvPr userDrawn="1"/>
        </p:nvPicPr>
        <p:blipFill>
          <a:blip r:embed="rId2"/>
          <a:stretch>
            <a:fillRect/>
          </a:stretch>
        </p:blipFill>
        <p:spPr>
          <a:xfrm>
            <a:off x="372165" y="5685691"/>
            <a:ext cx="1332881" cy="936391"/>
          </a:xfrm>
          <a:prstGeom prst="rect">
            <a:avLst/>
          </a:prstGeom>
        </p:spPr>
      </p:pic>
    </p:spTree>
    <p:extLst>
      <p:ext uri="{BB962C8B-B14F-4D97-AF65-F5344CB8AC3E}">
        <p14:creationId xmlns:p14="http://schemas.microsoft.com/office/powerpoint/2010/main" val="3298904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3149-6E60-B17D-9620-89A31D54C69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9" name="Slide Number Placeholder 8">
            <a:extLst>
              <a:ext uri="{FF2B5EF4-FFF2-40B4-BE49-F238E27FC236}">
                <a16:creationId xmlns:a16="http://schemas.microsoft.com/office/drawing/2014/main" id="{463097B5-983D-26FA-1A41-DC2C8C974B50}"/>
              </a:ext>
            </a:extLst>
          </p:cNvPr>
          <p:cNvSpPr>
            <a:spLocks noGrp="1"/>
          </p:cNvSpPr>
          <p:nvPr>
            <p:ph type="sldNum" sz="quarter" idx="12"/>
          </p:nvPr>
        </p:nvSpPr>
        <p:spPr/>
        <p:txBody>
          <a:bodyPr/>
          <a:lstStyle/>
          <a:p>
            <a:fld id="{2AB94945-FCF1-014A-AF51-891552C232EB}" type="slidenum">
              <a:rPr lang="en-US" smtClean="0"/>
              <a:t>‹#›</a:t>
            </a:fld>
            <a:endParaRPr lang="en-US"/>
          </a:p>
        </p:txBody>
      </p:sp>
      <p:sp>
        <p:nvSpPr>
          <p:cNvPr id="14" name="Text Placeholder 2">
            <a:extLst>
              <a:ext uri="{FF2B5EF4-FFF2-40B4-BE49-F238E27FC236}">
                <a16:creationId xmlns:a16="http://schemas.microsoft.com/office/drawing/2014/main" id="{6269271C-F06F-DE5C-20AB-F1579AE25ECD}"/>
              </a:ext>
            </a:extLst>
          </p:cNvPr>
          <p:cNvSpPr>
            <a:spLocks noGrp="1"/>
          </p:cNvSpPr>
          <p:nvPr>
            <p:ph type="body" idx="17"/>
          </p:nvPr>
        </p:nvSpPr>
        <p:spPr>
          <a:xfrm>
            <a:off x="8875782" y="1701528"/>
            <a:ext cx="2459233" cy="796366"/>
          </a:xfrm>
          <a:solidFill>
            <a:srgbClr val="248EC2"/>
          </a:solidFill>
        </p:spPr>
        <p:txBody>
          <a:bodyPr anchor="ctr">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5" name="Content Placeholder 3">
            <a:extLst>
              <a:ext uri="{FF2B5EF4-FFF2-40B4-BE49-F238E27FC236}">
                <a16:creationId xmlns:a16="http://schemas.microsoft.com/office/drawing/2014/main" id="{23BE3927-53E3-EA16-8670-C0888A7E0113}"/>
              </a:ext>
            </a:extLst>
          </p:cNvPr>
          <p:cNvSpPr>
            <a:spLocks noGrp="1"/>
          </p:cNvSpPr>
          <p:nvPr>
            <p:ph sz="half" idx="18"/>
          </p:nvPr>
        </p:nvSpPr>
        <p:spPr>
          <a:xfrm>
            <a:off x="8875782" y="2525440"/>
            <a:ext cx="2459233" cy="2881447"/>
          </a:xfrm>
          <a:solidFill>
            <a:schemeClr val="bg2"/>
          </a:solidFill>
        </p:spPr>
        <p:txBody>
          <a:bodyPr>
            <a:normAutofit/>
          </a:bodyPr>
          <a:lstStyle>
            <a:lvl1pPr>
              <a:defRPr sz="1600"/>
            </a:lvl1pPr>
            <a:lvl2pPr>
              <a:defRPr sz="2000"/>
            </a:lvl2pPr>
            <a:lvl3pPr>
              <a:defRPr sz="2000"/>
            </a:lvl3pPr>
            <a:lvl4pPr>
              <a:defRPr sz="2000"/>
            </a:lvl4pPr>
            <a:lvl5pPr>
              <a:defRPr sz="2000"/>
            </a:lvl5pPr>
          </a:lstStyle>
          <a:p>
            <a:pPr lvl="0"/>
            <a:r>
              <a:rPr lang="en-US"/>
              <a:t>Click to edit Master text styles</a:t>
            </a:r>
          </a:p>
        </p:txBody>
      </p:sp>
      <p:sp>
        <p:nvSpPr>
          <p:cNvPr id="16" name="Text Placeholder 2">
            <a:extLst>
              <a:ext uri="{FF2B5EF4-FFF2-40B4-BE49-F238E27FC236}">
                <a16:creationId xmlns:a16="http://schemas.microsoft.com/office/drawing/2014/main" id="{C0193933-DFEC-38D7-0D91-34CEC9330173}"/>
              </a:ext>
            </a:extLst>
          </p:cNvPr>
          <p:cNvSpPr>
            <a:spLocks noGrp="1"/>
          </p:cNvSpPr>
          <p:nvPr>
            <p:ph type="body" idx="19"/>
          </p:nvPr>
        </p:nvSpPr>
        <p:spPr>
          <a:xfrm>
            <a:off x="6197117" y="1703465"/>
            <a:ext cx="2459233" cy="796366"/>
          </a:xfrm>
          <a:solidFill>
            <a:srgbClr val="248EC2"/>
          </a:solidFill>
        </p:spPr>
        <p:txBody>
          <a:bodyPr anchor="ctr">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7" name="Content Placeholder 3">
            <a:extLst>
              <a:ext uri="{FF2B5EF4-FFF2-40B4-BE49-F238E27FC236}">
                <a16:creationId xmlns:a16="http://schemas.microsoft.com/office/drawing/2014/main" id="{97804C4F-5B9D-7C7F-3966-498266C804B9}"/>
              </a:ext>
            </a:extLst>
          </p:cNvPr>
          <p:cNvSpPr>
            <a:spLocks noGrp="1"/>
          </p:cNvSpPr>
          <p:nvPr>
            <p:ph sz="half" idx="20"/>
          </p:nvPr>
        </p:nvSpPr>
        <p:spPr>
          <a:xfrm>
            <a:off x="6197117" y="2527377"/>
            <a:ext cx="2459233" cy="2881447"/>
          </a:xfrm>
          <a:solidFill>
            <a:schemeClr val="bg2"/>
          </a:solidFill>
        </p:spPr>
        <p:txBody>
          <a:bodyPr>
            <a:normAutofit/>
          </a:bodyPr>
          <a:lstStyle>
            <a:lvl1pPr>
              <a:defRPr sz="1600"/>
            </a:lvl1pPr>
            <a:lvl2pPr>
              <a:defRPr sz="2000"/>
            </a:lvl2pPr>
            <a:lvl3pPr>
              <a:defRPr sz="2000"/>
            </a:lvl3pPr>
            <a:lvl4pPr>
              <a:defRPr sz="2000"/>
            </a:lvl4pPr>
            <a:lvl5pPr>
              <a:defRPr sz="2000"/>
            </a:lvl5pPr>
          </a:lstStyle>
          <a:p>
            <a:pPr lvl="0"/>
            <a:r>
              <a:rPr lang="en-US"/>
              <a:t>Click to edit Master text styles</a:t>
            </a:r>
          </a:p>
        </p:txBody>
      </p:sp>
      <p:sp>
        <p:nvSpPr>
          <p:cNvPr id="18" name="Text Placeholder 2">
            <a:extLst>
              <a:ext uri="{FF2B5EF4-FFF2-40B4-BE49-F238E27FC236}">
                <a16:creationId xmlns:a16="http://schemas.microsoft.com/office/drawing/2014/main" id="{0C87298F-AE09-D501-A2E2-DF0685284A4E}"/>
              </a:ext>
            </a:extLst>
          </p:cNvPr>
          <p:cNvSpPr>
            <a:spLocks noGrp="1"/>
          </p:cNvSpPr>
          <p:nvPr>
            <p:ph type="body" idx="21"/>
          </p:nvPr>
        </p:nvSpPr>
        <p:spPr>
          <a:xfrm>
            <a:off x="3518452" y="1701528"/>
            <a:ext cx="2459233" cy="796366"/>
          </a:xfrm>
          <a:solidFill>
            <a:srgbClr val="248EC2"/>
          </a:solidFill>
        </p:spPr>
        <p:txBody>
          <a:bodyPr anchor="ctr">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9" name="Content Placeholder 3">
            <a:extLst>
              <a:ext uri="{FF2B5EF4-FFF2-40B4-BE49-F238E27FC236}">
                <a16:creationId xmlns:a16="http://schemas.microsoft.com/office/drawing/2014/main" id="{62783F19-5D0E-8F88-E491-7784A46BB4D1}"/>
              </a:ext>
            </a:extLst>
          </p:cNvPr>
          <p:cNvSpPr>
            <a:spLocks noGrp="1"/>
          </p:cNvSpPr>
          <p:nvPr>
            <p:ph sz="half" idx="22"/>
          </p:nvPr>
        </p:nvSpPr>
        <p:spPr>
          <a:xfrm>
            <a:off x="3518452" y="2525440"/>
            <a:ext cx="2459233" cy="2881447"/>
          </a:xfrm>
          <a:solidFill>
            <a:schemeClr val="bg2"/>
          </a:solidFill>
        </p:spPr>
        <p:txBody>
          <a:bodyPr>
            <a:normAutofit/>
          </a:bodyPr>
          <a:lstStyle>
            <a:lvl1pPr>
              <a:defRPr sz="1600"/>
            </a:lvl1pPr>
            <a:lvl2pPr>
              <a:defRPr sz="2000"/>
            </a:lvl2pPr>
            <a:lvl3pPr>
              <a:defRPr sz="2000"/>
            </a:lvl3pPr>
            <a:lvl4pPr>
              <a:defRPr sz="2000"/>
            </a:lvl4pPr>
            <a:lvl5pPr>
              <a:defRPr sz="2000"/>
            </a:lvl5pPr>
          </a:lstStyle>
          <a:p>
            <a:pPr lvl="0"/>
            <a:r>
              <a:rPr lang="en-US"/>
              <a:t>Click to edit Master text styles</a:t>
            </a:r>
          </a:p>
        </p:txBody>
      </p:sp>
      <p:sp>
        <p:nvSpPr>
          <p:cNvPr id="20" name="Text Placeholder 2">
            <a:extLst>
              <a:ext uri="{FF2B5EF4-FFF2-40B4-BE49-F238E27FC236}">
                <a16:creationId xmlns:a16="http://schemas.microsoft.com/office/drawing/2014/main" id="{871A7F18-5C82-CBFF-08B2-009B4B398994}"/>
              </a:ext>
            </a:extLst>
          </p:cNvPr>
          <p:cNvSpPr>
            <a:spLocks noGrp="1"/>
          </p:cNvSpPr>
          <p:nvPr>
            <p:ph type="body" idx="23"/>
          </p:nvPr>
        </p:nvSpPr>
        <p:spPr>
          <a:xfrm>
            <a:off x="839787" y="1675919"/>
            <a:ext cx="2459233" cy="796366"/>
          </a:xfrm>
          <a:solidFill>
            <a:srgbClr val="248EC2"/>
          </a:solidFill>
        </p:spPr>
        <p:txBody>
          <a:bodyPr anchor="ctr">
            <a:normAutofit/>
          </a:bodyPr>
          <a:lstStyle>
            <a:lvl1pPr marL="0" indent="0">
              <a:buNone/>
              <a:defRPr sz="2000" b="1">
                <a:solidFill>
                  <a:schemeClr val="bg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1" name="Content Placeholder 3">
            <a:extLst>
              <a:ext uri="{FF2B5EF4-FFF2-40B4-BE49-F238E27FC236}">
                <a16:creationId xmlns:a16="http://schemas.microsoft.com/office/drawing/2014/main" id="{3FC45A7B-49F3-BBDF-4026-6C5310F590C1}"/>
              </a:ext>
            </a:extLst>
          </p:cNvPr>
          <p:cNvSpPr>
            <a:spLocks noGrp="1"/>
          </p:cNvSpPr>
          <p:nvPr>
            <p:ph sz="half" idx="24"/>
          </p:nvPr>
        </p:nvSpPr>
        <p:spPr>
          <a:xfrm>
            <a:off x="839787" y="2499831"/>
            <a:ext cx="2459233" cy="2881447"/>
          </a:xfrm>
          <a:solidFill>
            <a:schemeClr val="bg2"/>
          </a:solidFill>
        </p:spPr>
        <p:txBody>
          <a:bodyPr>
            <a:normAutofit/>
          </a:bodyPr>
          <a:lstStyle>
            <a:lvl1pPr>
              <a:defRPr sz="1600"/>
            </a:lvl1pPr>
            <a:lvl2pPr>
              <a:defRPr sz="2000"/>
            </a:lvl2pPr>
            <a:lvl3pPr>
              <a:defRPr sz="2000"/>
            </a:lvl3pPr>
            <a:lvl4pPr>
              <a:defRPr sz="2000"/>
            </a:lvl4pPr>
            <a:lvl5pPr>
              <a:defRPr sz="2000"/>
            </a:lvl5pPr>
          </a:lstStyle>
          <a:p>
            <a:pPr lvl="0"/>
            <a:r>
              <a:rPr lang="en-US"/>
              <a:t>Click to edit Master text styles</a:t>
            </a:r>
          </a:p>
        </p:txBody>
      </p:sp>
      <p:pic>
        <p:nvPicPr>
          <p:cNvPr id="4" name="Picture 3" descr="A picture containing chart&#10;&#10;Description automatically generated">
            <a:extLst>
              <a:ext uri="{FF2B5EF4-FFF2-40B4-BE49-F238E27FC236}">
                <a16:creationId xmlns:a16="http://schemas.microsoft.com/office/drawing/2014/main" id="{B4FE9B4A-B89A-9DCE-E51B-AC00A7619804}"/>
              </a:ext>
            </a:extLst>
          </p:cNvPr>
          <p:cNvPicPr>
            <a:picLocks noChangeAspect="1"/>
          </p:cNvPicPr>
          <p:nvPr userDrawn="1"/>
        </p:nvPicPr>
        <p:blipFill>
          <a:blip r:embed="rId2"/>
          <a:stretch>
            <a:fillRect/>
          </a:stretch>
        </p:blipFill>
        <p:spPr>
          <a:xfrm>
            <a:off x="372165" y="5685691"/>
            <a:ext cx="1332881" cy="936391"/>
          </a:xfrm>
          <a:prstGeom prst="rect">
            <a:avLst/>
          </a:prstGeom>
        </p:spPr>
      </p:pic>
    </p:spTree>
    <p:extLst>
      <p:ext uri="{BB962C8B-B14F-4D97-AF65-F5344CB8AC3E}">
        <p14:creationId xmlns:p14="http://schemas.microsoft.com/office/powerpoint/2010/main" val="24733716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Image Righ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3149-6E60-B17D-9620-89A31D54C69A}"/>
              </a:ext>
            </a:extLst>
          </p:cNvPr>
          <p:cNvSpPr>
            <a:spLocks noGrp="1"/>
          </p:cNvSpPr>
          <p:nvPr>
            <p:ph type="title"/>
          </p:nvPr>
        </p:nvSpPr>
        <p:spPr>
          <a:xfrm>
            <a:off x="839788" y="365125"/>
            <a:ext cx="5157787"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048500-EBE7-AA45-2A9D-A6EAB23A350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406340-FBE6-4E73-B703-3F46E10D8DD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a:extLst>
              <a:ext uri="{FF2B5EF4-FFF2-40B4-BE49-F238E27FC236}">
                <a16:creationId xmlns:a16="http://schemas.microsoft.com/office/drawing/2014/main" id="{610C7EAA-E9AA-A04D-3E51-8CF49AF6A7E9}"/>
              </a:ext>
            </a:extLst>
          </p:cNvPr>
          <p:cNvSpPr>
            <a:spLocks noGrp="1"/>
          </p:cNvSpPr>
          <p:nvPr>
            <p:ph sz="quarter" idx="4"/>
          </p:nvPr>
        </p:nvSpPr>
        <p:spPr>
          <a:xfrm>
            <a:off x="6172200" y="0"/>
            <a:ext cx="6019800" cy="6858000"/>
          </a:xfrm>
        </p:spPr>
        <p:txBody>
          <a:bodyPr/>
          <a:lstStyle>
            <a:lvl1pPr marL="0" indent="0">
              <a:buNone/>
              <a:defRPr/>
            </a:lvl1pPr>
          </a:lstStyle>
          <a:p>
            <a:pPr lvl="0"/>
            <a:endParaRPr lang="en-US"/>
          </a:p>
        </p:txBody>
      </p:sp>
      <p:sp>
        <p:nvSpPr>
          <p:cNvPr id="9" name="Slide Number Placeholder 8">
            <a:extLst>
              <a:ext uri="{FF2B5EF4-FFF2-40B4-BE49-F238E27FC236}">
                <a16:creationId xmlns:a16="http://schemas.microsoft.com/office/drawing/2014/main" id="{463097B5-983D-26FA-1A41-DC2C8C974B50}"/>
              </a:ext>
            </a:extLst>
          </p:cNvPr>
          <p:cNvSpPr>
            <a:spLocks noGrp="1"/>
          </p:cNvSpPr>
          <p:nvPr>
            <p:ph type="sldNum" sz="quarter" idx="12"/>
          </p:nvPr>
        </p:nvSpPr>
        <p:spPr/>
        <p:txBody>
          <a:bodyPr/>
          <a:lstStyle/>
          <a:p>
            <a:fld id="{2AB94945-FCF1-014A-AF51-891552C232EB}" type="slidenum">
              <a:rPr lang="en-US" smtClean="0"/>
              <a:t>‹#›</a:t>
            </a:fld>
            <a:endParaRPr lang="en-US"/>
          </a:p>
        </p:txBody>
      </p:sp>
      <p:pic>
        <p:nvPicPr>
          <p:cNvPr id="7" name="Picture 6" descr="A picture containing chart&#10;&#10;Description automatically generated">
            <a:extLst>
              <a:ext uri="{FF2B5EF4-FFF2-40B4-BE49-F238E27FC236}">
                <a16:creationId xmlns:a16="http://schemas.microsoft.com/office/drawing/2014/main" id="{1183F0F3-7F2A-8300-AF2B-BF95625E425A}"/>
              </a:ext>
            </a:extLst>
          </p:cNvPr>
          <p:cNvPicPr>
            <a:picLocks noChangeAspect="1"/>
          </p:cNvPicPr>
          <p:nvPr userDrawn="1"/>
        </p:nvPicPr>
        <p:blipFill>
          <a:blip r:embed="rId2"/>
          <a:stretch>
            <a:fillRect/>
          </a:stretch>
        </p:blipFill>
        <p:spPr>
          <a:xfrm>
            <a:off x="372165" y="5685691"/>
            <a:ext cx="1332881" cy="936391"/>
          </a:xfrm>
          <a:prstGeom prst="rect">
            <a:avLst/>
          </a:prstGeom>
        </p:spPr>
      </p:pic>
    </p:spTree>
    <p:extLst>
      <p:ext uri="{BB962C8B-B14F-4D97-AF65-F5344CB8AC3E}">
        <p14:creationId xmlns:p14="http://schemas.microsoft.com/office/powerpoint/2010/main" val="119420396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mage Top">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B3149-6E60-B17D-9620-89A31D54C69A}"/>
              </a:ext>
            </a:extLst>
          </p:cNvPr>
          <p:cNvSpPr>
            <a:spLocks noGrp="1"/>
          </p:cNvSpPr>
          <p:nvPr>
            <p:ph type="title"/>
          </p:nvPr>
        </p:nvSpPr>
        <p:spPr>
          <a:xfrm>
            <a:off x="823910" y="3595687"/>
            <a:ext cx="5370515"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76048500-EBE7-AA45-2A9D-A6EAB23A3508}"/>
              </a:ext>
            </a:extLst>
          </p:cNvPr>
          <p:cNvSpPr>
            <a:spLocks noGrp="1"/>
          </p:cNvSpPr>
          <p:nvPr>
            <p:ph type="body" idx="1"/>
          </p:nvPr>
        </p:nvSpPr>
        <p:spPr>
          <a:xfrm>
            <a:off x="809971" y="4613199"/>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A406340-FBE6-4E73-B703-3F46E10D8DDA}"/>
              </a:ext>
            </a:extLst>
          </p:cNvPr>
          <p:cNvSpPr>
            <a:spLocks noGrp="1"/>
          </p:cNvSpPr>
          <p:nvPr>
            <p:ph sz="half" idx="2"/>
          </p:nvPr>
        </p:nvSpPr>
        <p:spPr>
          <a:xfrm>
            <a:off x="6210303" y="3595688"/>
            <a:ext cx="5370515" cy="22171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Slide Number Placeholder 8">
            <a:extLst>
              <a:ext uri="{FF2B5EF4-FFF2-40B4-BE49-F238E27FC236}">
                <a16:creationId xmlns:a16="http://schemas.microsoft.com/office/drawing/2014/main" id="{463097B5-983D-26FA-1A41-DC2C8C974B50}"/>
              </a:ext>
            </a:extLst>
          </p:cNvPr>
          <p:cNvSpPr>
            <a:spLocks noGrp="1"/>
          </p:cNvSpPr>
          <p:nvPr>
            <p:ph type="sldNum" sz="quarter" idx="12"/>
          </p:nvPr>
        </p:nvSpPr>
        <p:spPr/>
        <p:txBody>
          <a:bodyPr/>
          <a:lstStyle/>
          <a:p>
            <a:fld id="{2AB94945-FCF1-014A-AF51-891552C232EB}" type="slidenum">
              <a:rPr lang="en-US" smtClean="0"/>
              <a:t>‹#›</a:t>
            </a:fld>
            <a:endParaRPr lang="en-US"/>
          </a:p>
        </p:txBody>
      </p:sp>
      <p:sp>
        <p:nvSpPr>
          <p:cNvPr id="7" name="Content Placeholder 5">
            <a:extLst>
              <a:ext uri="{FF2B5EF4-FFF2-40B4-BE49-F238E27FC236}">
                <a16:creationId xmlns:a16="http://schemas.microsoft.com/office/drawing/2014/main" id="{1A6D5825-A48C-AD8F-E53C-EED9C6D93E88}"/>
              </a:ext>
            </a:extLst>
          </p:cNvPr>
          <p:cNvSpPr>
            <a:spLocks noGrp="1"/>
          </p:cNvSpPr>
          <p:nvPr>
            <p:ph sz="quarter" idx="4"/>
          </p:nvPr>
        </p:nvSpPr>
        <p:spPr>
          <a:xfrm>
            <a:off x="0" y="0"/>
            <a:ext cx="12192000" cy="3118259"/>
          </a:xfrm>
        </p:spPr>
        <p:txBody>
          <a:bodyPr/>
          <a:lstStyle>
            <a:lvl1pPr marL="0" indent="0">
              <a:buNone/>
              <a:defRPr/>
            </a:lvl1pPr>
          </a:lstStyle>
          <a:p>
            <a:pPr lvl="0"/>
            <a:endParaRPr lang="en-US"/>
          </a:p>
        </p:txBody>
      </p:sp>
      <p:pic>
        <p:nvPicPr>
          <p:cNvPr id="6" name="Picture 5" descr="A picture containing chart&#10;&#10;Description automatically generated">
            <a:extLst>
              <a:ext uri="{FF2B5EF4-FFF2-40B4-BE49-F238E27FC236}">
                <a16:creationId xmlns:a16="http://schemas.microsoft.com/office/drawing/2014/main" id="{A89671F6-15F0-2E55-4502-713753D81999}"/>
              </a:ext>
            </a:extLst>
          </p:cNvPr>
          <p:cNvPicPr>
            <a:picLocks noChangeAspect="1"/>
          </p:cNvPicPr>
          <p:nvPr userDrawn="1"/>
        </p:nvPicPr>
        <p:blipFill>
          <a:blip r:embed="rId2"/>
          <a:stretch>
            <a:fillRect/>
          </a:stretch>
        </p:blipFill>
        <p:spPr>
          <a:xfrm>
            <a:off x="372165" y="5685691"/>
            <a:ext cx="1332881" cy="936391"/>
          </a:xfrm>
          <a:prstGeom prst="rect">
            <a:avLst/>
          </a:prstGeom>
        </p:spPr>
      </p:pic>
    </p:spTree>
    <p:extLst>
      <p:ext uri="{BB962C8B-B14F-4D97-AF65-F5344CB8AC3E}">
        <p14:creationId xmlns:p14="http://schemas.microsoft.com/office/powerpoint/2010/main" val="37005055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EE378A-0DE7-8C91-5AE7-FB4D248965AF}"/>
              </a:ext>
            </a:extLst>
          </p:cNvPr>
          <p:cNvSpPr>
            <a:spLocks noGrp="1"/>
          </p:cNvSpPr>
          <p:nvPr>
            <p:ph type="title"/>
          </p:nvPr>
        </p:nvSpPr>
        <p:spPr/>
        <p:txBody>
          <a:bodyPr/>
          <a:lstStyle/>
          <a:p>
            <a:r>
              <a:rPr lang="en-US"/>
              <a:t>Click to edit Master title style</a:t>
            </a:r>
          </a:p>
        </p:txBody>
      </p:sp>
      <p:sp>
        <p:nvSpPr>
          <p:cNvPr id="5" name="Slide Number Placeholder 4">
            <a:extLst>
              <a:ext uri="{FF2B5EF4-FFF2-40B4-BE49-F238E27FC236}">
                <a16:creationId xmlns:a16="http://schemas.microsoft.com/office/drawing/2014/main" id="{F7CD0D05-8C8B-35D7-2F19-B508D3018D22}"/>
              </a:ext>
            </a:extLst>
          </p:cNvPr>
          <p:cNvSpPr>
            <a:spLocks noGrp="1"/>
          </p:cNvSpPr>
          <p:nvPr>
            <p:ph type="sldNum" sz="quarter" idx="12"/>
          </p:nvPr>
        </p:nvSpPr>
        <p:spPr/>
        <p:txBody>
          <a:bodyPr/>
          <a:lstStyle/>
          <a:p>
            <a:fld id="{2AB94945-FCF1-014A-AF51-891552C232EB}" type="slidenum">
              <a:rPr lang="en-US" smtClean="0"/>
              <a:t>‹#›</a:t>
            </a:fld>
            <a:endParaRPr lang="en-US"/>
          </a:p>
        </p:txBody>
      </p:sp>
      <p:pic>
        <p:nvPicPr>
          <p:cNvPr id="4" name="Picture 3" descr="A picture containing chart&#10;&#10;Description automatically generated">
            <a:extLst>
              <a:ext uri="{FF2B5EF4-FFF2-40B4-BE49-F238E27FC236}">
                <a16:creationId xmlns:a16="http://schemas.microsoft.com/office/drawing/2014/main" id="{C59DC17E-8F82-54FA-F782-B2A6DB50C5F6}"/>
              </a:ext>
            </a:extLst>
          </p:cNvPr>
          <p:cNvPicPr>
            <a:picLocks noChangeAspect="1"/>
          </p:cNvPicPr>
          <p:nvPr userDrawn="1"/>
        </p:nvPicPr>
        <p:blipFill>
          <a:blip r:embed="rId2"/>
          <a:stretch>
            <a:fillRect/>
          </a:stretch>
        </p:blipFill>
        <p:spPr>
          <a:xfrm>
            <a:off x="372165" y="5685691"/>
            <a:ext cx="1332881" cy="936391"/>
          </a:xfrm>
          <a:prstGeom prst="rect">
            <a:avLst/>
          </a:prstGeom>
        </p:spPr>
      </p:pic>
    </p:spTree>
    <p:extLst>
      <p:ext uri="{BB962C8B-B14F-4D97-AF65-F5344CB8AC3E}">
        <p14:creationId xmlns:p14="http://schemas.microsoft.com/office/powerpoint/2010/main" val="16804153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image" Target="../media/image10.jpeg"/><Relationship Id="rId5" Type="http://schemas.openxmlformats.org/officeDocument/2006/relationships/slideLayout" Target="../slideLayouts/slideLayout16.xml"/><Relationship Id="rId10" Type="http://schemas.openxmlformats.org/officeDocument/2006/relationships/image" Target="../media/image9.png"/><Relationship Id="rId4" Type="http://schemas.openxmlformats.org/officeDocument/2006/relationships/slideLayout" Target="../slideLayouts/slideLayout15.xml"/><Relationship Id="rId9" Type="http://schemas.openxmlformats.org/officeDocument/2006/relationships/image" Target="../media/image8.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6.xml"/><Relationship Id="rId13" Type="http://schemas.openxmlformats.org/officeDocument/2006/relationships/image" Target="../media/image10.jpeg"/><Relationship Id="rId3" Type="http://schemas.openxmlformats.org/officeDocument/2006/relationships/slideLayout" Target="../slideLayouts/slideLayout21.xml"/><Relationship Id="rId7" Type="http://schemas.openxmlformats.org/officeDocument/2006/relationships/slideLayout" Target="../slideLayouts/slideLayout25.xml"/><Relationship Id="rId12" Type="http://schemas.openxmlformats.org/officeDocument/2006/relationships/image" Target="../media/image9.png"/><Relationship Id="rId2" Type="http://schemas.openxmlformats.org/officeDocument/2006/relationships/slideLayout" Target="../slideLayouts/slideLayout20.xml"/><Relationship Id="rId1" Type="http://schemas.openxmlformats.org/officeDocument/2006/relationships/slideLayout" Target="../slideLayouts/slideLayout19.xml"/><Relationship Id="rId6" Type="http://schemas.openxmlformats.org/officeDocument/2006/relationships/slideLayout" Target="../slideLayouts/slideLayout24.xml"/><Relationship Id="rId11" Type="http://schemas.openxmlformats.org/officeDocument/2006/relationships/image" Target="../media/image8.png"/><Relationship Id="rId5" Type="http://schemas.openxmlformats.org/officeDocument/2006/relationships/slideLayout" Target="../slideLayouts/slideLayout23.xml"/><Relationship Id="rId10" Type="http://schemas.openxmlformats.org/officeDocument/2006/relationships/theme" Target="../theme/theme3.xml"/><Relationship Id="rId4" Type="http://schemas.openxmlformats.org/officeDocument/2006/relationships/slideLayout" Target="../slideLayouts/slideLayout22.xml"/><Relationship Id="rId9"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04093F1-1D74-C32D-DF73-578B5BC8168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C389F24-D54A-B311-3883-88CE38643C2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9E5E0A5-10C8-C82E-24A9-AE0B528404A4}"/>
              </a:ext>
            </a:extLst>
          </p:cNvPr>
          <p:cNvSpPr>
            <a:spLocks noGrp="1"/>
          </p:cNvSpPr>
          <p:nvPr>
            <p:ph type="sldNum" sz="quarter" idx="4"/>
          </p:nvPr>
        </p:nvSpPr>
        <p:spPr>
          <a:xfrm>
            <a:off x="10999292" y="6256960"/>
            <a:ext cx="371061"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AB94945-FCF1-014A-AF51-891552C232EB}" type="slidenum">
              <a:rPr lang="en-US" smtClean="0"/>
              <a:t>‹#›</a:t>
            </a:fld>
            <a:endParaRPr lang="en-US"/>
          </a:p>
        </p:txBody>
      </p:sp>
    </p:spTree>
    <p:extLst>
      <p:ext uri="{BB962C8B-B14F-4D97-AF65-F5344CB8AC3E}">
        <p14:creationId xmlns:p14="http://schemas.microsoft.com/office/powerpoint/2010/main" val="3968752077"/>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2" r:id="rId4"/>
    <p:sldLayoutId id="2147483653" r:id="rId5"/>
    <p:sldLayoutId id="2147483663" r:id="rId6"/>
    <p:sldLayoutId id="2147483662" r:id="rId7"/>
    <p:sldLayoutId id="2147483661" r:id="rId8"/>
    <p:sldLayoutId id="2147483654" r:id="rId9"/>
    <p:sldLayoutId id="2147483655" r:id="rId10"/>
    <p:sldLayoutId id="2147483664" r:id="rId11"/>
  </p:sldLayoutIdLst>
  <p:hf hdr="0" ftr="0" dt="0"/>
  <p:txStyles>
    <p:titleStyle>
      <a:lvl1pPr algn="l" defTabSz="914400" rtl="0" eaLnBrk="1" latinLnBrk="0" hangingPunct="1">
        <a:lnSpc>
          <a:spcPct val="90000"/>
        </a:lnSpc>
        <a:spcBef>
          <a:spcPct val="0"/>
        </a:spcBef>
        <a:buNone/>
        <a:defRPr sz="4400" b="1" i="0" kern="1200">
          <a:solidFill>
            <a:srgbClr val="203864"/>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Clr>
          <a:srgbClr val="248EC2"/>
        </a:buClr>
        <a:buFont typeface="Arial" panose="020B0604020202020204" pitchFamily="34" charset="0"/>
        <a:buChar char="•"/>
        <a:defRPr sz="2800" kern="1200">
          <a:solidFill>
            <a:srgbClr val="203864"/>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rgbClr val="248EC2"/>
        </a:buClr>
        <a:buFont typeface="Arial" panose="020B0604020202020204" pitchFamily="34" charset="0"/>
        <a:buChar char="•"/>
        <a:defRPr sz="2400" kern="1200">
          <a:solidFill>
            <a:srgbClr val="203864"/>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Clr>
          <a:srgbClr val="248EC2"/>
        </a:buClr>
        <a:buFont typeface="Arial" panose="020B0604020202020204" pitchFamily="34" charset="0"/>
        <a:buChar char="•"/>
        <a:defRPr sz="2000" kern="1200">
          <a:solidFill>
            <a:srgbClr val="203864"/>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Clr>
          <a:srgbClr val="248EC2"/>
        </a:buClr>
        <a:buFont typeface="Arial" panose="020B0604020202020204" pitchFamily="34" charset="0"/>
        <a:buChar char="•"/>
        <a:defRPr sz="1800" kern="1200">
          <a:solidFill>
            <a:srgbClr val="203864"/>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Clr>
          <a:srgbClr val="248EC2"/>
        </a:buClr>
        <a:buFont typeface="Arial" panose="020B0604020202020204" pitchFamily="34" charset="0"/>
        <a:buChar char="•"/>
        <a:defRPr sz="1800" kern="1200">
          <a:solidFill>
            <a:srgbClr val="203864"/>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Blue-Square.png"/>
          <p:cNvPicPr>
            <a:picLocks noChangeAspect="1"/>
          </p:cNvPicPr>
          <p:nvPr userDrawn="1"/>
        </p:nvPicPr>
        <p:blipFill>
          <a:blip r:embed="rId9" cstate="hqprint">
            <a:extLst>
              <a:ext uri="{28A0092B-C50C-407E-A947-70E740481C1C}">
                <a14:useLocalDpi xmlns:a14="http://schemas.microsoft.com/office/drawing/2010/main" val="0"/>
              </a:ext>
            </a:extLst>
          </a:blip>
          <a:stretch>
            <a:fillRect/>
          </a:stretch>
        </p:blipFill>
        <p:spPr>
          <a:xfrm>
            <a:off x="11468100" y="6299200"/>
            <a:ext cx="342900" cy="34290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0" y="6272784"/>
            <a:ext cx="1179576"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fld id="{12078E32-9A8F-42AF-B046-430CA36478C1}" type="datetimeFigureOut">
              <a:rPr lang="en-US" smtClean="0"/>
              <a:t>3/26/2024</a:t>
            </a:fld>
            <a:endParaRPr lang="en-US"/>
          </a:p>
        </p:txBody>
      </p:sp>
      <p:sp>
        <p:nvSpPr>
          <p:cNvPr id="5" name="Footer Placeholder 4"/>
          <p:cNvSpPr>
            <a:spLocks noGrp="1"/>
          </p:cNvSpPr>
          <p:nvPr>
            <p:ph type="ftr" sz="quarter" idx="3"/>
          </p:nvPr>
        </p:nvSpPr>
        <p:spPr>
          <a:xfrm>
            <a:off x="3515454"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3FCCF984-64AA-42B4-8D2F-66BCDE3A50F4}" type="slidenum">
              <a:rPr lang="en-US" smtClean="0"/>
              <a:pPr/>
              <a:t>‹#›</a:t>
            </a:fld>
            <a:endParaRPr lang="en-US"/>
          </a:p>
        </p:txBody>
      </p:sp>
      <p:pic>
        <p:nvPicPr>
          <p:cNvPr id="12" name="Picture 11" descr="Star-and-Blue.png"/>
          <p:cNvPicPr>
            <a:picLocks noChangeAspect="1"/>
          </p:cNvPicPr>
          <p:nvPr userDrawn="1"/>
        </p:nvPicPr>
        <p:blipFill>
          <a:blip r:embed="rId10">
            <a:extLst>
              <a:ext uri="{28A0092B-C50C-407E-A947-70E740481C1C}">
                <a14:useLocalDpi xmlns:a14="http://schemas.microsoft.com/office/drawing/2010/main" val="0"/>
              </a:ext>
            </a:extLst>
          </a:blip>
          <a:stretch>
            <a:fillRect/>
          </a:stretch>
        </p:blipFill>
        <p:spPr>
          <a:xfrm>
            <a:off x="-237735" y="977900"/>
            <a:ext cx="1275570" cy="635000"/>
          </a:xfrm>
          <a:prstGeom prst="rect">
            <a:avLst/>
          </a:prstGeom>
        </p:spPr>
      </p:pic>
      <p:pic>
        <p:nvPicPr>
          <p:cNvPr id="9" name="Picture 8">
            <a:extLst>
              <a:ext uri="{FF2B5EF4-FFF2-40B4-BE49-F238E27FC236}">
                <a16:creationId xmlns:a16="http://schemas.microsoft.com/office/drawing/2014/main" id="{E5DD28CA-72ED-4D37-A060-2F7F9910FB55}"/>
              </a:ext>
            </a:extLst>
          </p:cNvPr>
          <p:cNvPicPr>
            <a:picLocks noChangeAspect="1"/>
          </p:cNvPicPr>
          <p:nvPr userDrawn="1"/>
        </p:nvPicPr>
        <p:blipFill>
          <a:blip r:embed="rId11">
            <a:extLst>
              <a:ext uri="{28A0092B-C50C-407E-A947-70E740481C1C}">
                <a14:useLocalDpi xmlns:a14="http://schemas.microsoft.com/office/drawing/2010/main" val="0"/>
              </a:ext>
            </a:extLst>
          </a:blip>
          <a:srcRect/>
          <a:stretch/>
        </p:blipFill>
        <p:spPr>
          <a:xfrm>
            <a:off x="10915035" y="111732"/>
            <a:ext cx="1106129" cy="368709"/>
          </a:xfrm>
          <a:prstGeom prst="rect">
            <a:avLst/>
          </a:prstGeom>
        </p:spPr>
      </p:pic>
    </p:spTree>
    <p:extLst>
      <p:ext uri="{BB962C8B-B14F-4D97-AF65-F5344CB8AC3E}">
        <p14:creationId xmlns:p14="http://schemas.microsoft.com/office/powerpoint/2010/main" val="32846345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700" r:id="rId3"/>
    <p:sldLayoutId id="2147483701" r:id="rId4"/>
    <p:sldLayoutId id="2147483702" r:id="rId5"/>
    <p:sldLayoutId id="2147483703" r:id="rId6"/>
    <p:sldLayoutId id="2147483714" r:id="rId7"/>
  </p:sldLayoutIdLst>
  <p:txStyles>
    <p:title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899"/>
          </a:solidFill>
          <a:latin typeface="Century Gothic"/>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899"/>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86" userDrawn="1">
          <p15:clr>
            <a:srgbClr val="F26B43"/>
          </p15:clr>
        </p15:guide>
        <p15:guide id="2" orient="horz" pos="1038" userDrawn="1">
          <p15:clr>
            <a:srgbClr val="F26B43"/>
          </p15:clr>
        </p15:guide>
        <p15:guide id="3" orient="horz" pos="3928" userDrawn="1">
          <p15:clr>
            <a:srgbClr val="F26B43"/>
          </p15:clr>
        </p15:guide>
        <p15:guide id="4" pos="673" userDrawn="1">
          <p15:clr>
            <a:srgbClr val="F26B43"/>
          </p15:clr>
        </p15:guide>
        <p15:guide id="5" pos="7009"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3" name="Picture 12" descr="Blue-Square.png"/>
          <p:cNvPicPr>
            <a:picLocks noChangeAspect="1"/>
          </p:cNvPicPr>
          <p:nvPr userDrawn="1"/>
        </p:nvPicPr>
        <p:blipFill>
          <a:blip r:embed="rId11" cstate="hqprint">
            <a:extLst>
              <a:ext uri="{28A0092B-C50C-407E-A947-70E740481C1C}">
                <a14:useLocalDpi xmlns:a14="http://schemas.microsoft.com/office/drawing/2010/main" val="0"/>
              </a:ext>
            </a:extLst>
          </a:blip>
          <a:stretch>
            <a:fillRect/>
          </a:stretch>
        </p:blipFill>
        <p:spPr>
          <a:xfrm>
            <a:off x="11468100" y="6299200"/>
            <a:ext cx="342900" cy="342900"/>
          </a:xfrm>
          <a:prstGeom prst="rect">
            <a:avLst/>
          </a:prstGeom>
        </p:spPr>
      </p:pic>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0058400" y="6272784"/>
            <a:ext cx="1179576" cy="365125"/>
          </a:xfrm>
          <a:prstGeom prst="rect">
            <a:avLst/>
          </a:prstGeom>
        </p:spPr>
        <p:txBody>
          <a:bodyPr vert="horz" lIns="91440" tIns="45720" rIns="91440" bIns="45720" rtlCol="0" anchor="ctr"/>
          <a:lstStyle>
            <a:lvl1pPr algn="r">
              <a:defRPr sz="1100">
                <a:solidFill>
                  <a:schemeClr val="accent2">
                    <a:lumMod val="50000"/>
                  </a:schemeClr>
                </a:solidFill>
              </a:defRPr>
            </a:lvl1pPr>
          </a:lstStyle>
          <a:p>
            <a:endParaRPr lang="en-US"/>
          </a:p>
        </p:txBody>
      </p:sp>
      <p:sp>
        <p:nvSpPr>
          <p:cNvPr id="5" name="Footer Placeholder 4"/>
          <p:cNvSpPr>
            <a:spLocks noGrp="1"/>
          </p:cNvSpPr>
          <p:nvPr>
            <p:ph type="ftr" sz="quarter" idx="3"/>
          </p:nvPr>
        </p:nvSpPr>
        <p:spPr>
          <a:xfrm>
            <a:off x="3515454" y="6272784"/>
            <a:ext cx="6327648" cy="365125"/>
          </a:xfrm>
          <a:prstGeom prst="rect">
            <a:avLst/>
          </a:prstGeom>
        </p:spPr>
        <p:txBody>
          <a:bodyPr vert="horz" lIns="91440" tIns="45720" rIns="91440" bIns="45720" rtlCol="0" anchor="ctr"/>
          <a:lstStyle>
            <a:lvl1pPr algn="l">
              <a:defRPr sz="1100">
                <a:solidFill>
                  <a:schemeClr val="accent2">
                    <a:lumMod val="50000"/>
                  </a:schemeClr>
                </a:solidFill>
              </a:defRPr>
            </a:lvl1pPr>
          </a:lstStyle>
          <a:p>
            <a:endParaRPr lang="en-US"/>
          </a:p>
        </p:txBody>
      </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chemeClr val="tx1"/>
                </a:solidFill>
                <a:latin typeface="+mj-lt"/>
              </a:defRPr>
            </a:lvl1pPr>
          </a:lstStyle>
          <a:p>
            <a:fld id="{3FCCF984-64AA-42B4-8D2F-66BCDE3A50F4}" type="slidenum">
              <a:rPr lang="en-US" smtClean="0"/>
              <a:pPr/>
              <a:t>‹#›</a:t>
            </a:fld>
            <a:endParaRPr lang="en-US"/>
          </a:p>
        </p:txBody>
      </p:sp>
      <p:pic>
        <p:nvPicPr>
          <p:cNvPr id="12" name="Picture 11" descr="Star-and-Blue.png"/>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37735" y="977900"/>
            <a:ext cx="1275570" cy="635000"/>
          </a:xfrm>
          <a:prstGeom prst="rect">
            <a:avLst/>
          </a:prstGeom>
        </p:spPr>
      </p:pic>
      <p:pic>
        <p:nvPicPr>
          <p:cNvPr id="9" name="Picture 8">
            <a:extLst>
              <a:ext uri="{FF2B5EF4-FFF2-40B4-BE49-F238E27FC236}">
                <a16:creationId xmlns:a16="http://schemas.microsoft.com/office/drawing/2014/main" id="{E5DD28CA-72ED-4D37-A060-2F7F9910FB55}"/>
              </a:ext>
            </a:extLst>
          </p:cNvPr>
          <p:cNvPicPr>
            <a:picLocks noChangeAspect="1"/>
          </p:cNvPicPr>
          <p:nvPr userDrawn="1"/>
        </p:nvPicPr>
        <p:blipFill>
          <a:blip r:embed="rId13">
            <a:extLst>
              <a:ext uri="{28A0092B-C50C-407E-A947-70E740481C1C}">
                <a14:useLocalDpi xmlns:a14="http://schemas.microsoft.com/office/drawing/2010/main" val="0"/>
              </a:ext>
            </a:extLst>
          </a:blip>
          <a:srcRect/>
          <a:stretch/>
        </p:blipFill>
        <p:spPr>
          <a:xfrm>
            <a:off x="10915035" y="111732"/>
            <a:ext cx="1106129" cy="368709"/>
          </a:xfrm>
          <a:prstGeom prst="rect">
            <a:avLst/>
          </a:prstGeom>
        </p:spPr>
      </p:pic>
    </p:spTree>
    <p:extLst>
      <p:ext uri="{BB962C8B-B14F-4D97-AF65-F5344CB8AC3E}">
        <p14:creationId xmlns:p14="http://schemas.microsoft.com/office/powerpoint/2010/main" val="328463453"/>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04" r:id="rId7"/>
    <p:sldLayoutId id="2147483705" r:id="rId8"/>
    <p:sldLayoutId id="2147483706" r:id="rId9"/>
  </p:sldLayoutIdLst>
  <p:hf hdr="0" ftr="0" dt="0"/>
  <p:txStyles>
    <p:title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p:titleStyle>
    <p:bodyStyle>
      <a:lvl1pPr marL="182880" indent="-182880" algn="l" defTabSz="914400" rtl="0" eaLnBrk="1" latinLnBrk="0" hangingPunct="1">
        <a:lnSpc>
          <a:spcPct val="90000"/>
        </a:lnSpc>
        <a:spcBef>
          <a:spcPts val="1200"/>
        </a:spcBef>
        <a:buClr>
          <a:srgbClr val="E4002B"/>
        </a:buClr>
        <a:buSzPct val="90000"/>
        <a:buFont typeface="Arial"/>
        <a:buChar char="•"/>
        <a:defRPr sz="2000" kern="1200">
          <a:solidFill>
            <a:srgbClr val="005899"/>
          </a:solidFill>
          <a:latin typeface="Century Gothic"/>
          <a:ea typeface="+mn-ea"/>
          <a:cs typeface="+mn-cs"/>
        </a:defRPr>
      </a:lvl1pPr>
      <a:lvl2pPr marL="457200" indent="-182880" algn="l" defTabSz="914400" rtl="0" eaLnBrk="1" latinLnBrk="0" hangingPunct="1">
        <a:lnSpc>
          <a:spcPct val="90000"/>
        </a:lnSpc>
        <a:spcBef>
          <a:spcPts val="400"/>
        </a:spcBef>
        <a:spcAft>
          <a:spcPts val="200"/>
        </a:spcAft>
        <a:buClr>
          <a:srgbClr val="E4002B"/>
        </a:buClr>
        <a:buSzPct val="90000"/>
        <a:buFont typeface="Arial"/>
        <a:buChar char="•"/>
        <a:defRPr sz="1800" kern="1200">
          <a:solidFill>
            <a:srgbClr val="005899"/>
          </a:solidFill>
          <a:latin typeface="Century Gothic"/>
          <a:ea typeface="+mn-ea"/>
          <a:cs typeface="+mn-cs"/>
        </a:defRPr>
      </a:lvl2pPr>
      <a:lvl3pPr marL="73152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3pPr>
      <a:lvl4pPr marL="100584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4pPr>
      <a:lvl5pPr marL="1280160" indent="-182880" algn="l" defTabSz="914400" rtl="0" eaLnBrk="1" latinLnBrk="0" hangingPunct="1">
        <a:lnSpc>
          <a:spcPct val="90000"/>
        </a:lnSpc>
        <a:spcBef>
          <a:spcPts val="400"/>
        </a:spcBef>
        <a:spcAft>
          <a:spcPts val="200"/>
        </a:spcAft>
        <a:buClr>
          <a:srgbClr val="E4002B"/>
        </a:buClr>
        <a:buSzPct val="90000"/>
        <a:buFont typeface="Arial"/>
        <a:buChar char="•"/>
        <a:defRPr sz="1600" kern="1200">
          <a:solidFill>
            <a:srgbClr val="005899"/>
          </a:solidFill>
          <a:latin typeface="Century Gothic"/>
          <a:ea typeface="+mn-ea"/>
          <a:cs typeface="+mn-cs"/>
        </a:defRPr>
      </a:lvl5pPr>
      <a:lvl6pPr marL="16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2"/>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286" userDrawn="1">
          <p15:clr>
            <a:srgbClr val="F26B43"/>
          </p15:clr>
        </p15:guide>
        <p15:guide id="2" orient="horz" pos="1038" userDrawn="1">
          <p15:clr>
            <a:srgbClr val="F26B43"/>
          </p15:clr>
        </p15:guide>
        <p15:guide id="3" orient="horz" pos="3928" userDrawn="1">
          <p15:clr>
            <a:srgbClr val="F26B43"/>
          </p15:clr>
        </p15:guide>
        <p15:guide id="4" pos="673" userDrawn="1">
          <p15:clr>
            <a:srgbClr val="F26B43"/>
          </p15:clr>
        </p15:guide>
        <p15:guide id="5" pos="7009"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6.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6.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6.xml"/></Relationships>
</file>

<file path=ppt/slides/_rels/slide19.xml.rels><?xml version="1.0" encoding="UTF-8" standalone="yes"?>
<Relationships xmlns="http://schemas.openxmlformats.org/package/2006/relationships"><Relationship Id="rId3" Type="http://schemas.openxmlformats.org/officeDocument/2006/relationships/hyperlink" Target="mailto:HDMreferrals@openkitchens.com" TargetMode="External"/><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6.xml"/></Relationships>
</file>

<file path=ppt/slides/_rels/slide21.xml.rels><?xml version="1.0" encoding="UTF-8" standalone="yes"?>
<Relationships xmlns="http://schemas.openxmlformats.org/package/2006/relationships"><Relationship Id="rId3" Type="http://schemas.openxmlformats.org/officeDocument/2006/relationships/hyperlink" Target="mailto:HDMreferrals@openkitchens.com" TargetMode="External"/><Relationship Id="rId2" Type="http://schemas.openxmlformats.org/officeDocument/2006/relationships/notesSlide" Target="../notesSlides/notesSlide19.xml"/><Relationship Id="rId1" Type="http://schemas.openxmlformats.org/officeDocument/2006/relationships/slideLayout" Target="../slideLayouts/slideLayout26.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6.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6.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6.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4.xml"/><Relationship Id="rId1" Type="http://schemas.openxmlformats.org/officeDocument/2006/relationships/slideLayout" Target="../slideLayouts/slideLayout26.xml"/></Relationships>
</file>

<file path=ppt/slides/_rels/slide2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6.xml"/><Relationship Id="rId1" Type="http://schemas.openxmlformats.org/officeDocument/2006/relationships/slideLayout" Target="../slideLayouts/slideLayout14.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8.xml"/><Relationship Id="rId1" Type="http://schemas.openxmlformats.org/officeDocument/2006/relationships/slideLayout" Target="../slideLayouts/slideLayout22.xml"/><Relationship Id="rId4" Type="http://schemas.openxmlformats.org/officeDocument/2006/relationships/image" Target="../media/image25.png"/></Relationships>
</file>

<file path=ppt/slides/_rels/slide3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9.xml"/><Relationship Id="rId1" Type="http://schemas.openxmlformats.org/officeDocument/2006/relationships/slideLayout" Target="../slideLayouts/slideLayout22.xml"/><Relationship Id="rId4" Type="http://schemas.openxmlformats.org/officeDocument/2006/relationships/image" Target="../media/image27.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0.xml"/><Relationship Id="rId1" Type="http://schemas.openxmlformats.org/officeDocument/2006/relationships/slideLayout" Target="../slideLayouts/slideLayout22.xml"/><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3" Type="http://schemas.openxmlformats.org/officeDocument/2006/relationships/hyperlink" Target="mailto:Christine.Velez@cityofchicago.org" TargetMode="External"/><Relationship Id="rId7" Type="http://schemas.openxmlformats.org/officeDocument/2006/relationships/hyperlink" Target="mailto:HDMReferrals@openkitchens.org" TargetMode="External"/><Relationship Id="rId2" Type="http://schemas.openxmlformats.org/officeDocument/2006/relationships/notesSlide" Target="../notesSlides/notesSlide31.xml"/><Relationship Id="rId1" Type="http://schemas.openxmlformats.org/officeDocument/2006/relationships/slideLayout" Target="../slideLayouts/slideLayout14.xml"/><Relationship Id="rId6" Type="http://schemas.openxmlformats.org/officeDocument/2006/relationships/hyperlink" Target="mailto:Nikki.Garbis_Proutsos@cityofchicago.org" TargetMode="External"/><Relationship Id="rId5" Type="http://schemas.openxmlformats.org/officeDocument/2006/relationships/hyperlink" Target="mailto:Janiece.Johnson@cityofchicago.org" TargetMode="External"/><Relationship Id="rId4" Type="http://schemas.openxmlformats.org/officeDocument/2006/relationships/hyperlink" Target="mailto:Madeline.Pietryla@cityofchicago.org" TargetMode="Externa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hyperlink" Target="https://www.socialworkers.org/News/Social-Work-Month/Theme-and-Rationale-2024" TargetMode="Externa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3" Type="http://schemas.openxmlformats.org/officeDocument/2006/relationships/hyperlink" Target="https://swcensus.org/" TargetMode="External"/><Relationship Id="rId2" Type="http://schemas.openxmlformats.org/officeDocument/2006/relationships/image" Target="../media/image31.png"/><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hyperlink" Target="https://redcap.link/23k1fzzb" TargetMode="External"/><Relationship Id="rId2" Type="http://schemas.openxmlformats.org/officeDocument/2006/relationships/hyperlink" Target="http://www.countycare.com/carecoordination" TargetMode="External"/><Relationship Id="rId1" Type="http://schemas.openxmlformats.org/officeDocument/2006/relationships/slideLayout" Target="../slideLayouts/slideLayout3.xml"/><Relationship Id="rId4" Type="http://schemas.openxmlformats.org/officeDocument/2006/relationships/hyperlink" Target="mailto:raphael.daniels@cookcountyhealth.org"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F0D1F-B93B-96A9-CFA8-9B224DE9CF97}"/>
              </a:ext>
            </a:extLst>
          </p:cNvPr>
          <p:cNvSpPr>
            <a:spLocks noGrp="1"/>
          </p:cNvSpPr>
          <p:nvPr>
            <p:ph type="ctrTitle"/>
          </p:nvPr>
        </p:nvSpPr>
        <p:spPr/>
        <p:txBody>
          <a:bodyPr>
            <a:normAutofit fontScale="90000"/>
          </a:bodyPr>
          <a:lstStyle/>
          <a:p>
            <a:r>
              <a:rPr lang="en-US">
                <a:latin typeface="Arial"/>
                <a:cs typeface="Arial"/>
              </a:rPr>
              <a:t>March Care</a:t>
            </a:r>
            <a:r>
              <a:rPr lang="en-US" sz="6000">
                <a:latin typeface="Arial"/>
                <a:cs typeface="Arial"/>
              </a:rPr>
              <a:t> Management Webinar</a:t>
            </a:r>
            <a:endParaRPr lang="en-US"/>
          </a:p>
        </p:txBody>
      </p:sp>
      <p:sp>
        <p:nvSpPr>
          <p:cNvPr id="3" name="Subtitle 2">
            <a:extLst>
              <a:ext uri="{FF2B5EF4-FFF2-40B4-BE49-F238E27FC236}">
                <a16:creationId xmlns:a16="http://schemas.microsoft.com/office/drawing/2014/main" id="{D5CF658C-EC64-1726-3271-B4D89D7C2472}"/>
              </a:ext>
            </a:extLst>
          </p:cNvPr>
          <p:cNvSpPr>
            <a:spLocks noGrp="1"/>
          </p:cNvSpPr>
          <p:nvPr>
            <p:ph type="subTitle" idx="1"/>
          </p:nvPr>
        </p:nvSpPr>
        <p:spPr/>
        <p:txBody>
          <a:bodyPr vert="horz" lIns="91440" tIns="45720" rIns="91440" bIns="45720" rtlCol="0" anchor="t">
            <a:normAutofit/>
          </a:bodyPr>
          <a:lstStyle/>
          <a:p>
            <a:r>
              <a:rPr lang="en-US" sz="2400">
                <a:latin typeface="Arial"/>
                <a:cs typeface="Arial"/>
              </a:rPr>
              <a:t>Wednesday, </a:t>
            </a:r>
            <a:r>
              <a:rPr lang="en-US">
                <a:latin typeface="Arial"/>
                <a:cs typeface="Arial"/>
              </a:rPr>
              <a:t>March 20</a:t>
            </a:r>
            <a:r>
              <a:rPr lang="en-US" sz="2400">
                <a:latin typeface="Arial"/>
                <a:cs typeface="Arial"/>
              </a:rPr>
              <a:t>, 2024</a:t>
            </a:r>
            <a:endParaRPr lang="en-US" sz="2400"/>
          </a:p>
          <a:p>
            <a:endParaRPr lang="en-US"/>
          </a:p>
        </p:txBody>
      </p:sp>
    </p:spTree>
    <p:extLst>
      <p:ext uri="{BB962C8B-B14F-4D97-AF65-F5344CB8AC3E}">
        <p14:creationId xmlns:p14="http://schemas.microsoft.com/office/powerpoint/2010/main" val="40191589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C07A10-EB97-6028-4D52-EAE06699FDE2}"/>
              </a:ext>
            </a:extLst>
          </p:cNvPr>
          <p:cNvSpPr>
            <a:spLocks noGrp="1"/>
          </p:cNvSpPr>
          <p:nvPr>
            <p:ph type="ctrTitle"/>
          </p:nvPr>
        </p:nvSpPr>
        <p:spPr>
          <a:xfrm>
            <a:off x="1252399" y="862253"/>
            <a:ext cx="10352744" cy="730800"/>
          </a:xfrm>
        </p:spPr>
        <p:txBody>
          <a:bodyPr/>
          <a:lstStyle/>
          <a:p>
            <a:r>
              <a:rPr lang="en-US" b="1"/>
              <a:t>Chicago's Home Delivered Meals (HDM) Program</a:t>
            </a:r>
          </a:p>
        </p:txBody>
      </p:sp>
      <p:sp>
        <p:nvSpPr>
          <p:cNvPr id="3" name="Content Placeholder 2">
            <a:extLst>
              <a:ext uri="{FF2B5EF4-FFF2-40B4-BE49-F238E27FC236}">
                <a16:creationId xmlns:a16="http://schemas.microsoft.com/office/drawing/2014/main" id="{CD5EB766-129A-B46F-E5D4-AA3E10967D20}"/>
              </a:ext>
            </a:extLst>
          </p:cNvPr>
          <p:cNvSpPr>
            <a:spLocks noGrp="1"/>
          </p:cNvSpPr>
          <p:nvPr>
            <p:ph type="body" idx="1"/>
          </p:nvPr>
        </p:nvSpPr>
        <p:spPr>
          <a:xfrm>
            <a:off x="1042699" y="1593053"/>
            <a:ext cx="10772143" cy="4996623"/>
          </a:xfrm>
        </p:spPr>
        <p:txBody>
          <a:bodyPr spcFirstLastPara="1" vert="horz" lIns="91440" tIns="45720" rIns="91440" bIns="45720" rtlCol="0" anchor="t">
            <a:noAutofit/>
          </a:bodyPr>
          <a:lstStyle/>
          <a:p>
            <a:pPr marL="158750" indent="0">
              <a:buNone/>
            </a:pPr>
            <a:r>
              <a:rPr lang="en-US" sz="2400" b="1"/>
              <a:t>Client eligibility includes the following:</a:t>
            </a:r>
            <a:endParaRPr lang="en-US" sz="2400"/>
          </a:p>
          <a:p>
            <a:r>
              <a:rPr lang="en-US" sz="2400"/>
              <a:t>A resident of the City of Chicago.</a:t>
            </a:r>
          </a:p>
          <a:p>
            <a:r>
              <a:rPr lang="en-US" sz="2400"/>
              <a:t>60 years of age or older. </a:t>
            </a:r>
          </a:p>
          <a:p>
            <a:r>
              <a:rPr lang="en-US" sz="2400"/>
              <a:t>The spouse of the senior, regardless of age or condition, may receive a meal if delivery of the meal is in the best interest of the senior. Individuals of the same sex who are legally married may also receive a meal;</a:t>
            </a:r>
          </a:p>
          <a:p>
            <a:r>
              <a:rPr lang="en-US" sz="2400" b="1" u="sng">
                <a:solidFill>
                  <a:srgbClr val="C00000"/>
                </a:solidFill>
              </a:rPr>
              <a:t>Frail and/or homebound*</a:t>
            </a:r>
            <a:r>
              <a:rPr lang="en-US" sz="2400" b="1">
                <a:solidFill>
                  <a:srgbClr val="C00000"/>
                </a:solidFill>
              </a:rPr>
              <a:t> </a:t>
            </a:r>
            <a:r>
              <a:rPr lang="en-US" sz="2400"/>
              <a:t>because of acute or chronic illness, incapacitating illness, impaired cognition or are otherwise isolated which leaves them unable to shop, prepare or obtain meals; 3+ days with acute/chronic/incapacitating illness</a:t>
            </a:r>
          </a:p>
          <a:p>
            <a:r>
              <a:rPr lang="en-US" sz="2400"/>
              <a:t>Not receiving HDM from another source.</a:t>
            </a:r>
          </a:p>
          <a:p>
            <a:r>
              <a:rPr lang="en-US" sz="2400"/>
              <a:t>No other assistance is available to shop and/or prepare meals.</a:t>
            </a:r>
          </a:p>
          <a:p>
            <a:endParaRPr lang="en-US"/>
          </a:p>
        </p:txBody>
      </p:sp>
    </p:spTree>
    <p:extLst>
      <p:ext uri="{BB962C8B-B14F-4D97-AF65-F5344CB8AC3E}">
        <p14:creationId xmlns:p14="http://schemas.microsoft.com/office/powerpoint/2010/main" val="106954092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9B19B9-0D1D-E4D2-7031-B9C8D22B1C11}"/>
              </a:ext>
            </a:extLst>
          </p:cNvPr>
          <p:cNvSpPr>
            <a:spLocks noGrp="1"/>
          </p:cNvSpPr>
          <p:nvPr>
            <p:ph type="ctrTitle"/>
          </p:nvPr>
        </p:nvSpPr>
        <p:spPr>
          <a:xfrm>
            <a:off x="1204171" y="978000"/>
            <a:ext cx="10372035" cy="730800"/>
          </a:xfrm>
        </p:spPr>
        <p:txBody>
          <a:bodyPr/>
          <a:lstStyle/>
          <a:p>
            <a:pPr algn="ctr"/>
            <a:r>
              <a:rPr lang="en-US" b="1">
                <a:solidFill>
                  <a:schemeClr val="tx1"/>
                </a:solidFill>
              </a:rPr>
              <a:t>Chicago's</a:t>
            </a:r>
            <a:r>
              <a:rPr lang="en-US">
                <a:solidFill>
                  <a:schemeClr val="tx1"/>
                </a:solidFill>
              </a:rPr>
              <a:t> </a:t>
            </a:r>
            <a:r>
              <a:rPr lang="en-US" b="1">
                <a:solidFill>
                  <a:schemeClr val="tx1"/>
                </a:solidFill>
              </a:rPr>
              <a:t>Home Delivered Meals (HDM) Program</a:t>
            </a:r>
          </a:p>
        </p:txBody>
      </p:sp>
      <p:sp>
        <p:nvSpPr>
          <p:cNvPr id="3" name="Text Placeholder 2">
            <a:extLst>
              <a:ext uri="{FF2B5EF4-FFF2-40B4-BE49-F238E27FC236}">
                <a16:creationId xmlns:a16="http://schemas.microsoft.com/office/drawing/2014/main" id="{F1FE4F70-FDA4-6C53-0942-198132922C75}"/>
              </a:ext>
            </a:extLst>
          </p:cNvPr>
          <p:cNvSpPr>
            <a:spLocks noGrp="1"/>
          </p:cNvSpPr>
          <p:nvPr>
            <p:ph type="body" idx="1"/>
          </p:nvPr>
        </p:nvSpPr>
        <p:spPr>
          <a:xfrm>
            <a:off x="636105" y="1836784"/>
            <a:ext cx="10940102" cy="4611723"/>
          </a:xfrm>
        </p:spPr>
        <p:txBody>
          <a:bodyPr spcFirstLastPara="1" vert="horz" lIns="91440" tIns="45720" rIns="91440" bIns="45720" rtlCol="0" anchor="t">
            <a:noAutofit/>
          </a:bodyPr>
          <a:lstStyle/>
          <a:p>
            <a:r>
              <a:rPr lang="en-US" sz="2800" b="1" u="sng"/>
              <a:t>Served Weekly</a:t>
            </a:r>
            <a:r>
              <a:rPr lang="en-US" sz="2800" b="1"/>
              <a:t>:  </a:t>
            </a:r>
            <a:r>
              <a:rPr lang="en-US" sz="2800" b="1">
                <a:solidFill>
                  <a:srgbClr val="FF0000"/>
                </a:solidFill>
              </a:rPr>
              <a:t>Over 8,000 clients &amp; 76,000 meals </a:t>
            </a:r>
          </a:p>
          <a:p>
            <a:r>
              <a:rPr lang="en-US" sz="2800" b="1" u="sng"/>
              <a:t>Served Annually</a:t>
            </a:r>
            <a:r>
              <a:rPr lang="en-US" sz="2800" b="1"/>
              <a:t>: </a:t>
            </a:r>
            <a:r>
              <a:rPr lang="en-US" sz="2800" b="1">
                <a:solidFill>
                  <a:srgbClr val="FF0000"/>
                </a:solidFill>
              </a:rPr>
              <a:t>Over 11,000 distinct clients and over 4 million meals. </a:t>
            </a:r>
            <a:endParaRPr lang="en-US" sz="2800"/>
          </a:p>
          <a:p>
            <a:r>
              <a:rPr lang="en-US" sz="2800"/>
              <a:t>All meals provided follow the nutrition guidelines set forth by </a:t>
            </a:r>
            <a:r>
              <a:rPr lang="en-US" sz="2800" err="1"/>
              <a:t>IDoA</a:t>
            </a:r>
            <a:r>
              <a:rPr lang="en-US" sz="2800"/>
              <a:t> and all menus are approved by a Registered Dietician. </a:t>
            </a:r>
          </a:p>
          <a:p>
            <a:r>
              <a:rPr lang="en-US" sz="2800"/>
              <a:t>Clients are deemed eligible for the program through the CCUs, MCOs, or DFSS (emergency cases only).</a:t>
            </a:r>
          </a:p>
          <a:p>
            <a:r>
              <a:rPr lang="en-US" sz="2800"/>
              <a:t>There is one HDM provider for DFSS.</a:t>
            </a:r>
          </a:p>
          <a:p>
            <a:r>
              <a:rPr lang="en-US" sz="2800"/>
              <a:t>No client waiting list in the City of Chicago.</a:t>
            </a:r>
          </a:p>
          <a:p>
            <a:endParaRPr lang="en-US"/>
          </a:p>
        </p:txBody>
      </p:sp>
    </p:spTree>
    <p:extLst>
      <p:ext uri="{BB962C8B-B14F-4D97-AF65-F5344CB8AC3E}">
        <p14:creationId xmlns:p14="http://schemas.microsoft.com/office/powerpoint/2010/main" val="15997411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74F039-211E-6B0B-0896-8084F102DD8C}"/>
              </a:ext>
            </a:extLst>
          </p:cNvPr>
          <p:cNvSpPr>
            <a:spLocks noGrp="1"/>
          </p:cNvSpPr>
          <p:nvPr>
            <p:ph type="ctrTitle"/>
          </p:nvPr>
        </p:nvSpPr>
        <p:spPr>
          <a:xfrm>
            <a:off x="1252399" y="881545"/>
            <a:ext cx="9687200" cy="730800"/>
          </a:xfrm>
        </p:spPr>
        <p:txBody>
          <a:bodyPr/>
          <a:lstStyle/>
          <a:p>
            <a:r>
              <a:rPr lang="en-US" b="1">
                <a:solidFill>
                  <a:schemeClr val="tx1"/>
                </a:solidFill>
              </a:rPr>
              <a:t>Chicago's Home Delivered Meals Program</a:t>
            </a:r>
          </a:p>
        </p:txBody>
      </p:sp>
      <p:sp>
        <p:nvSpPr>
          <p:cNvPr id="3" name="Text Placeholder 2">
            <a:extLst>
              <a:ext uri="{FF2B5EF4-FFF2-40B4-BE49-F238E27FC236}">
                <a16:creationId xmlns:a16="http://schemas.microsoft.com/office/drawing/2014/main" id="{9D744710-E653-6BF5-5A8E-5B589CE242C2}"/>
              </a:ext>
            </a:extLst>
          </p:cNvPr>
          <p:cNvSpPr>
            <a:spLocks noGrp="1"/>
          </p:cNvSpPr>
          <p:nvPr>
            <p:ph type="body" idx="1"/>
          </p:nvPr>
        </p:nvSpPr>
        <p:spPr>
          <a:xfrm>
            <a:off x="381663" y="1612345"/>
            <a:ext cx="11052313" cy="4987238"/>
          </a:xfrm>
        </p:spPr>
        <p:txBody>
          <a:bodyPr spcFirstLastPara="1" vert="horz" lIns="91440" tIns="45720" rIns="91440" bIns="45720" rtlCol="0" anchor="t">
            <a:noAutofit/>
          </a:bodyPr>
          <a:lstStyle/>
          <a:p>
            <a:r>
              <a:rPr lang="en-US" sz="2000" b="1"/>
              <a:t>The majority of our clients receive two meals a day through a variety of meal program combinations that are based on the following:</a:t>
            </a:r>
            <a:endParaRPr lang="en-US" sz="2000"/>
          </a:p>
          <a:p>
            <a:pPr lvl="1">
              <a:buFont typeface="Wingdings"/>
              <a:buChar char="Ø"/>
            </a:pPr>
            <a:r>
              <a:rPr lang="en-US" sz="2000" b="1">
                <a:solidFill>
                  <a:srgbClr val="FF0000"/>
                </a:solidFill>
              </a:rPr>
              <a:t>Weekday </a:t>
            </a:r>
            <a:r>
              <a:rPr lang="en-US" sz="2000">
                <a:solidFill>
                  <a:srgbClr val="FF0000"/>
                </a:solidFill>
              </a:rPr>
              <a:t>hot meal program</a:t>
            </a:r>
            <a:r>
              <a:rPr lang="en-US" sz="2000"/>
              <a:t> consists of 5-day (daily) deliveries of one hot &amp; one cold meal delivered Monday- Friday. </a:t>
            </a:r>
          </a:p>
          <a:p>
            <a:pPr lvl="1">
              <a:buFont typeface="Wingdings"/>
              <a:buChar char="Ø"/>
            </a:pPr>
            <a:r>
              <a:rPr lang="en-US" sz="2000" b="1">
                <a:solidFill>
                  <a:srgbClr val="005899"/>
                </a:solidFill>
              </a:rPr>
              <a:t>Weekday</a:t>
            </a:r>
            <a:r>
              <a:rPr lang="en-US" sz="2000">
                <a:solidFill>
                  <a:srgbClr val="005899"/>
                </a:solidFill>
              </a:rPr>
              <a:t> frozen meal programs</a:t>
            </a:r>
            <a:r>
              <a:rPr lang="en-US" sz="2000"/>
              <a:t> are once-a-week deliveries of either 3 or 5 days of frozen &amp; cold meals depending on diet. </a:t>
            </a:r>
          </a:p>
          <a:p>
            <a:pPr lvl="1">
              <a:buClr>
                <a:srgbClr val="000000"/>
              </a:buClr>
              <a:buFont typeface="Wingdings"/>
              <a:buChar char="Ø"/>
            </a:pPr>
            <a:r>
              <a:rPr lang="en-US" sz="2000" b="1">
                <a:solidFill>
                  <a:srgbClr val="005899"/>
                </a:solidFill>
              </a:rPr>
              <a:t>Weekend</a:t>
            </a:r>
            <a:r>
              <a:rPr lang="en-US" sz="2000">
                <a:solidFill>
                  <a:srgbClr val="005899"/>
                </a:solidFill>
              </a:rPr>
              <a:t> frozen meal program </a:t>
            </a:r>
            <a:r>
              <a:rPr lang="en-US" sz="2000"/>
              <a:t>consists of two frozen &amp; two cold meals, typically delivered on Friday for the weekend, or as part of the weekday delivery. </a:t>
            </a:r>
          </a:p>
          <a:p>
            <a:pPr lvl="1">
              <a:lnSpc>
                <a:spcPts val="2400"/>
              </a:lnSpc>
              <a:spcAft>
                <a:spcPts val="600"/>
              </a:spcAft>
              <a:buFont typeface="Wingdings"/>
              <a:buChar char="Ø"/>
            </a:pPr>
            <a:r>
              <a:rPr lang="en-US" sz="2000" b="1"/>
              <a:t>Shelf Stable meals </a:t>
            </a:r>
            <a:r>
              <a:rPr lang="en-US" sz="2000"/>
              <a:t>consist of one or two complete meals for each day depending on diet and are typically provided for a minimum of five days.</a:t>
            </a:r>
          </a:p>
          <a:p>
            <a:pPr>
              <a:lnSpc>
                <a:spcPts val="2400"/>
              </a:lnSpc>
              <a:spcAft>
                <a:spcPts val="600"/>
              </a:spcAft>
            </a:pPr>
            <a:r>
              <a:rPr lang="en-US" b="1"/>
              <a:t>The meal program combinations offered to clients depend on the meal type, meal diet, number of days, and duration of service that best meets the needs of the client.</a:t>
            </a:r>
            <a:endParaRPr lang="en-US"/>
          </a:p>
          <a:p>
            <a:endParaRPr lang="en-US"/>
          </a:p>
        </p:txBody>
      </p:sp>
    </p:spTree>
    <p:extLst>
      <p:ext uri="{BB962C8B-B14F-4D97-AF65-F5344CB8AC3E}">
        <p14:creationId xmlns:p14="http://schemas.microsoft.com/office/powerpoint/2010/main" val="1981185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780C8-D011-055C-EAD7-7C48A80A1A2A}"/>
              </a:ext>
            </a:extLst>
          </p:cNvPr>
          <p:cNvSpPr>
            <a:spLocks noGrp="1"/>
          </p:cNvSpPr>
          <p:nvPr>
            <p:ph type="ctrTitle"/>
          </p:nvPr>
        </p:nvSpPr>
        <p:spPr/>
        <p:txBody>
          <a:bodyPr/>
          <a:lstStyle/>
          <a:p>
            <a:r>
              <a:rPr lang="en-US" b="1"/>
              <a:t>HDM Meal Types</a:t>
            </a:r>
            <a:r>
              <a:rPr lang="en-US"/>
              <a:t>	</a:t>
            </a:r>
          </a:p>
        </p:txBody>
      </p:sp>
      <p:sp>
        <p:nvSpPr>
          <p:cNvPr id="3" name="Text Placeholder 2">
            <a:extLst>
              <a:ext uri="{FF2B5EF4-FFF2-40B4-BE49-F238E27FC236}">
                <a16:creationId xmlns:a16="http://schemas.microsoft.com/office/drawing/2014/main" id="{3E5B7E42-B8CD-04EE-3E4E-1BEB8C6AE488}"/>
              </a:ext>
            </a:extLst>
          </p:cNvPr>
          <p:cNvSpPr>
            <a:spLocks noGrp="1"/>
          </p:cNvSpPr>
          <p:nvPr>
            <p:ph type="body" idx="1"/>
          </p:nvPr>
        </p:nvSpPr>
        <p:spPr>
          <a:xfrm>
            <a:off x="1252399" y="1467660"/>
            <a:ext cx="10125918" cy="5290949"/>
          </a:xfrm>
        </p:spPr>
        <p:txBody>
          <a:bodyPr/>
          <a:lstStyle/>
          <a:p>
            <a:pPr marL="158750" indent="0">
              <a:buNone/>
            </a:pPr>
            <a:r>
              <a:rPr lang="en-US" sz="2400" b="1" u="sng"/>
              <a:t>During HDM assessment, the MCO should determine the meal type </a:t>
            </a:r>
            <a:r>
              <a:rPr lang="en-US" sz="2400"/>
              <a:t>(</a:t>
            </a:r>
            <a:r>
              <a:rPr lang="en-US" sz="2400" b="1" u="sng">
                <a:solidFill>
                  <a:srgbClr val="FF0000"/>
                </a:solidFill>
              </a:rPr>
              <a:t>Hot</a:t>
            </a:r>
            <a:r>
              <a:rPr lang="en-US" sz="2400"/>
              <a:t> </a:t>
            </a:r>
            <a:r>
              <a:rPr lang="en-US" sz="2400" b="1" u="sng"/>
              <a:t>or</a:t>
            </a:r>
            <a:r>
              <a:rPr lang="en-US" sz="2400" u="sng"/>
              <a:t> </a:t>
            </a:r>
            <a:r>
              <a:rPr lang="en-US" sz="2400" b="1" u="sng">
                <a:solidFill>
                  <a:srgbClr val="0000FF"/>
                </a:solidFill>
              </a:rPr>
              <a:t>Frozen</a:t>
            </a:r>
            <a:r>
              <a:rPr lang="en-US" sz="2400" b="1"/>
              <a:t>/</a:t>
            </a:r>
            <a:r>
              <a:rPr lang="en-US" sz="2400" b="1" u="sng"/>
              <a:t>Weekend) based on the clients needs.</a:t>
            </a:r>
          </a:p>
          <a:p>
            <a:pPr marL="158750" indent="0">
              <a:buNone/>
            </a:pPr>
            <a:r>
              <a:rPr lang="en-US" sz="2000" b="1"/>
              <a:t>Clients eligible for </a:t>
            </a:r>
            <a:r>
              <a:rPr lang="en-US" sz="2000" b="1" u="sng">
                <a:solidFill>
                  <a:srgbClr val="0000FF"/>
                </a:solidFill>
              </a:rPr>
              <a:t>frozen</a:t>
            </a:r>
            <a:r>
              <a:rPr lang="en-US" sz="2000" b="1"/>
              <a:t> meals:</a:t>
            </a:r>
          </a:p>
          <a:p>
            <a:r>
              <a:rPr lang="en-US"/>
              <a:t>Clients able to reheat meals using a working stove or microwave oven.</a:t>
            </a:r>
          </a:p>
          <a:p>
            <a:r>
              <a:rPr lang="en-US"/>
              <a:t>Clients receive (3) meal UNITS or (5) meal UNITS per week. One frozen and one cold meal for </a:t>
            </a:r>
            <a:r>
              <a:rPr lang="en-US" b="1" u="sng">
                <a:solidFill>
                  <a:schemeClr val="tx1"/>
                </a:solidFill>
              </a:rPr>
              <a:t>each day of service</a:t>
            </a:r>
            <a:r>
              <a:rPr lang="en-US"/>
              <a:t>, delivered </a:t>
            </a:r>
            <a:r>
              <a:rPr lang="en-US" b="1">
                <a:solidFill>
                  <a:srgbClr val="0000FF"/>
                </a:solidFill>
              </a:rPr>
              <a:t>once a week</a:t>
            </a:r>
            <a:r>
              <a:rPr lang="en-US">
                <a:solidFill>
                  <a:srgbClr val="0000FF"/>
                </a:solidFill>
              </a:rPr>
              <a:t>.</a:t>
            </a:r>
          </a:p>
          <a:p>
            <a:r>
              <a:rPr lang="en-US"/>
              <a:t>Weekend meals are also available whereby the clients receive (2) meal UNITS for the weekend (two frozen and two cold meals). These meals are delivered as a separate delivery or part of the weekday frozen meal service.</a:t>
            </a:r>
          </a:p>
          <a:p>
            <a:r>
              <a:rPr lang="en-US"/>
              <a:t>The vast majority of clients enrolled in the HDM program receive frozen meals.</a:t>
            </a:r>
            <a:endParaRPr lang="en-US" sz="2000"/>
          </a:p>
          <a:p>
            <a:pPr marL="158750" indent="0">
              <a:buNone/>
            </a:pPr>
            <a:r>
              <a:rPr lang="en-US" sz="2000" b="1">
                <a:solidFill>
                  <a:schemeClr val="tx1"/>
                </a:solidFill>
              </a:rPr>
              <a:t>Clients eligible for </a:t>
            </a:r>
            <a:r>
              <a:rPr lang="en-US" sz="2000" b="1" u="sng">
                <a:solidFill>
                  <a:srgbClr val="FF0000"/>
                </a:solidFill>
              </a:rPr>
              <a:t>hot</a:t>
            </a:r>
            <a:r>
              <a:rPr lang="en-US" sz="2000" b="1">
                <a:solidFill>
                  <a:schemeClr val="tx1"/>
                </a:solidFill>
              </a:rPr>
              <a:t> meals:</a:t>
            </a:r>
          </a:p>
          <a:p>
            <a:r>
              <a:rPr lang="en-US"/>
              <a:t>Clients do not have the ability to heat their own meals because of a physical or mental impairment, or they do not have a working microwave or stove.</a:t>
            </a:r>
          </a:p>
          <a:p>
            <a:r>
              <a:rPr lang="en-US"/>
              <a:t>Clients receive (1) meal UNIT for each day which consists of one hot and one cold meal delivered </a:t>
            </a:r>
            <a:r>
              <a:rPr lang="en-US" b="1">
                <a:solidFill>
                  <a:srgbClr val="FF0000"/>
                </a:solidFill>
              </a:rPr>
              <a:t>daily</a:t>
            </a:r>
            <a:r>
              <a:rPr lang="en-US"/>
              <a:t> </a:t>
            </a:r>
            <a:r>
              <a:rPr lang="en-US" b="1">
                <a:solidFill>
                  <a:srgbClr val="FF0000"/>
                </a:solidFill>
              </a:rPr>
              <a:t>Monday through Friday</a:t>
            </a:r>
            <a:r>
              <a:rPr lang="en-US"/>
              <a:t>.</a:t>
            </a:r>
          </a:p>
          <a:p>
            <a:r>
              <a:rPr lang="en-US"/>
              <a:t> Typically, if a client is unable to manage frozen meals, they are not eligible for the weekend program, unless the client has someone who can assist in the preparation of the weekend frozen meals.</a:t>
            </a:r>
          </a:p>
        </p:txBody>
      </p:sp>
    </p:spTree>
    <p:extLst>
      <p:ext uri="{BB962C8B-B14F-4D97-AF65-F5344CB8AC3E}">
        <p14:creationId xmlns:p14="http://schemas.microsoft.com/office/powerpoint/2010/main" val="153737475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F5599-5B40-841A-9CB3-94882BA67735}"/>
              </a:ext>
            </a:extLst>
          </p:cNvPr>
          <p:cNvSpPr>
            <a:spLocks noGrp="1"/>
          </p:cNvSpPr>
          <p:nvPr>
            <p:ph type="ctrTitle"/>
          </p:nvPr>
        </p:nvSpPr>
        <p:spPr>
          <a:xfrm>
            <a:off x="1252399" y="929773"/>
            <a:ext cx="9687200" cy="730800"/>
          </a:xfrm>
        </p:spPr>
        <p:txBody>
          <a:bodyPr/>
          <a:lstStyle/>
          <a:p>
            <a:r>
              <a:rPr lang="en-US" sz="3600" b="1">
                <a:solidFill>
                  <a:schemeClr val="tx1"/>
                </a:solidFill>
              </a:rPr>
              <a:t>HDM Meal Diets Offered</a:t>
            </a:r>
            <a:endParaRPr lang="en-US" sz="3600">
              <a:solidFill>
                <a:schemeClr val="tx1"/>
              </a:solidFill>
            </a:endParaRPr>
          </a:p>
        </p:txBody>
      </p:sp>
      <p:sp>
        <p:nvSpPr>
          <p:cNvPr id="3" name="Text Placeholder 2">
            <a:extLst>
              <a:ext uri="{FF2B5EF4-FFF2-40B4-BE49-F238E27FC236}">
                <a16:creationId xmlns:a16="http://schemas.microsoft.com/office/drawing/2014/main" id="{4BC81D50-DF9F-3D69-2167-3D40FF8CE963}"/>
              </a:ext>
            </a:extLst>
          </p:cNvPr>
          <p:cNvSpPr>
            <a:spLocks noGrp="1"/>
          </p:cNvSpPr>
          <p:nvPr>
            <p:ph type="body" idx="1"/>
          </p:nvPr>
        </p:nvSpPr>
        <p:spPr>
          <a:xfrm>
            <a:off x="1180512" y="1543778"/>
            <a:ext cx="9957101" cy="5213992"/>
          </a:xfrm>
        </p:spPr>
        <p:txBody>
          <a:bodyPr spcFirstLastPara="1" vert="horz" lIns="91440" tIns="45720" rIns="91440" bIns="45720" rtlCol="0" anchor="t">
            <a:noAutofit/>
          </a:bodyPr>
          <a:lstStyle/>
          <a:p>
            <a:pPr>
              <a:buFont typeface="Wingdings" panose="020B0604020202020204" pitchFamily="34" charset="0"/>
              <a:buChar char="q"/>
            </a:pPr>
            <a:r>
              <a:rPr lang="en-US" sz="2000" b="1"/>
              <a:t>General Diet </a:t>
            </a:r>
            <a:r>
              <a:rPr lang="en-US" sz="2000"/>
              <a:t>(</a:t>
            </a:r>
            <a:r>
              <a:rPr lang="en-US" sz="2000" u="sng"/>
              <a:t>frozen, cold, and hot</a:t>
            </a:r>
            <a:r>
              <a:rPr lang="en-US" sz="2000"/>
              <a:t>): Offered to more widely address the needs of older adults.  This diet provides a variety of general cuisine meals with the inclusion of culturally inspired meals. </a:t>
            </a:r>
          </a:p>
          <a:p>
            <a:pPr>
              <a:buFont typeface="Wingdings" panose="020B0604020202020204" pitchFamily="34" charset="0"/>
              <a:buChar char="q"/>
            </a:pPr>
            <a:r>
              <a:rPr lang="en-US" sz="2000" b="1"/>
              <a:t>Vegetarian Diet </a:t>
            </a:r>
            <a:r>
              <a:rPr lang="en-US" sz="2000"/>
              <a:t>(</a:t>
            </a:r>
            <a:r>
              <a:rPr lang="en-US" sz="2000" u="sng"/>
              <a:t>frozen, cold, and hot</a:t>
            </a:r>
            <a:r>
              <a:rPr lang="en-US" sz="2000"/>
              <a:t>): Offers meatless meals that include eggs, dairy, and fish/seafood.</a:t>
            </a:r>
          </a:p>
          <a:p>
            <a:pPr>
              <a:buFont typeface="Wingdings" panose="020B0604020202020204" pitchFamily="34" charset="0"/>
              <a:buChar char="q"/>
            </a:pPr>
            <a:r>
              <a:rPr lang="en-US" sz="2000" b="1"/>
              <a:t>Kosher Diet </a:t>
            </a:r>
            <a:r>
              <a:rPr lang="en-US" sz="2000"/>
              <a:t>(</a:t>
            </a:r>
            <a:r>
              <a:rPr lang="en-US" sz="2000" u="sng"/>
              <a:t>frozen only</a:t>
            </a:r>
            <a:r>
              <a:rPr lang="en-US" sz="2000"/>
              <a:t>): Follows Jewish dietary framework for food processing, preparation, and consumption.</a:t>
            </a:r>
          </a:p>
          <a:p>
            <a:pPr>
              <a:buFont typeface="Wingdings" panose="020B0604020202020204" pitchFamily="34" charset="0"/>
              <a:buChar char="q"/>
            </a:pPr>
            <a:r>
              <a:rPr lang="en-US" sz="2000" b="1"/>
              <a:t>Pureed </a:t>
            </a:r>
            <a:r>
              <a:rPr lang="en-US" sz="2000"/>
              <a:t>(</a:t>
            </a:r>
            <a:r>
              <a:rPr lang="en-US" sz="2000" u="sng"/>
              <a:t>frozen only</a:t>
            </a:r>
            <a:r>
              <a:rPr lang="en-US" sz="2000"/>
              <a:t>): Offers options for adults who have trouble swallowing. The food is blended or put through a food processor and modified to a smooth, pudding-like consistency.</a:t>
            </a:r>
          </a:p>
          <a:p>
            <a:pPr>
              <a:buFont typeface="Wingdings" panose="020B0604020202020204" pitchFamily="34" charset="0"/>
              <a:buChar char="q"/>
            </a:pPr>
            <a:r>
              <a:rPr lang="en-US" sz="2000" b="1"/>
              <a:t>South Asian Diet </a:t>
            </a:r>
            <a:r>
              <a:rPr lang="en-US" sz="2000"/>
              <a:t>(</a:t>
            </a:r>
            <a:r>
              <a:rPr lang="en-US" sz="2000" u="sng"/>
              <a:t>frozen only</a:t>
            </a:r>
            <a:r>
              <a:rPr lang="en-US" sz="2000"/>
              <a:t>): Offers Indian and Pakistani meal options.</a:t>
            </a:r>
          </a:p>
          <a:p>
            <a:pPr>
              <a:buFont typeface="Wingdings" panose="020B0604020202020204" pitchFamily="34" charset="0"/>
              <a:buChar char="q"/>
            </a:pPr>
            <a:r>
              <a:rPr lang="en-US" sz="2000" b="1"/>
              <a:t>East Asian Diet</a:t>
            </a:r>
            <a:r>
              <a:rPr lang="en-US" sz="2000"/>
              <a:t> (</a:t>
            </a:r>
            <a:r>
              <a:rPr lang="en-US" sz="2000" u="sng"/>
              <a:t>frozen only</a:t>
            </a:r>
            <a:r>
              <a:rPr lang="en-US" sz="2000"/>
              <a:t>): Offers a blended menu that includes Chinese, Korean, and Vietnamese meal options.</a:t>
            </a:r>
          </a:p>
          <a:p>
            <a:pPr>
              <a:buFont typeface="Wingdings" panose="020B0604020202020204" pitchFamily="34" charset="0"/>
              <a:buChar char="q"/>
            </a:pPr>
            <a:r>
              <a:rPr lang="en-US" sz="2000" b="1"/>
              <a:t>Shelf Stable: </a:t>
            </a:r>
            <a:r>
              <a:rPr lang="en-US" sz="2000"/>
              <a:t>Meals that can be safely stored at room temperature in a sealed container or package that follow the diets listed.</a:t>
            </a:r>
          </a:p>
          <a:p>
            <a:pPr marL="158750" indent="0">
              <a:buNone/>
            </a:pPr>
            <a:r>
              <a:rPr lang="en-US" b="1">
                <a:solidFill>
                  <a:srgbClr val="FF0000"/>
                </a:solidFill>
              </a:rPr>
              <a:t>All clients enrolled by both CCUs &amp; MCOs have access to all meal programs &amp; diets.</a:t>
            </a:r>
            <a:endParaRPr lang="en-US">
              <a:solidFill>
                <a:srgbClr val="FF0000"/>
              </a:solidFill>
            </a:endParaRPr>
          </a:p>
          <a:p>
            <a:endParaRPr lang="en-US"/>
          </a:p>
        </p:txBody>
      </p:sp>
    </p:spTree>
    <p:extLst>
      <p:ext uri="{BB962C8B-B14F-4D97-AF65-F5344CB8AC3E}">
        <p14:creationId xmlns:p14="http://schemas.microsoft.com/office/powerpoint/2010/main" val="23931257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37641F-C330-5F3A-771B-C843F3AF66E6}"/>
              </a:ext>
            </a:extLst>
          </p:cNvPr>
          <p:cNvSpPr>
            <a:spLocks noGrp="1"/>
          </p:cNvSpPr>
          <p:nvPr>
            <p:ph type="ctrTitle"/>
          </p:nvPr>
        </p:nvSpPr>
        <p:spPr>
          <a:xfrm>
            <a:off x="1103543" y="619423"/>
            <a:ext cx="10380359" cy="730800"/>
          </a:xfrm>
        </p:spPr>
        <p:txBody>
          <a:bodyPr/>
          <a:lstStyle/>
          <a:p>
            <a:r>
              <a:rPr lang="en-US" sz="3600" b="1">
                <a:solidFill>
                  <a:schemeClr val="tx1"/>
                </a:solidFill>
              </a:rPr>
              <a:t>Home Delivered Meal Program Combinations</a:t>
            </a:r>
          </a:p>
        </p:txBody>
      </p:sp>
      <p:pic>
        <p:nvPicPr>
          <p:cNvPr id="5" name="Picture 5">
            <a:extLst>
              <a:ext uri="{FF2B5EF4-FFF2-40B4-BE49-F238E27FC236}">
                <a16:creationId xmlns:a16="http://schemas.microsoft.com/office/drawing/2014/main" id="{109254DE-ECB9-F6D3-F4CC-5EDF49700287}"/>
              </a:ext>
            </a:extLst>
          </p:cNvPr>
          <p:cNvPicPr>
            <a:picLocks noChangeAspect="1"/>
          </p:cNvPicPr>
          <p:nvPr/>
        </p:nvPicPr>
        <p:blipFill rotWithShape="1">
          <a:blip r:embed="rId3"/>
          <a:srcRect l="683" r="-114"/>
          <a:stretch/>
        </p:blipFill>
        <p:spPr>
          <a:xfrm>
            <a:off x="1886346" y="1363370"/>
            <a:ext cx="8576092" cy="4997414"/>
          </a:xfrm>
          <a:prstGeom prst="rect">
            <a:avLst/>
          </a:prstGeom>
          <a:ln>
            <a:solidFill>
              <a:schemeClr val="tx1"/>
            </a:solidFill>
          </a:ln>
        </p:spPr>
      </p:pic>
      <p:sp>
        <p:nvSpPr>
          <p:cNvPr id="4" name="TextBox 3">
            <a:extLst>
              <a:ext uri="{FF2B5EF4-FFF2-40B4-BE49-F238E27FC236}">
                <a16:creationId xmlns:a16="http://schemas.microsoft.com/office/drawing/2014/main" id="{4120A46B-70DA-DDE4-18E7-F4DD2528EDDE}"/>
              </a:ext>
            </a:extLst>
          </p:cNvPr>
          <p:cNvSpPr txBox="1"/>
          <p:nvPr/>
        </p:nvSpPr>
        <p:spPr>
          <a:xfrm>
            <a:off x="559760" y="6360784"/>
            <a:ext cx="11072480" cy="369332"/>
          </a:xfrm>
          <a:prstGeom prst="rect">
            <a:avLst/>
          </a:prstGeom>
          <a:noFill/>
        </p:spPr>
        <p:txBody>
          <a:bodyPr wrap="square" rtlCol="0">
            <a:spAutoFit/>
          </a:bodyPr>
          <a:lstStyle/>
          <a:p>
            <a:pPr algn="ctr"/>
            <a:r>
              <a:rPr lang="en-US">
                <a:latin typeface="+mj-lt"/>
              </a:rPr>
              <a:t>A shared folder with HDM program information and applicable forms will be shared with MCOs.</a:t>
            </a:r>
          </a:p>
        </p:txBody>
      </p:sp>
    </p:spTree>
    <p:extLst>
      <p:ext uri="{BB962C8B-B14F-4D97-AF65-F5344CB8AC3E}">
        <p14:creationId xmlns:p14="http://schemas.microsoft.com/office/powerpoint/2010/main" val="347049544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BF9E63-B7E4-2FF7-5EAE-00C01602A8DC}"/>
              </a:ext>
            </a:extLst>
          </p:cNvPr>
          <p:cNvSpPr>
            <a:spLocks noGrp="1"/>
          </p:cNvSpPr>
          <p:nvPr>
            <p:ph type="ctrTitle"/>
          </p:nvPr>
        </p:nvSpPr>
        <p:spPr>
          <a:xfrm>
            <a:off x="1252399" y="823671"/>
            <a:ext cx="10298252" cy="1046598"/>
          </a:xfrm>
        </p:spPr>
        <p:txBody>
          <a:bodyPr/>
          <a:lstStyle/>
          <a:p>
            <a:r>
              <a:rPr lang="en-US">
                <a:solidFill>
                  <a:schemeClr val="tx1"/>
                </a:solidFill>
              </a:rPr>
              <a:t> </a:t>
            </a:r>
            <a:r>
              <a:rPr lang="en-US" b="1">
                <a:solidFill>
                  <a:schemeClr val="tx1"/>
                </a:solidFill>
              </a:rPr>
              <a:t>Accessing Home Delivered Meal Services</a:t>
            </a:r>
          </a:p>
        </p:txBody>
      </p:sp>
      <p:sp>
        <p:nvSpPr>
          <p:cNvPr id="3" name="Text Placeholder 2">
            <a:extLst>
              <a:ext uri="{FF2B5EF4-FFF2-40B4-BE49-F238E27FC236}">
                <a16:creationId xmlns:a16="http://schemas.microsoft.com/office/drawing/2014/main" id="{F5B41080-D2DB-6E32-FD88-C0A1CFD536E2}"/>
              </a:ext>
            </a:extLst>
          </p:cNvPr>
          <p:cNvSpPr>
            <a:spLocks noGrp="1"/>
          </p:cNvSpPr>
          <p:nvPr>
            <p:ph type="body" idx="1"/>
          </p:nvPr>
        </p:nvSpPr>
        <p:spPr>
          <a:xfrm>
            <a:off x="1173230" y="1801084"/>
            <a:ext cx="9957101" cy="4193200"/>
          </a:xfrm>
        </p:spPr>
        <p:txBody>
          <a:bodyPr spcFirstLastPara="1" vert="horz" lIns="91440" tIns="45720" rIns="91440" bIns="45720" rtlCol="0" anchor="t">
            <a:noAutofit/>
          </a:bodyPr>
          <a:lstStyle/>
          <a:p>
            <a:r>
              <a:rPr lang="en-US" sz="2400"/>
              <a:t>Clients are typically connected to services via our Information and Assistance Center (I&amp;A) which is the gateway to services for seniors, calls are received through </a:t>
            </a:r>
            <a:r>
              <a:rPr lang="en-US" sz="2400" b="1">
                <a:solidFill>
                  <a:srgbClr val="FF0000"/>
                </a:solidFill>
              </a:rPr>
              <a:t>(312-744-4016) </a:t>
            </a:r>
            <a:r>
              <a:rPr lang="en-US" sz="2400"/>
              <a:t>for all services </a:t>
            </a:r>
            <a:r>
              <a:rPr lang="en-US" sz="2400" b="1">
                <a:solidFill>
                  <a:srgbClr val="FF0000"/>
                </a:solidFill>
              </a:rPr>
              <a:t>including HDM </a:t>
            </a:r>
            <a:r>
              <a:rPr lang="en-US" sz="2400"/>
              <a:t>and are routed to appropriate agencies to initiate services. </a:t>
            </a:r>
          </a:p>
          <a:p>
            <a:r>
              <a:rPr lang="en-US" sz="2400"/>
              <a:t>Typically, clients in need of meals are also assessed for other services (i.e., CCP)</a:t>
            </a:r>
          </a:p>
          <a:p>
            <a:r>
              <a:rPr lang="en-US" sz="2400"/>
              <a:t>The Care Coordination Units (CCUs) and/or Managed Care Organizations (MCOs) are responsible for conducting the assessments and determining the eligibility for Home Delivered Meal Services.</a:t>
            </a:r>
          </a:p>
          <a:p>
            <a:endParaRPr lang="en-US" sz="2400"/>
          </a:p>
          <a:p>
            <a:pPr marL="158750" indent="0">
              <a:buNone/>
            </a:pPr>
            <a:endParaRPr lang="en-US"/>
          </a:p>
        </p:txBody>
      </p:sp>
    </p:spTree>
    <p:extLst>
      <p:ext uri="{BB962C8B-B14F-4D97-AF65-F5344CB8AC3E}">
        <p14:creationId xmlns:p14="http://schemas.microsoft.com/office/powerpoint/2010/main" val="116646625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053186-B956-EC18-B07E-A428A885F493}"/>
              </a:ext>
            </a:extLst>
          </p:cNvPr>
          <p:cNvSpPr>
            <a:spLocks noGrp="1"/>
          </p:cNvSpPr>
          <p:nvPr>
            <p:ph type="ctrTitle"/>
          </p:nvPr>
        </p:nvSpPr>
        <p:spPr>
          <a:xfrm>
            <a:off x="1157430" y="682630"/>
            <a:ext cx="10217706" cy="894774"/>
          </a:xfrm>
        </p:spPr>
        <p:txBody>
          <a:bodyPr/>
          <a:lstStyle/>
          <a:p>
            <a:r>
              <a:rPr lang="en-US">
                <a:solidFill>
                  <a:schemeClr val="tx1"/>
                </a:solidFill>
              </a:rPr>
              <a:t> </a:t>
            </a:r>
            <a:r>
              <a:rPr lang="en-US" b="1">
                <a:solidFill>
                  <a:schemeClr val="tx1"/>
                </a:solidFill>
              </a:rPr>
              <a:t>Role of CCUs &amp; MCOs</a:t>
            </a:r>
          </a:p>
        </p:txBody>
      </p:sp>
      <p:sp>
        <p:nvSpPr>
          <p:cNvPr id="3" name="Text Placeholder 2">
            <a:extLst>
              <a:ext uri="{FF2B5EF4-FFF2-40B4-BE49-F238E27FC236}">
                <a16:creationId xmlns:a16="http://schemas.microsoft.com/office/drawing/2014/main" id="{FC229CD9-7072-C963-CF32-1210F6B92AC7}"/>
              </a:ext>
            </a:extLst>
          </p:cNvPr>
          <p:cNvSpPr>
            <a:spLocks noGrp="1"/>
          </p:cNvSpPr>
          <p:nvPr>
            <p:ph type="body" idx="1"/>
          </p:nvPr>
        </p:nvSpPr>
        <p:spPr>
          <a:xfrm>
            <a:off x="1157430" y="1577404"/>
            <a:ext cx="10217706" cy="5125689"/>
          </a:xfrm>
        </p:spPr>
        <p:txBody>
          <a:bodyPr spcFirstLastPara="1" vert="horz" lIns="91440" tIns="45720" rIns="91440" bIns="45720" rtlCol="0" anchor="t">
            <a:noAutofit/>
          </a:bodyPr>
          <a:lstStyle/>
          <a:p>
            <a:pPr marL="673100" indent="-514350">
              <a:buFont typeface="+mj-lt"/>
              <a:buAutoNum type="arabicPeriod"/>
            </a:pPr>
            <a:r>
              <a:rPr lang="en-US" sz="2400" b="1"/>
              <a:t>Conduct in-home Assessments to Determine Need/Eligibility for HDM based on referral type:</a:t>
            </a:r>
            <a:r>
              <a:rPr lang="en-US" sz="2400" b="1">
                <a:solidFill>
                  <a:srgbClr val="005899"/>
                </a:solidFill>
              </a:rPr>
              <a:t> </a:t>
            </a:r>
            <a:r>
              <a:rPr lang="en-US" sz="2400">
                <a:solidFill>
                  <a:srgbClr val="FF0000"/>
                </a:solidFill>
              </a:rPr>
              <a:t>Standard, Urgent, or Emergency</a:t>
            </a:r>
          </a:p>
          <a:p>
            <a:pPr marL="673100" indent="-514350">
              <a:buFont typeface="+mj-lt"/>
              <a:buAutoNum type="arabicPeriod"/>
            </a:pPr>
            <a:r>
              <a:rPr lang="en-US" sz="2400" b="1"/>
              <a:t>Determine the Meal Type: </a:t>
            </a:r>
            <a:r>
              <a:rPr lang="en-US" sz="2400">
                <a:solidFill>
                  <a:srgbClr val="FF0000"/>
                </a:solidFill>
              </a:rPr>
              <a:t>Hot or Frozen/Weekend</a:t>
            </a:r>
            <a:endParaRPr lang="en-US" sz="2400" b="1" u="sng">
              <a:solidFill>
                <a:srgbClr val="FF0000"/>
              </a:solidFill>
            </a:endParaRPr>
          </a:p>
          <a:p>
            <a:pPr marL="673100" indent="-514350">
              <a:buFont typeface="+mj-lt"/>
              <a:buAutoNum type="arabicPeriod"/>
            </a:pPr>
            <a:r>
              <a:rPr lang="en-US" sz="2400" b="1"/>
              <a:t>Determine Meal Service Program Duration: </a:t>
            </a:r>
            <a:r>
              <a:rPr lang="en-US" sz="2400">
                <a:solidFill>
                  <a:srgbClr val="FF0000"/>
                </a:solidFill>
              </a:rPr>
              <a:t>Short-term Meal Service (Presumes eligibility/temporary urgent need) or Long-term Meal Service</a:t>
            </a:r>
          </a:p>
          <a:p>
            <a:pPr marL="673100" indent="-514350">
              <a:buFont typeface="+mj-lt"/>
              <a:buAutoNum type="arabicPeriod"/>
            </a:pPr>
            <a:r>
              <a:rPr lang="en-US" sz="2400" b="1"/>
              <a:t>Determine Meal Diet Type: </a:t>
            </a:r>
            <a:r>
              <a:rPr lang="en-US" sz="2400">
                <a:solidFill>
                  <a:srgbClr val="FF0000"/>
                </a:solidFill>
              </a:rPr>
              <a:t>General/ Vegetarian/ Kosher/ Pureed/ Southern Asian/Eastern Asian </a:t>
            </a:r>
          </a:p>
          <a:p>
            <a:pPr marL="673100" indent="-514350">
              <a:buFont typeface="+mj-lt"/>
              <a:buAutoNum type="arabicPeriod"/>
            </a:pPr>
            <a:r>
              <a:rPr lang="en-US" sz="2400" b="1"/>
              <a:t>Review Contribution Letter with Client</a:t>
            </a:r>
            <a:endParaRPr lang="en-US" sz="2400"/>
          </a:p>
          <a:p>
            <a:pPr marL="673100" indent="-514350">
              <a:buFont typeface="+mj-lt"/>
              <a:buAutoNum type="arabicPeriod"/>
            </a:pPr>
            <a:r>
              <a:rPr lang="en-US" sz="2400" b="1"/>
              <a:t>Complete HDM Referral Form &amp; Submit to HDM Provider</a:t>
            </a:r>
            <a:endParaRPr lang="en-US" sz="2400"/>
          </a:p>
          <a:p>
            <a:pPr marL="673100" indent="-514350">
              <a:buFont typeface="+mj-lt"/>
              <a:buAutoNum type="arabicPeriod"/>
            </a:pPr>
            <a:r>
              <a:rPr lang="en-US" sz="2400" b="1" u="sng">
                <a:highlight>
                  <a:srgbClr val="FFFF00"/>
                </a:highlight>
              </a:rPr>
              <a:t>Conduct Re-assessment of HDM Clients annually or more frequently depending on physical, mental, environmental changes of HDM client.</a:t>
            </a:r>
            <a:endParaRPr lang="en-US" sz="2400" u="sng">
              <a:highlight>
                <a:srgbClr val="FFFF00"/>
              </a:highlight>
            </a:endParaRPr>
          </a:p>
          <a:p>
            <a:endParaRPr lang="en-US"/>
          </a:p>
        </p:txBody>
      </p:sp>
    </p:spTree>
    <p:extLst>
      <p:ext uri="{BB962C8B-B14F-4D97-AF65-F5344CB8AC3E}">
        <p14:creationId xmlns:p14="http://schemas.microsoft.com/office/powerpoint/2010/main" val="21484532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D17F9-C2CE-5775-F7E7-17934C080FE1}"/>
              </a:ext>
            </a:extLst>
          </p:cNvPr>
          <p:cNvSpPr>
            <a:spLocks noGrp="1"/>
          </p:cNvSpPr>
          <p:nvPr>
            <p:ph type="ctrTitle"/>
          </p:nvPr>
        </p:nvSpPr>
        <p:spPr>
          <a:xfrm>
            <a:off x="1191439" y="292724"/>
            <a:ext cx="9687200" cy="730800"/>
          </a:xfrm>
        </p:spPr>
        <p:txBody>
          <a:bodyPr/>
          <a:lstStyle/>
          <a:p>
            <a:r>
              <a:rPr lang="en-US" b="1"/>
              <a:t>Home Delivered Meals Referral Types</a:t>
            </a:r>
            <a:r>
              <a:rPr lang="en-US"/>
              <a:t>	</a:t>
            </a:r>
          </a:p>
        </p:txBody>
      </p:sp>
      <p:sp>
        <p:nvSpPr>
          <p:cNvPr id="3" name="Text Placeholder 2">
            <a:extLst>
              <a:ext uri="{FF2B5EF4-FFF2-40B4-BE49-F238E27FC236}">
                <a16:creationId xmlns:a16="http://schemas.microsoft.com/office/drawing/2014/main" id="{44FC053C-E62A-E6A7-3D9E-74CC2C1C4225}"/>
              </a:ext>
            </a:extLst>
          </p:cNvPr>
          <p:cNvSpPr>
            <a:spLocks noGrp="1"/>
          </p:cNvSpPr>
          <p:nvPr>
            <p:ph type="body" idx="1"/>
          </p:nvPr>
        </p:nvSpPr>
        <p:spPr>
          <a:xfrm>
            <a:off x="653143" y="945146"/>
            <a:ext cx="11022823" cy="5847540"/>
          </a:xfrm>
        </p:spPr>
        <p:txBody>
          <a:bodyPr/>
          <a:lstStyle/>
          <a:p>
            <a:pPr marL="158750" indent="0">
              <a:buNone/>
            </a:pPr>
            <a:r>
              <a:rPr lang="en-US" sz="2400" b="1">
                <a:solidFill>
                  <a:srgbClr val="0000FF"/>
                </a:solidFill>
              </a:rPr>
              <a:t>	Determine the Level of Urgency:  </a:t>
            </a:r>
            <a:r>
              <a:rPr lang="en-US" sz="2000"/>
              <a:t>There are </a:t>
            </a:r>
            <a:r>
              <a:rPr lang="en-US" sz="2000" b="1"/>
              <a:t>three</a:t>
            </a:r>
            <a:r>
              <a:rPr lang="en-US" sz="2000"/>
              <a:t> type of referrals</a:t>
            </a:r>
          </a:p>
          <a:p>
            <a:pPr>
              <a:buFont typeface="Wingdings" panose="05000000000000000000" pitchFamily="2" charset="2"/>
              <a:buChar char="§"/>
            </a:pPr>
            <a:r>
              <a:rPr lang="en-US" sz="2000" b="1" u="sng">
                <a:solidFill>
                  <a:schemeClr val="tx1"/>
                </a:solidFill>
              </a:rPr>
              <a:t>Standard Referral</a:t>
            </a:r>
            <a:r>
              <a:rPr lang="en-US" sz="2000" b="1">
                <a:solidFill>
                  <a:schemeClr val="tx1"/>
                </a:solidFill>
              </a:rPr>
              <a:t>: </a:t>
            </a:r>
          </a:p>
          <a:p>
            <a:pPr marL="901700" lvl="1" indent="-285750">
              <a:spcBef>
                <a:spcPts val="0"/>
              </a:spcBef>
              <a:buFont typeface="Arial" panose="020B0604020202020204" pitchFamily="34" charset="0"/>
              <a:buChar char="•"/>
            </a:pPr>
            <a:r>
              <a:rPr lang="en-US" sz="1600"/>
              <a:t>The MCO must complete the </a:t>
            </a:r>
            <a:r>
              <a:rPr lang="en-US" sz="1600" b="1"/>
              <a:t>“HDM Nutrition Referral Form” </a:t>
            </a:r>
            <a:r>
              <a:rPr lang="en-US" sz="1600"/>
              <a:t>and email the HDM Provider within 5 business days.</a:t>
            </a:r>
          </a:p>
          <a:p>
            <a:pPr marL="958850" lvl="1" indent="-342900">
              <a:spcBef>
                <a:spcPts val="0"/>
              </a:spcBef>
              <a:buFont typeface="Arial" panose="020B0604020202020204" pitchFamily="34" charset="0"/>
              <a:buChar char="•"/>
            </a:pPr>
            <a:r>
              <a:rPr lang="en-US" sz="1600"/>
              <a:t>The MCO must contact the client within </a:t>
            </a:r>
            <a:r>
              <a:rPr lang="en-US" sz="1600" b="1"/>
              <a:t>72 hours </a:t>
            </a:r>
            <a:r>
              <a:rPr lang="en-US" sz="1600"/>
              <a:t>to schedule a home visit to conduct the HDM assessment. The case manager has up to </a:t>
            </a:r>
            <a:r>
              <a:rPr lang="en-US" sz="1600" b="1"/>
              <a:t>30 calendar days to conduct the home visit.</a:t>
            </a:r>
          </a:p>
          <a:p>
            <a:pPr>
              <a:buFont typeface="Wingdings" panose="05000000000000000000" pitchFamily="2" charset="2"/>
              <a:buChar char="§"/>
            </a:pPr>
            <a:r>
              <a:rPr lang="en-US" sz="2000" b="1" u="sng"/>
              <a:t>Urgent Referral</a:t>
            </a:r>
            <a:r>
              <a:rPr lang="en-US" sz="2000" b="1"/>
              <a:t>: </a:t>
            </a:r>
          </a:p>
          <a:p>
            <a:pPr lvl="1">
              <a:spcBef>
                <a:spcPts val="0"/>
              </a:spcBef>
              <a:buFont typeface="Arial" panose="020B0604020202020204" pitchFamily="34" charset="0"/>
              <a:buChar char="•"/>
            </a:pPr>
            <a:r>
              <a:rPr lang="en-US" sz="1600"/>
              <a:t>Clients who are not in immediate danger or risking their health or entering a nursing home, but whose situation warrants prompt attention, primarily when the client’s situation is likely to change or deteriorate in less than two weeks.</a:t>
            </a:r>
          </a:p>
          <a:p>
            <a:pPr lvl="1">
              <a:spcBef>
                <a:spcPts val="0"/>
              </a:spcBef>
              <a:buFont typeface="Arial" panose="020B0604020202020204" pitchFamily="34" charset="0"/>
              <a:buChar char="•"/>
            </a:pPr>
            <a:r>
              <a:rPr lang="en-US" sz="1600"/>
              <a:t>Complete the </a:t>
            </a:r>
            <a:r>
              <a:rPr lang="en-US" sz="1600" b="1"/>
              <a:t>“HDM Nutrition Referral Form” </a:t>
            </a:r>
            <a:r>
              <a:rPr lang="en-US" sz="1600"/>
              <a:t>and email to HDM Provider;</a:t>
            </a:r>
            <a:endParaRPr lang="en-US" sz="1600" b="1">
              <a:solidFill>
                <a:schemeClr val="tx1"/>
              </a:solidFill>
            </a:endParaRPr>
          </a:p>
          <a:p>
            <a:pPr lvl="1">
              <a:spcBef>
                <a:spcPts val="0"/>
              </a:spcBef>
              <a:buFont typeface="Arial" panose="020B0604020202020204" pitchFamily="34" charset="0"/>
              <a:buChar char="•"/>
            </a:pPr>
            <a:r>
              <a:rPr lang="en-US" sz="1600"/>
              <a:t>The MCO must contact the client within </a:t>
            </a:r>
            <a:r>
              <a:rPr lang="en-US" sz="1600" b="1"/>
              <a:t>72 hours </a:t>
            </a:r>
            <a:r>
              <a:rPr lang="en-US" sz="1600"/>
              <a:t>and if necessary, the case manager must make a home visit to conduct an assessment within </a:t>
            </a:r>
            <a:r>
              <a:rPr lang="en-US" sz="1600" b="1"/>
              <a:t>7 calendar days</a:t>
            </a:r>
            <a:r>
              <a:rPr lang="en-US" sz="1600"/>
              <a:t>.</a:t>
            </a:r>
          </a:p>
          <a:p>
            <a:pPr>
              <a:buFont typeface="Wingdings" panose="05000000000000000000" pitchFamily="2" charset="2"/>
              <a:buChar char="§"/>
            </a:pPr>
            <a:r>
              <a:rPr lang="en-US" b="1" u="sng">
                <a:solidFill>
                  <a:srgbClr val="FF0000"/>
                </a:solidFill>
              </a:rPr>
              <a:t>Emergency Referral</a:t>
            </a:r>
          </a:p>
          <a:p>
            <a:pPr lvl="1">
              <a:spcBef>
                <a:spcPts val="0"/>
              </a:spcBef>
              <a:buFont typeface="Arial" panose="020B0604020202020204" pitchFamily="34" charset="0"/>
              <a:buChar char="•"/>
            </a:pPr>
            <a:r>
              <a:rPr lang="en-US" sz="1600"/>
              <a:t>Clients who have extenuating circumstances and/ or are at imminent risk.</a:t>
            </a:r>
          </a:p>
          <a:p>
            <a:pPr lvl="1">
              <a:spcBef>
                <a:spcPts val="0"/>
              </a:spcBef>
              <a:buFont typeface="Arial" panose="020B0604020202020204" pitchFamily="34" charset="0"/>
              <a:buChar char="•"/>
            </a:pPr>
            <a:r>
              <a:rPr lang="en-US" sz="1600"/>
              <a:t>Complete the </a:t>
            </a:r>
            <a:r>
              <a:rPr lang="en-US" sz="1600" b="1"/>
              <a:t>“HDM Nutrition Referral Form "</a:t>
            </a:r>
            <a:r>
              <a:rPr lang="en-US" sz="1600"/>
              <a:t>and email to HDM Provider asap. </a:t>
            </a:r>
          </a:p>
          <a:p>
            <a:pPr marL="958850" lvl="1" indent="-342900">
              <a:spcBef>
                <a:spcPts val="0"/>
              </a:spcBef>
              <a:buFont typeface="Arial" panose="020B0604020202020204" pitchFamily="34" charset="0"/>
              <a:buChar char="•"/>
            </a:pPr>
            <a:r>
              <a:rPr lang="en-US" sz="1600"/>
              <a:t>MCO must contact the client immediately and if necessary, a case manager will make a visit to conduct an assessment </a:t>
            </a:r>
            <a:r>
              <a:rPr lang="en-US" sz="1600" b="1"/>
              <a:t>within 24 hours</a:t>
            </a:r>
            <a:r>
              <a:rPr lang="en-US" sz="1600"/>
              <a:t>.  </a:t>
            </a:r>
          </a:p>
          <a:p>
            <a:pPr marL="615950" lvl="1" indent="0">
              <a:spcBef>
                <a:spcPts val="0"/>
              </a:spcBef>
              <a:buNone/>
            </a:pPr>
            <a:endParaRPr lang="en-US" sz="1600" b="1">
              <a:solidFill>
                <a:srgbClr val="FF0000"/>
              </a:solidFill>
            </a:endParaRPr>
          </a:p>
          <a:p>
            <a:pPr marL="158750" indent="0" algn="ctr">
              <a:buNone/>
            </a:pPr>
            <a:r>
              <a:rPr lang="en-US" sz="1600" b="1"/>
              <a:t>Meals begin next day (if hot) or next delivery day of assigned route (if frozen).</a:t>
            </a:r>
          </a:p>
          <a:p>
            <a:pPr marL="158750" indent="0">
              <a:buNone/>
            </a:pPr>
            <a:endParaRPr lang="en-US" sz="1600"/>
          </a:p>
        </p:txBody>
      </p:sp>
    </p:spTree>
    <p:extLst>
      <p:ext uri="{BB962C8B-B14F-4D97-AF65-F5344CB8AC3E}">
        <p14:creationId xmlns:p14="http://schemas.microsoft.com/office/powerpoint/2010/main" val="1877103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1CC894-8CC4-013D-E374-2A66092DAE53}"/>
              </a:ext>
            </a:extLst>
          </p:cNvPr>
          <p:cNvSpPr>
            <a:spLocks noGrp="1"/>
          </p:cNvSpPr>
          <p:nvPr>
            <p:ph type="ctrTitle"/>
          </p:nvPr>
        </p:nvSpPr>
        <p:spPr>
          <a:xfrm>
            <a:off x="1252399" y="736861"/>
            <a:ext cx="4753031" cy="730800"/>
          </a:xfrm>
        </p:spPr>
        <p:txBody>
          <a:bodyPr/>
          <a:lstStyle/>
          <a:p>
            <a:r>
              <a:rPr lang="en-US" b="1"/>
              <a:t>HDM Nutrition Referral</a:t>
            </a:r>
          </a:p>
        </p:txBody>
      </p:sp>
      <p:sp>
        <p:nvSpPr>
          <p:cNvPr id="3" name="Text Placeholder 2">
            <a:extLst>
              <a:ext uri="{FF2B5EF4-FFF2-40B4-BE49-F238E27FC236}">
                <a16:creationId xmlns:a16="http://schemas.microsoft.com/office/drawing/2014/main" id="{65D0D53C-E7E0-DDD6-E406-0D450FDEC0AD}"/>
              </a:ext>
            </a:extLst>
          </p:cNvPr>
          <p:cNvSpPr>
            <a:spLocks noGrp="1"/>
          </p:cNvSpPr>
          <p:nvPr>
            <p:ph type="body" idx="1"/>
          </p:nvPr>
        </p:nvSpPr>
        <p:spPr>
          <a:xfrm>
            <a:off x="778780" y="1451626"/>
            <a:ext cx="4910165" cy="5044641"/>
          </a:xfrm>
        </p:spPr>
        <p:txBody>
          <a:bodyPr/>
          <a:lstStyle/>
          <a:p>
            <a:r>
              <a:rPr lang="en-US"/>
              <a:t>The HDM Nutrition Referral form must be completed entirely with special attention to  the following sections which are federally required fields:</a:t>
            </a:r>
          </a:p>
          <a:p>
            <a:endParaRPr lang="en-US"/>
          </a:p>
          <a:p>
            <a:pPr lvl="1">
              <a:spcBef>
                <a:spcPts val="0"/>
              </a:spcBef>
              <a:buFont typeface="Courier New" panose="02070309020205020404" pitchFamily="49" charset="0"/>
              <a:buChar char="o"/>
            </a:pPr>
            <a:r>
              <a:rPr lang="en-US"/>
              <a:t>Demographic Information </a:t>
            </a:r>
            <a:r>
              <a:rPr lang="en-US">
                <a:solidFill>
                  <a:srgbClr val="FF0000"/>
                </a:solidFill>
              </a:rPr>
              <a:t>(A.)</a:t>
            </a:r>
          </a:p>
          <a:p>
            <a:pPr lvl="1">
              <a:spcBef>
                <a:spcPts val="0"/>
              </a:spcBef>
              <a:buFont typeface="Courier New" panose="02070309020205020404" pitchFamily="49" charset="0"/>
              <a:buChar char="o"/>
            </a:pPr>
            <a:r>
              <a:rPr lang="en-US"/>
              <a:t>Nutrition Risk Screen </a:t>
            </a:r>
            <a:r>
              <a:rPr lang="en-US">
                <a:solidFill>
                  <a:srgbClr val="0000FF"/>
                </a:solidFill>
              </a:rPr>
              <a:t>(B.)</a:t>
            </a:r>
          </a:p>
          <a:p>
            <a:pPr lvl="1">
              <a:spcBef>
                <a:spcPts val="0"/>
              </a:spcBef>
              <a:buFont typeface="Courier New" panose="02070309020205020404" pitchFamily="49" charset="0"/>
              <a:buChar char="o"/>
            </a:pPr>
            <a:r>
              <a:rPr lang="en-US"/>
              <a:t>ADL/ IADL Information </a:t>
            </a:r>
            <a:r>
              <a:rPr lang="en-US">
                <a:solidFill>
                  <a:srgbClr val="007A37"/>
                </a:solidFill>
              </a:rPr>
              <a:t>(C.)</a:t>
            </a:r>
          </a:p>
          <a:p>
            <a:pPr lvl="1">
              <a:spcBef>
                <a:spcPts val="0"/>
              </a:spcBef>
              <a:buFont typeface="Courier New" panose="02070309020205020404" pitchFamily="49" charset="0"/>
              <a:buChar char="o"/>
            </a:pPr>
            <a:endParaRPr lang="en-US">
              <a:solidFill>
                <a:srgbClr val="007A37"/>
              </a:solidFill>
            </a:endParaRPr>
          </a:p>
          <a:p>
            <a:r>
              <a:rPr lang="en-US" b="1"/>
              <a:t>HDM referrals submitted with </a:t>
            </a:r>
            <a:r>
              <a:rPr lang="en-US" b="1" u="sng">
                <a:solidFill>
                  <a:srgbClr val="FF0000"/>
                </a:solidFill>
              </a:rPr>
              <a:t>incomplete</a:t>
            </a:r>
            <a:r>
              <a:rPr lang="en-US" b="1"/>
              <a:t> </a:t>
            </a:r>
            <a:r>
              <a:rPr lang="en-US" b="1" u="sng">
                <a:solidFill>
                  <a:srgbClr val="FF0000"/>
                </a:solidFill>
              </a:rPr>
              <a:t>and/or missing information </a:t>
            </a:r>
            <a:r>
              <a:rPr lang="en-US" b="1"/>
              <a:t>from these sections will experience delays in services.</a:t>
            </a:r>
          </a:p>
          <a:p>
            <a:pPr marL="158750" indent="0">
              <a:buNone/>
            </a:pPr>
            <a:endParaRPr lang="en-US" b="1"/>
          </a:p>
          <a:p>
            <a:r>
              <a:rPr lang="en-US"/>
              <a:t>Once completed, please email </a:t>
            </a:r>
            <a:r>
              <a:rPr lang="en-US" sz="1800"/>
              <a:t>HDM Provider at: </a:t>
            </a:r>
            <a:r>
              <a:rPr lang="en-US" sz="1800" b="1">
                <a:solidFill>
                  <a:srgbClr val="0000FF"/>
                </a:solidFill>
                <a:hlinkClick r:id="rId3">
                  <a:extLst>
                    <a:ext uri="{A12FA001-AC4F-418D-AE19-62706E023703}">
                      <ahyp:hlinkClr xmlns:ahyp="http://schemas.microsoft.com/office/drawing/2018/hyperlinkcolor" val="tx"/>
                    </a:ext>
                  </a:extLst>
                </a:hlinkClick>
              </a:rPr>
              <a:t>HDMreferrals@openkitchens.com</a:t>
            </a:r>
            <a:endParaRPr lang="en-US" sz="1800" b="1">
              <a:solidFill>
                <a:srgbClr val="0000FF"/>
              </a:solidFill>
            </a:endParaRPr>
          </a:p>
          <a:p>
            <a:pPr marL="158750" indent="0" algn="ctr">
              <a:buNone/>
            </a:pPr>
            <a:endParaRPr lang="en-US" b="1"/>
          </a:p>
        </p:txBody>
      </p:sp>
      <p:pic>
        <p:nvPicPr>
          <p:cNvPr id="5" name="Picture 4">
            <a:extLst>
              <a:ext uri="{FF2B5EF4-FFF2-40B4-BE49-F238E27FC236}">
                <a16:creationId xmlns:a16="http://schemas.microsoft.com/office/drawing/2014/main" id="{C76DC00A-B84D-734D-49B2-C7A7366D6D1B}"/>
              </a:ext>
            </a:extLst>
          </p:cNvPr>
          <p:cNvPicPr>
            <a:picLocks noChangeAspect="1"/>
          </p:cNvPicPr>
          <p:nvPr/>
        </p:nvPicPr>
        <p:blipFill>
          <a:blip r:embed="rId4"/>
          <a:stretch>
            <a:fillRect/>
          </a:stretch>
        </p:blipFill>
        <p:spPr>
          <a:xfrm>
            <a:off x="5807466" y="176664"/>
            <a:ext cx="4103553" cy="5367651"/>
          </a:xfrm>
          <a:prstGeom prst="rect">
            <a:avLst/>
          </a:prstGeom>
        </p:spPr>
      </p:pic>
      <p:pic>
        <p:nvPicPr>
          <p:cNvPr id="20" name="Picture 19">
            <a:extLst>
              <a:ext uri="{FF2B5EF4-FFF2-40B4-BE49-F238E27FC236}">
                <a16:creationId xmlns:a16="http://schemas.microsoft.com/office/drawing/2014/main" id="{37647ED2-42E1-1DC1-F251-0693DE5855A5}"/>
              </a:ext>
            </a:extLst>
          </p:cNvPr>
          <p:cNvPicPr>
            <a:picLocks noChangeAspect="1"/>
          </p:cNvPicPr>
          <p:nvPr/>
        </p:nvPicPr>
        <p:blipFill rotWithShape="1">
          <a:blip r:embed="rId5"/>
          <a:srcRect l="3844" t="2907" r="4516" b="67300"/>
          <a:stretch/>
        </p:blipFill>
        <p:spPr>
          <a:xfrm>
            <a:off x="7148318" y="5362727"/>
            <a:ext cx="3471169" cy="1495273"/>
          </a:xfrm>
          <a:prstGeom prst="rect">
            <a:avLst/>
          </a:prstGeom>
        </p:spPr>
      </p:pic>
      <p:sp>
        <p:nvSpPr>
          <p:cNvPr id="21" name="TextBox 20">
            <a:extLst>
              <a:ext uri="{FF2B5EF4-FFF2-40B4-BE49-F238E27FC236}">
                <a16:creationId xmlns:a16="http://schemas.microsoft.com/office/drawing/2014/main" id="{611C6714-EA99-4055-BE1E-245DDB06EF65}"/>
              </a:ext>
            </a:extLst>
          </p:cNvPr>
          <p:cNvSpPr txBox="1"/>
          <p:nvPr/>
        </p:nvSpPr>
        <p:spPr>
          <a:xfrm>
            <a:off x="5570424" y="2463527"/>
            <a:ext cx="435006" cy="369332"/>
          </a:xfrm>
          <a:prstGeom prst="rect">
            <a:avLst/>
          </a:prstGeom>
          <a:noFill/>
        </p:spPr>
        <p:txBody>
          <a:bodyPr wrap="square" rtlCol="0">
            <a:spAutoFit/>
          </a:bodyPr>
          <a:lstStyle/>
          <a:p>
            <a:r>
              <a:rPr lang="en-US">
                <a:solidFill>
                  <a:srgbClr val="FF0000"/>
                </a:solidFill>
                <a:latin typeface="+mj-lt"/>
              </a:rPr>
              <a:t>A.</a:t>
            </a:r>
          </a:p>
        </p:txBody>
      </p:sp>
      <p:cxnSp>
        <p:nvCxnSpPr>
          <p:cNvPr id="23" name="Straight Arrow Connector 22">
            <a:extLst>
              <a:ext uri="{FF2B5EF4-FFF2-40B4-BE49-F238E27FC236}">
                <a16:creationId xmlns:a16="http://schemas.microsoft.com/office/drawing/2014/main" id="{D1DCD2D9-7645-AEE7-813F-99BC48CD5EE7}"/>
              </a:ext>
            </a:extLst>
          </p:cNvPr>
          <p:cNvCxnSpPr>
            <a:cxnSpLocks/>
          </p:cNvCxnSpPr>
          <p:nvPr/>
        </p:nvCxnSpPr>
        <p:spPr>
          <a:xfrm>
            <a:off x="5692676" y="2860489"/>
            <a:ext cx="281229" cy="157921"/>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9B99DC8D-5152-3B20-0767-324BC44AD1D6}"/>
              </a:ext>
            </a:extLst>
          </p:cNvPr>
          <p:cNvCxnSpPr>
            <a:cxnSpLocks/>
          </p:cNvCxnSpPr>
          <p:nvPr/>
        </p:nvCxnSpPr>
        <p:spPr>
          <a:xfrm flipH="1">
            <a:off x="9750451" y="2585168"/>
            <a:ext cx="385002" cy="495383"/>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9A8FB4E5-5C95-B8A9-CC0E-2AEA4B80BF52}"/>
              </a:ext>
            </a:extLst>
          </p:cNvPr>
          <p:cNvSpPr txBox="1"/>
          <p:nvPr/>
        </p:nvSpPr>
        <p:spPr>
          <a:xfrm>
            <a:off x="5583032" y="3904866"/>
            <a:ext cx="435006" cy="369332"/>
          </a:xfrm>
          <a:prstGeom prst="rect">
            <a:avLst/>
          </a:prstGeom>
          <a:noFill/>
        </p:spPr>
        <p:txBody>
          <a:bodyPr wrap="square" rtlCol="0">
            <a:spAutoFit/>
          </a:bodyPr>
          <a:lstStyle/>
          <a:p>
            <a:r>
              <a:rPr lang="en-US">
                <a:solidFill>
                  <a:srgbClr val="0000FF"/>
                </a:solidFill>
                <a:latin typeface="+mj-lt"/>
              </a:rPr>
              <a:t>B.</a:t>
            </a:r>
          </a:p>
        </p:txBody>
      </p:sp>
      <p:cxnSp>
        <p:nvCxnSpPr>
          <p:cNvPr id="28" name="Straight Arrow Connector 27">
            <a:extLst>
              <a:ext uri="{FF2B5EF4-FFF2-40B4-BE49-F238E27FC236}">
                <a16:creationId xmlns:a16="http://schemas.microsoft.com/office/drawing/2014/main" id="{3C72C58B-0AE0-4E0B-1AF4-B88DDB32639E}"/>
              </a:ext>
            </a:extLst>
          </p:cNvPr>
          <p:cNvCxnSpPr>
            <a:cxnSpLocks/>
          </p:cNvCxnSpPr>
          <p:nvPr/>
        </p:nvCxnSpPr>
        <p:spPr>
          <a:xfrm>
            <a:off x="5690134" y="4327694"/>
            <a:ext cx="283771" cy="25210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cxnSp>
        <p:nvCxnSpPr>
          <p:cNvPr id="29" name="Straight Arrow Connector 28">
            <a:extLst>
              <a:ext uri="{FF2B5EF4-FFF2-40B4-BE49-F238E27FC236}">
                <a16:creationId xmlns:a16="http://schemas.microsoft.com/office/drawing/2014/main" id="{64087EC2-4FCB-603B-9CDF-6581C6DDCC36}"/>
              </a:ext>
            </a:extLst>
          </p:cNvPr>
          <p:cNvCxnSpPr>
            <a:cxnSpLocks/>
          </p:cNvCxnSpPr>
          <p:nvPr/>
        </p:nvCxnSpPr>
        <p:spPr>
          <a:xfrm flipH="1">
            <a:off x="9750451" y="3973947"/>
            <a:ext cx="385002" cy="495383"/>
          </a:xfrm>
          <a:prstGeom prst="straightConnector1">
            <a:avLst/>
          </a:prstGeom>
          <a:ln>
            <a:solidFill>
              <a:srgbClr val="0000FF"/>
            </a:solidFill>
            <a:tailEnd type="triangle"/>
          </a:ln>
        </p:spPr>
        <p:style>
          <a:lnRef idx="1">
            <a:schemeClr val="accent1"/>
          </a:lnRef>
          <a:fillRef idx="0">
            <a:schemeClr val="accent1"/>
          </a:fillRef>
          <a:effectRef idx="0">
            <a:schemeClr val="accent1"/>
          </a:effectRef>
          <a:fontRef idx="minor">
            <a:schemeClr val="tx1"/>
          </a:fontRef>
        </p:style>
      </p:cxnSp>
      <p:sp>
        <p:nvSpPr>
          <p:cNvPr id="30" name="TextBox 29">
            <a:extLst>
              <a:ext uri="{FF2B5EF4-FFF2-40B4-BE49-F238E27FC236}">
                <a16:creationId xmlns:a16="http://schemas.microsoft.com/office/drawing/2014/main" id="{4C59C24D-7FA6-116A-E7E1-AE6AFCC0DAA8}"/>
              </a:ext>
            </a:extLst>
          </p:cNvPr>
          <p:cNvSpPr txBox="1"/>
          <p:nvPr/>
        </p:nvSpPr>
        <p:spPr>
          <a:xfrm>
            <a:off x="6755620" y="5799364"/>
            <a:ext cx="435006" cy="369332"/>
          </a:xfrm>
          <a:prstGeom prst="rect">
            <a:avLst/>
          </a:prstGeom>
          <a:noFill/>
        </p:spPr>
        <p:txBody>
          <a:bodyPr wrap="square" rtlCol="0">
            <a:spAutoFit/>
          </a:bodyPr>
          <a:lstStyle/>
          <a:p>
            <a:r>
              <a:rPr lang="en-US">
                <a:solidFill>
                  <a:srgbClr val="007A37"/>
                </a:solidFill>
                <a:latin typeface="+mj-lt"/>
              </a:rPr>
              <a:t>C.</a:t>
            </a:r>
          </a:p>
        </p:txBody>
      </p:sp>
      <p:cxnSp>
        <p:nvCxnSpPr>
          <p:cNvPr id="31" name="Straight Arrow Connector 30">
            <a:extLst>
              <a:ext uri="{FF2B5EF4-FFF2-40B4-BE49-F238E27FC236}">
                <a16:creationId xmlns:a16="http://schemas.microsoft.com/office/drawing/2014/main" id="{B040EF8B-1C01-6B1C-B4B8-9902DDE6D1D5}"/>
              </a:ext>
            </a:extLst>
          </p:cNvPr>
          <p:cNvCxnSpPr>
            <a:cxnSpLocks/>
          </p:cNvCxnSpPr>
          <p:nvPr/>
        </p:nvCxnSpPr>
        <p:spPr>
          <a:xfrm>
            <a:off x="6844937" y="6168696"/>
            <a:ext cx="325261" cy="269016"/>
          </a:xfrm>
          <a:prstGeom prst="straightConnector1">
            <a:avLst/>
          </a:prstGeom>
          <a:ln>
            <a:solidFill>
              <a:srgbClr val="007A3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26BBF973-2305-2F68-175B-609FC5E096CE}"/>
              </a:ext>
            </a:extLst>
          </p:cNvPr>
          <p:cNvCxnSpPr>
            <a:cxnSpLocks/>
          </p:cNvCxnSpPr>
          <p:nvPr/>
        </p:nvCxnSpPr>
        <p:spPr>
          <a:xfrm flipH="1">
            <a:off x="10708112" y="5818025"/>
            <a:ext cx="385002" cy="495383"/>
          </a:xfrm>
          <a:prstGeom prst="straightConnector1">
            <a:avLst/>
          </a:prstGeom>
          <a:ln>
            <a:solidFill>
              <a:srgbClr val="007A3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2172124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8FCAA0-ACE6-71F6-3D86-82A331906AA7}"/>
              </a:ext>
            </a:extLst>
          </p:cNvPr>
          <p:cNvSpPr>
            <a:spLocks noGrp="1"/>
          </p:cNvSpPr>
          <p:nvPr>
            <p:ph type="ctrTitle"/>
          </p:nvPr>
        </p:nvSpPr>
        <p:spPr/>
        <p:txBody>
          <a:bodyPr/>
          <a:lstStyle/>
          <a:p>
            <a:pPr algn="ctr"/>
            <a:endParaRPr lang="en-US" b="0"/>
          </a:p>
          <a:p>
            <a:pPr algn="ctr"/>
            <a:r>
              <a:rPr lang="en-US"/>
              <a:t>Home Delivered Meals Program</a:t>
            </a:r>
          </a:p>
        </p:txBody>
      </p:sp>
      <p:sp>
        <p:nvSpPr>
          <p:cNvPr id="3" name="Subtitle 2">
            <a:extLst>
              <a:ext uri="{FF2B5EF4-FFF2-40B4-BE49-F238E27FC236}">
                <a16:creationId xmlns:a16="http://schemas.microsoft.com/office/drawing/2014/main" id="{632DC717-BA8F-6487-5106-B5218571BBCD}"/>
              </a:ext>
            </a:extLst>
          </p:cNvPr>
          <p:cNvSpPr>
            <a:spLocks noGrp="1"/>
          </p:cNvSpPr>
          <p:nvPr>
            <p:ph type="subTitle" idx="1"/>
          </p:nvPr>
        </p:nvSpPr>
        <p:spPr>
          <a:xfrm>
            <a:off x="2227692" y="4359432"/>
            <a:ext cx="7891272" cy="1069848"/>
          </a:xfrm>
        </p:spPr>
        <p:txBody>
          <a:bodyPr vert="horz" lIns="91440" tIns="45720" rIns="91440" bIns="45720" rtlCol="0" anchor="t">
            <a:normAutofit/>
          </a:bodyPr>
          <a:lstStyle/>
          <a:p>
            <a:pPr algn="ctr"/>
            <a:r>
              <a:rPr lang="en-US" b="0"/>
              <a:t>City of Chicago, Department of Family &amp; Support Services  </a:t>
            </a:r>
            <a:endParaRPr lang="en-US"/>
          </a:p>
          <a:p>
            <a:pPr algn="ctr"/>
            <a:r>
              <a:rPr lang="en-US"/>
              <a:t>Chicago Area Agency on Aging</a:t>
            </a:r>
          </a:p>
          <a:p>
            <a:endParaRPr lang="en-US"/>
          </a:p>
        </p:txBody>
      </p:sp>
      <p:pic>
        <p:nvPicPr>
          <p:cNvPr id="4" name="Picture 4">
            <a:extLst>
              <a:ext uri="{FF2B5EF4-FFF2-40B4-BE49-F238E27FC236}">
                <a16:creationId xmlns:a16="http://schemas.microsoft.com/office/drawing/2014/main" id="{68B58736-C753-B417-59E8-7BD38086A290}"/>
              </a:ext>
            </a:extLst>
          </p:cNvPr>
          <p:cNvPicPr>
            <a:picLocks noChangeAspect="1"/>
          </p:cNvPicPr>
          <p:nvPr/>
        </p:nvPicPr>
        <p:blipFill>
          <a:blip r:embed="rId3"/>
          <a:stretch>
            <a:fillRect/>
          </a:stretch>
        </p:blipFill>
        <p:spPr>
          <a:xfrm>
            <a:off x="5407232" y="5178731"/>
            <a:ext cx="1525980" cy="1517864"/>
          </a:xfrm>
          <a:prstGeom prst="rect">
            <a:avLst/>
          </a:prstGeom>
        </p:spPr>
      </p:pic>
    </p:spTree>
    <p:extLst>
      <p:ext uri="{BB962C8B-B14F-4D97-AF65-F5344CB8AC3E}">
        <p14:creationId xmlns:p14="http://schemas.microsoft.com/office/powerpoint/2010/main" val="23569569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A017A3-6970-BDF9-FE20-6B79328DB70C}"/>
              </a:ext>
            </a:extLst>
          </p:cNvPr>
          <p:cNvSpPr>
            <a:spLocks noGrp="1"/>
          </p:cNvSpPr>
          <p:nvPr>
            <p:ph type="ctrTitle"/>
          </p:nvPr>
        </p:nvSpPr>
        <p:spPr/>
        <p:txBody>
          <a:bodyPr/>
          <a:lstStyle/>
          <a:p>
            <a:r>
              <a:rPr lang="en-US" b="1"/>
              <a:t>HDM Client Contribution Letter</a:t>
            </a:r>
          </a:p>
        </p:txBody>
      </p:sp>
      <p:sp>
        <p:nvSpPr>
          <p:cNvPr id="3" name="Text Placeholder 2">
            <a:extLst>
              <a:ext uri="{FF2B5EF4-FFF2-40B4-BE49-F238E27FC236}">
                <a16:creationId xmlns:a16="http://schemas.microsoft.com/office/drawing/2014/main" id="{469036D2-75F2-5095-6897-2C2D10D3B484}"/>
              </a:ext>
            </a:extLst>
          </p:cNvPr>
          <p:cNvSpPr>
            <a:spLocks noGrp="1"/>
          </p:cNvSpPr>
          <p:nvPr>
            <p:ph type="body" idx="1"/>
          </p:nvPr>
        </p:nvSpPr>
        <p:spPr>
          <a:xfrm>
            <a:off x="1252400" y="1730684"/>
            <a:ext cx="4460424" cy="4193200"/>
          </a:xfrm>
        </p:spPr>
        <p:txBody>
          <a:bodyPr/>
          <a:lstStyle/>
          <a:p>
            <a:r>
              <a:rPr lang="en-US"/>
              <a:t>MCOs must review HDM Client Contribution Letter with all clients assessed and referred.</a:t>
            </a:r>
          </a:p>
          <a:p>
            <a:pPr marL="158750" indent="0">
              <a:buNone/>
            </a:pPr>
            <a:endParaRPr lang="en-US"/>
          </a:p>
          <a:p>
            <a:r>
              <a:rPr lang="en-US"/>
              <a:t>The HDM contribution letter template is available in the HDM program document shared folder.</a:t>
            </a:r>
          </a:p>
          <a:p>
            <a:pPr marL="158750" indent="0">
              <a:buNone/>
            </a:pPr>
            <a:endParaRPr lang="en-US"/>
          </a:p>
          <a:p>
            <a:r>
              <a:rPr lang="en-US"/>
              <a:t>As a reminder, contributions towards the cost of home delivered meals are voluntary. Individuals unable or unwilling to contribute will not denied meals.</a:t>
            </a:r>
          </a:p>
        </p:txBody>
      </p:sp>
      <p:pic>
        <p:nvPicPr>
          <p:cNvPr id="5" name="Picture 4">
            <a:extLst>
              <a:ext uri="{FF2B5EF4-FFF2-40B4-BE49-F238E27FC236}">
                <a16:creationId xmlns:a16="http://schemas.microsoft.com/office/drawing/2014/main" id="{D7B2BBC5-2905-E4A9-DB2F-396C5A541301}"/>
              </a:ext>
            </a:extLst>
          </p:cNvPr>
          <p:cNvPicPr>
            <a:picLocks noChangeAspect="1"/>
          </p:cNvPicPr>
          <p:nvPr/>
        </p:nvPicPr>
        <p:blipFill>
          <a:blip r:embed="rId2"/>
          <a:stretch>
            <a:fillRect/>
          </a:stretch>
        </p:blipFill>
        <p:spPr>
          <a:xfrm>
            <a:off x="6740435" y="1500545"/>
            <a:ext cx="3996090" cy="4653478"/>
          </a:xfrm>
          <a:prstGeom prst="rect">
            <a:avLst/>
          </a:prstGeom>
          <a:ln>
            <a:solidFill>
              <a:schemeClr val="tx1"/>
            </a:solidFill>
          </a:ln>
        </p:spPr>
      </p:pic>
    </p:spTree>
    <p:extLst>
      <p:ext uri="{BB962C8B-B14F-4D97-AF65-F5344CB8AC3E}">
        <p14:creationId xmlns:p14="http://schemas.microsoft.com/office/powerpoint/2010/main" val="23281056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C469E8-5259-F0F7-BDD2-7F1CAB455741}"/>
              </a:ext>
            </a:extLst>
          </p:cNvPr>
          <p:cNvSpPr>
            <a:spLocks noGrp="1"/>
          </p:cNvSpPr>
          <p:nvPr>
            <p:ph type="ctrTitle"/>
          </p:nvPr>
        </p:nvSpPr>
        <p:spPr>
          <a:xfrm>
            <a:off x="1380653" y="251160"/>
            <a:ext cx="10053731" cy="1168107"/>
          </a:xfrm>
        </p:spPr>
        <p:txBody>
          <a:bodyPr spcFirstLastPara="1" vert="horz" lIns="91440" tIns="45720" rIns="91440" bIns="45720" rtlCol="0" anchor="t">
            <a:noAutofit/>
          </a:bodyPr>
          <a:lstStyle/>
          <a:p>
            <a:br>
              <a:rPr lang="en-US"/>
            </a:br>
            <a:r>
              <a:rPr lang="en-US" b="1">
                <a:solidFill>
                  <a:schemeClr val="tx1"/>
                </a:solidFill>
              </a:rPr>
              <a:t>Changes in HDM Client Status or Information</a:t>
            </a:r>
          </a:p>
        </p:txBody>
      </p:sp>
      <p:sp>
        <p:nvSpPr>
          <p:cNvPr id="3" name="Text Placeholder 2">
            <a:extLst>
              <a:ext uri="{FF2B5EF4-FFF2-40B4-BE49-F238E27FC236}">
                <a16:creationId xmlns:a16="http://schemas.microsoft.com/office/drawing/2014/main" id="{15D9FDBB-88CF-F7A5-E56E-D11FAD38173F}"/>
              </a:ext>
            </a:extLst>
          </p:cNvPr>
          <p:cNvSpPr>
            <a:spLocks noGrp="1"/>
          </p:cNvSpPr>
          <p:nvPr>
            <p:ph type="body" idx="1"/>
          </p:nvPr>
        </p:nvSpPr>
        <p:spPr>
          <a:xfrm>
            <a:off x="1133475" y="1514475"/>
            <a:ext cx="10208162" cy="5089570"/>
          </a:xfrm>
        </p:spPr>
        <p:txBody>
          <a:bodyPr spcFirstLastPara="1" vert="horz" lIns="91440" tIns="45720" rIns="91440" bIns="45720" rtlCol="0" anchor="t">
            <a:noAutofit/>
          </a:bodyPr>
          <a:lstStyle/>
          <a:p>
            <a:r>
              <a:rPr lang="en-US" sz="2200" b="1"/>
              <a:t>Once clients are enrolled, the CCUs/MCOs may report the 	following changes in client status or information to the HDM 	Provider at</a:t>
            </a:r>
            <a:r>
              <a:rPr lang="en-US" sz="2200"/>
              <a:t>: </a:t>
            </a:r>
            <a:r>
              <a:rPr lang="en-US" sz="2200" b="1">
                <a:solidFill>
                  <a:srgbClr val="0000FF"/>
                </a:solidFill>
                <a:hlinkClick r:id="rId3">
                  <a:extLst>
                    <a:ext uri="{A12FA001-AC4F-418D-AE19-62706E023703}">
                      <ahyp:hlinkClr xmlns:ahyp="http://schemas.microsoft.com/office/drawing/2018/hyperlinkcolor" val="tx"/>
                    </a:ext>
                  </a:extLst>
                </a:hlinkClick>
              </a:rPr>
              <a:t>HDMreferrals@openkitchens.com</a:t>
            </a:r>
            <a:endParaRPr lang="en-US" sz="2200" b="1"/>
          </a:p>
          <a:p>
            <a:pPr marL="1416050" lvl="2" indent="-342900">
              <a:spcBef>
                <a:spcPts val="0"/>
              </a:spcBef>
              <a:buFont typeface="Courier New" panose="02070309020205020404" pitchFamily="49" charset="0"/>
              <a:buChar char="o"/>
            </a:pPr>
            <a:r>
              <a:rPr lang="en-US" sz="2200"/>
              <a:t>Temporary suspension of meals (skips)</a:t>
            </a:r>
          </a:p>
          <a:p>
            <a:pPr marL="1416050" lvl="2" indent="-342900">
              <a:spcBef>
                <a:spcPts val="0"/>
              </a:spcBef>
              <a:buFont typeface="Courier New" panose="02070309020205020404" pitchFamily="49" charset="0"/>
              <a:buChar char="o"/>
            </a:pPr>
            <a:r>
              <a:rPr lang="en-US" sz="2200"/>
              <a:t>Terminations</a:t>
            </a:r>
          </a:p>
          <a:p>
            <a:pPr marL="1416050" lvl="2" indent="-342900">
              <a:spcBef>
                <a:spcPts val="0"/>
              </a:spcBef>
              <a:buFont typeface="Courier New" panose="02070309020205020404" pitchFamily="49" charset="0"/>
              <a:buChar char="o"/>
            </a:pPr>
            <a:r>
              <a:rPr lang="en-US" sz="2200"/>
              <a:t>Continuance of meals (resume) </a:t>
            </a:r>
          </a:p>
          <a:p>
            <a:pPr marL="1416050" lvl="2" indent="-342900">
              <a:spcBef>
                <a:spcPts val="0"/>
              </a:spcBef>
              <a:buFont typeface="Courier New" panose="02070309020205020404" pitchFamily="49" charset="0"/>
              <a:buChar char="o"/>
            </a:pPr>
            <a:r>
              <a:rPr lang="en-US" sz="2200"/>
              <a:t>Other information that impacts client services </a:t>
            </a:r>
          </a:p>
          <a:p>
            <a:pPr marL="1416050" lvl="2" indent="-342900">
              <a:spcBef>
                <a:spcPts val="0"/>
              </a:spcBef>
              <a:buFont typeface="Courier New" panose="02070309020205020404" pitchFamily="49" charset="0"/>
              <a:buChar char="o"/>
            </a:pPr>
            <a:endParaRPr lang="en-US" sz="2200" b="1"/>
          </a:p>
          <a:p>
            <a:r>
              <a:rPr lang="en-US" sz="2400" b="1"/>
              <a:t>HDM Clients may also call I&amp;A to report any status changes 	(temporary hold on meals, termination, continuance, etc.). </a:t>
            </a:r>
          </a:p>
          <a:p>
            <a:pPr marL="1416050" lvl="2" indent="-342900">
              <a:spcBef>
                <a:spcPts val="0"/>
              </a:spcBef>
              <a:buFont typeface="Courier New" panose="02070309020205020404" pitchFamily="49" charset="0"/>
              <a:buChar char="o"/>
            </a:pPr>
            <a:r>
              <a:rPr lang="en-US" sz="2200"/>
              <a:t>All changes are then forwarded to the HDM Provider for appropriate action.</a:t>
            </a:r>
          </a:p>
          <a:p>
            <a:pPr marL="1416050" lvl="2" indent="-342900">
              <a:spcBef>
                <a:spcPts val="0"/>
              </a:spcBef>
              <a:buFont typeface="Courier New" panose="02070309020205020404" pitchFamily="49" charset="0"/>
              <a:buChar char="o"/>
            </a:pPr>
            <a:r>
              <a:rPr lang="en-US" sz="2200"/>
              <a:t>Changes are then implemented by the HDM Provider as requested.</a:t>
            </a:r>
          </a:p>
          <a:p>
            <a:endParaRPr lang="en-US"/>
          </a:p>
        </p:txBody>
      </p:sp>
    </p:spTree>
    <p:extLst>
      <p:ext uri="{BB962C8B-B14F-4D97-AF65-F5344CB8AC3E}">
        <p14:creationId xmlns:p14="http://schemas.microsoft.com/office/powerpoint/2010/main" val="31567176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CFDAAF-B0BD-098A-8379-8F048DFBE07E}"/>
              </a:ext>
            </a:extLst>
          </p:cNvPr>
          <p:cNvSpPr>
            <a:spLocks noGrp="1"/>
          </p:cNvSpPr>
          <p:nvPr>
            <p:ph type="ctrTitle"/>
          </p:nvPr>
        </p:nvSpPr>
        <p:spPr>
          <a:xfrm>
            <a:off x="1252400" y="305391"/>
            <a:ext cx="9687200" cy="730800"/>
          </a:xfrm>
        </p:spPr>
        <p:txBody>
          <a:bodyPr/>
          <a:lstStyle/>
          <a:p>
            <a:r>
              <a:rPr lang="en-US" b="1">
                <a:solidFill>
                  <a:schemeClr val="tx1"/>
                </a:solidFill>
              </a:rPr>
              <a:t>HDM Provider: Open Kitchens, Inc.</a:t>
            </a:r>
          </a:p>
        </p:txBody>
      </p:sp>
      <p:sp>
        <p:nvSpPr>
          <p:cNvPr id="3" name="Text Placeholder 2">
            <a:extLst>
              <a:ext uri="{FF2B5EF4-FFF2-40B4-BE49-F238E27FC236}">
                <a16:creationId xmlns:a16="http://schemas.microsoft.com/office/drawing/2014/main" id="{CF668C18-FB0B-D4FC-46FB-7DD7C7D63CEF}"/>
              </a:ext>
            </a:extLst>
          </p:cNvPr>
          <p:cNvSpPr>
            <a:spLocks noGrp="1"/>
          </p:cNvSpPr>
          <p:nvPr>
            <p:ph type="body" idx="1"/>
          </p:nvPr>
        </p:nvSpPr>
        <p:spPr>
          <a:xfrm>
            <a:off x="487297" y="1628502"/>
            <a:ext cx="6940731" cy="5085806"/>
          </a:xfrm>
        </p:spPr>
        <p:txBody>
          <a:bodyPr spcFirstLastPara="1" vert="horz" lIns="91440" tIns="45720" rIns="91440" bIns="45720" rtlCol="0" anchor="t">
            <a:noAutofit/>
          </a:bodyPr>
          <a:lstStyle/>
          <a:p>
            <a:pPr marL="158750" indent="0">
              <a:buNone/>
            </a:pPr>
            <a:r>
              <a:rPr lang="en-US" b="1">
                <a:solidFill>
                  <a:srgbClr val="0000FF"/>
                </a:solidFill>
              </a:rPr>
              <a:t>Open Kitchens, Inc. </a:t>
            </a:r>
            <a:r>
              <a:rPr lang="en-US"/>
              <a:t>is the HDM Provider for the City of Chicago and is responsible for the operation of the program citywide. This includes:</a:t>
            </a:r>
          </a:p>
          <a:p>
            <a:pPr marL="158750" indent="0">
              <a:buNone/>
            </a:pPr>
            <a:endParaRPr lang="en-US"/>
          </a:p>
          <a:p>
            <a:pPr marL="501650" indent="-342900">
              <a:buClr>
                <a:srgbClr val="000000"/>
              </a:buClr>
            </a:pPr>
            <a:r>
              <a:rPr lang="en-US"/>
              <a:t>The preparation and delivery of various meal types and diets into clients’ homes.</a:t>
            </a:r>
          </a:p>
          <a:p>
            <a:pPr marL="158750" indent="0">
              <a:buClr>
                <a:srgbClr val="000000"/>
              </a:buClr>
              <a:buNone/>
            </a:pPr>
            <a:endParaRPr lang="en-US"/>
          </a:p>
          <a:p>
            <a:pPr marL="501650" indent="-342900"/>
            <a:r>
              <a:rPr lang="en-US"/>
              <a:t>Working with referring agencies to collect, track, implement and manage client enrollment information and activity changes.</a:t>
            </a:r>
          </a:p>
          <a:p>
            <a:pPr marL="158750" indent="0">
              <a:buNone/>
            </a:pPr>
            <a:endParaRPr lang="en-US"/>
          </a:p>
          <a:p>
            <a:r>
              <a:rPr lang="en-US"/>
              <a:t>Meals are produced in a 55,000 square foot facility located in Chicago’s Little Village neighborhood.</a:t>
            </a:r>
          </a:p>
          <a:p>
            <a:pPr marL="158750" indent="0">
              <a:buNone/>
            </a:pPr>
            <a:endParaRPr lang="en-US"/>
          </a:p>
          <a:p>
            <a:r>
              <a:rPr lang="en-US"/>
              <a:t>The agency employs over 250 staff with diverse backgrounds and many of whom have long-standing employment histories with the agency.</a:t>
            </a:r>
          </a:p>
          <a:p>
            <a:endParaRPr lang="en-US"/>
          </a:p>
        </p:txBody>
      </p:sp>
      <p:pic>
        <p:nvPicPr>
          <p:cNvPr id="4" name="Picture 4">
            <a:extLst>
              <a:ext uri="{FF2B5EF4-FFF2-40B4-BE49-F238E27FC236}">
                <a16:creationId xmlns:a16="http://schemas.microsoft.com/office/drawing/2014/main" id="{D525962C-50BE-EE12-2013-A3685B161146}"/>
              </a:ext>
            </a:extLst>
          </p:cNvPr>
          <p:cNvPicPr>
            <a:picLocks noChangeAspect="1"/>
          </p:cNvPicPr>
          <p:nvPr/>
        </p:nvPicPr>
        <p:blipFill>
          <a:blip r:embed="rId3"/>
          <a:stretch>
            <a:fillRect/>
          </a:stretch>
        </p:blipFill>
        <p:spPr>
          <a:xfrm>
            <a:off x="7428028" y="2129529"/>
            <a:ext cx="4664247" cy="2908380"/>
          </a:xfrm>
          <a:prstGeom prst="rect">
            <a:avLst/>
          </a:prstGeom>
        </p:spPr>
      </p:pic>
    </p:spTree>
    <p:extLst>
      <p:ext uri="{BB962C8B-B14F-4D97-AF65-F5344CB8AC3E}">
        <p14:creationId xmlns:p14="http://schemas.microsoft.com/office/powerpoint/2010/main" val="150672809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B4122-B41B-073D-21FB-41CF0E6972B6}"/>
              </a:ext>
            </a:extLst>
          </p:cNvPr>
          <p:cNvSpPr>
            <a:spLocks noGrp="1"/>
          </p:cNvSpPr>
          <p:nvPr>
            <p:ph type="ctrTitle"/>
          </p:nvPr>
        </p:nvSpPr>
        <p:spPr>
          <a:xfrm>
            <a:off x="1252399" y="984264"/>
            <a:ext cx="9687200" cy="730800"/>
          </a:xfrm>
        </p:spPr>
        <p:txBody>
          <a:bodyPr/>
          <a:lstStyle/>
          <a:p>
            <a:r>
              <a:rPr lang="en-US" b="1">
                <a:solidFill>
                  <a:schemeClr val="tx1"/>
                </a:solidFill>
              </a:rPr>
              <a:t>HDM Provider Role</a:t>
            </a:r>
          </a:p>
        </p:txBody>
      </p:sp>
      <p:sp>
        <p:nvSpPr>
          <p:cNvPr id="3" name="Text Placeholder 2">
            <a:extLst>
              <a:ext uri="{FF2B5EF4-FFF2-40B4-BE49-F238E27FC236}">
                <a16:creationId xmlns:a16="http://schemas.microsoft.com/office/drawing/2014/main" id="{770A11AE-C905-2A0E-5C9E-4ACB4C9433D9}"/>
              </a:ext>
            </a:extLst>
          </p:cNvPr>
          <p:cNvSpPr>
            <a:spLocks noGrp="1"/>
          </p:cNvSpPr>
          <p:nvPr>
            <p:ph type="body" idx="1"/>
          </p:nvPr>
        </p:nvSpPr>
        <p:spPr>
          <a:xfrm>
            <a:off x="1252399" y="1711393"/>
            <a:ext cx="9947456" cy="4617604"/>
          </a:xfrm>
        </p:spPr>
        <p:txBody>
          <a:bodyPr spcFirstLastPara="1" vert="horz" lIns="91440" tIns="45720" rIns="91440" bIns="45720" rtlCol="0" anchor="t">
            <a:noAutofit/>
          </a:bodyPr>
          <a:lstStyle/>
          <a:p>
            <a:pPr marL="158750" indent="0">
              <a:buNone/>
            </a:pPr>
            <a:r>
              <a:rPr lang="en-US" sz="2400" b="1"/>
              <a:t>Client Enrollment:</a:t>
            </a:r>
          </a:p>
          <a:p>
            <a:pPr>
              <a:lnSpc>
                <a:spcPct val="150000"/>
              </a:lnSpc>
            </a:pPr>
            <a:r>
              <a:rPr lang="en-US" sz="2000"/>
              <a:t>Receives referrals from CCUs &amp; MCOs</a:t>
            </a:r>
          </a:p>
          <a:p>
            <a:pPr>
              <a:lnSpc>
                <a:spcPct val="150000"/>
              </a:lnSpc>
            </a:pPr>
            <a:r>
              <a:rPr lang="en-US" sz="2000"/>
              <a:t>Enters information from the referral including client demographic and assessment data into </a:t>
            </a:r>
            <a:r>
              <a:rPr lang="en-US" sz="2000" err="1"/>
              <a:t>AgingIS</a:t>
            </a:r>
            <a:endParaRPr lang="en-US" sz="2000"/>
          </a:p>
          <a:p>
            <a:pPr>
              <a:lnSpc>
                <a:spcPct val="150000"/>
              </a:lnSpc>
            </a:pPr>
            <a:r>
              <a:rPr lang="en-US" sz="2000"/>
              <a:t>Assigns route to client</a:t>
            </a:r>
          </a:p>
          <a:p>
            <a:pPr>
              <a:lnSpc>
                <a:spcPct val="150000"/>
              </a:lnSpc>
            </a:pPr>
            <a:r>
              <a:rPr lang="en-US" sz="2000"/>
              <a:t>Assigns meal program based on information included in the referral.</a:t>
            </a:r>
          </a:p>
          <a:p>
            <a:pPr>
              <a:lnSpc>
                <a:spcPct val="150000"/>
              </a:lnSpc>
            </a:pPr>
            <a:r>
              <a:rPr lang="en-US" sz="2000"/>
              <a:t>Meals are started the next day (for hot meals) or the next delivery day for the route assigned to the client for frozen meals</a:t>
            </a:r>
          </a:p>
          <a:p>
            <a:pPr>
              <a:lnSpc>
                <a:spcPct val="150000"/>
              </a:lnSpc>
            </a:pPr>
            <a:r>
              <a:rPr lang="en-US" sz="2000"/>
              <a:t>Notifies new clients of anticipated start date </a:t>
            </a:r>
          </a:p>
          <a:p>
            <a:pPr>
              <a:lnSpc>
                <a:spcPct val="150000"/>
              </a:lnSpc>
            </a:pPr>
            <a:r>
              <a:rPr lang="en-US" sz="2000"/>
              <a:t>Prepares new client enrollment packet</a:t>
            </a:r>
          </a:p>
          <a:p>
            <a:endParaRPr lang="en-US"/>
          </a:p>
        </p:txBody>
      </p:sp>
    </p:spTree>
    <p:extLst>
      <p:ext uri="{BB962C8B-B14F-4D97-AF65-F5344CB8AC3E}">
        <p14:creationId xmlns:p14="http://schemas.microsoft.com/office/powerpoint/2010/main" val="15482778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C50FFA-3FB4-3A58-23DF-996C0F99774F}"/>
              </a:ext>
            </a:extLst>
          </p:cNvPr>
          <p:cNvSpPr>
            <a:spLocks noGrp="1"/>
          </p:cNvSpPr>
          <p:nvPr>
            <p:ph type="ctrTitle"/>
          </p:nvPr>
        </p:nvSpPr>
        <p:spPr>
          <a:xfrm>
            <a:off x="1217564" y="639088"/>
            <a:ext cx="10044086" cy="939745"/>
          </a:xfrm>
        </p:spPr>
        <p:txBody>
          <a:bodyPr/>
          <a:lstStyle/>
          <a:p>
            <a:r>
              <a:rPr lang="en-US" b="1">
                <a:solidFill>
                  <a:schemeClr val="tx1"/>
                </a:solidFill>
              </a:rPr>
              <a:t>HDM Provider Role</a:t>
            </a:r>
          </a:p>
        </p:txBody>
      </p:sp>
      <p:sp>
        <p:nvSpPr>
          <p:cNvPr id="3" name="Text Placeholder 2">
            <a:extLst>
              <a:ext uri="{FF2B5EF4-FFF2-40B4-BE49-F238E27FC236}">
                <a16:creationId xmlns:a16="http://schemas.microsoft.com/office/drawing/2014/main" id="{3771FFE0-2DEC-298C-C193-F5D21D9D73C2}"/>
              </a:ext>
            </a:extLst>
          </p:cNvPr>
          <p:cNvSpPr>
            <a:spLocks noGrp="1"/>
          </p:cNvSpPr>
          <p:nvPr>
            <p:ph type="body" idx="1"/>
          </p:nvPr>
        </p:nvSpPr>
        <p:spPr>
          <a:xfrm>
            <a:off x="930350" y="1578833"/>
            <a:ext cx="10178948" cy="4720553"/>
          </a:xfrm>
        </p:spPr>
        <p:txBody>
          <a:bodyPr spcFirstLastPara="1" vert="horz" lIns="91440" tIns="45720" rIns="91440" bIns="45720" rtlCol="0" anchor="t">
            <a:noAutofit/>
          </a:bodyPr>
          <a:lstStyle/>
          <a:p>
            <a:pPr marL="444500" indent="-285750"/>
            <a:r>
              <a:rPr lang="en-US" sz="2000" b="1"/>
              <a:t>Client Activity &amp; Status Management</a:t>
            </a:r>
            <a:endParaRPr lang="en-US" sz="2000"/>
          </a:p>
          <a:p>
            <a:pPr lvl="1">
              <a:buFont typeface="Courier New"/>
              <a:buChar char="o"/>
            </a:pPr>
            <a:r>
              <a:rPr lang="en-US" sz="2000"/>
              <a:t>The HDM Provider receives and implements changes in client activity and client information as received from I&amp;A, CCUs, MCO’s and DFSS Senior Services Program Staff to include: skips, resumes, terminations, changes in address, phone numbers, meal diet or meal type, changes in delivery days, etc.</a:t>
            </a:r>
          </a:p>
          <a:p>
            <a:pPr marL="615950" lvl="1" indent="0">
              <a:buNone/>
            </a:pPr>
            <a:endParaRPr lang="en-US" sz="2000"/>
          </a:p>
          <a:p>
            <a:r>
              <a:rPr lang="en-US" sz="2000" b="1"/>
              <a:t>Documenting and Reporting Clients that Did Not Respond to an Attempted Delivery</a:t>
            </a:r>
            <a:endParaRPr lang="en-US" sz="2000"/>
          </a:p>
          <a:p>
            <a:pPr lvl="1">
              <a:buFont typeface="Courier New" panose="020B0604020202020204" pitchFamily="34" charset="0"/>
              <a:buChar char="o"/>
            </a:pPr>
            <a:r>
              <a:rPr lang="en-US" sz="2000"/>
              <a:t>Clients who do not answer upon an attempted delivery are documented as “no answer” and listed on a report</a:t>
            </a:r>
            <a:r>
              <a:rPr lang="en-US" sz="2000" b="1"/>
              <a:t> </a:t>
            </a:r>
            <a:r>
              <a:rPr lang="en-US" sz="2000"/>
              <a:t>which is sent to the CCU’s and DFSS Program Staff daily for awareness and follow-up as deemed necessary.  </a:t>
            </a:r>
          </a:p>
          <a:p>
            <a:endParaRPr lang="en-US"/>
          </a:p>
        </p:txBody>
      </p:sp>
    </p:spTree>
    <p:extLst>
      <p:ext uri="{BB962C8B-B14F-4D97-AF65-F5344CB8AC3E}">
        <p14:creationId xmlns:p14="http://schemas.microsoft.com/office/powerpoint/2010/main" val="339101256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2A29FF-CC16-2AB6-0ADF-12C5E35FA2B8}"/>
              </a:ext>
            </a:extLst>
          </p:cNvPr>
          <p:cNvSpPr>
            <a:spLocks noGrp="1"/>
          </p:cNvSpPr>
          <p:nvPr>
            <p:ph type="ctrTitle"/>
          </p:nvPr>
        </p:nvSpPr>
        <p:spPr>
          <a:xfrm>
            <a:off x="1252400" y="457635"/>
            <a:ext cx="9687200" cy="730800"/>
          </a:xfrm>
        </p:spPr>
        <p:txBody>
          <a:bodyPr/>
          <a:lstStyle/>
          <a:p>
            <a:r>
              <a:rPr lang="en-US" b="1">
                <a:solidFill>
                  <a:schemeClr val="tx1"/>
                </a:solidFill>
              </a:rPr>
              <a:t>HDM Provider Role</a:t>
            </a:r>
          </a:p>
        </p:txBody>
      </p:sp>
      <p:sp>
        <p:nvSpPr>
          <p:cNvPr id="3" name="Text Placeholder 2">
            <a:extLst>
              <a:ext uri="{FF2B5EF4-FFF2-40B4-BE49-F238E27FC236}">
                <a16:creationId xmlns:a16="http://schemas.microsoft.com/office/drawing/2014/main" id="{99466D9F-7224-6A41-57E2-E0551F147298}"/>
              </a:ext>
            </a:extLst>
          </p:cNvPr>
          <p:cNvSpPr>
            <a:spLocks noGrp="1"/>
          </p:cNvSpPr>
          <p:nvPr>
            <p:ph type="body" idx="1"/>
          </p:nvPr>
        </p:nvSpPr>
        <p:spPr>
          <a:xfrm>
            <a:off x="1156590" y="1188435"/>
            <a:ext cx="10348193" cy="5174177"/>
          </a:xfrm>
        </p:spPr>
        <p:txBody>
          <a:bodyPr spcFirstLastPara="1" vert="horz" lIns="91440" tIns="45720" rIns="91440" bIns="45720" rtlCol="0" anchor="t">
            <a:noAutofit/>
          </a:bodyPr>
          <a:lstStyle/>
          <a:p>
            <a:pPr marL="158750" indent="0">
              <a:buNone/>
            </a:pPr>
            <a:r>
              <a:rPr lang="en-US" sz="1900" b="1"/>
              <a:t>Client Engagement and Check-in</a:t>
            </a:r>
            <a:endParaRPr lang="en-US" sz="1900"/>
          </a:p>
          <a:p>
            <a:pPr marL="444500" indent="-285750"/>
            <a:r>
              <a:rPr lang="en-US" sz="1900"/>
              <a:t>Each delivery presents an opportunity to engage and check on the well-being of clients enrolled in the program. Each encounter can be a welcomed interaction for the older adult, possibly their only interaction and an opportunity to identify unmet needs or challenges the older adult might be experiencing.</a:t>
            </a:r>
          </a:p>
          <a:p>
            <a:pPr marL="158750" indent="0">
              <a:buNone/>
            </a:pPr>
            <a:endParaRPr lang="en-US" sz="1900"/>
          </a:p>
          <a:p>
            <a:pPr marL="158750" indent="0">
              <a:buNone/>
            </a:pPr>
            <a:r>
              <a:rPr lang="en-US" sz="1900" b="1"/>
              <a:t>Nutrition Education</a:t>
            </a:r>
          </a:p>
          <a:p>
            <a:pPr marL="444500" indent="-285750"/>
            <a:r>
              <a:rPr lang="en-US" sz="1900"/>
              <a:t>The HDM provider is responsible for the provision of nutrition education as well as the distribution of other informational materials to older adults enrolled in the program through the meal delivery process.</a:t>
            </a:r>
          </a:p>
          <a:p>
            <a:pPr marL="158750" indent="0">
              <a:buNone/>
            </a:pPr>
            <a:r>
              <a:rPr lang="en-US" sz="1900"/>
              <a:t> </a:t>
            </a:r>
          </a:p>
          <a:p>
            <a:pPr marL="158750" indent="0">
              <a:buNone/>
            </a:pPr>
            <a:r>
              <a:rPr lang="en-US" sz="1900" b="1"/>
              <a:t>Voluntary Contributions</a:t>
            </a:r>
          </a:p>
          <a:p>
            <a:pPr marL="444500" indent="-285750"/>
            <a:r>
              <a:rPr lang="en-US" sz="1900"/>
              <a:t>As required by federal funding, all clients must be given the opportunity to voluntarily contribute toward the cost of their meals. </a:t>
            </a:r>
          </a:p>
          <a:p>
            <a:pPr marL="444500" indent="-285750"/>
            <a:r>
              <a:rPr lang="en-US" sz="1900"/>
              <a:t>The HDM provider provides each client with an envelope for their contribution that is collected by the HDM drivers on a weekly basis. </a:t>
            </a:r>
          </a:p>
          <a:p>
            <a:pPr marL="444500" indent="-285750"/>
            <a:r>
              <a:rPr lang="en-US" sz="1900"/>
              <a:t>The HDM Provider is then responsible for counting, reconciling, recording and reporting this information to DFSS as well as for the distribution of reminder notifications to clients enrolled in the program.</a:t>
            </a:r>
          </a:p>
          <a:p>
            <a:endParaRPr lang="en-US"/>
          </a:p>
        </p:txBody>
      </p:sp>
    </p:spTree>
    <p:extLst>
      <p:ext uri="{BB962C8B-B14F-4D97-AF65-F5344CB8AC3E}">
        <p14:creationId xmlns:p14="http://schemas.microsoft.com/office/powerpoint/2010/main" val="411643239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498C6-7B76-DA1F-BF28-A0CC06CD0BD5}"/>
              </a:ext>
            </a:extLst>
          </p:cNvPr>
          <p:cNvSpPr>
            <a:spLocks noGrp="1"/>
          </p:cNvSpPr>
          <p:nvPr>
            <p:ph type="ctrTitle"/>
          </p:nvPr>
        </p:nvSpPr>
        <p:spPr>
          <a:xfrm>
            <a:off x="1252399" y="881545"/>
            <a:ext cx="9687200" cy="730800"/>
          </a:xfrm>
        </p:spPr>
        <p:txBody>
          <a:bodyPr/>
          <a:lstStyle/>
          <a:p>
            <a:r>
              <a:rPr lang="en-US" sz="3600" b="1">
                <a:solidFill>
                  <a:schemeClr val="tx1"/>
                </a:solidFill>
              </a:rPr>
              <a:t>Open Kitchens HDM Delivery Vehicles</a:t>
            </a:r>
          </a:p>
        </p:txBody>
      </p:sp>
      <p:sp>
        <p:nvSpPr>
          <p:cNvPr id="3" name="Text Placeholder 2">
            <a:extLst>
              <a:ext uri="{FF2B5EF4-FFF2-40B4-BE49-F238E27FC236}">
                <a16:creationId xmlns:a16="http://schemas.microsoft.com/office/drawing/2014/main" id="{AF16FD14-880A-671D-29A6-2795C13E16A3}"/>
              </a:ext>
            </a:extLst>
          </p:cNvPr>
          <p:cNvSpPr>
            <a:spLocks noGrp="1"/>
          </p:cNvSpPr>
          <p:nvPr>
            <p:ph type="body" idx="1"/>
          </p:nvPr>
        </p:nvSpPr>
        <p:spPr>
          <a:xfrm>
            <a:off x="490400" y="1711393"/>
            <a:ext cx="11413581" cy="2302669"/>
          </a:xfrm>
        </p:spPr>
        <p:txBody>
          <a:bodyPr spcFirstLastPara="1" vert="horz" lIns="91440" tIns="45720" rIns="91440" bIns="45720" rtlCol="0" anchor="t">
            <a:noAutofit/>
          </a:bodyPr>
          <a:lstStyle/>
          <a:p>
            <a:r>
              <a:rPr lang="en-US" sz="2000"/>
              <a:t>All meals are delivered to the client’s home in oven, freezer, and refrigerator-equipped vehicles which have continuous temperature monitoring in view of the driver to assure proper temperatures throughout delivery. </a:t>
            </a:r>
          </a:p>
          <a:p>
            <a:r>
              <a:rPr lang="en-US" sz="2000"/>
              <a:t>Deliveries are made between 8:00am – 4:00pm.</a:t>
            </a:r>
          </a:p>
          <a:p>
            <a:r>
              <a:rPr lang="en-US" sz="2000"/>
              <a:t>There are approximately 100 routes and 25 drivers delivering meals.</a:t>
            </a:r>
          </a:p>
          <a:p>
            <a:endParaRPr lang="en-US"/>
          </a:p>
        </p:txBody>
      </p:sp>
      <p:pic>
        <p:nvPicPr>
          <p:cNvPr id="4" name="Picture 4">
            <a:extLst>
              <a:ext uri="{FF2B5EF4-FFF2-40B4-BE49-F238E27FC236}">
                <a16:creationId xmlns:a16="http://schemas.microsoft.com/office/drawing/2014/main" id="{9E922156-D0A4-F8ED-AD2E-703F7EF4CA6F}"/>
              </a:ext>
            </a:extLst>
          </p:cNvPr>
          <p:cNvPicPr>
            <a:picLocks noChangeAspect="1"/>
          </p:cNvPicPr>
          <p:nvPr/>
        </p:nvPicPr>
        <p:blipFill>
          <a:blip r:embed="rId3">
            <a:alphaModFix amt="85000"/>
          </a:blip>
          <a:stretch>
            <a:fillRect/>
          </a:stretch>
        </p:blipFill>
        <p:spPr>
          <a:xfrm>
            <a:off x="3615161" y="3468186"/>
            <a:ext cx="5289629" cy="3230057"/>
          </a:xfrm>
          <a:prstGeom prst="rect">
            <a:avLst/>
          </a:prstGeom>
        </p:spPr>
      </p:pic>
    </p:spTree>
    <p:extLst>
      <p:ext uri="{BB962C8B-B14F-4D97-AF65-F5344CB8AC3E}">
        <p14:creationId xmlns:p14="http://schemas.microsoft.com/office/powerpoint/2010/main" val="41185197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17C7E7-87E0-E77F-B17B-308937CED747}"/>
              </a:ext>
            </a:extLst>
          </p:cNvPr>
          <p:cNvSpPr>
            <a:spLocks noGrp="1"/>
          </p:cNvSpPr>
          <p:nvPr>
            <p:ph type="ctrTitle"/>
          </p:nvPr>
        </p:nvSpPr>
        <p:spPr>
          <a:xfrm>
            <a:off x="1252399" y="949064"/>
            <a:ext cx="9687200" cy="730800"/>
          </a:xfrm>
        </p:spPr>
        <p:txBody>
          <a:bodyPr/>
          <a:lstStyle/>
          <a:p>
            <a:r>
              <a:rPr lang="en-US" sz="3600" b="1">
                <a:solidFill>
                  <a:schemeClr val="tx1"/>
                </a:solidFill>
              </a:rPr>
              <a:t>Open</a:t>
            </a:r>
            <a:r>
              <a:rPr lang="en-US" b="1">
                <a:solidFill>
                  <a:schemeClr val="tx1"/>
                </a:solidFill>
              </a:rPr>
              <a:t> Kitchens HDM Program Staff</a:t>
            </a:r>
          </a:p>
        </p:txBody>
      </p:sp>
      <p:sp>
        <p:nvSpPr>
          <p:cNvPr id="3" name="Text Placeholder 2">
            <a:extLst>
              <a:ext uri="{FF2B5EF4-FFF2-40B4-BE49-F238E27FC236}">
                <a16:creationId xmlns:a16="http://schemas.microsoft.com/office/drawing/2014/main" id="{446C2C65-5DAD-D8EC-C8D8-F45C14C1861C}"/>
              </a:ext>
            </a:extLst>
          </p:cNvPr>
          <p:cNvSpPr>
            <a:spLocks noGrp="1"/>
          </p:cNvSpPr>
          <p:nvPr>
            <p:ph type="body" idx="1"/>
          </p:nvPr>
        </p:nvSpPr>
        <p:spPr>
          <a:xfrm>
            <a:off x="1464602" y="1991115"/>
            <a:ext cx="4246924" cy="4202845"/>
          </a:xfrm>
        </p:spPr>
        <p:txBody>
          <a:bodyPr spcFirstLastPara="1" vert="horz" lIns="91440" tIns="45720" rIns="91440" bIns="45720" rtlCol="0" anchor="t">
            <a:noAutofit/>
          </a:bodyPr>
          <a:lstStyle/>
          <a:p>
            <a:pPr marL="158750" indent="0">
              <a:buNone/>
            </a:pPr>
            <a:r>
              <a:rPr lang="en-US" sz="2800"/>
              <a:t>The HDM Team at Open Kitchens receives and processes information regarding new and existing clients as well as communicates with drivers during the client deliveries.</a:t>
            </a:r>
            <a:endParaRPr lang="en-US"/>
          </a:p>
        </p:txBody>
      </p:sp>
      <p:pic>
        <p:nvPicPr>
          <p:cNvPr id="4" name="Picture 4">
            <a:extLst>
              <a:ext uri="{FF2B5EF4-FFF2-40B4-BE49-F238E27FC236}">
                <a16:creationId xmlns:a16="http://schemas.microsoft.com/office/drawing/2014/main" id="{5305283E-63FA-0656-823E-D963200FD032}"/>
              </a:ext>
            </a:extLst>
          </p:cNvPr>
          <p:cNvPicPr>
            <a:picLocks noChangeAspect="1"/>
          </p:cNvPicPr>
          <p:nvPr/>
        </p:nvPicPr>
        <p:blipFill rotWithShape="1">
          <a:blip r:embed="rId3"/>
          <a:srcRect t="13294" r="4819" b="992"/>
          <a:stretch/>
        </p:blipFill>
        <p:spPr>
          <a:xfrm>
            <a:off x="6483276" y="1783523"/>
            <a:ext cx="3948713" cy="4305938"/>
          </a:xfrm>
          <a:prstGeom prst="rect">
            <a:avLst/>
          </a:prstGeom>
        </p:spPr>
      </p:pic>
    </p:spTree>
    <p:extLst>
      <p:ext uri="{BB962C8B-B14F-4D97-AF65-F5344CB8AC3E}">
        <p14:creationId xmlns:p14="http://schemas.microsoft.com/office/powerpoint/2010/main" val="62966875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4C623E-C838-6436-8D12-25E185B41443}"/>
              </a:ext>
            </a:extLst>
          </p:cNvPr>
          <p:cNvSpPr>
            <a:spLocks noGrp="1"/>
          </p:cNvSpPr>
          <p:nvPr>
            <p:ph type="title"/>
          </p:nvPr>
        </p:nvSpPr>
        <p:spPr/>
        <p:txBody>
          <a:bodyPr/>
          <a:lstStyle/>
          <a:p>
            <a:r>
              <a:rPr lang="en-US" b="1"/>
              <a:t>Open Kitchens, Inc.</a:t>
            </a:r>
          </a:p>
        </p:txBody>
      </p:sp>
      <p:sp>
        <p:nvSpPr>
          <p:cNvPr id="3" name="Text Placeholder 2">
            <a:extLst>
              <a:ext uri="{FF2B5EF4-FFF2-40B4-BE49-F238E27FC236}">
                <a16:creationId xmlns:a16="http://schemas.microsoft.com/office/drawing/2014/main" id="{72BEB3DB-A570-6C3C-66A8-31B798A864B9}"/>
              </a:ext>
            </a:extLst>
          </p:cNvPr>
          <p:cNvSpPr>
            <a:spLocks noGrp="1"/>
          </p:cNvSpPr>
          <p:nvPr>
            <p:ph sz="half" idx="1"/>
          </p:nvPr>
        </p:nvSpPr>
        <p:spPr>
          <a:xfrm>
            <a:off x="1253114" y="1982357"/>
            <a:ext cx="4754880" cy="3977640"/>
          </a:xfrm>
        </p:spPr>
        <p:txBody>
          <a:bodyPr vert="horz" lIns="91440" tIns="45720" rIns="91440" bIns="45720" rtlCol="0" anchor="t">
            <a:normAutofit/>
          </a:bodyPr>
          <a:lstStyle/>
          <a:p>
            <a:pPr marL="0" indent="0">
              <a:buNone/>
            </a:pPr>
            <a:endParaRPr lang="en-US" sz="2800"/>
          </a:p>
          <a:p>
            <a:pPr marL="0" indent="0">
              <a:buNone/>
            </a:pPr>
            <a:endParaRPr lang="en-US" sz="2800"/>
          </a:p>
          <a:p>
            <a:pPr marL="0" indent="0" algn="ctr">
              <a:buNone/>
            </a:pPr>
            <a:r>
              <a:rPr lang="en-US" sz="2800">
                <a:solidFill>
                  <a:schemeClr val="tx1"/>
                </a:solidFill>
              </a:rPr>
              <a:t>Open Kitchens' executive chef preparing fresh chicken legs for HDM clients.</a:t>
            </a:r>
            <a:endParaRPr lang="en-US">
              <a:solidFill>
                <a:schemeClr val="tx1"/>
              </a:solidFill>
            </a:endParaRPr>
          </a:p>
        </p:txBody>
      </p:sp>
      <p:pic>
        <p:nvPicPr>
          <p:cNvPr id="5" name="Picture 5">
            <a:extLst>
              <a:ext uri="{FF2B5EF4-FFF2-40B4-BE49-F238E27FC236}">
                <a16:creationId xmlns:a16="http://schemas.microsoft.com/office/drawing/2014/main" id="{676752C3-F17D-C485-CCEC-8D687D293B44}"/>
              </a:ext>
            </a:extLst>
          </p:cNvPr>
          <p:cNvPicPr>
            <a:picLocks noChangeAspect="1"/>
          </p:cNvPicPr>
          <p:nvPr/>
        </p:nvPicPr>
        <p:blipFill rotWithShape="1">
          <a:blip r:embed="rId3"/>
          <a:srcRect t="12993" r="1778" b="12993"/>
          <a:stretch/>
        </p:blipFill>
        <p:spPr>
          <a:xfrm>
            <a:off x="7147246" y="1567893"/>
            <a:ext cx="3381227" cy="4807671"/>
          </a:xfrm>
          <a:prstGeom prst="rect">
            <a:avLst/>
          </a:prstGeom>
        </p:spPr>
      </p:pic>
    </p:spTree>
    <p:extLst>
      <p:ext uri="{BB962C8B-B14F-4D97-AF65-F5344CB8AC3E}">
        <p14:creationId xmlns:p14="http://schemas.microsoft.com/office/powerpoint/2010/main" val="17965196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655834-9EBD-BC1B-8230-E9A5F923B784}"/>
              </a:ext>
            </a:extLst>
          </p:cNvPr>
          <p:cNvSpPr>
            <a:spLocks noGrp="1"/>
          </p:cNvSpPr>
          <p:nvPr>
            <p:ph type="ctrTitle"/>
          </p:nvPr>
        </p:nvSpPr>
        <p:spPr>
          <a:xfrm>
            <a:off x="1223462" y="881544"/>
            <a:ext cx="9964290" cy="918825"/>
          </a:xfrm>
        </p:spPr>
        <p:txBody>
          <a:bodyPr/>
          <a:lstStyle/>
          <a:p>
            <a:r>
              <a:rPr lang="en-US" sz="3600" b="1">
                <a:solidFill>
                  <a:schemeClr val="tx1"/>
                </a:solidFill>
              </a:rPr>
              <a:t>Open Kitchens, Inc.</a:t>
            </a:r>
          </a:p>
        </p:txBody>
      </p:sp>
      <p:sp>
        <p:nvSpPr>
          <p:cNvPr id="3" name="Content Placeholder 2">
            <a:extLst>
              <a:ext uri="{FF2B5EF4-FFF2-40B4-BE49-F238E27FC236}">
                <a16:creationId xmlns:a16="http://schemas.microsoft.com/office/drawing/2014/main" id="{84BB92A5-3A5C-817E-1EC0-4E7A1448BCD9}"/>
              </a:ext>
            </a:extLst>
          </p:cNvPr>
          <p:cNvSpPr>
            <a:spLocks noGrp="1"/>
          </p:cNvSpPr>
          <p:nvPr>
            <p:ph type="body" idx="1"/>
          </p:nvPr>
        </p:nvSpPr>
        <p:spPr>
          <a:xfrm>
            <a:off x="943741" y="1717031"/>
            <a:ext cx="10610243" cy="1273849"/>
          </a:xfrm>
        </p:spPr>
        <p:txBody>
          <a:bodyPr spcFirstLastPara="1" vert="horz" lIns="91440" tIns="45720" rIns="91440" bIns="45720" rtlCol="0" anchor="t">
            <a:noAutofit/>
          </a:bodyPr>
          <a:lstStyle/>
          <a:p>
            <a:pPr algn="ctr">
              <a:buNone/>
            </a:pPr>
            <a:r>
              <a:rPr lang="en-US" sz="2400"/>
              <a:t>Open Kitchens has teamed up with a local, woman-owned company (Momma Gourmet) to prepare meals out of their facility.</a:t>
            </a:r>
          </a:p>
        </p:txBody>
      </p:sp>
      <p:pic>
        <p:nvPicPr>
          <p:cNvPr id="5" name="Picture 5">
            <a:extLst>
              <a:ext uri="{FF2B5EF4-FFF2-40B4-BE49-F238E27FC236}">
                <a16:creationId xmlns:a16="http://schemas.microsoft.com/office/drawing/2014/main" id="{19A2FD0C-B124-2DCE-5254-253DCAE65B21}"/>
              </a:ext>
            </a:extLst>
          </p:cNvPr>
          <p:cNvPicPr>
            <a:picLocks noChangeAspect="1"/>
          </p:cNvPicPr>
          <p:nvPr/>
        </p:nvPicPr>
        <p:blipFill>
          <a:blip r:embed="rId3"/>
          <a:stretch>
            <a:fillRect/>
          </a:stretch>
        </p:blipFill>
        <p:spPr>
          <a:xfrm>
            <a:off x="4588109" y="2840366"/>
            <a:ext cx="3714396" cy="3788712"/>
          </a:xfrm>
          <a:prstGeom prst="rect">
            <a:avLst/>
          </a:prstGeom>
        </p:spPr>
      </p:pic>
    </p:spTree>
    <p:extLst>
      <p:ext uri="{BB962C8B-B14F-4D97-AF65-F5344CB8AC3E}">
        <p14:creationId xmlns:p14="http://schemas.microsoft.com/office/powerpoint/2010/main" val="112155421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AF3D0A-D85E-F99E-CE6B-55EF27F6E6C1}"/>
              </a:ext>
            </a:extLst>
          </p:cNvPr>
          <p:cNvSpPr>
            <a:spLocks noGrp="1"/>
          </p:cNvSpPr>
          <p:nvPr>
            <p:ph type="title"/>
          </p:nvPr>
        </p:nvSpPr>
        <p:spPr>
          <a:xfrm>
            <a:off x="1069848" y="484632"/>
            <a:ext cx="10058400" cy="1319276"/>
          </a:xfrm>
        </p:spPr>
        <p:txBody>
          <a:bodyPr/>
          <a:lstStyle/>
          <a:p>
            <a:r>
              <a:rPr lang="en-US"/>
              <a:t>Agenda</a:t>
            </a:r>
          </a:p>
        </p:txBody>
      </p:sp>
      <p:sp>
        <p:nvSpPr>
          <p:cNvPr id="3" name="Content Placeholder 2">
            <a:extLst>
              <a:ext uri="{FF2B5EF4-FFF2-40B4-BE49-F238E27FC236}">
                <a16:creationId xmlns:a16="http://schemas.microsoft.com/office/drawing/2014/main" id="{9838CD27-011F-842A-8264-581DDC1D93BA}"/>
              </a:ext>
            </a:extLst>
          </p:cNvPr>
          <p:cNvSpPr>
            <a:spLocks noGrp="1"/>
          </p:cNvSpPr>
          <p:nvPr>
            <p:ph idx="1"/>
          </p:nvPr>
        </p:nvSpPr>
        <p:spPr>
          <a:xfrm>
            <a:off x="942848" y="1803908"/>
            <a:ext cx="10058400" cy="4050792"/>
          </a:xfrm>
        </p:spPr>
        <p:txBody>
          <a:bodyPr vert="horz" lIns="91440" tIns="45720" rIns="91440" bIns="45720" rtlCol="0" anchor="t">
            <a:noAutofit/>
          </a:bodyPr>
          <a:lstStyle/>
          <a:p>
            <a:pPr marL="0" marR="0" lvl="0" indent="0">
              <a:spcBef>
                <a:spcPts val="0"/>
              </a:spcBef>
              <a:spcAft>
                <a:spcPts val="0"/>
              </a:spcAft>
              <a:buNone/>
            </a:pPr>
            <a:endParaRPr lang="en-US" sz="1600">
              <a:effectLst/>
              <a:latin typeface="Calibri" panose="020F0502020204030204" pitchFamily="34" charset="0"/>
              <a:ea typeface="Calibri" panose="020F0502020204030204" pitchFamily="34" charset="0"/>
              <a:cs typeface="Calibri" panose="020F0502020204030204" pitchFamily="34" charset="0"/>
            </a:endParaRPr>
          </a:p>
          <a:p>
            <a:pPr marL="0" marR="0" lvl="0" indent="0">
              <a:spcBef>
                <a:spcPts val="0"/>
              </a:spcBef>
              <a:spcAft>
                <a:spcPts val="0"/>
              </a:spcAft>
              <a:buNone/>
            </a:pPr>
            <a:endParaRPr lang="en-US" sz="1600">
              <a:effectLst/>
              <a:latin typeface="Calibri" panose="020F0502020204030204" pitchFamily="34" charset="0"/>
              <a:ea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AE8B5B12-E249-1DEE-A808-2A3AE4B98C61}"/>
              </a:ext>
            </a:extLst>
          </p:cNvPr>
          <p:cNvSpPr txBox="1"/>
          <p:nvPr/>
        </p:nvSpPr>
        <p:spPr>
          <a:xfrm>
            <a:off x="942848" y="1803908"/>
            <a:ext cx="9518904" cy="3554819"/>
          </a:xfrm>
          <a:prstGeom prst="rect">
            <a:avLst/>
          </a:prstGeom>
          <a:noFill/>
        </p:spPr>
        <p:txBody>
          <a:bodyPr wrap="square">
            <a:spAutoFit/>
          </a:bodyPr>
          <a:lstStyle/>
          <a:p>
            <a:pPr marL="514350" indent="-514350">
              <a:buFont typeface="Wingdings" panose="05000000000000000000" pitchFamily="2" charset="2"/>
              <a:buChar char="Ø"/>
            </a:pPr>
            <a:r>
              <a:rPr lang="en-US" sz="2100" b="1">
                <a:latin typeface="Century Gothic" panose="020B0502020202020204" pitchFamily="34" charset="0"/>
                <a:cs typeface="Arial" panose="020B0604020202020204" pitchFamily="34" charset="0"/>
              </a:rPr>
              <a:t>Overview of the Aging Network</a:t>
            </a:r>
          </a:p>
          <a:p>
            <a:endParaRPr lang="en-US" sz="2100" b="1">
              <a:latin typeface="Century Gothic" panose="020B0502020202020204" pitchFamily="34" charset="0"/>
              <a:cs typeface="Arial" panose="020B0604020202020204" pitchFamily="34" charset="0"/>
            </a:endParaRPr>
          </a:p>
          <a:p>
            <a:pPr marL="514350" indent="-514350">
              <a:buFont typeface="Wingdings" panose="05000000000000000000" pitchFamily="2" charset="2"/>
              <a:buChar char="Ø"/>
            </a:pPr>
            <a:r>
              <a:rPr lang="en-US" sz="2100" b="1">
                <a:latin typeface="Century Gothic" panose="020B0502020202020204" pitchFamily="34" charset="0"/>
                <a:cs typeface="Arial" panose="020B0604020202020204" pitchFamily="34" charset="0"/>
              </a:rPr>
              <a:t>Overview of DFSS &amp; Senior Services Area Agency on Aging</a:t>
            </a:r>
          </a:p>
          <a:p>
            <a:pPr marL="514350" indent="-514350">
              <a:buFont typeface="Wingdings" panose="05000000000000000000" pitchFamily="2" charset="2"/>
              <a:buChar char="Ø"/>
            </a:pPr>
            <a:endParaRPr lang="en-US" sz="2100" b="1">
              <a:latin typeface="Century Gothic" panose="020B0502020202020204" pitchFamily="34" charset="0"/>
              <a:cs typeface="Arial" panose="020B0604020202020204" pitchFamily="34" charset="0"/>
            </a:endParaRPr>
          </a:p>
          <a:p>
            <a:pPr marL="514350" indent="-514350">
              <a:buFont typeface="Wingdings" panose="05000000000000000000" pitchFamily="2" charset="2"/>
              <a:buChar char="Ø"/>
            </a:pPr>
            <a:r>
              <a:rPr lang="en-US" sz="2100" b="1">
                <a:latin typeface="Century Gothic" panose="020B0502020202020204" pitchFamily="34" charset="0"/>
                <a:cs typeface="Arial" panose="020B0604020202020204" pitchFamily="34" charset="0"/>
              </a:rPr>
              <a:t>Older American Act Requirements for Senior Nutrition Programs</a:t>
            </a:r>
          </a:p>
          <a:p>
            <a:pPr marL="514350" indent="-514350">
              <a:buFont typeface="Wingdings" panose="05000000000000000000" pitchFamily="2" charset="2"/>
              <a:buChar char="Ø"/>
            </a:pPr>
            <a:endParaRPr lang="en-US" sz="2100" b="1">
              <a:latin typeface="Century Gothic" panose="020B0502020202020204" pitchFamily="34" charset="0"/>
              <a:cs typeface="Arial" panose="020B0604020202020204" pitchFamily="34" charset="0"/>
            </a:endParaRPr>
          </a:p>
          <a:p>
            <a:pPr marL="514350" indent="-514350">
              <a:buFont typeface="Wingdings" panose="05000000000000000000" pitchFamily="2" charset="2"/>
              <a:buChar char="Ø"/>
            </a:pPr>
            <a:r>
              <a:rPr lang="en-US" sz="2100" b="1">
                <a:latin typeface="Century Gothic" panose="020B0502020202020204" pitchFamily="34" charset="0"/>
                <a:cs typeface="Arial" panose="020B0604020202020204" pitchFamily="34" charset="0"/>
              </a:rPr>
              <a:t>Home Delivered Meals Program Requirements</a:t>
            </a:r>
          </a:p>
          <a:p>
            <a:pPr lvl="1"/>
            <a:endParaRPr lang="en-US" sz="1950" b="1">
              <a:latin typeface="Century Gothic" panose="020B0502020202020204" pitchFamily="34" charset="0"/>
              <a:cs typeface="Arial" panose="020B0604020202020204" pitchFamily="34" charset="0"/>
            </a:endParaRPr>
          </a:p>
          <a:p>
            <a:pPr marL="514350" indent="-514350">
              <a:buFont typeface="Wingdings" panose="05000000000000000000" pitchFamily="2" charset="2"/>
              <a:buChar char="Ø"/>
            </a:pPr>
            <a:r>
              <a:rPr lang="en-US" sz="1950" b="1">
                <a:latin typeface="Century Gothic" panose="020B0502020202020204" pitchFamily="34" charset="0"/>
                <a:cs typeface="Arial" panose="020B0604020202020204" pitchFamily="34" charset="0"/>
              </a:rPr>
              <a:t>Role of Managed Care Organizations (MCOs)</a:t>
            </a:r>
          </a:p>
          <a:p>
            <a:pPr marL="514350" indent="-514350">
              <a:buFont typeface="Wingdings" panose="05000000000000000000" pitchFamily="2" charset="2"/>
              <a:buChar char="Ø"/>
            </a:pPr>
            <a:endParaRPr lang="en-US" sz="1950" b="1">
              <a:latin typeface="Century Gothic" panose="020B0502020202020204" pitchFamily="34" charset="0"/>
              <a:cs typeface="Arial" panose="020B0604020202020204" pitchFamily="34" charset="0"/>
            </a:endParaRPr>
          </a:p>
          <a:p>
            <a:pPr marL="514350" indent="-514350">
              <a:buFont typeface="Wingdings" panose="05000000000000000000" pitchFamily="2" charset="2"/>
              <a:buChar char="Ø"/>
            </a:pPr>
            <a:r>
              <a:rPr lang="en-US" sz="1950" b="1">
                <a:latin typeface="Century Gothic" panose="020B0502020202020204" pitchFamily="34" charset="0"/>
                <a:cs typeface="Arial" panose="020B0604020202020204" pitchFamily="34" charset="0"/>
              </a:rPr>
              <a:t>Role of Home Delivered Meals (HDM) Provider</a:t>
            </a:r>
          </a:p>
        </p:txBody>
      </p:sp>
    </p:spTree>
    <p:extLst>
      <p:ext uri="{BB962C8B-B14F-4D97-AF65-F5344CB8AC3E}">
        <p14:creationId xmlns:p14="http://schemas.microsoft.com/office/powerpoint/2010/main" val="35358648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6FE5B-60A2-FEF9-6C35-9E8BB32A8C7C}"/>
              </a:ext>
            </a:extLst>
          </p:cNvPr>
          <p:cNvSpPr>
            <a:spLocks noGrp="1"/>
          </p:cNvSpPr>
          <p:nvPr>
            <p:ph type="title"/>
          </p:nvPr>
        </p:nvSpPr>
        <p:spPr/>
        <p:txBody>
          <a:bodyPr/>
          <a:lstStyle/>
          <a:p>
            <a:r>
              <a:rPr lang="en-US" b="1"/>
              <a:t>Open Kitchens</a:t>
            </a:r>
            <a:r>
              <a:rPr lang="en-US"/>
              <a:t>:  </a:t>
            </a:r>
            <a:br>
              <a:rPr lang="en-US"/>
            </a:br>
            <a:r>
              <a:rPr lang="en-US" b="0"/>
              <a:t>Delivering more than just a meal...</a:t>
            </a:r>
          </a:p>
        </p:txBody>
      </p:sp>
      <p:pic>
        <p:nvPicPr>
          <p:cNvPr id="5" name="Picture 5">
            <a:extLst>
              <a:ext uri="{FF2B5EF4-FFF2-40B4-BE49-F238E27FC236}">
                <a16:creationId xmlns:a16="http://schemas.microsoft.com/office/drawing/2014/main" id="{EEDC561A-10E0-1AA9-DE76-8AC2C4395996}"/>
              </a:ext>
            </a:extLst>
          </p:cNvPr>
          <p:cNvPicPr>
            <a:picLocks noGrp="1" noChangeAspect="1"/>
          </p:cNvPicPr>
          <p:nvPr>
            <p:ph sz="half" idx="2"/>
          </p:nvPr>
        </p:nvPicPr>
        <p:blipFill>
          <a:blip r:embed="rId3"/>
          <a:stretch>
            <a:fillRect/>
          </a:stretch>
        </p:blipFill>
        <p:spPr>
          <a:xfrm>
            <a:off x="1627060" y="2331720"/>
            <a:ext cx="3640455" cy="3703320"/>
          </a:xfrm>
        </p:spPr>
      </p:pic>
      <p:pic>
        <p:nvPicPr>
          <p:cNvPr id="6" name="Picture 6">
            <a:extLst>
              <a:ext uri="{FF2B5EF4-FFF2-40B4-BE49-F238E27FC236}">
                <a16:creationId xmlns:a16="http://schemas.microsoft.com/office/drawing/2014/main" id="{4377476A-54FF-F6DC-9D88-0321D94DC1BE}"/>
              </a:ext>
            </a:extLst>
          </p:cNvPr>
          <p:cNvPicPr>
            <a:picLocks noGrp="1" noChangeAspect="1"/>
          </p:cNvPicPr>
          <p:nvPr>
            <p:ph sz="quarter" idx="4"/>
          </p:nvPr>
        </p:nvPicPr>
        <p:blipFill>
          <a:blip r:embed="rId4"/>
          <a:stretch>
            <a:fillRect/>
          </a:stretch>
        </p:blipFill>
        <p:spPr>
          <a:xfrm>
            <a:off x="6955726" y="2331720"/>
            <a:ext cx="3611459" cy="3742904"/>
          </a:xfrm>
        </p:spPr>
      </p:pic>
    </p:spTree>
    <p:extLst>
      <p:ext uri="{BB962C8B-B14F-4D97-AF65-F5344CB8AC3E}">
        <p14:creationId xmlns:p14="http://schemas.microsoft.com/office/powerpoint/2010/main" val="334157951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174A49-0F67-FEB6-9A5C-A1EE788D0CF1}"/>
              </a:ext>
            </a:extLst>
          </p:cNvPr>
          <p:cNvSpPr>
            <a:spLocks noGrp="1"/>
          </p:cNvSpPr>
          <p:nvPr>
            <p:ph type="title"/>
          </p:nvPr>
        </p:nvSpPr>
        <p:spPr/>
        <p:txBody>
          <a:bodyPr/>
          <a:lstStyle/>
          <a:p>
            <a:r>
              <a:rPr lang="en-US"/>
              <a:t>Open Kitchens, Inc.</a:t>
            </a:r>
          </a:p>
        </p:txBody>
      </p:sp>
      <p:pic>
        <p:nvPicPr>
          <p:cNvPr id="6" name="Picture 6">
            <a:extLst>
              <a:ext uri="{FF2B5EF4-FFF2-40B4-BE49-F238E27FC236}">
                <a16:creationId xmlns:a16="http://schemas.microsoft.com/office/drawing/2014/main" id="{B39C524E-4098-5A2F-3680-A5EAD2D16689}"/>
              </a:ext>
            </a:extLst>
          </p:cNvPr>
          <p:cNvPicPr>
            <a:picLocks noGrp="1" noChangeAspect="1"/>
          </p:cNvPicPr>
          <p:nvPr>
            <p:ph sz="half" idx="2"/>
          </p:nvPr>
        </p:nvPicPr>
        <p:blipFill>
          <a:blip r:embed="rId3"/>
          <a:stretch>
            <a:fillRect/>
          </a:stretch>
        </p:blipFill>
        <p:spPr>
          <a:xfrm>
            <a:off x="1671046" y="2331720"/>
            <a:ext cx="3552483" cy="3703320"/>
          </a:xfrm>
        </p:spPr>
      </p:pic>
      <p:pic>
        <p:nvPicPr>
          <p:cNvPr id="7" name="Picture 7">
            <a:extLst>
              <a:ext uri="{FF2B5EF4-FFF2-40B4-BE49-F238E27FC236}">
                <a16:creationId xmlns:a16="http://schemas.microsoft.com/office/drawing/2014/main" id="{B3F497AD-D87C-0373-E420-6B153813DA59}"/>
              </a:ext>
            </a:extLst>
          </p:cNvPr>
          <p:cNvPicPr>
            <a:picLocks noGrp="1" noChangeAspect="1"/>
          </p:cNvPicPr>
          <p:nvPr>
            <p:ph sz="quarter" idx="4"/>
          </p:nvPr>
        </p:nvPicPr>
        <p:blipFill>
          <a:blip r:embed="rId4"/>
          <a:stretch>
            <a:fillRect/>
          </a:stretch>
        </p:blipFill>
        <p:spPr>
          <a:xfrm>
            <a:off x="7017435" y="2331720"/>
            <a:ext cx="3448457" cy="3703320"/>
          </a:xfrm>
        </p:spPr>
      </p:pic>
    </p:spTree>
    <p:extLst>
      <p:ext uri="{BB962C8B-B14F-4D97-AF65-F5344CB8AC3E}">
        <p14:creationId xmlns:p14="http://schemas.microsoft.com/office/powerpoint/2010/main" val="14294686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7EA840-791B-471A-6D4D-D2853B1B3F34}"/>
              </a:ext>
            </a:extLst>
          </p:cNvPr>
          <p:cNvSpPr>
            <a:spLocks noGrp="1"/>
          </p:cNvSpPr>
          <p:nvPr>
            <p:ph type="title"/>
          </p:nvPr>
        </p:nvSpPr>
        <p:spPr/>
        <p:txBody>
          <a:bodyPr>
            <a:normAutofit fontScale="90000"/>
          </a:bodyPr>
          <a:lstStyle/>
          <a:p>
            <a:pPr algn="ctr"/>
            <a:r>
              <a:rPr lang="en-US" sz="3200" b="0">
                <a:ea typeface="+mj-lt"/>
                <a:cs typeface="+mj-lt"/>
              </a:rPr>
              <a:t>Together, we all play an important part in improving the lives of over 10,000 older Chicagoans and helping them remain living in their homes longer</a:t>
            </a:r>
            <a:endParaRPr lang="en-US" sz="3200" b="0"/>
          </a:p>
        </p:txBody>
      </p:sp>
      <p:pic>
        <p:nvPicPr>
          <p:cNvPr id="13" name="Picture 13">
            <a:extLst>
              <a:ext uri="{FF2B5EF4-FFF2-40B4-BE49-F238E27FC236}">
                <a16:creationId xmlns:a16="http://schemas.microsoft.com/office/drawing/2014/main" id="{C544BD7F-A270-AE61-069C-F4405EF6DC4F}"/>
              </a:ext>
            </a:extLst>
          </p:cNvPr>
          <p:cNvPicPr>
            <a:picLocks noGrp="1" noChangeAspect="1"/>
          </p:cNvPicPr>
          <p:nvPr>
            <p:ph sz="half" idx="2"/>
          </p:nvPr>
        </p:nvPicPr>
        <p:blipFill>
          <a:blip r:embed="rId3"/>
          <a:stretch>
            <a:fillRect/>
          </a:stretch>
        </p:blipFill>
        <p:spPr>
          <a:xfrm>
            <a:off x="2274488" y="2371304"/>
            <a:ext cx="2820611" cy="3703320"/>
          </a:xfrm>
        </p:spPr>
      </p:pic>
      <p:pic>
        <p:nvPicPr>
          <p:cNvPr id="14" name="Picture 14">
            <a:extLst>
              <a:ext uri="{FF2B5EF4-FFF2-40B4-BE49-F238E27FC236}">
                <a16:creationId xmlns:a16="http://schemas.microsoft.com/office/drawing/2014/main" id="{C97429EE-9252-D4BA-BBB3-47343D35775C}"/>
              </a:ext>
            </a:extLst>
          </p:cNvPr>
          <p:cNvPicPr>
            <a:picLocks noGrp="1" noChangeAspect="1"/>
          </p:cNvPicPr>
          <p:nvPr>
            <p:ph sz="quarter" idx="4"/>
          </p:nvPr>
        </p:nvPicPr>
        <p:blipFill>
          <a:blip r:embed="rId4"/>
          <a:stretch>
            <a:fillRect/>
          </a:stretch>
        </p:blipFill>
        <p:spPr>
          <a:xfrm>
            <a:off x="6770390" y="2371304"/>
            <a:ext cx="3170651" cy="3703320"/>
          </a:xfrm>
        </p:spPr>
      </p:pic>
    </p:spTree>
    <p:extLst>
      <p:ext uri="{BB962C8B-B14F-4D97-AF65-F5344CB8AC3E}">
        <p14:creationId xmlns:p14="http://schemas.microsoft.com/office/powerpoint/2010/main" val="367232953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72C821-5761-4CEC-2F63-82097599104D}"/>
              </a:ext>
            </a:extLst>
          </p:cNvPr>
          <p:cNvSpPr>
            <a:spLocks noGrp="1"/>
          </p:cNvSpPr>
          <p:nvPr>
            <p:ph type="title"/>
          </p:nvPr>
        </p:nvSpPr>
        <p:spPr/>
        <p:txBody>
          <a:bodyPr/>
          <a:lstStyle/>
          <a:p>
            <a:r>
              <a:rPr lang="en-US"/>
              <a:t>HDM Program Contacts</a:t>
            </a:r>
          </a:p>
        </p:txBody>
      </p:sp>
      <p:sp>
        <p:nvSpPr>
          <p:cNvPr id="3" name="Content Placeholder 2">
            <a:extLst>
              <a:ext uri="{FF2B5EF4-FFF2-40B4-BE49-F238E27FC236}">
                <a16:creationId xmlns:a16="http://schemas.microsoft.com/office/drawing/2014/main" id="{2095E9B7-83C6-C443-AFA6-C44548EE68B3}"/>
              </a:ext>
            </a:extLst>
          </p:cNvPr>
          <p:cNvSpPr>
            <a:spLocks noGrp="1"/>
          </p:cNvSpPr>
          <p:nvPr>
            <p:ph sz="half" idx="1"/>
          </p:nvPr>
        </p:nvSpPr>
        <p:spPr>
          <a:xfrm>
            <a:off x="1069848" y="2194559"/>
            <a:ext cx="5026152" cy="4540537"/>
          </a:xfrm>
        </p:spPr>
        <p:txBody>
          <a:bodyPr vert="horz" lIns="91440" tIns="45720" rIns="91440" bIns="45720" rtlCol="0" anchor="t">
            <a:normAutofit fontScale="92500" lnSpcReduction="20000"/>
          </a:bodyPr>
          <a:lstStyle/>
          <a:p>
            <a:pPr marL="0" indent="0" algn="ctr">
              <a:buNone/>
            </a:pPr>
            <a:r>
              <a:rPr lang="en-US" b="1" u="sng">
                <a:solidFill>
                  <a:schemeClr val="tx1"/>
                </a:solidFill>
              </a:rPr>
              <a:t>Chicago Area Agency on Aging</a:t>
            </a:r>
            <a:endParaRPr lang="en-US" u="sng">
              <a:solidFill>
                <a:schemeClr val="tx1"/>
              </a:solidFill>
            </a:endParaRPr>
          </a:p>
          <a:p>
            <a:pPr marL="0" indent="0" algn="ctr">
              <a:buNone/>
            </a:pPr>
            <a:r>
              <a:rPr lang="en-US" b="1">
                <a:solidFill>
                  <a:schemeClr val="tx1"/>
                </a:solidFill>
              </a:rPr>
              <a:t> (DFSS/ Senior Services)</a:t>
            </a:r>
          </a:p>
          <a:p>
            <a:pPr marL="0" indent="0" algn="ctr">
              <a:buNone/>
            </a:pPr>
            <a:endParaRPr lang="en-US">
              <a:solidFill>
                <a:schemeClr val="tx1"/>
              </a:solidFill>
            </a:endParaRPr>
          </a:p>
          <a:p>
            <a:pPr marL="0" indent="0" algn="ctr">
              <a:spcBef>
                <a:spcPts val="0"/>
              </a:spcBef>
              <a:buNone/>
            </a:pPr>
            <a:r>
              <a:rPr lang="en-US" b="1">
                <a:solidFill>
                  <a:schemeClr val="tx1"/>
                </a:solidFill>
              </a:rPr>
              <a:t>    </a:t>
            </a:r>
            <a:r>
              <a:rPr lang="en-US" sz="1800" b="1">
                <a:solidFill>
                  <a:schemeClr val="tx1"/>
                </a:solidFill>
              </a:rPr>
              <a:t>Christine Velez</a:t>
            </a:r>
          </a:p>
          <a:p>
            <a:pPr marL="0" indent="0" algn="ctr">
              <a:spcBef>
                <a:spcPts val="0"/>
              </a:spcBef>
              <a:buNone/>
            </a:pPr>
            <a:r>
              <a:rPr lang="en-US" sz="1800">
                <a:solidFill>
                  <a:schemeClr val="tx1"/>
                </a:solidFill>
              </a:rPr>
              <a:t>     (312)-746-8665</a:t>
            </a:r>
          </a:p>
          <a:p>
            <a:pPr marL="274320" lvl="1" indent="0" algn="ctr">
              <a:spcAft>
                <a:spcPts val="0"/>
              </a:spcAft>
              <a:buNone/>
            </a:pPr>
            <a:r>
              <a:rPr lang="en-US">
                <a:solidFill>
                  <a:schemeClr val="tx1"/>
                </a:solidFill>
                <a:hlinkClick r:id="rId3">
                  <a:extLst>
                    <a:ext uri="{A12FA001-AC4F-418D-AE19-62706E023703}">
                      <ahyp:hlinkClr xmlns:ahyp="http://schemas.microsoft.com/office/drawing/2018/hyperlinkcolor" val="tx"/>
                    </a:ext>
                  </a:extLst>
                </a:hlinkClick>
              </a:rPr>
              <a:t>Christine.Velez@cityofchicago.org</a:t>
            </a:r>
          </a:p>
          <a:p>
            <a:pPr marL="274320" lvl="1" indent="0" algn="ctr">
              <a:spcAft>
                <a:spcPts val="0"/>
              </a:spcAft>
              <a:buNone/>
            </a:pPr>
            <a:endParaRPr lang="en-US">
              <a:solidFill>
                <a:schemeClr val="tx1"/>
              </a:solidFill>
            </a:endParaRPr>
          </a:p>
          <a:p>
            <a:pPr marL="274320" lvl="1" indent="0" algn="ctr">
              <a:spcAft>
                <a:spcPts val="0"/>
              </a:spcAft>
              <a:buNone/>
            </a:pPr>
            <a:r>
              <a:rPr lang="en-US" b="1">
                <a:solidFill>
                  <a:schemeClr val="tx1"/>
                </a:solidFill>
              </a:rPr>
              <a:t>Madeline Pietryla</a:t>
            </a:r>
          </a:p>
          <a:p>
            <a:pPr marL="274320" lvl="1" indent="0" algn="ctr">
              <a:spcAft>
                <a:spcPts val="0"/>
              </a:spcAft>
              <a:buNone/>
            </a:pPr>
            <a:r>
              <a:rPr lang="en-US">
                <a:solidFill>
                  <a:schemeClr val="tx1"/>
                </a:solidFill>
              </a:rPr>
              <a:t>(312)746-8591</a:t>
            </a:r>
          </a:p>
          <a:p>
            <a:pPr marL="274320" lvl="1" indent="0" algn="ctr">
              <a:spcAft>
                <a:spcPts val="0"/>
              </a:spcAft>
              <a:buNone/>
            </a:pPr>
            <a:r>
              <a:rPr lang="en-US">
                <a:solidFill>
                  <a:schemeClr val="tx1"/>
                </a:solidFill>
                <a:hlinkClick r:id="rId4">
                  <a:extLst>
                    <a:ext uri="{A12FA001-AC4F-418D-AE19-62706E023703}">
                      <ahyp:hlinkClr xmlns:ahyp="http://schemas.microsoft.com/office/drawing/2018/hyperlinkcolor" val="tx"/>
                    </a:ext>
                  </a:extLst>
                </a:hlinkClick>
              </a:rPr>
              <a:t>Madeline.Pietryla@cityofchicago.org</a:t>
            </a:r>
            <a:endParaRPr lang="en-US">
              <a:solidFill>
                <a:schemeClr val="tx1"/>
              </a:solidFill>
            </a:endParaRPr>
          </a:p>
          <a:p>
            <a:pPr marL="274320" lvl="1" indent="0" algn="ctr">
              <a:spcAft>
                <a:spcPts val="0"/>
              </a:spcAft>
              <a:buNone/>
            </a:pPr>
            <a:endParaRPr lang="en-US">
              <a:solidFill>
                <a:schemeClr val="tx1"/>
              </a:solidFill>
            </a:endParaRPr>
          </a:p>
          <a:p>
            <a:pPr marL="274320" lvl="1" indent="0" algn="ctr">
              <a:spcAft>
                <a:spcPts val="0"/>
              </a:spcAft>
              <a:buNone/>
            </a:pPr>
            <a:r>
              <a:rPr lang="en-US" b="1">
                <a:solidFill>
                  <a:schemeClr val="tx1"/>
                </a:solidFill>
              </a:rPr>
              <a:t>Janiece Johnson</a:t>
            </a:r>
          </a:p>
          <a:p>
            <a:pPr marL="274320" lvl="1" indent="0" algn="ctr">
              <a:spcAft>
                <a:spcPts val="0"/>
              </a:spcAft>
              <a:buNone/>
            </a:pPr>
            <a:r>
              <a:rPr lang="en-US" sz="1800">
                <a:solidFill>
                  <a:srgbClr val="000000"/>
                </a:solidFill>
                <a:effectLst/>
                <a:latin typeface="Aptos" panose="020B0004020202020204" pitchFamily="34" charset="0"/>
                <a:ea typeface="Aptos" panose="020B0004020202020204" pitchFamily="34" charset="0"/>
              </a:rPr>
              <a:t> </a:t>
            </a:r>
            <a:r>
              <a:rPr lang="en-US" sz="1800">
                <a:solidFill>
                  <a:srgbClr val="000000"/>
                </a:solidFill>
                <a:effectLst/>
                <a:latin typeface="+mj-lt"/>
                <a:ea typeface="Aptos" panose="020B0004020202020204" pitchFamily="34" charset="0"/>
              </a:rPr>
              <a:t>(312)746-7084</a:t>
            </a:r>
            <a:endParaRPr lang="en-US" sz="1800">
              <a:effectLst/>
              <a:latin typeface="+mj-lt"/>
              <a:ea typeface="Aptos" panose="020B0004020202020204" pitchFamily="34" charset="0"/>
            </a:endParaRPr>
          </a:p>
          <a:p>
            <a:pPr marL="274320" lvl="1" indent="0" algn="ctr">
              <a:spcAft>
                <a:spcPts val="0"/>
              </a:spcAft>
              <a:buNone/>
            </a:pPr>
            <a:r>
              <a:rPr lang="en-US">
                <a:solidFill>
                  <a:schemeClr val="tx1"/>
                </a:solidFill>
                <a:hlinkClick r:id="rId5">
                  <a:extLst>
                    <a:ext uri="{A12FA001-AC4F-418D-AE19-62706E023703}">
                      <ahyp:hlinkClr xmlns:ahyp="http://schemas.microsoft.com/office/drawing/2018/hyperlinkcolor" val="tx"/>
                    </a:ext>
                  </a:extLst>
                </a:hlinkClick>
              </a:rPr>
              <a:t>Janiece.Johnson@cityofchicago.org</a:t>
            </a:r>
            <a:endParaRPr lang="en-US">
              <a:solidFill>
                <a:schemeClr val="tx1"/>
              </a:solidFill>
            </a:endParaRPr>
          </a:p>
          <a:p>
            <a:pPr marL="274320" lvl="1" indent="0" algn="ctr">
              <a:spcAft>
                <a:spcPts val="0"/>
              </a:spcAft>
              <a:buNone/>
            </a:pPr>
            <a:endParaRPr lang="en-US">
              <a:solidFill>
                <a:schemeClr val="tx1"/>
              </a:solidFill>
            </a:endParaRPr>
          </a:p>
          <a:p>
            <a:pPr marL="274320" lvl="1" indent="0" algn="ctr">
              <a:spcAft>
                <a:spcPts val="0"/>
              </a:spcAft>
              <a:buNone/>
            </a:pPr>
            <a:r>
              <a:rPr lang="en-US" b="1">
                <a:solidFill>
                  <a:schemeClr val="tx1"/>
                </a:solidFill>
              </a:rPr>
              <a:t>Nikki </a:t>
            </a:r>
            <a:r>
              <a:rPr lang="en-US" b="1" err="1">
                <a:solidFill>
                  <a:schemeClr val="tx1"/>
                </a:solidFill>
              </a:rPr>
              <a:t>Garbis</a:t>
            </a:r>
            <a:r>
              <a:rPr lang="en-US" b="1">
                <a:solidFill>
                  <a:schemeClr val="tx1"/>
                </a:solidFill>
              </a:rPr>
              <a:t> </a:t>
            </a:r>
            <a:r>
              <a:rPr lang="en-US" b="1" err="1">
                <a:solidFill>
                  <a:schemeClr val="tx1"/>
                </a:solidFill>
              </a:rPr>
              <a:t>Proutsos</a:t>
            </a:r>
            <a:endParaRPr lang="en-US" b="1">
              <a:solidFill>
                <a:schemeClr val="tx1"/>
              </a:solidFill>
            </a:endParaRPr>
          </a:p>
          <a:p>
            <a:pPr marL="274320" lvl="1" indent="0" algn="ctr">
              <a:spcAft>
                <a:spcPts val="0"/>
              </a:spcAft>
              <a:buNone/>
            </a:pPr>
            <a:r>
              <a:rPr lang="en-US">
                <a:solidFill>
                  <a:schemeClr val="tx1"/>
                </a:solidFill>
              </a:rPr>
              <a:t>(312)743-0178</a:t>
            </a:r>
          </a:p>
          <a:p>
            <a:pPr marL="274320" lvl="1" indent="0" algn="ctr">
              <a:spcAft>
                <a:spcPts val="0"/>
              </a:spcAft>
              <a:buNone/>
            </a:pPr>
            <a:r>
              <a:rPr lang="en-US">
                <a:solidFill>
                  <a:schemeClr val="tx1"/>
                </a:solidFill>
                <a:hlinkClick r:id="rId6">
                  <a:extLst>
                    <a:ext uri="{A12FA001-AC4F-418D-AE19-62706E023703}">
                      <ahyp:hlinkClr xmlns:ahyp="http://schemas.microsoft.com/office/drawing/2018/hyperlinkcolor" val="tx"/>
                    </a:ext>
                  </a:extLst>
                </a:hlinkClick>
              </a:rPr>
              <a:t>Nikki.Garbis_Proutsos@cityofchicago.org</a:t>
            </a:r>
            <a:endParaRPr lang="en-US">
              <a:solidFill>
                <a:schemeClr val="tx1"/>
              </a:solidFill>
            </a:endParaRPr>
          </a:p>
          <a:p>
            <a:pPr marL="274320" lvl="1" indent="0">
              <a:spcAft>
                <a:spcPts val="0"/>
              </a:spcAft>
              <a:buNone/>
            </a:pPr>
            <a:endParaRPr lang="en-US"/>
          </a:p>
        </p:txBody>
      </p:sp>
      <p:sp>
        <p:nvSpPr>
          <p:cNvPr id="4" name="Content Placeholder 3">
            <a:extLst>
              <a:ext uri="{FF2B5EF4-FFF2-40B4-BE49-F238E27FC236}">
                <a16:creationId xmlns:a16="http://schemas.microsoft.com/office/drawing/2014/main" id="{162B0566-747D-756A-AB84-5C2C7F5F060D}"/>
              </a:ext>
            </a:extLst>
          </p:cNvPr>
          <p:cNvSpPr>
            <a:spLocks noGrp="1"/>
          </p:cNvSpPr>
          <p:nvPr>
            <p:ph sz="half" idx="2"/>
          </p:nvPr>
        </p:nvSpPr>
        <p:spPr>
          <a:xfrm>
            <a:off x="6351639" y="2189769"/>
            <a:ext cx="4770513" cy="4319185"/>
          </a:xfrm>
        </p:spPr>
        <p:txBody>
          <a:bodyPr vert="horz" lIns="91440" tIns="45720" rIns="91440" bIns="45720" rtlCol="0" anchor="t">
            <a:normAutofit fontScale="92500" lnSpcReduction="20000"/>
          </a:bodyPr>
          <a:lstStyle/>
          <a:p>
            <a:pPr marL="0" indent="0">
              <a:buNone/>
            </a:pPr>
            <a:r>
              <a:rPr lang="en-US" b="1" u="sng">
                <a:solidFill>
                  <a:schemeClr val="tx1"/>
                </a:solidFill>
              </a:rPr>
              <a:t>HDM Provider: Open Kitchens</a:t>
            </a:r>
            <a:endParaRPr lang="en-US">
              <a:solidFill>
                <a:schemeClr val="tx1"/>
              </a:solidFill>
            </a:endParaRPr>
          </a:p>
          <a:p>
            <a:pPr marL="0" indent="0">
              <a:buNone/>
            </a:pPr>
            <a:endParaRPr lang="en-US" b="1">
              <a:solidFill>
                <a:schemeClr val="tx1"/>
              </a:solidFill>
            </a:endParaRPr>
          </a:p>
          <a:p>
            <a:pPr marL="0" indent="0">
              <a:buNone/>
            </a:pPr>
            <a:r>
              <a:rPr lang="en-US" b="1">
                <a:solidFill>
                  <a:schemeClr val="tx1"/>
                </a:solidFill>
              </a:rPr>
              <a:t>Please email referrals directly to:</a:t>
            </a:r>
            <a:endParaRPr lang="en-US">
              <a:solidFill>
                <a:schemeClr val="tx1"/>
              </a:solidFill>
            </a:endParaRPr>
          </a:p>
          <a:p>
            <a:pPr marL="0" indent="0">
              <a:buNone/>
            </a:pPr>
            <a:r>
              <a:rPr lang="en-US">
                <a:solidFill>
                  <a:schemeClr val="tx1"/>
                </a:solidFill>
                <a:hlinkClick r:id="rId7">
                  <a:extLst>
                    <a:ext uri="{A12FA001-AC4F-418D-AE19-62706E023703}">
                      <ahyp:hlinkClr xmlns:ahyp="http://schemas.microsoft.com/office/drawing/2018/hyperlinkcolor" val="tx"/>
                    </a:ext>
                  </a:extLst>
                </a:hlinkClick>
              </a:rPr>
              <a:t>HDMReferrals@openkitchens.org</a:t>
            </a:r>
            <a:endParaRPr lang="en-US">
              <a:solidFill>
                <a:schemeClr val="tx1"/>
              </a:solidFill>
            </a:endParaRPr>
          </a:p>
          <a:p>
            <a:pPr marL="0" indent="0">
              <a:buNone/>
            </a:pPr>
            <a:r>
              <a:rPr lang="en-US">
                <a:solidFill>
                  <a:schemeClr val="tx1"/>
                </a:solidFill>
              </a:rPr>
              <a:t>(312)666-5335</a:t>
            </a:r>
          </a:p>
        </p:txBody>
      </p:sp>
    </p:spTree>
    <p:extLst>
      <p:ext uri="{BB962C8B-B14F-4D97-AF65-F5344CB8AC3E}">
        <p14:creationId xmlns:p14="http://schemas.microsoft.com/office/powerpoint/2010/main" val="299932967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A927B-B4E9-0BB6-3609-88D5669A5399}"/>
              </a:ext>
            </a:extLst>
          </p:cNvPr>
          <p:cNvSpPr>
            <a:spLocks noGrp="1"/>
          </p:cNvSpPr>
          <p:nvPr>
            <p:ph type="title"/>
          </p:nvPr>
        </p:nvSpPr>
        <p:spPr>
          <a:xfrm>
            <a:off x="1293966" y="1885368"/>
            <a:ext cx="10058400" cy="3816902"/>
          </a:xfrm>
        </p:spPr>
        <p:txBody>
          <a:bodyPr>
            <a:normAutofit/>
          </a:bodyPr>
          <a:lstStyle/>
          <a:p>
            <a:pPr algn="ctr"/>
            <a:r>
              <a:rPr lang="en-US" sz="6600"/>
              <a:t>Thank you! </a:t>
            </a:r>
            <a:br>
              <a:rPr lang="en-US" sz="6600"/>
            </a:br>
            <a:br>
              <a:rPr lang="en-US" sz="6600"/>
            </a:br>
            <a:r>
              <a:rPr lang="en-US" sz="6600"/>
              <a:t>Questions?</a:t>
            </a:r>
          </a:p>
        </p:txBody>
      </p:sp>
    </p:spTree>
    <p:extLst>
      <p:ext uri="{BB962C8B-B14F-4D97-AF65-F5344CB8AC3E}">
        <p14:creationId xmlns:p14="http://schemas.microsoft.com/office/powerpoint/2010/main" val="8525024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3B8CAB-F0CB-BFD2-14AA-0B8384A37F26}"/>
              </a:ext>
            </a:extLst>
          </p:cNvPr>
          <p:cNvSpPr>
            <a:spLocks noGrp="1"/>
          </p:cNvSpPr>
          <p:nvPr>
            <p:ph type="ctrTitle"/>
          </p:nvPr>
        </p:nvSpPr>
        <p:spPr>
          <a:xfrm>
            <a:off x="3576361" y="2966756"/>
            <a:ext cx="9144000" cy="1172171"/>
          </a:xfrm>
        </p:spPr>
        <p:txBody>
          <a:bodyPr>
            <a:normAutofit fontScale="90000"/>
          </a:bodyPr>
          <a:lstStyle/>
          <a:p>
            <a:br>
              <a:rPr lang="en-US">
                <a:latin typeface="Arial"/>
                <a:cs typeface="Arial"/>
              </a:rPr>
            </a:br>
            <a:br>
              <a:rPr lang="en-US">
                <a:latin typeface="Arial"/>
                <a:cs typeface="Arial"/>
              </a:rPr>
            </a:br>
            <a:r>
              <a:rPr lang="en-US">
                <a:latin typeface="Arial"/>
                <a:cs typeface="Arial"/>
              </a:rPr>
              <a:t>March Announcements </a:t>
            </a:r>
            <a:br>
              <a:rPr lang="en-US">
                <a:latin typeface="Arial"/>
                <a:cs typeface="Arial"/>
              </a:rPr>
            </a:br>
            <a:endParaRPr lang="en-US"/>
          </a:p>
        </p:txBody>
      </p:sp>
      <p:sp>
        <p:nvSpPr>
          <p:cNvPr id="3" name="Slide Number Placeholder 2">
            <a:extLst>
              <a:ext uri="{FF2B5EF4-FFF2-40B4-BE49-F238E27FC236}">
                <a16:creationId xmlns:a16="http://schemas.microsoft.com/office/drawing/2014/main" id="{420740AC-2FFD-904C-844B-D12C82A2A4DF}"/>
              </a:ext>
            </a:extLst>
          </p:cNvPr>
          <p:cNvSpPr>
            <a:spLocks noGrp="1"/>
          </p:cNvSpPr>
          <p:nvPr>
            <p:ph type="sldNum" sz="quarter" idx="12"/>
          </p:nvPr>
        </p:nvSpPr>
        <p:spPr/>
        <p:txBody>
          <a:bodyPr/>
          <a:lstStyle/>
          <a:p>
            <a:fld id="{2AB94945-FCF1-014A-AF51-891552C232EB}" type="slidenum">
              <a:rPr lang="en-US" dirty="0" smtClean="0"/>
              <a:t>35</a:t>
            </a:fld>
            <a:endParaRPr lang="en-US"/>
          </a:p>
        </p:txBody>
      </p:sp>
    </p:spTree>
    <p:extLst>
      <p:ext uri="{BB962C8B-B14F-4D97-AF65-F5344CB8AC3E}">
        <p14:creationId xmlns:p14="http://schemas.microsoft.com/office/powerpoint/2010/main" val="71569638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3B8EEB-AC56-90FD-3024-2ACDB571C41F}"/>
              </a:ext>
            </a:extLst>
          </p:cNvPr>
          <p:cNvSpPr>
            <a:spLocks noGrp="1"/>
          </p:cNvSpPr>
          <p:nvPr>
            <p:ph type="title"/>
          </p:nvPr>
        </p:nvSpPr>
        <p:spPr>
          <a:xfrm>
            <a:off x="411492" y="672262"/>
            <a:ext cx="10579578" cy="5537745"/>
          </a:xfrm>
          <a:noFill/>
        </p:spPr>
        <p:txBody>
          <a:bodyPr vert="horz" lIns="91440" tIns="45720" rIns="91440" bIns="45720" rtlCol="0" anchor="ctr">
            <a:normAutofit/>
          </a:bodyPr>
          <a:lstStyle/>
          <a:p>
            <a:r>
              <a:rPr lang="en-US" sz="1700" b="0">
                <a:solidFill>
                  <a:srgbClr val="111111"/>
                </a:solidFill>
                <a:latin typeface="Arial"/>
                <a:cs typeface="Arial"/>
              </a:rPr>
              <a:t>The theme for </a:t>
            </a:r>
            <a:r>
              <a:rPr lang="en-US" sz="1700">
                <a:solidFill>
                  <a:srgbClr val="111111"/>
                </a:solidFill>
                <a:latin typeface="Arial"/>
                <a:cs typeface="Arial"/>
              </a:rPr>
              <a:t>2024</a:t>
            </a:r>
            <a:r>
              <a:rPr lang="en-US" sz="1700" b="0">
                <a:solidFill>
                  <a:srgbClr val="111111"/>
                </a:solidFill>
                <a:latin typeface="Arial"/>
                <a:cs typeface="Arial"/>
              </a:rPr>
              <a:t> is </a:t>
            </a:r>
            <a:r>
              <a:rPr lang="en-US" sz="1700">
                <a:solidFill>
                  <a:srgbClr val="111111"/>
                </a:solidFill>
                <a:latin typeface="Arial"/>
                <a:cs typeface="Arial"/>
              </a:rPr>
              <a:t>“Empowering Social Workers!”</a:t>
            </a:r>
            <a:r>
              <a:rPr lang="en-US" sz="1700" b="0">
                <a:solidFill>
                  <a:srgbClr val="111111"/>
                </a:solidFill>
                <a:latin typeface="Arial"/>
                <a:cs typeface="Arial"/>
              </a:rPr>
              <a:t> This theme highlights the critical role social workers play in our society and emphasizes the need for better compensation and support for their vital work.</a:t>
            </a:r>
            <a:endParaRPr lang="en-US" sz="1700"/>
          </a:p>
          <a:p>
            <a:r>
              <a:rPr lang="en-US" sz="1700" b="0">
                <a:solidFill>
                  <a:srgbClr val="111111"/>
                </a:solidFill>
                <a:latin typeface="Arial"/>
                <a:cs typeface="Arial"/>
              </a:rPr>
              <a:t>Social workers are on the front lines, addressing pressing issues such as homelessness, the opioid crisis, and rising suicide rates. They are uniquely qualified to handle these challenges, providing support to individuals, families, and communities. Despite their essential role, social workers often face financial constraints.</a:t>
            </a:r>
            <a:endParaRPr lang="en-US" sz="1700"/>
          </a:p>
          <a:p>
            <a:r>
              <a:rPr lang="en-US" sz="1700" b="0">
                <a:solidFill>
                  <a:srgbClr val="111111"/>
                </a:solidFill>
                <a:latin typeface="Arial"/>
                <a:cs typeface="Arial"/>
              </a:rPr>
              <a:t>Per SocialWorker.org, here are some key points about Social Work Month 2024:</a:t>
            </a:r>
            <a:endParaRPr lang="en-US" sz="1700"/>
          </a:p>
          <a:p>
            <a:pPr marL="285750" indent="-285750">
              <a:buFont typeface="Arial"/>
              <a:buChar char="•"/>
            </a:pPr>
            <a:r>
              <a:rPr lang="en-US" sz="1700">
                <a:solidFill>
                  <a:srgbClr val="111111"/>
                </a:solidFill>
                <a:latin typeface="Arial"/>
                <a:cs typeface="Arial"/>
              </a:rPr>
              <a:t>Demand for Social Workers</a:t>
            </a:r>
            <a:r>
              <a:rPr lang="en-US" sz="1700" b="0">
                <a:solidFill>
                  <a:srgbClr val="111111"/>
                </a:solidFill>
                <a:latin typeface="Arial"/>
                <a:cs typeface="Arial"/>
              </a:rPr>
              <a:t>: By </a:t>
            </a:r>
            <a:r>
              <a:rPr lang="en-US" sz="1700">
                <a:solidFill>
                  <a:srgbClr val="111111"/>
                </a:solidFill>
                <a:latin typeface="Arial"/>
                <a:cs typeface="Arial"/>
              </a:rPr>
              <a:t>2030</a:t>
            </a:r>
            <a:r>
              <a:rPr lang="en-US" sz="1700" b="0">
                <a:solidFill>
                  <a:srgbClr val="111111"/>
                </a:solidFill>
                <a:latin typeface="Arial"/>
                <a:cs typeface="Arial"/>
              </a:rPr>
              <a:t>, there will be more than </a:t>
            </a:r>
            <a:r>
              <a:rPr lang="en-US" sz="1700">
                <a:solidFill>
                  <a:srgbClr val="111111"/>
                </a:solidFill>
                <a:latin typeface="Arial"/>
                <a:cs typeface="Arial"/>
              </a:rPr>
              <a:t>782,000</a:t>
            </a:r>
            <a:r>
              <a:rPr lang="en-US" sz="1700" b="0">
                <a:solidFill>
                  <a:srgbClr val="111111"/>
                </a:solidFill>
                <a:latin typeface="Arial"/>
                <a:cs typeface="Arial"/>
              </a:rPr>
              <a:t> social workers in the United States, making social work one of the fastest-growing professions. </a:t>
            </a:r>
            <a:r>
              <a:rPr lang="en-US" sz="1700" b="0" u="sng">
                <a:solidFill>
                  <a:srgbClr val="111111"/>
                </a:solidFill>
                <a:latin typeface="Arial"/>
                <a:cs typeface="Arial"/>
                <a:hlinkClick r:id="rId2"/>
              </a:rPr>
              <a:t>However, this high demand requires adequate support</a:t>
            </a:r>
            <a:r>
              <a:rPr lang="en-US" sz="1700" b="0" baseline="30000">
                <a:solidFill>
                  <a:srgbClr val="FFFFFF"/>
                </a:solidFill>
                <a:latin typeface="Arial"/>
                <a:cs typeface="Arial"/>
                <a:hlinkClick r:id="rId2"/>
              </a:rPr>
              <a:t>1</a:t>
            </a:r>
            <a:r>
              <a:rPr lang="en-US" sz="1700" b="0">
                <a:solidFill>
                  <a:srgbClr val="111111"/>
                </a:solidFill>
                <a:latin typeface="Arial"/>
                <a:cs typeface="Arial"/>
              </a:rPr>
              <a:t>.</a:t>
            </a:r>
            <a:endParaRPr lang="en-US" sz="1700"/>
          </a:p>
          <a:p>
            <a:pPr marL="285750" indent="-285750">
              <a:buFont typeface="Arial"/>
              <a:buChar char="•"/>
            </a:pPr>
            <a:r>
              <a:rPr lang="en-US" sz="1700">
                <a:solidFill>
                  <a:srgbClr val="111111"/>
                </a:solidFill>
                <a:latin typeface="Arial"/>
                <a:cs typeface="Arial"/>
              </a:rPr>
              <a:t>Compensation</a:t>
            </a:r>
            <a:r>
              <a:rPr lang="en-US" sz="1700" b="0">
                <a:solidFill>
                  <a:srgbClr val="111111"/>
                </a:solidFill>
                <a:latin typeface="Arial"/>
                <a:cs typeface="Arial"/>
              </a:rPr>
              <a:t>: The median pay for social workers in </a:t>
            </a:r>
            <a:r>
              <a:rPr lang="en-US" sz="1700">
                <a:solidFill>
                  <a:srgbClr val="111111"/>
                </a:solidFill>
                <a:latin typeface="Arial"/>
                <a:cs typeface="Arial"/>
              </a:rPr>
              <a:t>2022</a:t>
            </a:r>
            <a:r>
              <a:rPr lang="en-US" sz="1700" b="0">
                <a:solidFill>
                  <a:srgbClr val="111111"/>
                </a:solidFill>
                <a:latin typeface="Arial"/>
                <a:cs typeface="Arial"/>
              </a:rPr>
              <a:t> was </a:t>
            </a:r>
            <a:r>
              <a:rPr lang="en-US" sz="1700">
                <a:solidFill>
                  <a:srgbClr val="111111"/>
                </a:solidFill>
                <a:latin typeface="Arial"/>
                <a:cs typeface="Arial"/>
              </a:rPr>
              <a:t>$55,350</a:t>
            </a:r>
            <a:r>
              <a:rPr lang="en-US" sz="1700" b="0">
                <a:solidFill>
                  <a:srgbClr val="111111"/>
                </a:solidFill>
                <a:latin typeface="Arial"/>
                <a:cs typeface="Arial"/>
              </a:rPr>
              <a:t>. Considering the education and licensure requirements, this falls short. </a:t>
            </a:r>
            <a:r>
              <a:rPr lang="en-US" sz="1700" b="0" u="sng">
                <a:solidFill>
                  <a:srgbClr val="111111"/>
                </a:solidFill>
                <a:latin typeface="Arial"/>
                <a:cs typeface="Arial"/>
                <a:hlinkClick r:id="rId2"/>
              </a:rPr>
              <a:t>A national survey found that over half of respondents believe social workers should receive higher pay</a:t>
            </a:r>
            <a:r>
              <a:rPr lang="en-US" sz="1700" b="0" baseline="30000">
                <a:solidFill>
                  <a:srgbClr val="FFFFFF"/>
                </a:solidFill>
                <a:latin typeface="Arial"/>
                <a:cs typeface="Arial"/>
                <a:hlinkClick r:id="rId2"/>
              </a:rPr>
              <a:t>1</a:t>
            </a:r>
            <a:r>
              <a:rPr lang="en-US" sz="1700" b="0">
                <a:solidFill>
                  <a:srgbClr val="111111"/>
                </a:solidFill>
                <a:latin typeface="Arial"/>
                <a:cs typeface="Arial"/>
              </a:rPr>
              <a:t>.</a:t>
            </a:r>
            <a:endParaRPr lang="en-US" sz="1700"/>
          </a:p>
          <a:p>
            <a:pPr marL="285750" indent="-285750">
              <a:buFont typeface="Arial"/>
              <a:buChar char="•"/>
            </a:pPr>
            <a:r>
              <a:rPr lang="en-US" sz="1700">
                <a:solidFill>
                  <a:srgbClr val="111111"/>
                </a:solidFill>
                <a:latin typeface="Arial"/>
                <a:cs typeface="Arial"/>
              </a:rPr>
              <a:t>Advocacy</a:t>
            </a:r>
            <a:r>
              <a:rPr lang="en-US" sz="1700" b="0">
                <a:solidFill>
                  <a:srgbClr val="111111"/>
                </a:solidFill>
                <a:latin typeface="Arial"/>
                <a:cs typeface="Arial"/>
              </a:rPr>
              <a:t>: During Social Work Month, the National Association of Social Workers (NASW) will raise awareness and advocate for better compensation. </a:t>
            </a:r>
            <a:r>
              <a:rPr lang="en-US" sz="1700" b="0" u="sng">
                <a:solidFill>
                  <a:srgbClr val="111111"/>
                </a:solidFill>
                <a:latin typeface="Arial"/>
                <a:cs typeface="Arial"/>
                <a:hlinkClick r:id="rId2"/>
              </a:rPr>
              <a:t>Initiatives include supporting legislation for mental health access, student loan debt relief, and social work safety</a:t>
            </a:r>
            <a:r>
              <a:rPr lang="en-US" sz="1700" b="0" baseline="30000">
                <a:solidFill>
                  <a:srgbClr val="FFFFFF"/>
                </a:solidFill>
                <a:latin typeface="Arial"/>
                <a:cs typeface="Arial"/>
                <a:hlinkClick r:id="rId2"/>
              </a:rPr>
              <a:t>1</a:t>
            </a:r>
            <a:r>
              <a:rPr lang="en-US" sz="1700" b="0">
                <a:solidFill>
                  <a:srgbClr val="111111"/>
                </a:solidFill>
                <a:latin typeface="Arial"/>
                <a:cs typeface="Arial"/>
              </a:rPr>
              <a:t>.</a:t>
            </a:r>
            <a:br>
              <a:rPr lang="en-US" sz="1700" b="0">
                <a:solidFill>
                  <a:srgbClr val="111111"/>
                </a:solidFill>
                <a:latin typeface="Arial"/>
                <a:cs typeface="Arial"/>
              </a:rPr>
            </a:br>
            <a:endParaRPr lang="en-US" sz="1700"/>
          </a:p>
          <a:p>
            <a:r>
              <a:rPr lang="en-US" sz="1700" b="0">
                <a:solidFill>
                  <a:srgbClr val="111111"/>
                </a:solidFill>
                <a:latin typeface="Arial"/>
                <a:cs typeface="Arial"/>
              </a:rPr>
              <a:t>Let’s celebrate and empower social workers who make a difference every day! </a:t>
            </a:r>
            <a:br>
              <a:rPr lang="en-US" sz="1700" b="0">
                <a:solidFill>
                  <a:srgbClr val="111111"/>
                </a:solidFill>
                <a:latin typeface="Arial"/>
                <a:cs typeface="Arial"/>
              </a:rPr>
            </a:br>
            <a:r>
              <a:rPr lang="en-US" sz="1700" b="0">
                <a:solidFill>
                  <a:srgbClr val="111111"/>
                </a:solidFill>
                <a:latin typeface="Arial"/>
                <a:cs typeface="Arial"/>
              </a:rPr>
              <a:t>For more information visit </a:t>
            </a:r>
            <a:r>
              <a:rPr lang="en-US" sz="1700">
                <a:solidFill>
                  <a:srgbClr val="111111"/>
                </a:solidFill>
                <a:latin typeface="Arial"/>
                <a:cs typeface="Arial"/>
              </a:rPr>
              <a:t>Socialworkers.org </a:t>
            </a:r>
            <a:endParaRPr lang="en-US" sz="1700"/>
          </a:p>
          <a:p>
            <a:pPr algn="ctr"/>
            <a:endParaRPr lang="en-US" sz="3600">
              <a:solidFill>
                <a:srgbClr val="FFFFFF"/>
              </a:solidFill>
              <a:latin typeface="Calibri Light"/>
              <a:ea typeface="Calibri Light"/>
              <a:cs typeface="Calibri Light"/>
            </a:endParaRPr>
          </a:p>
        </p:txBody>
      </p:sp>
      <p:sp>
        <p:nvSpPr>
          <p:cNvPr id="4" name="Slide Number Placeholder 3">
            <a:extLst>
              <a:ext uri="{FF2B5EF4-FFF2-40B4-BE49-F238E27FC236}">
                <a16:creationId xmlns:a16="http://schemas.microsoft.com/office/drawing/2014/main" id="{726C3249-D4E2-1A20-0119-305AC4B44BB9}"/>
              </a:ext>
            </a:extLst>
          </p:cNvPr>
          <p:cNvSpPr>
            <a:spLocks noGrp="1"/>
          </p:cNvSpPr>
          <p:nvPr>
            <p:ph type="sldNum" sz="quarter" idx="12"/>
          </p:nvPr>
        </p:nvSpPr>
        <p:spPr>
          <a:xfrm>
            <a:off x="11034184" y="6356350"/>
            <a:ext cx="514349" cy="365125"/>
          </a:xfrm>
        </p:spPr>
        <p:txBody>
          <a:bodyPr vert="horz" lIns="91440" tIns="45720" rIns="91440" bIns="45720" rtlCol="0" anchor="ctr">
            <a:normAutofit/>
          </a:bodyPr>
          <a:lstStyle/>
          <a:p>
            <a:pPr>
              <a:spcAft>
                <a:spcPts val="600"/>
              </a:spcAft>
            </a:pPr>
            <a:fld id="{2AB94945-FCF1-014A-AF51-891552C232EB}" type="slidenum">
              <a:rPr lang="en-US" dirty="0">
                <a:solidFill>
                  <a:schemeClr val="tx1">
                    <a:alpha val="80000"/>
                  </a:schemeClr>
                </a:solidFill>
              </a:rPr>
              <a:pPr>
                <a:spcAft>
                  <a:spcPts val="600"/>
                </a:spcAft>
              </a:pPr>
              <a:t>36</a:t>
            </a:fld>
            <a:endParaRPr lang="en-US">
              <a:solidFill>
                <a:schemeClr val="tx1">
                  <a:alpha val="80000"/>
                </a:schemeClr>
              </a:solidFill>
            </a:endParaRPr>
          </a:p>
        </p:txBody>
      </p:sp>
      <p:pic>
        <p:nvPicPr>
          <p:cNvPr id="12" name="Picture 11" descr="Image result for national social work month 2024">
            <a:extLst>
              <a:ext uri="{FF2B5EF4-FFF2-40B4-BE49-F238E27FC236}">
                <a16:creationId xmlns:a16="http://schemas.microsoft.com/office/drawing/2014/main" id="{2CAD434F-7F48-3EAD-739F-8508AB0F8384}"/>
              </a:ext>
            </a:extLst>
          </p:cNvPr>
          <p:cNvPicPr>
            <a:picLocks noChangeAspect="1"/>
          </p:cNvPicPr>
          <p:nvPr/>
        </p:nvPicPr>
        <p:blipFill>
          <a:blip r:embed="rId3"/>
          <a:stretch>
            <a:fillRect/>
          </a:stretch>
        </p:blipFill>
        <p:spPr>
          <a:xfrm>
            <a:off x="9091130" y="4820164"/>
            <a:ext cx="3035061" cy="1969519"/>
          </a:xfrm>
          <a:prstGeom prst="rect">
            <a:avLst/>
          </a:prstGeom>
        </p:spPr>
      </p:pic>
      <p:sp>
        <p:nvSpPr>
          <p:cNvPr id="13" name="TextBox 12">
            <a:extLst>
              <a:ext uri="{FF2B5EF4-FFF2-40B4-BE49-F238E27FC236}">
                <a16:creationId xmlns:a16="http://schemas.microsoft.com/office/drawing/2014/main" id="{76291BD4-3DB9-AF4A-BD7F-62B7A629C8D1}"/>
              </a:ext>
            </a:extLst>
          </p:cNvPr>
          <p:cNvSpPr txBox="1"/>
          <p:nvPr/>
        </p:nvSpPr>
        <p:spPr>
          <a:xfrm>
            <a:off x="768927" y="228600"/>
            <a:ext cx="9954490"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ea typeface="Calibri"/>
                <a:cs typeface="Calibri"/>
              </a:rPr>
              <a:t>Celebrating National Social Work Month – March </a:t>
            </a:r>
            <a:endParaRPr lang="en-US" b="1"/>
          </a:p>
        </p:txBody>
      </p:sp>
    </p:spTree>
    <p:extLst>
      <p:ext uri="{BB962C8B-B14F-4D97-AF65-F5344CB8AC3E}">
        <p14:creationId xmlns:p14="http://schemas.microsoft.com/office/powerpoint/2010/main" val="83448757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32A45E9-CD01-6450-23B8-1EE19EC37AB6}"/>
              </a:ext>
            </a:extLst>
          </p:cNvPr>
          <p:cNvSpPr>
            <a:spLocks noGrp="1"/>
          </p:cNvSpPr>
          <p:nvPr>
            <p:ph idx="1"/>
          </p:nvPr>
        </p:nvSpPr>
        <p:spPr/>
        <p:txBody>
          <a:bodyPr vert="horz" lIns="91440" tIns="45720" rIns="91440" bIns="45720" rtlCol="0" anchor="t">
            <a:normAutofit/>
          </a:bodyPr>
          <a:lstStyle/>
          <a:p>
            <a:pPr marL="0" indent="0">
              <a:buNone/>
            </a:pPr>
            <a:endParaRPr lang="en-US" b="1"/>
          </a:p>
          <a:p>
            <a:pPr marL="0" indent="0">
              <a:buNone/>
            </a:pPr>
            <a:endParaRPr lang="en-US"/>
          </a:p>
        </p:txBody>
      </p:sp>
      <p:sp>
        <p:nvSpPr>
          <p:cNvPr id="4" name="Slide Number Placeholder 3">
            <a:extLst>
              <a:ext uri="{FF2B5EF4-FFF2-40B4-BE49-F238E27FC236}">
                <a16:creationId xmlns:a16="http://schemas.microsoft.com/office/drawing/2014/main" id="{D215C672-21DA-2B2A-1EAF-3A1FC41EFD29}"/>
              </a:ext>
            </a:extLst>
          </p:cNvPr>
          <p:cNvSpPr>
            <a:spLocks noGrp="1"/>
          </p:cNvSpPr>
          <p:nvPr>
            <p:ph type="sldNum" sz="quarter" idx="12"/>
          </p:nvPr>
        </p:nvSpPr>
        <p:spPr/>
        <p:txBody>
          <a:bodyPr/>
          <a:lstStyle/>
          <a:p>
            <a:fld id="{2AB94945-FCF1-014A-AF51-891552C232EB}" type="slidenum">
              <a:rPr lang="en-US" smtClean="0"/>
              <a:t>37</a:t>
            </a:fld>
            <a:endParaRPr lang="en-US"/>
          </a:p>
        </p:txBody>
      </p:sp>
      <p:pic>
        <p:nvPicPr>
          <p:cNvPr id="6" name="Content Placeholder 4" descr="A logo for social workers&#10;&#10;Description automatically generated">
            <a:extLst>
              <a:ext uri="{FF2B5EF4-FFF2-40B4-BE49-F238E27FC236}">
                <a16:creationId xmlns:a16="http://schemas.microsoft.com/office/drawing/2014/main" id="{785CE453-5698-625D-DE5C-2F529A3368CA}"/>
              </a:ext>
            </a:extLst>
          </p:cNvPr>
          <p:cNvPicPr>
            <a:picLocks noChangeAspect="1"/>
          </p:cNvPicPr>
          <p:nvPr/>
        </p:nvPicPr>
        <p:blipFill>
          <a:blip r:embed="rId2"/>
          <a:stretch>
            <a:fillRect/>
          </a:stretch>
        </p:blipFill>
        <p:spPr>
          <a:xfrm>
            <a:off x="6615635" y="-497"/>
            <a:ext cx="5573002" cy="4002511"/>
          </a:xfrm>
          <a:prstGeom prst="rect">
            <a:avLst/>
          </a:prstGeom>
        </p:spPr>
      </p:pic>
      <p:sp>
        <p:nvSpPr>
          <p:cNvPr id="7" name="TextBox 6">
            <a:extLst>
              <a:ext uri="{FF2B5EF4-FFF2-40B4-BE49-F238E27FC236}">
                <a16:creationId xmlns:a16="http://schemas.microsoft.com/office/drawing/2014/main" id="{CBAAB666-2660-B401-26CE-4204B09FBDF3}"/>
              </a:ext>
            </a:extLst>
          </p:cNvPr>
          <p:cNvSpPr txBox="1"/>
          <p:nvPr/>
        </p:nvSpPr>
        <p:spPr>
          <a:xfrm>
            <a:off x="7535917" y="4212020"/>
            <a:ext cx="391247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hlinkClick r:id="rId3"/>
              </a:rPr>
              <a:t>Social workers count! (swcensus.org)</a:t>
            </a:r>
            <a:endParaRPr lang="en-US"/>
          </a:p>
        </p:txBody>
      </p:sp>
      <p:sp>
        <p:nvSpPr>
          <p:cNvPr id="8" name="TextBox 7">
            <a:extLst>
              <a:ext uri="{FF2B5EF4-FFF2-40B4-BE49-F238E27FC236}">
                <a16:creationId xmlns:a16="http://schemas.microsoft.com/office/drawing/2014/main" id="{22D1278B-6A34-38E4-37DD-A35EF878866C}"/>
              </a:ext>
            </a:extLst>
          </p:cNvPr>
          <p:cNvSpPr txBox="1"/>
          <p:nvPr/>
        </p:nvSpPr>
        <p:spPr>
          <a:xfrm>
            <a:off x="126125" y="4001814"/>
            <a:ext cx="6264165"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Open Sans"/>
                <a:ea typeface="Open Sans"/>
                <a:cs typeface="Open Sans"/>
              </a:rPr>
              <a:t>Continuing education credits</a:t>
            </a:r>
          </a:p>
          <a:p>
            <a:r>
              <a:rPr lang="en-US">
                <a:latin typeface="Open Sans"/>
                <a:ea typeface="Open Sans"/>
                <a:cs typeface="Open Sans"/>
              </a:rPr>
              <a:t>Each participant will be eligible to</a:t>
            </a:r>
            <a:r>
              <a:rPr lang="en-US" b="1">
                <a:latin typeface="Open Sans"/>
                <a:ea typeface="Open Sans"/>
                <a:cs typeface="Open Sans"/>
              </a:rPr>
              <a:t> </a:t>
            </a:r>
            <a:r>
              <a:rPr lang="en-US">
                <a:latin typeface="Open Sans"/>
                <a:ea typeface="Open Sans"/>
                <a:cs typeface="Open Sans"/>
              </a:rPr>
              <a:t>earn two hours</a:t>
            </a:r>
            <a:r>
              <a:rPr lang="en-US" b="1">
                <a:latin typeface="Open Sans"/>
                <a:ea typeface="Open Sans"/>
                <a:cs typeface="Open Sans"/>
              </a:rPr>
              <a:t> </a:t>
            </a:r>
            <a:r>
              <a:rPr lang="en-US">
                <a:latin typeface="Open Sans"/>
                <a:ea typeface="Open Sans"/>
                <a:cs typeface="Open Sans"/>
              </a:rPr>
              <a:t>of continuing education credit upon the completion of the survey.</a:t>
            </a:r>
          </a:p>
          <a:p>
            <a:endParaRPr lang="en-US">
              <a:latin typeface="Open Sans"/>
              <a:ea typeface="Open Sans"/>
              <a:cs typeface="Open Sans"/>
            </a:endParaRPr>
          </a:p>
        </p:txBody>
      </p:sp>
      <p:sp>
        <p:nvSpPr>
          <p:cNvPr id="9" name="TextBox 8">
            <a:extLst>
              <a:ext uri="{FF2B5EF4-FFF2-40B4-BE49-F238E27FC236}">
                <a16:creationId xmlns:a16="http://schemas.microsoft.com/office/drawing/2014/main" id="{66B7A52A-77B9-11DB-6A74-1B353330D0C8}"/>
              </a:ext>
            </a:extLst>
          </p:cNvPr>
          <p:cNvSpPr txBox="1"/>
          <p:nvPr/>
        </p:nvSpPr>
        <p:spPr>
          <a:xfrm>
            <a:off x="126125" y="2372710"/>
            <a:ext cx="6500648" cy="147732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b="1">
                <a:latin typeface="Open Sans"/>
                <a:ea typeface="Open Sans"/>
                <a:cs typeface="Open Sans"/>
              </a:rPr>
              <a:t>How will this data be used?</a:t>
            </a:r>
          </a:p>
          <a:p>
            <a:r>
              <a:rPr lang="en-US" u="sng">
                <a:latin typeface="Open Sans"/>
                <a:ea typeface="Open Sans"/>
                <a:cs typeface="Open Sans"/>
              </a:rPr>
              <a:t>Workforce data</a:t>
            </a:r>
            <a:r>
              <a:rPr lang="en-US">
                <a:latin typeface="Open Sans"/>
                <a:ea typeface="Open Sans"/>
                <a:cs typeface="Open Sans"/>
              </a:rPr>
              <a:t> will be shared with the profession, and the Social Work Census will form the core of the </a:t>
            </a:r>
            <a:r>
              <a:rPr lang="en-US" u="sng">
                <a:latin typeface="Open Sans"/>
                <a:ea typeface="Open Sans"/>
                <a:cs typeface="Open Sans"/>
              </a:rPr>
              <a:t>practice analysis</a:t>
            </a:r>
            <a:r>
              <a:rPr lang="en-US">
                <a:latin typeface="Open Sans"/>
                <a:ea typeface="Open Sans"/>
                <a:cs typeface="Open Sans"/>
              </a:rPr>
              <a:t> for the next iteration of the social work licensing exams.</a:t>
            </a:r>
          </a:p>
        </p:txBody>
      </p:sp>
      <p:sp>
        <p:nvSpPr>
          <p:cNvPr id="10" name="TextBox 9">
            <a:extLst>
              <a:ext uri="{FF2B5EF4-FFF2-40B4-BE49-F238E27FC236}">
                <a16:creationId xmlns:a16="http://schemas.microsoft.com/office/drawing/2014/main" id="{C2E59541-1FD4-F90A-39E8-42FC5470E5C2}"/>
              </a:ext>
            </a:extLst>
          </p:cNvPr>
          <p:cNvSpPr txBox="1"/>
          <p:nvPr/>
        </p:nvSpPr>
        <p:spPr>
          <a:xfrm>
            <a:off x="126124" y="257503"/>
            <a:ext cx="5856889" cy="203132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latin typeface="Open Sans"/>
                <a:ea typeface="Open Sans"/>
                <a:cs typeface="Open Sans"/>
              </a:rPr>
              <a:t>The Social Work Census is a large-scale survey of the social work profession in the United States and Canada. The data from this survey will be aggregated and used to develop a comprehensive and up-to-date picture of who social workers are and what they do.</a:t>
            </a:r>
          </a:p>
          <a:p>
            <a:endParaRPr lang="en-US">
              <a:latin typeface="Open Sans"/>
              <a:ea typeface="Open Sans"/>
              <a:cs typeface="Open Sans"/>
            </a:endParaRPr>
          </a:p>
        </p:txBody>
      </p:sp>
      <p:sp>
        <p:nvSpPr>
          <p:cNvPr id="11" name="TextBox 10">
            <a:extLst>
              <a:ext uri="{FF2B5EF4-FFF2-40B4-BE49-F238E27FC236}">
                <a16:creationId xmlns:a16="http://schemas.microsoft.com/office/drawing/2014/main" id="{7C09B035-0D01-0DB9-9217-056C57152923}"/>
              </a:ext>
            </a:extLst>
          </p:cNvPr>
          <p:cNvSpPr txBox="1"/>
          <p:nvPr/>
        </p:nvSpPr>
        <p:spPr>
          <a:xfrm>
            <a:off x="5379982" y="5393120"/>
            <a:ext cx="6424447" cy="70788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a:ea typeface="Calibri"/>
                <a:cs typeface="Calibri"/>
              </a:rPr>
              <a:t>The SW census is available through March 31st </a:t>
            </a:r>
            <a:r>
              <a:rPr lang="en-US" sz="2000" b="1">
                <a:solidFill>
                  <a:srgbClr val="003767"/>
                </a:solidFill>
                <a:ea typeface="+mn-lt"/>
                <a:cs typeface="+mn-lt"/>
              </a:rPr>
              <a:t>in English, French, and Spanish.</a:t>
            </a:r>
            <a:endParaRPr lang="en-US" sz="2000"/>
          </a:p>
        </p:txBody>
      </p:sp>
    </p:spTree>
    <p:extLst>
      <p:ext uri="{BB962C8B-B14F-4D97-AF65-F5344CB8AC3E}">
        <p14:creationId xmlns:p14="http://schemas.microsoft.com/office/powerpoint/2010/main" val="344820254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40" name="Rectangle 39">
            <a:extLst>
              <a:ext uri="{FF2B5EF4-FFF2-40B4-BE49-F238E27FC236}">
                <a16:creationId xmlns:a16="http://schemas.microsoft.com/office/drawing/2014/main" id="{5A59F003-E00A-43F9-91DC-CC54E3B874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Content Placeholder 4" descr="“Here’s to strong women: May we know them. May we be them. May we rais ...">
            <a:extLst>
              <a:ext uri="{FF2B5EF4-FFF2-40B4-BE49-F238E27FC236}">
                <a16:creationId xmlns:a16="http://schemas.microsoft.com/office/drawing/2014/main" id="{B7B5D30E-BB20-F4CC-FEB0-10FAFFB2BFAA}"/>
              </a:ext>
            </a:extLst>
          </p:cNvPr>
          <p:cNvPicPr>
            <a:picLocks noChangeAspect="1"/>
          </p:cNvPicPr>
          <p:nvPr/>
        </p:nvPicPr>
        <p:blipFill rotWithShape="1">
          <a:blip r:embed="rId2"/>
          <a:srcRect t="40540" r="1671" b="4150"/>
          <a:stretch/>
        </p:blipFill>
        <p:spPr>
          <a:xfrm>
            <a:off x="20" y="-125496"/>
            <a:ext cx="12191981" cy="6983496"/>
          </a:xfrm>
          <a:prstGeom prst="rect">
            <a:avLst/>
          </a:prstGeom>
        </p:spPr>
      </p:pic>
      <p:sp>
        <p:nvSpPr>
          <p:cNvPr id="42" name="Rectangle 41">
            <a:extLst>
              <a:ext uri="{FF2B5EF4-FFF2-40B4-BE49-F238E27FC236}">
                <a16:creationId xmlns:a16="http://schemas.microsoft.com/office/drawing/2014/main" id="{D74A4382-E3AD-430A-9A1F-DFA3E0E77A7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3799865" y="-1524511"/>
            <a:ext cx="4592270" cy="12192001"/>
          </a:xfrm>
          <a:prstGeom prst="rect">
            <a:avLst/>
          </a:prstGeom>
          <a:gradFill>
            <a:gsLst>
              <a:gs pos="35000">
                <a:schemeClr val="tx1">
                  <a:alpha val="46000"/>
                </a:schemeClr>
              </a:gs>
              <a:gs pos="21000">
                <a:schemeClr val="tx1">
                  <a:alpha val="30000"/>
                </a:schemeClr>
              </a:gs>
              <a:gs pos="0">
                <a:schemeClr val="tx1">
                  <a:alpha val="0"/>
                </a:schemeClr>
              </a:gs>
              <a:gs pos="100000">
                <a:schemeClr val="tx1">
                  <a:alpha val="90000"/>
                </a:schemeClr>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759506-C988-3233-FC15-00C466492E8E}"/>
              </a:ext>
            </a:extLst>
          </p:cNvPr>
          <p:cNvSpPr>
            <a:spLocks noGrp="1"/>
          </p:cNvSpPr>
          <p:nvPr>
            <p:ph type="title"/>
          </p:nvPr>
        </p:nvSpPr>
        <p:spPr>
          <a:xfrm>
            <a:off x="467306" y="4329056"/>
            <a:ext cx="11122514" cy="953248"/>
          </a:xfrm>
        </p:spPr>
        <p:txBody>
          <a:bodyPr vert="horz" lIns="91440" tIns="45720" rIns="91440" bIns="45720" rtlCol="0" anchor="b">
            <a:normAutofit/>
          </a:bodyPr>
          <a:lstStyle/>
          <a:p>
            <a:pPr algn="ctr"/>
            <a:r>
              <a:rPr lang="en-US" sz="5400" dirty="0">
                <a:solidFill>
                  <a:schemeClr val="bg1"/>
                </a:solidFill>
                <a:latin typeface="+mj-lt"/>
                <a:cs typeface="+mj-cs"/>
              </a:rPr>
              <a:t>Happy International Women's Day </a:t>
            </a:r>
            <a:endParaRPr lang="en-US" sz="5400">
              <a:solidFill>
                <a:schemeClr val="bg1"/>
              </a:solidFill>
              <a:cs typeface="Arial"/>
            </a:endParaRPr>
          </a:p>
        </p:txBody>
      </p:sp>
      <p:sp>
        <p:nvSpPr>
          <p:cNvPr id="44" name="Rectangle: Rounded Corners 43">
            <a:extLst>
              <a:ext uri="{FF2B5EF4-FFF2-40B4-BE49-F238E27FC236}">
                <a16:creationId xmlns:a16="http://schemas.microsoft.com/office/drawing/2014/main" id="{79F40191-0F44-4FD1-82CC-ACB507C14B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575039"/>
            <a:ext cx="9785897" cy="685800"/>
          </a:xfrm>
          <a:prstGeom prst="roundRect">
            <a:avLst>
              <a:gd name="adj" fmla="val 0"/>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Content Placeholder 8">
            <a:extLst>
              <a:ext uri="{FF2B5EF4-FFF2-40B4-BE49-F238E27FC236}">
                <a16:creationId xmlns:a16="http://schemas.microsoft.com/office/drawing/2014/main" id="{BF9BDD26-0407-16A3-5B2E-683F011F4FC9}"/>
              </a:ext>
            </a:extLst>
          </p:cNvPr>
          <p:cNvSpPr>
            <a:spLocks noGrp="1"/>
          </p:cNvSpPr>
          <p:nvPr>
            <p:ph idx="1"/>
          </p:nvPr>
        </p:nvSpPr>
        <p:spPr>
          <a:xfrm>
            <a:off x="404553" y="5624945"/>
            <a:ext cx="9078562" cy="592975"/>
          </a:xfrm>
        </p:spPr>
        <p:txBody>
          <a:bodyPr vert="horz" lIns="91440" tIns="45720" rIns="91440" bIns="45720" rtlCol="0" anchor="ctr">
            <a:normAutofit/>
          </a:bodyPr>
          <a:lstStyle/>
          <a:p>
            <a:pPr marL="0" indent="0">
              <a:buNone/>
            </a:pPr>
            <a:r>
              <a:rPr lang="en-US" sz="2400">
                <a:solidFill>
                  <a:schemeClr val="bg1"/>
                </a:solidFill>
                <a:latin typeface="+mn-lt"/>
                <a:cs typeface="+mn-cs"/>
              </a:rPr>
              <a:t>March 8th </a:t>
            </a:r>
          </a:p>
        </p:txBody>
      </p:sp>
      <p:sp>
        <p:nvSpPr>
          <p:cNvPr id="4" name="Slide Number Placeholder 3">
            <a:extLst>
              <a:ext uri="{FF2B5EF4-FFF2-40B4-BE49-F238E27FC236}">
                <a16:creationId xmlns:a16="http://schemas.microsoft.com/office/drawing/2014/main" id="{58BDAC65-26A8-2380-29DE-1F502B3F465F}"/>
              </a:ext>
            </a:extLst>
          </p:cNvPr>
          <p:cNvSpPr>
            <a:spLocks noGrp="1"/>
          </p:cNvSpPr>
          <p:nvPr>
            <p:ph type="sldNum" sz="quarter" idx="12"/>
          </p:nvPr>
        </p:nvSpPr>
        <p:spPr>
          <a:xfrm>
            <a:off x="9041199" y="6356350"/>
            <a:ext cx="2743200" cy="365125"/>
          </a:xfrm>
        </p:spPr>
        <p:txBody>
          <a:bodyPr vert="horz" lIns="91440" tIns="45720" rIns="91440" bIns="45720" rtlCol="0" anchor="ctr">
            <a:normAutofit/>
          </a:bodyPr>
          <a:lstStyle/>
          <a:p>
            <a:pPr>
              <a:spcAft>
                <a:spcPts val="600"/>
              </a:spcAft>
              <a:defRPr/>
            </a:pPr>
            <a:fld id="{2AB94945-FCF1-014A-AF51-891552C232EB}" type="slidenum">
              <a:rPr lang="en-US">
                <a:solidFill>
                  <a:schemeClr val="bg1"/>
                </a:solidFill>
                <a:latin typeface="Calibri" panose="020F0502020204030204"/>
              </a:rPr>
              <a:pPr>
                <a:spcAft>
                  <a:spcPts val="600"/>
                </a:spcAft>
                <a:defRPr/>
              </a:pPr>
              <a:t>38</a:t>
            </a:fld>
            <a:endParaRPr lang="en-US">
              <a:solidFill>
                <a:schemeClr val="bg1"/>
              </a:solidFill>
              <a:latin typeface="Calibri" panose="020F0502020204030204"/>
            </a:endParaRPr>
          </a:p>
        </p:txBody>
      </p:sp>
    </p:spTree>
    <p:extLst>
      <p:ext uri="{BB962C8B-B14F-4D97-AF65-F5344CB8AC3E}">
        <p14:creationId xmlns:p14="http://schemas.microsoft.com/office/powerpoint/2010/main" val="16741294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People holding hands">
            <a:extLst>
              <a:ext uri="{FF2B5EF4-FFF2-40B4-BE49-F238E27FC236}">
                <a16:creationId xmlns:a16="http://schemas.microsoft.com/office/drawing/2014/main" id="{778A1927-8A40-C04C-EF89-F482BDE65035}"/>
              </a:ext>
            </a:extLst>
          </p:cNvPr>
          <p:cNvPicPr>
            <a:picLocks noChangeAspect="1"/>
          </p:cNvPicPr>
          <p:nvPr/>
        </p:nvPicPr>
        <p:blipFill rotWithShape="1">
          <a:blip r:embed="rId2"/>
          <a:srcRect l="4133" t="9092" r="19160" b="-9"/>
          <a:stretch/>
        </p:blipFill>
        <p:spPr>
          <a:xfrm>
            <a:off x="3523488" y="10"/>
            <a:ext cx="8668512" cy="6857990"/>
          </a:xfrm>
          <a:prstGeom prst="rect">
            <a:avLst/>
          </a:prstGeom>
        </p:spPr>
      </p:pic>
      <p:sp>
        <p:nvSpPr>
          <p:cNvPr id="12" name="Rectangle 11">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tx1"/>
              </a:gs>
              <a:gs pos="33000">
                <a:schemeClr val="tx1">
                  <a:alpha val="64000"/>
                </a:schemeClr>
              </a:gs>
              <a:gs pos="0">
                <a:schemeClr val="tx1">
                  <a:alpha val="0"/>
                </a:schemeClr>
              </a:gs>
              <a:gs pos="100000">
                <a:schemeClr val="tx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CB726C4-7636-8DB8-DAF4-1F769AADCA50}"/>
              </a:ext>
            </a:extLst>
          </p:cNvPr>
          <p:cNvSpPr>
            <a:spLocks noGrp="1"/>
          </p:cNvSpPr>
          <p:nvPr>
            <p:ph type="title"/>
          </p:nvPr>
        </p:nvSpPr>
        <p:spPr>
          <a:xfrm>
            <a:off x="1379688" y="622107"/>
            <a:ext cx="5830876" cy="923583"/>
          </a:xfrm>
        </p:spPr>
        <p:txBody>
          <a:bodyPr vert="horz" lIns="91440" tIns="45720" rIns="91440" bIns="45720" rtlCol="0" anchor="b">
            <a:normAutofit/>
          </a:bodyPr>
          <a:lstStyle/>
          <a:p>
            <a:r>
              <a:rPr lang="en-US" sz="4800">
                <a:solidFill>
                  <a:schemeClr val="accent1">
                    <a:lumMod val="75000"/>
                  </a:schemeClr>
                </a:solidFill>
                <a:latin typeface="Cambria"/>
                <a:ea typeface="Cambria"/>
                <a:cs typeface="+mj-cs"/>
              </a:rPr>
              <a:t>County Care Kudos</a:t>
            </a:r>
          </a:p>
        </p:txBody>
      </p:sp>
      <p:sp>
        <p:nvSpPr>
          <p:cNvPr id="14" name="Rectangle 13">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6" name="Rectangle 15">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Slide Number Placeholder 2">
            <a:extLst>
              <a:ext uri="{FF2B5EF4-FFF2-40B4-BE49-F238E27FC236}">
                <a16:creationId xmlns:a16="http://schemas.microsoft.com/office/drawing/2014/main" id="{0FB1AE34-922B-2A60-EFAC-9CDC4972FA78}"/>
              </a:ext>
            </a:extLst>
          </p:cNvPr>
          <p:cNvSpPr>
            <a:spLocks noGrp="1"/>
          </p:cNvSpPr>
          <p:nvPr>
            <p:ph type="sldNum" sz="quarter" idx="12"/>
          </p:nvPr>
        </p:nvSpPr>
        <p:spPr>
          <a:xfrm>
            <a:off x="8970819" y="6356350"/>
            <a:ext cx="2743200" cy="365125"/>
          </a:xfrm>
        </p:spPr>
        <p:txBody>
          <a:bodyPr vert="horz" lIns="91440" tIns="45720" rIns="91440" bIns="45720" rtlCol="0" anchor="ctr">
            <a:normAutofit/>
          </a:bodyPr>
          <a:lstStyle/>
          <a:p>
            <a:pPr>
              <a:spcAft>
                <a:spcPts val="600"/>
              </a:spcAft>
              <a:defRPr/>
            </a:pPr>
            <a:fld id="{2AB94945-FCF1-014A-AF51-891552C232EB}" type="slidenum">
              <a:rPr lang="en-US">
                <a:solidFill>
                  <a:schemeClr val="bg1"/>
                </a:solidFill>
                <a:latin typeface="Calibri" panose="020F0502020204030204"/>
              </a:rPr>
              <a:pPr>
                <a:spcAft>
                  <a:spcPts val="600"/>
                </a:spcAft>
                <a:defRPr/>
              </a:pPr>
              <a:t>39</a:t>
            </a:fld>
            <a:endParaRPr lang="en-US">
              <a:solidFill>
                <a:schemeClr val="bg1"/>
              </a:solidFill>
              <a:latin typeface="Calibri" panose="020F0502020204030204"/>
            </a:endParaRPr>
          </a:p>
        </p:txBody>
      </p:sp>
      <p:sp>
        <p:nvSpPr>
          <p:cNvPr id="4" name="TextBox 3">
            <a:extLst>
              <a:ext uri="{FF2B5EF4-FFF2-40B4-BE49-F238E27FC236}">
                <a16:creationId xmlns:a16="http://schemas.microsoft.com/office/drawing/2014/main" id="{6006EC89-EF8A-9E16-E592-42922EF5BEE9}"/>
              </a:ext>
            </a:extLst>
          </p:cNvPr>
          <p:cNvSpPr txBox="1"/>
          <p:nvPr/>
        </p:nvSpPr>
        <p:spPr>
          <a:xfrm>
            <a:off x="1524204" y="1837925"/>
            <a:ext cx="9450903" cy="60016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br>
              <a:rPr lang="en-US" dirty="0"/>
            </a:br>
            <a:r>
              <a:rPr lang="en-US" sz="2800" b="1" dirty="0">
                <a:solidFill>
                  <a:srgbClr val="4472C4"/>
                </a:solidFill>
                <a:latin typeface="Cambria"/>
                <a:ea typeface="Cambria"/>
                <a:cs typeface="Segoe UI"/>
              </a:rPr>
              <a:t>Donna Bakare </a:t>
            </a:r>
            <a:endParaRPr lang="en-US" dirty="0">
              <a:solidFill>
                <a:srgbClr val="000000"/>
              </a:solidFill>
              <a:latin typeface="Calibri"/>
              <a:ea typeface="Calibri" panose="020F0502020204030204"/>
              <a:cs typeface="Calibri" panose="020F0502020204030204"/>
            </a:endParaRPr>
          </a:p>
          <a:p>
            <a:r>
              <a:rPr lang="en-US" sz="2000" i="1" dirty="0">
                <a:solidFill>
                  <a:schemeClr val="bg1"/>
                </a:solidFill>
                <a:ea typeface="+mn-lt"/>
                <a:cs typeface="+mn-lt"/>
              </a:rPr>
              <a:t> </a:t>
            </a:r>
            <a:r>
              <a:rPr lang="en-US" i="1" dirty="0">
                <a:solidFill>
                  <a:schemeClr val="bg1"/>
                </a:solidFill>
                <a:ea typeface="+mn-lt"/>
                <a:cs typeface="+mn-lt"/>
              </a:rPr>
              <a:t>Care Coordinator- Elderly- Tishawn Mitchell</a:t>
            </a:r>
          </a:p>
          <a:p>
            <a:endParaRPr lang="en-US" sz="1700" i="1" dirty="0">
              <a:solidFill>
                <a:srgbClr val="FFFFFF"/>
              </a:solidFill>
              <a:latin typeface="Cambria"/>
              <a:ea typeface="Cambria"/>
              <a:cs typeface="+mn-lt"/>
            </a:endParaRPr>
          </a:p>
          <a:p>
            <a:r>
              <a:rPr lang="en-US" sz="1600" i="1" dirty="0">
                <a:solidFill>
                  <a:srgbClr val="FFFFFF"/>
                </a:solidFill>
                <a:latin typeface="Cambria"/>
                <a:ea typeface="Cambria"/>
                <a:cs typeface="+mn-lt"/>
              </a:rPr>
              <a:t>Kudos to Donna Bakare for her outstanding dedication and compassion as a care coordinator! Your proactive support and diligent efforts in helping a member access essential healthcare services have truly changed their life for the better. Your commitment to going above and beyond, from arranging therapy sessions to ensuring they received necessary equipment, is commendable. Thank you for being a valuable asset to our County Care LTSS team and for making such a positive impact on the lives of our members. Keep up the fantastic work!</a:t>
            </a:r>
            <a:r>
              <a:rPr lang="en-US" sz="1600" i="1" dirty="0">
                <a:solidFill>
                  <a:srgbClr val="FFFFFF"/>
                </a:solidFill>
                <a:latin typeface="Cambria"/>
                <a:ea typeface="Cambria"/>
                <a:cs typeface="Calibri"/>
              </a:rPr>
              <a:t> </a:t>
            </a:r>
            <a:endParaRPr lang="en-US" sz="1600" i="1">
              <a:solidFill>
                <a:srgbClr val="FFFFFF"/>
              </a:solidFill>
              <a:latin typeface="Calibri"/>
              <a:ea typeface="Cambria"/>
              <a:cs typeface="Calibri"/>
            </a:endParaRPr>
          </a:p>
          <a:p>
            <a:endParaRPr lang="en-US" sz="2000" i="1">
              <a:solidFill>
                <a:schemeClr val="bg1"/>
              </a:solidFill>
              <a:latin typeface="Cambria"/>
              <a:ea typeface="Cambria"/>
              <a:cs typeface="Calibri"/>
            </a:endParaRPr>
          </a:p>
          <a:p>
            <a:r>
              <a:rPr lang="en-US" sz="2800" b="1" dirty="0">
                <a:solidFill>
                  <a:srgbClr val="4472C4"/>
                </a:solidFill>
                <a:latin typeface="Calibri"/>
                <a:ea typeface="Calibri"/>
                <a:cs typeface="Calibri"/>
              </a:rPr>
              <a:t>Lamont</a:t>
            </a:r>
            <a:r>
              <a:rPr lang="en-US" sz="2800" b="1" dirty="0">
                <a:solidFill>
                  <a:srgbClr val="4472C4"/>
                </a:solidFill>
                <a:ea typeface="+mn-lt"/>
                <a:cs typeface="+mn-lt"/>
              </a:rPr>
              <a:t> Boswell</a:t>
            </a:r>
            <a:endParaRPr lang="en-US" b="1">
              <a:solidFill>
                <a:srgbClr val="000000"/>
              </a:solidFill>
              <a:ea typeface="+mn-lt"/>
              <a:cs typeface="+mn-lt"/>
            </a:endParaRPr>
          </a:p>
          <a:p>
            <a:r>
              <a:rPr lang="en-US" dirty="0">
                <a:solidFill>
                  <a:schemeClr val="bg1"/>
                </a:solidFill>
                <a:ea typeface="+mn-lt"/>
                <a:cs typeface="+mn-lt"/>
              </a:rPr>
              <a:t>Community Resource Navigator</a:t>
            </a:r>
            <a:r>
              <a:rPr lang="en-US" i="1" dirty="0">
                <a:solidFill>
                  <a:schemeClr val="bg1"/>
                </a:solidFill>
                <a:ea typeface="+mn-lt"/>
                <a:cs typeface="+mn-lt"/>
              </a:rPr>
              <a:t>-Donna Hampton-Smith</a:t>
            </a:r>
            <a:endParaRPr lang="en-US" i="1" dirty="0">
              <a:solidFill>
                <a:schemeClr val="bg1"/>
              </a:solidFill>
              <a:ea typeface="Calibri"/>
              <a:cs typeface="Calibri"/>
            </a:endParaRPr>
          </a:p>
          <a:p>
            <a:endParaRPr lang="en-US" i="1">
              <a:solidFill>
                <a:schemeClr val="bg1"/>
              </a:solidFill>
              <a:ea typeface="Calibri"/>
              <a:cs typeface="Calibri"/>
            </a:endParaRPr>
          </a:p>
          <a:p>
            <a:r>
              <a:rPr lang="en-US" sz="1600" i="1" dirty="0">
                <a:solidFill>
                  <a:schemeClr val="bg1"/>
                </a:solidFill>
                <a:ea typeface="+mn-lt"/>
                <a:cs typeface="+mn-lt"/>
              </a:rPr>
              <a:t>Kudos to Lamont for their exemplary leadership! Your guidance, dedication, and ability to inspire others have truly propelled our team forward. Your clear vision, coupled with your unwavering support, has made a remarkable impact on our collective success. Your leadership is not just about achieving goals but also about nurturing talent and fostering a culture of collaboration and innovation. Thank you for being a beacon of excellence and for continuously raising the bar. You're a true leader, and we're fortunate to have you steering the ship!</a:t>
            </a:r>
            <a:br>
              <a:rPr lang="en-US" sz="1600" i="1" dirty="0"/>
            </a:br>
            <a:endParaRPr lang="en-US" sz="1600" i="1">
              <a:solidFill>
                <a:schemeClr val="bg1"/>
              </a:solidFill>
              <a:ea typeface="Calibri"/>
              <a:cs typeface="Calibri"/>
            </a:endParaRPr>
          </a:p>
          <a:p>
            <a:r>
              <a:rPr lang="en-US" sz="1700" i="1" dirty="0">
                <a:solidFill>
                  <a:schemeClr val="bg1"/>
                </a:solidFill>
                <a:ea typeface="Cambria"/>
                <a:cs typeface="Calibri"/>
              </a:rPr>
              <a:t>Thank you, </a:t>
            </a:r>
            <a:r>
              <a:rPr lang="en-US" sz="1700" i="1" dirty="0">
                <a:solidFill>
                  <a:schemeClr val="bg1"/>
                </a:solidFill>
                <a:latin typeface="Cambria"/>
                <a:ea typeface="Cambria"/>
                <a:cs typeface="Calibri"/>
              </a:rPr>
              <a:t>Donna  &amp; </a:t>
            </a:r>
            <a:r>
              <a:rPr lang="en-US" sz="1700" i="1" dirty="0">
                <a:solidFill>
                  <a:schemeClr val="bg1"/>
                </a:solidFill>
                <a:ea typeface="+mn-lt"/>
                <a:cs typeface="+mn-lt"/>
              </a:rPr>
              <a:t>Lamont </a:t>
            </a:r>
          </a:p>
        </p:txBody>
      </p:sp>
    </p:spTree>
    <p:extLst>
      <p:ext uri="{BB962C8B-B14F-4D97-AF65-F5344CB8AC3E}">
        <p14:creationId xmlns:p14="http://schemas.microsoft.com/office/powerpoint/2010/main" val="205655224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D6A88C83-962C-9701-1E31-A1C1DB18148D}"/>
              </a:ext>
            </a:extLst>
          </p:cNvPr>
          <p:cNvSpPr txBox="1">
            <a:spLocks/>
          </p:cNvSpPr>
          <p:nvPr/>
        </p:nvSpPr>
        <p:spPr>
          <a:xfrm>
            <a:off x="1267483" y="567030"/>
            <a:ext cx="10058400" cy="1609344"/>
          </a:xfrm>
          <a:prstGeom prst="rect">
            <a:avLst/>
          </a:prstGeom>
        </p:spPr>
        <p:txBody>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US"/>
              <a:t>The Aging Network</a:t>
            </a:r>
          </a:p>
        </p:txBody>
      </p:sp>
      <p:sp>
        <p:nvSpPr>
          <p:cNvPr id="5" name="Rectangle 4">
            <a:extLst>
              <a:ext uri="{FF2B5EF4-FFF2-40B4-BE49-F238E27FC236}">
                <a16:creationId xmlns:a16="http://schemas.microsoft.com/office/drawing/2014/main" id="{892704A1-4FED-C572-4368-98009F2F9236}"/>
              </a:ext>
            </a:extLst>
          </p:cNvPr>
          <p:cNvSpPr/>
          <p:nvPr/>
        </p:nvSpPr>
        <p:spPr>
          <a:xfrm>
            <a:off x="4634313" y="1300080"/>
            <a:ext cx="2719566" cy="495450"/>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600"/>
              <a:t>The Aging Services Network</a:t>
            </a:r>
          </a:p>
        </p:txBody>
      </p:sp>
      <p:sp>
        <p:nvSpPr>
          <p:cNvPr id="6" name="Rectangle 5">
            <a:extLst>
              <a:ext uri="{FF2B5EF4-FFF2-40B4-BE49-F238E27FC236}">
                <a16:creationId xmlns:a16="http://schemas.microsoft.com/office/drawing/2014/main" id="{8A601BB2-43B7-F014-B8F1-8B64F8A75E79}"/>
              </a:ext>
            </a:extLst>
          </p:cNvPr>
          <p:cNvSpPr/>
          <p:nvPr/>
        </p:nvSpPr>
        <p:spPr>
          <a:xfrm>
            <a:off x="4854064" y="2000101"/>
            <a:ext cx="2280065" cy="986461"/>
          </a:xfrm>
          <a:prstGeom prst="rect">
            <a:avLst/>
          </a:prstGeom>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U.S. Federal Government Department of Health and Human Services (Administration on Community Living)</a:t>
            </a:r>
          </a:p>
        </p:txBody>
      </p:sp>
      <p:sp>
        <p:nvSpPr>
          <p:cNvPr id="7" name="Rectangle 6">
            <a:extLst>
              <a:ext uri="{FF2B5EF4-FFF2-40B4-BE49-F238E27FC236}">
                <a16:creationId xmlns:a16="http://schemas.microsoft.com/office/drawing/2014/main" id="{2E05038E-AF42-A096-8100-D84AEEED3C82}"/>
              </a:ext>
            </a:extLst>
          </p:cNvPr>
          <p:cNvSpPr/>
          <p:nvPr/>
        </p:nvSpPr>
        <p:spPr>
          <a:xfrm>
            <a:off x="5124244" y="3230000"/>
            <a:ext cx="1720657" cy="5115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State Units on Aging (IDOA)</a:t>
            </a:r>
          </a:p>
        </p:txBody>
      </p:sp>
      <p:sp>
        <p:nvSpPr>
          <p:cNvPr id="9" name="Rectangle 8">
            <a:extLst>
              <a:ext uri="{FF2B5EF4-FFF2-40B4-BE49-F238E27FC236}">
                <a16:creationId xmlns:a16="http://schemas.microsoft.com/office/drawing/2014/main" id="{2118F303-DC2D-C98E-A131-128BA37342C1}"/>
              </a:ext>
            </a:extLst>
          </p:cNvPr>
          <p:cNvSpPr/>
          <p:nvPr/>
        </p:nvSpPr>
        <p:spPr>
          <a:xfrm>
            <a:off x="5124244" y="3997325"/>
            <a:ext cx="1739707" cy="51154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Area Agencies on Aging</a:t>
            </a:r>
          </a:p>
        </p:txBody>
      </p:sp>
      <p:sp>
        <p:nvSpPr>
          <p:cNvPr id="10" name="Rectangle 9">
            <a:extLst>
              <a:ext uri="{FF2B5EF4-FFF2-40B4-BE49-F238E27FC236}">
                <a16:creationId xmlns:a16="http://schemas.microsoft.com/office/drawing/2014/main" id="{1C049485-E2F9-2226-805C-E30F4AF21B70}"/>
              </a:ext>
            </a:extLst>
          </p:cNvPr>
          <p:cNvSpPr/>
          <p:nvPr/>
        </p:nvSpPr>
        <p:spPr>
          <a:xfrm>
            <a:off x="5124244" y="4713439"/>
            <a:ext cx="1739707" cy="57741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Local Service Providers</a:t>
            </a:r>
          </a:p>
        </p:txBody>
      </p:sp>
      <p:sp>
        <p:nvSpPr>
          <p:cNvPr id="11" name="Rectangle 10">
            <a:extLst>
              <a:ext uri="{FF2B5EF4-FFF2-40B4-BE49-F238E27FC236}">
                <a16:creationId xmlns:a16="http://schemas.microsoft.com/office/drawing/2014/main" id="{EC0285E3-727B-8C81-FC1A-237D6547ED35}"/>
              </a:ext>
            </a:extLst>
          </p:cNvPr>
          <p:cNvSpPr/>
          <p:nvPr/>
        </p:nvSpPr>
        <p:spPr>
          <a:xfrm>
            <a:off x="516048" y="6047715"/>
            <a:ext cx="1167897" cy="461727"/>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Access Services</a:t>
            </a:r>
          </a:p>
        </p:txBody>
      </p:sp>
      <p:sp>
        <p:nvSpPr>
          <p:cNvPr id="12" name="Rectangle 11">
            <a:extLst>
              <a:ext uri="{FF2B5EF4-FFF2-40B4-BE49-F238E27FC236}">
                <a16:creationId xmlns:a16="http://schemas.microsoft.com/office/drawing/2014/main" id="{97CEAFD8-4058-DAF6-289B-6E9067B6A3B4}"/>
              </a:ext>
            </a:extLst>
          </p:cNvPr>
          <p:cNvSpPr/>
          <p:nvPr/>
        </p:nvSpPr>
        <p:spPr>
          <a:xfrm>
            <a:off x="1822341" y="6037154"/>
            <a:ext cx="1149790" cy="472288"/>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Community Services</a:t>
            </a:r>
          </a:p>
        </p:txBody>
      </p:sp>
      <p:sp>
        <p:nvSpPr>
          <p:cNvPr id="13" name="Rectangle 12">
            <a:extLst>
              <a:ext uri="{FF2B5EF4-FFF2-40B4-BE49-F238E27FC236}">
                <a16:creationId xmlns:a16="http://schemas.microsoft.com/office/drawing/2014/main" id="{ADDC556A-AB32-3370-8397-BB234F1D748B}"/>
              </a:ext>
            </a:extLst>
          </p:cNvPr>
          <p:cNvSpPr/>
          <p:nvPr/>
        </p:nvSpPr>
        <p:spPr>
          <a:xfrm>
            <a:off x="3110527" y="6059033"/>
            <a:ext cx="1149790" cy="4504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Institutional Services</a:t>
            </a:r>
          </a:p>
        </p:txBody>
      </p:sp>
      <p:sp>
        <p:nvSpPr>
          <p:cNvPr id="14" name="Rectangle 13">
            <a:extLst>
              <a:ext uri="{FF2B5EF4-FFF2-40B4-BE49-F238E27FC236}">
                <a16:creationId xmlns:a16="http://schemas.microsoft.com/office/drawing/2014/main" id="{A973C49E-1F22-D3F3-B338-7FBAB1F7AFBD}"/>
              </a:ext>
            </a:extLst>
          </p:cNvPr>
          <p:cNvSpPr/>
          <p:nvPr/>
        </p:nvSpPr>
        <p:spPr>
          <a:xfrm>
            <a:off x="4418897" y="6078644"/>
            <a:ext cx="1149790" cy="4396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In-Home Services</a:t>
            </a:r>
          </a:p>
        </p:txBody>
      </p:sp>
      <p:sp>
        <p:nvSpPr>
          <p:cNvPr id="15" name="Rectangle 14">
            <a:extLst>
              <a:ext uri="{FF2B5EF4-FFF2-40B4-BE49-F238E27FC236}">
                <a16:creationId xmlns:a16="http://schemas.microsoft.com/office/drawing/2014/main" id="{75525074-361D-D182-0BFD-8C63DE0445B7}"/>
              </a:ext>
            </a:extLst>
          </p:cNvPr>
          <p:cNvSpPr/>
          <p:nvPr/>
        </p:nvSpPr>
        <p:spPr>
          <a:xfrm>
            <a:off x="5751185" y="6078644"/>
            <a:ext cx="1234864" cy="439662"/>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Voluntary Organizations</a:t>
            </a:r>
          </a:p>
        </p:txBody>
      </p:sp>
      <p:sp>
        <p:nvSpPr>
          <p:cNvPr id="16" name="Rectangle 15">
            <a:extLst>
              <a:ext uri="{FF2B5EF4-FFF2-40B4-BE49-F238E27FC236}">
                <a16:creationId xmlns:a16="http://schemas.microsoft.com/office/drawing/2014/main" id="{A404BF62-A92C-6B17-8EC9-EA5C7D9374F0}"/>
              </a:ext>
            </a:extLst>
          </p:cNvPr>
          <p:cNvSpPr/>
          <p:nvPr/>
        </p:nvSpPr>
        <p:spPr>
          <a:xfrm>
            <a:off x="7168547" y="6069779"/>
            <a:ext cx="1149790" cy="46172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Legal Assistance</a:t>
            </a:r>
          </a:p>
        </p:txBody>
      </p:sp>
      <p:sp>
        <p:nvSpPr>
          <p:cNvPr id="17" name="Rectangle 16">
            <a:extLst>
              <a:ext uri="{FF2B5EF4-FFF2-40B4-BE49-F238E27FC236}">
                <a16:creationId xmlns:a16="http://schemas.microsoft.com/office/drawing/2014/main" id="{00D23F8B-4950-76BF-B14B-5BA4B2D82F88}"/>
              </a:ext>
            </a:extLst>
          </p:cNvPr>
          <p:cNvSpPr/>
          <p:nvPr/>
        </p:nvSpPr>
        <p:spPr>
          <a:xfrm>
            <a:off x="8577727" y="6046017"/>
            <a:ext cx="1149790" cy="4722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Senior Centers</a:t>
            </a:r>
          </a:p>
        </p:txBody>
      </p:sp>
      <p:sp>
        <p:nvSpPr>
          <p:cNvPr id="18" name="Rectangle 17">
            <a:extLst>
              <a:ext uri="{FF2B5EF4-FFF2-40B4-BE49-F238E27FC236}">
                <a16:creationId xmlns:a16="http://schemas.microsoft.com/office/drawing/2014/main" id="{24C4EBE9-48B1-EEA1-4C49-6E623C681F21}"/>
              </a:ext>
            </a:extLst>
          </p:cNvPr>
          <p:cNvSpPr/>
          <p:nvPr/>
        </p:nvSpPr>
        <p:spPr>
          <a:xfrm>
            <a:off x="9956359" y="6042578"/>
            <a:ext cx="1149790" cy="47228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200"/>
              <a:t>Nutrition Services</a:t>
            </a:r>
          </a:p>
        </p:txBody>
      </p:sp>
      <p:cxnSp>
        <p:nvCxnSpPr>
          <p:cNvPr id="20" name="Straight Arrow Connector 19">
            <a:extLst>
              <a:ext uri="{FF2B5EF4-FFF2-40B4-BE49-F238E27FC236}">
                <a16:creationId xmlns:a16="http://schemas.microsoft.com/office/drawing/2014/main" id="{F0E5C128-6CCA-20CC-E259-C1ADA0C978C4}"/>
              </a:ext>
            </a:extLst>
          </p:cNvPr>
          <p:cNvCxnSpPr>
            <a:cxnSpLocks/>
          </p:cNvCxnSpPr>
          <p:nvPr/>
        </p:nvCxnSpPr>
        <p:spPr>
          <a:xfrm flipH="1">
            <a:off x="1241777" y="5002147"/>
            <a:ext cx="3792707" cy="9839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03D4F034-02F8-EE2A-0CBE-889FC9B48B73}"/>
              </a:ext>
            </a:extLst>
          </p:cNvPr>
          <p:cNvCxnSpPr>
            <a:cxnSpLocks/>
          </p:cNvCxnSpPr>
          <p:nvPr/>
        </p:nvCxnSpPr>
        <p:spPr>
          <a:xfrm flipH="1">
            <a:off x="2512381" y="5256656"/>
            <a:ext cx="2569908" cy="70026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8" name="Straight Arrow Connector 27">
            <a:extLst>
              <a:ext uri="{FF2B5EF4-FFF2-40B4-BE49-F238E27FC236}">
                <a16:creationId xmlns:a16="http://schemas.microsoft.com/office/drawing/2014/main" id="{10D80362-035A-14FD-FCEF-955318E60CD6}"/>
              </a:ext>
            </a:extLst>
          </p:cNvPr>
          <p:cNvCxnSpPr>
            <a:cxnSpLocks/>
          </p:cNvCxnSpPr>
          <p:nvPr/>
        </p:nvCxnSpPr>
        <p:spPr>
          <a:xfrm flipH="1">
            <a:off x="3965519" y="5337722"/>
            <a:ext cx="1260097" cy="66580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0" name="Straight Arrow Connector 29">
            <a:extLst>
              <a:ext uri="{FF2B5EF4-FFF2-40B4-BE49-F238E27FC236}">
                <a16:creationId xmlns:a16="http://schemas.microsoft.com/office/drawing/2014/main" id="{C434CC9C-51B7-76EE-7FB7-CBAA34E1EE83}"/>
              </a:ext>
            </a:extLst>
          </p:cNvPr>
          <p:cNvCxnSpPr>
            <a:cxnSpLocks/>
          </p:cNvCxnSpPr>
          <p:nvPr/>
        </p:nvCxnSpPr>
        <p:spPr>
          <a:xfrm flipH="1">
            <a:off x="5194222" y="5343528"/>
            <a:ext cx="324464" cy="6882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0ED3437E-E519-AAC5-D3B2-64AB3F0D94F8}"/>
              </a:ext>
            </a:extLst>
          </p:cNvPr>
          <p:cNvCxnSpPr>
            <a:cxnSpLocks/>
          </p:cNvCxnSpPr>
          <p:nvPr/>
        </p:nvCxnSpPr>
        <p:spPr>
          <a:xfrm>
            <a:off x="6986049" y="5002147"/>
            <a:ext cx="3452424" cy="101323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67070464-C4D1-D240-DDA9-B1F5DDC13FEC}"/>
              </a:ext>
            </a:extLst>
          </p:cNvPr>
          <p:cNvCxnSpPr>
            <a:cxnSpLocks/>
          </p:cNvCxnSpPr>
          <p:nvPr/>
        </p:nvCxnSpPr>
        <p:spPr>
          <a:xfrm>
            <a:off x="6953711" y="5124450"/>
            <a:ext cx="1964923" cy="907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0E0D19AB-BADC-D4F2-291B-18F693F6C211}"/>
              </a:ext>
            </a:extLst>
          </p:cNvPr>
          <p:cNvCxnSpPr>
            <a:cxnSpLocks/>
          </p:cNvCxnSpPr>
          <p:nvPr/>
        </p:nvCxnSpPr>
        <p:spPr>
          <a:xfrm>
            <a:off x="6727710" y="5343528"/>
            <a:ext cx="723561" cy="69905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38" name="Straight Arrow Connector 37">
            <a:extLst>
              <a:ext uri="{FF2B5EF4-FFF2-40B4-BE49-F238E27FC236}">
                <a16:creationId xmlns:a16="http://schemas.microsoft.com/office/drawing/2014/main" id="{470A7266-FA3B-0542-9FB2-2DCDABD6E79F}"/>
              </a:ext>
            </a:extLst>
          </p:cNvPr>
          <p:cNvCxnSpPr>
            <a:cxnSpLocks/>
          </p:cNvCxnSpPr>
          <p:nvPr/>
        </p:nvCxnSpPr>
        <p:spPr>
          <a:xfrm>
            <a:off x="6192902" y="5386385"/>
            <a:ext cx="21162" cy="69225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a:extLst>
              <a:ext uri="{FF2B5EF4-FFF2-40B4-BE49-F238E27FC236}">
                <a16:creationId xmlns:a16="http://schemas.microsoft.com/office/drawing/2014/main" id="{9013D276-EE26-36E0-C01B-739F05BBBF69}"/>
              </a:ext>
            </a:extLst>
          </p:cNvPr>
          <p:cNvCxnSpPr>
            <a:cxnSpLocks/>
            <a:endCxn id="10" idx="0"/>
          </p:cNvCxnSpPr>
          <p:nvPr/>
        </p:nvCxnSpPr>
        <p:spPr>
          <a:xfrm>
            <a:off x="5994097" y="4508867"/>
            <a:ext cx="1" cy="204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810CEC0E-F484-0724-E59F-B24AC130D252}"/>
              </a:ext>
            </a:extLst>
          </p:cNvPr>
          <p:cNvCxnSpPr>
            <a:cxnSpLocks/>
          </p:cNvCxnSpPr>
          <p:nvPr/>
        </p:nvCxnSpPr>
        <p:spPr>
          <a:xfrm>
            <a:off x="5999927" y="3741542"/>
            <a:ext cx="0" cy="255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7" name="Straight Arrow Connector 66">
            <a:extLst>
              <a:ext uri="{FF2B5EF4-FFF2-40B4-BE49-F238E27FC236}">
                <a16:creationId xmlns:a16="http://schemas.microsoft.com/office/drawing/2014/main" id="{27AFC2FE-F4AA-01AE-ADE0-56A3823A4297}"/>
              </a:ext>
            </a:extLst>
          </p:cNvPr>
          <p:cNvCxnSpPr>
            <a:cxnSpLocks/>
          </p:cNvCxnSpPr>
          <p:nvPr/>
        </p:nvCxnSpPr>
        <p:spPr>
          <a:xfrm>
            <a:off x="5993273" y="2986563"/>
            <a:ext cx="0" cy="25578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8" name="Straight Arrow Connector 67">
            <a:extLst>
              <a:ext uri="{FF2B5EF4-FFF2-40B4-BE49-F238E27FC236}">
                <a16:creationId xmlns:a16="http://schemas.microsoft.com/office/drawing/2014/main" id="{5E3CCD3E-DA69-3671-3CC6-A6282DD32E42}"/>
              </a:ext>
            </a:extLst>
          </p:cNvPr>
          <p:cNvCxnSpPr>
            <a:cxnSpLocks/>
          </p:cNvCxnSpPr>
          <p:nvPr/>
        </p:nvCxnSpPr>
        <p:spPr>
          <a:xfrm flipH="1">
            <a:off x="5999927" y="1795530"/>
            <a:ext cx="5830" cy="2045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580220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AF459E-F318-42A7-34D6-55A1EAC132F8}"/>
              </a:ext>
            </a:extLst>
          </p:cNvPr>
          <p:cNvSpPr>
            <a:spLocks noGrp="1"/>
          </p:cNvSpPr>
          <p:nvPr>
            <p:ph type="title"/>
          </p:nvPr>
        </p:nvSpPr>
        <p:spPr/>
        <p:txBody>
          <a:bodyPr/>
          <a:lstStyle/>
          <a:p>
            <a:pPr algn="ctr"/>
            <a:r>
              <a:rPr lang="en-US"/>
              <a:t>Announcements</a:t>
            </a:r>
          </a:p>
        </p:txBody>
      </p:sp>
      <p:sp>
        <p:nvSpPr>
          <p:cNvPr id="3" name="Content Placeholder 2">
            <a:extLst>
              <a:ext uri="{FF2B5EF4-FFF2-40B4-BE49-F238E27FC236}">
                <a16:creationId xmlns:a16="http://schemas.microsoft.com/office/drawing/2014/main" id="{8A798067-F55C-6303-497F-6D51DFC2237A}"/>
              </a:ext>
            </a:extLst>
          </p:cNvPr>
          <p:cNvSpPr>
            <a:spLocks noGrp="1"/>
          </p:cNvSpPr>
          <p:nvPr>
            <p:ph idx="1"/>
          </p:nvPr>
        </p:nvSpPr>
        <p:spPr>
          <a:xfrm>
            <a:off x="1155228" y="1689455"/>
            <a:ext cx="10515600" cy="5004292"/>
          </a:xfrm>
        </p:spPr>
        <p:txBody>
          <a:bodyPr vert="horz" lIns="91440" tIns="45720" rIns="91440" bIns="45720" rtlCol="0" anchor="t">
            <a:normAutofit lnSpcReduction="10000"/>
          </a:bodyPr>
          <a:lstStyle/>
          <a:p>
            <a:pPr marL="457200" lvl="1" indent="0">
              <a:buNone/>
            </a:pPr>
            <a:endParaRPr lang="en-US">
              <a:latin typeface="Arial"/>
              <a:cs typeface="Arial"/>
            </a:endParaRPr>
          </a:p>
          <a:p>
            <a:r>
              <a:rPr lang="en-US">
                <a:latin typeface="Arial"/>
                <a:cs typeface="Arial"/>
              </a:rPr>
              <a:t>Next webinar is April 17</a:t>
            </a:r>
            <a:r>
              <a:rPr lang="en-US" sz="1900" baseline="30000">
                <a:solidFill>
                  <a:schemeClr val="accent1">
                    <a:lumMod val="50000"/>
                  </a:schemeClr>
                </a:solidFill>
                <a:latin typeface="Arial"/>
                <a:cs typeface="Arial"/>
              </a:rPr>
              <a:t>th</a:t>
            </a:r>
            <a:r>
              <a:rPr lang="en-US">
                <a:latin typeface="Arial"/>
                <a:cs typeface="Arial"/>
              </a:rPr>
              <a:t>, 2024! </a:t>
            </a:r>
            <a:endParaRPr lang="en-US"/>
          </a:p>
          <a:p>
            <a:endParaRPr lang="en-US"/>
          </a:p>
          <a:p>
            <a:r>
              <a:rPr lang="en-US">
                <a:latin typeface="Arial"/>
                <a:cs typeface="Arial"/>
              </a:rPr>
              <a:t>Slides posted on  CountyCare Care Coordination Webpage: </a:t>
            </a:r>
          </a:p>
          <a:p>
            <a:pPr lvl="1"/>
            <a:r>
              <a:rPr lang="en-US" sz="2000">
                <a:solidFill>
                  <a:srgbClr val="0563C1"/>
                </a:solidFill>
                <a:latin typeface="Arial"/>
                <a:cs typeface="Arial"/>
                <a:hlinkClick r:id="rId2"/>
              </a:rPr>
              <a:t>http://www.countycare.com/carecoordination</a:t>
            </a:r>
            <a:endParaRPr lang="en-US" sz="2000">
              <a:latin typeface="Arial"/>
              <a:cs typeface="Arial"/>
            </a:endParaRPr>
          </a:p>
          <a:p>
            <a:pPr lvl="1"/>
            <a:endParaRPr lang="en-US" sz="2000"/>
          </a:p>
          <a:p>
            <a:pPr lvl="1"/>
            <a:endParaRPr lang="en-US" sz="2000"/>
          </a:p>
          <a:p>
            <a:r>
              <a:rPr lang="en-US">
                <a:latin typeface="Arial"/>
                <a:cs typeface="Arial"/>
              </a:rPr>
              <a:t>Have feedback? Please share.</a:t>
            </a:r>
          </a:p>
          <a:p>
            <a:pPr lvl="1"/>
            <a:r>
              <a:rPr lang="en-US">
                <a:solidFill>
                  <a:srgbClr val="0563C1"/>
                </a:solidFill>
                <a:latin typeface="Arial"/>
                <a:cs typeface="Arial"/>
                <a:hlinkClick r:id="rId3"/>
              </a:rPr>
              <a:t>https://redcap.link/23k1fzzb</a:t>
            </a:r>
            <a:endParaRPr lang="en-US">
              <a:solidFill>
                <a:srgbClr val="000000"/>
              </a:solidFill>
              <a:latin typeface="Arial"/>
              <a:cs typeface="Arial"/>
            </a:endParaRPr>
          </a:p>
          <a:p>
            <a:pPr lvl="1"/>
            <a:endParaRPr lang="en-US"/>
          </a:p>
          <a:p>
            <a:pPr marL="685800" lvl="1"/>
            <a:endParaRPr lang="en-US">
              <a:latin typeface="Arial"/>
              <a:cs typeface="Arial"/>
            </a:endParaRPr>
          </a:p>
          <a:p>
            <a:pPr marL="685800" algn="ctr"/>
            <a:r>
              <a:rPr lang="en-US" sz="2000">
                <a:latin typeface="Arial"/>
                <a:cs typeface="Arial"/>
              </a:rPr>
              <a:t> </a:t>
            </a:r>
            <a:r>
              <a:rPr lang="en-US" sz="1400">
                <a:latin typeface="Arial"/>
                <a:cs typeface="Arial"/>
              </a:rPr>
              <a:t>Please email questions/concerns: </a:t>
            </a:r>
            <a:r>
              <a:rPr lang="en-US" sz="1400">
                <a:solidFill>
                  <a:srgbClr val="0563C1"/>
                </a:solidFill>
                <a:latin typeface="Arial"/>
                <a:cs typeface="Arial"/>
                <a:hlinkClick r:id="rId4"/>
              </a:rPr>
              <a:t>raphael.daniels@cookcountyhealth.org</a:t>
            </a:r>
            <a:endParaRPr lang="en-US">
              <a:latin typeface="Arial"/>
              <a:cs typeface="Arial"/>
            </a:endParaRPr>
          </a:p>
        </p:txBody>
      </p:sp>
      <p:sp>
        <p:nvSpPr>
          <p:cNvPr id="6" name="Slide Number Placeholder 5">
            <a:extLst>
              <a:ext uri="{FF2B5EF4-FFF2-40B4-BE49-F238E27FC236}">
                <a16:creationId xmlns:a16="http://schemas.microsoft.com/office/drawing/2014/main" id="{665D7A8D-7924-E3A6-CED8-C772E7B7D5DA}"/>
              </a:ext>
            </a:extLst>
          </p:cNvPr>
          <p:cNvSpPr>
            <a:spLocks noGrp="1"/>
          </p:cNvSpPr>
          <p:nvPr>
            <p:ph type="sldNum" sz="quarter" idx="12"/>
          </p:nvPr>
        </p:nvSpPr>
        <p:spPr/>
        <p:txBody>
          <a:bodyPr/>
          <a:lstStyle/>
          <a:p>
            <a:fld id="{2AB94945-FCF1-014A-AF51-891552C232EB}" type="slidenum">
              <a:rPr lang="en-US" smtClean="0"/>
              <a:t>40</a:t>
            </a:fld>
            <a:endParaRPr lang="en-US"/>
          </a:p>
        </p:txBody>
      </p:sp>
    </p:spTree>
    <p:extLst>
      <p:ext uri="{BB962C8B-B14F-4D97-AF65-F5344CB8AC3E}">
        <p14:creationId xmlns:p14="http://schemas.microsoft.com/office/powerpoint/2010/main" val="30776910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hape 85"/>
          <p:cNvPicPr preferRelativeResize="0"/>
          <p:nvPr/>
        </p:nvPicPr>
        <p:blipFill rotWithShape="1">
          <a:blip r:embed="rId3">
            <a:alphaModFix/>
          </a:blip>
          <a:srcRect/>
          <a:stretch/>
        </p:blipFill>
        <p:spPr>
          <a:xfrm>
            <a:off x="7053897" y="1791071"/>
            <a:ext cx="2689346" cy="4594194"/>
          </a:xfrm>
          <a:prstGeom prst="rect">
            <a:avLst/>
          </a:prstGeom>
          <a:noFill/>
          <a:ln>
            <a:noFill/>
          </a:ln>
        </p:spPr>
      </p:pic>
      <p:sp>
        <p:nvSpPr>
          <p:cNvPr id="4" name="Shape 84"/>
          <p:cNvSpPr txBox="1">
            <a:spLocks/>
          </p:cNvSpPr>
          <p:nvPr/>
        </p:nvSpPr>
        <p:spPr>
          <a:xfrm>
            <a:off x="1245253" y="1938961"/>
            <a:ext cx="5394086" cy="4072226"/>
          </a:xfrm>
          <a:prstGeom prst="rect">
            <a:avLst/>
          </a:prstGeom>
          <a:noFill/>
          <a:ln>
            <a:noFill/>
          </a:ln>
        </p:spPr>
        <p:txBody>
          <a:bodyPr lIns="91425" tIns="45700" rIns="91425" bIns="45700" anchor="t" anchorCtr="0">
            <a:no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101600" indent="0">
              <a:spcBef>
                <a:spcPts val="0"/>
              </a:spcBef>
              <a:buClr>
                <a:schemeClr val="accent1"/>
              </a:buClr>
              <a:buSzPct val="68000"/>
              <a:buNone/>
            </a:pPr>
            <a:r>
              <a:rPr lang="en-US" sz="1700">
                <a:solidFill>
                  <a:srgbClr val="0000CC"/>
                </a:solidFill>
                <a:latin typeface="Rambla"/>
                <a:ea typeface="Rambla"/>
                <a:cs typeface="Rambla"/>
                <a:sym typeface="Rambla"/>
              </a:rPr>
              <a:t>1.   Northwestern Illinois Area Agency on Aging</a:t>
            </a:r>
          </a:p>
          <a:p>
            <a:pPr marL="101600" indent="0">
              <a:spcBef>
                <a:spcPts val="0"/>
              </a:spcBef>
              <a:buClr>
                <a:schemeClr val="accent1"/>
              </a:buClr>
              <a:buSzPct val="68000"/>
              <a:buNone/>
            </a:pPr>
            <a:r>
              <a:rPr lang="en-US" sz="1700">
                <a:solidFill>
                  <a:srgbClr val="0000CC"/>
                </a:solidFill>
                <a:latin typeface="Rambla"/>
                <a:ea typeface="Rambla"/>
                <a:cs typeface="Rambla"/>
                <a:sym typeface="Rambla"/>
              </a:rPr>
              <a:t>2.   Northeastern Illinois Area Agency on Aging</a:t>
            </a:r>
          </a:p>
          <a:p>
            <a:pPr marL="101600" indent="0">
              <a:spcBef>
                <a:spcPts val="0"/>
              </a:spcBef>
              <a:buClr>
                <a:schemeClr val="accent1"/>
              </a:buClr>
              <a:buSzPct val="68000"/>
              <a:buNone/>
            </a:pPr>
            <a:r>
              <a:rPr lang="en-US" sz="1700">
                <a:solidFill>
                  <a:srgbClr val="0000CC"/>
                </a:solidFill>
                <a:latin typeface="Rambla"/>
                <a:ea typeface="Rambla"/>
                <a:cs typeface="Rambla"/>
                <a:sym typeface="Rambla"/>
              </a:rPr>
              <a:t>3.   Western Illinois Area Agency on Aging</a:t>
            </a:r>
          </a:p>
          <a:p>
            <a:pPr marL="101600" indent="0">
              <a:spcBef>
                <a:spcPts val="0"/>
              </a:spcBef>
              <a:buClr>
                <a:schemeClr val="accent1"/>
              </a:buClr>
              <a:buSzPct val="68000"/>
              <a:buNone/>
            </a:pPr>
            <a:r>
              <a:rPr lang="en-US" sz="1700">
                <a:solidFill>
                  <a:srgbClr val="0000CC"/>
                </a:solidFill>
                <a:latin typeface="Rambla"/>
                <a:ea typeface="Rambla"/>
                <a:cs typeface="Rambla"/>
                <a:sym typeface="Rambla"/>
              </a:rPr>
              <a:t>4.   Central Illinois Area Agency on Aging</a:t>
            </a:r>
          </a:p>
          <a:p>
            <a:pPr marL="101600" indent="0">
              <a:spcBef>
                <a:spcPts val="0"/>
              </a:spcBef>
              <a:buClr>
                <a:schemeClr val="accent1"/>
              </a:buClr>
              <a:buSzPct val="68000"/>
              <a:buNone/>
            </a:pPr>
            <a:r>
              <a:rPr lang="en-US" sz="1700">
                <a:solidFill>
                  <a:srgbClr val="0000CC"/>
                </a:solidFill>
                <a:latin typeface="Rambla"/>
                <a:ea typeface="Rambla"/>
                <a:cs typeface="Rambla"/>
                <a:sym typeface="Rambla"/>
              </a:rPr>
              <a:t>5.   East Central Illinois Area Agency on Aging</a:t>
            </a:r>
          </a:p>
          <a:p>
            <a:pPr marL="101600" indent="0">
              <a:spcBef>
                <a:spcPts val="0"/>
              </a:spcBef>
              <a:buClr>
                <a:schemeClr val="accent1"/>
              </a:buClr>
              <a:buSzPct val="68000"/>
              <a:buNone/>
            </a:pPr>
            <a:r>
              <a:rPr lang="en-US" sz="1700">
                <a:solidFill>
                  <a:srgbClr val="0000CC"/>
                </a:solidFill>
                <a:latin typeface="Rambla"/>
                <a:ea typeface="Rambla"/>
                <a:cs typeface="Rambla"/>
                <a:sym typeface="Rambla"/>
              </a:rPr>
              <a:t>6.   West Central Illinois Area Agency on Aging</a:t>
            </a:r>
          </a:p>
          <a:p>
            <a:pPr marL="101600" indent="0">
              <a:spcBef>
                <a:spcPts val="0"/>
              </a:spcBef>
              <a:buClr>
                <a:schemeClr val="accent1"/>
              </a:buClr>
              <a:buSzPct val="68000"/>
              <a:buNone/>
            </a:pPr>
            <a:r>
              <a:rPr lang="en-US" sz="1700">
                <a:solidFill>
                  <a:srgbClr val="0000CC"/>
                </a:solidFill>
                <a:latin typeface="Rambla"/>
                <a:ea typeface="Rambla"/>
                <a:cs typeface="Rambla"/>
                <a:sym typeface="Rambla"/>
              </a:rPr>
              <a:t>7.   Area Agency on Aging for Lincoln land</a:t>
            </a:r>
          </a:p>
          <a:p>
            <a:pPr marL="101600" indent="0">
              <a:spcBef>
                <a:spcPts val="0"/>
              </a:spcBef>
              <a:buClr>
                <a:schemeClr val="accent1"/>
              </a:buClr>
              <a:buSzPct val="68000"/>
              <a:buNone/>
            </a:pPr>
            <a:r>
              <a:rPr lang="en-US" sz="1700">
                <a:solidFill>
                  <a:srgbClr val="0000CC"/>
                </a:solidFill>
                <a:latin typeface="Rambla"/>
                <a:ea typeface="Rambla"/>
                <a:cs typeface="Rambla"/>
                <a:sym typeface="Rambla"/>
              </a:rPr>
              <a:t>8.   </a:t>
            </a:r>
            <a:r>
              <a:rPr lang="en-US" sz="1700" err="1">
                <a:solidFill>
                  <a:srgbClr val="0000CC"/>
                </a:solidFill>
                <a:latin typeface="Rambla"/>
                <a:ea typeface="Rambla"/>
                <a:cs typeface="Rambla"/>
                <a:sym typeface="Rambla"/>
              </a:rPr>
              <a:t>AgeSmart</a:t>
            </a:r>
            <a:r>
              <a:rPr lang="en-US" sz="1700">
                <a:solidFill>
                  <a:srgbClr val="0000CC"/>
                </a:solidFill>
                <a:latin typeface="Rambla"/>
                <a:ea typeface="Rambla"/>
                <a:cs typeface="Rambla"/>
                <a:sym typeface="Rambla"/>
              </a:rPr>
              <a:t> Community Resources</a:t>
            </a:r>
          </a:p>
          <a:p>
            <a:pPr marL="101600" indent="0">
              <a:spcBef>
                <a:spcPts val="0"/>
              </a:spcBef>
              <a:buClr>
                <a:schemeClr val="accent1"/>
              </a:buClr>
              <a:buSzPct val="68000"/>
              <a:buNone/>
            </a:pPr>
            <a:r>
              <a:rPr lang="en-US" sz="1700">
                <a:solidFill>
                  <a:srgbClr val="0000CC"/>
                </a:solidFill>
                <a:latin typeface="Rambla"/>
                <a:ea typeface="Rambla"/>
                <a:cs typeface="Rambla"/>
                <a:sym typeface="Rambla"/>
              </a:rPr>
              <a:t>9.   Midland Area Agency on Aging </a:t>
            </a:r>
          </a:p>
          <a:p>
            <a:pPr marL="101600" indent="0">
              <a:spcBef>
                <a:spcPts val="0"/>
              </a:spcBef>
              <a:buClr>
                <a:schemeClr val="accent1"/>
              </a:buClr>
              <a:buSzPct val="68000"/>
              <a:buNone/>
            </a:pPr>
            <a:r>
              <a:rPr lang="en-US" sz="1700">
                <a:solidFill>
                  <a:srgbClr val="0000CC"/>
                </a:solidFill>
                <a:latin typeface="Rambla"/>
                <a:ea typeface="Rambla"/>
                <a:cs typeface="Rambla"/>
                <a:sym typeface="Rambla"/>
              </a:rPr>
              <a:t>10. Southeastern Illinois Agency on Aging</a:t>
            </a:r>
          </a:p>
          <a:p>
            <a:pPr marL="101600" indent="0">
              <a:spcBef>
                <a:spcPts val="0"/>
              </a:spcBef>
              <a:buClr>
                <a:schemeClr val="accent1"/>
              </a:buClr>
              <a:buSzPct val="68000"/>
              <a:buNone/>
            </a:pPr>
            <a:r>
              <a:rPr lang="en-US" sz="1700">
                <a:solidFill>
                  <a:srgbClr val="0000CC"/>
                </a:solidFill>
                <a:latin typeface="Rambla"/>
                <a:ea typeface="Rambla"/>
                <a:cs typeface="Rambla"/>
                <a:sym typeface="Rambla"/>
              </a:rPr>
              <a:t>11.  Egyptian Area Agency on Aging</a:t>
            </a:r>
          </a:p>
          <a:p>
            <a:pPr marL="101600" indent="0">
              <a:spcBef>
                <a:spcPts val="0"/>
              </a:spcBef>
              <a:buClr>
                <a:schemeClr val="accent1"/>
              </a:buClr>
              <a:buSzPct val="68000"/>
              <a:buNone/>
            </a:pPr>
            <a:r>
              <a:rPr lang="en-US" sz="2000" b="1">
                <a:solidFill>
                  <a:srgbClr val="FF0000"/>
                </a:solidFill>
                <a:effectLst>
                  <a:outerShdw blurRad="38100" dist="38100" dir="2700000" algn="tl">
                    <a:srgbClr val="000000">
                      <a:alpha val="43137"/>
                    </a:srgbClr>
                  </a:outerShdw>
                </a:effectLst>
                <a:latin typeface="Rambla"/>
                <a:ea typeface="Rambla"/>
                <a:cs typeface="Rambla"/>
                <a:sym typeface="Rambla"/>
              </a:rPr>
              <a:t>12. Chicago Area Agency on Aging</a:t>
            </a:r>
          </a:p>
          <a:p>
            <a:pPr marL="101600" indent="0">
              <a:spcBef>
                <a:spcPts val="0"/>
              </a:spcBef>
              <a:buClr>
                <a:schemeClr val="accent1"/>
              </a:buClr>
              <a:buSzPct val="68000"/>
              <a:buNone/>
            </a:pPr>
            <a:r>
              <a:rPr lang="en-US" sz="1700">
                <a:solidFill>
                  <a:srgbClr val="0000FF"/>
                </a:solidFill>
                <a:latin typeface="Rambla"/>
                <a:ea typeface="Rambla"/>
                <a:cs typeface="Rambla"/>
                <a:sym typeface="Rambla"/>
              </a:rPr>
              <a:t>13.  </a:t>
            </a:r>
            <a:r>
              <a:rPr lang="en-US" sz="1700" err="1">
                <a:solidFill>
                  <a:srgbClr val="0000FF"/>
                </a:solidFill>
                <a:latin typeface="Rambla"/>
                <a:ea typeface="Rambla"/>
                <a:cs typeface="Rambla"/>
                <a:sym typeface="Rambla"/>
              </a:rPr>
              <a:t>AgeOptions</a:t>
            </a:r>
            <a:endParaRPr lang="en-US" sz="1700">
              <a:solidFill>
                <a:srgbClr val="0000FF"/>
              </a:solidFill>
              <a:latin typeface="Rambla"/>
              <a:ea typeface="Rambla"/>
              <a:cs typeface="Rambla"/>
              <a:sym typeface="Rambla"/>
            </a:endParaRPr>
          </a:p>
        </p:txBody>
      </p:sp>
      <p:sp>
        <p:nvSpPr>
          <p:cNvPr id="6" name="Title 1">
            <a:extLst>
              <a:ext uri="{FF2B5EF4-FFF2-40B4-BE49-F238E27FC236}">
                <a16:creationId xmlns:a16="http://schemas.microsoft.com/office/drawing/2014/main" id="{B9A42884-97A8-72D2-B653-9C78A11F4142}"/>
              </a:ext>
            </a:extLst>
          </p:cNvPr>
          <p:cNvSpPr txBox="1">
            <a:spLocks/>
          </p:cNvSpPr>
          <p:nvPr/>
        </p:nvSpPr>
        <p:spPr>
          <a:xfrm>
            <a:off x="1066800" y="981781"/>
            <a:ext cx="10058400" cy="704976"/>
          </a:xfrm>
          <a:prstGeom prst="rect">
            <a:avLst/>
          </a:prstGeom>
        </p:spPr>
        <p:txBody>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US"/>
              <a:t>Illinois Area Agencies on Aging(AAA)</a:t>
            </a:r>
          </a:p>
          <a:p>
            <a:endParaRPr lang="en-US"/>
          </a:p>
        </p:txBody>
      </p:sp>
    </p:spTree>
    <p:extLst>
      <p:ext uri="{BB962C8B-B14F-4D97-AF65-F5344CB8AC3E}">
        <p14:creationId xmlns:p14="http://schemas.microsoft.com/office/powerpoint/2010/main" val="31412199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575288" y="2431878"/>
            <a:ext cx="4953868" cy="1920526"/>
          </a:xfrm>
          <a:prstGeom prst="rect">
            <a:avLst/>
          </a:prstGeom>
          <a:noFill/>
          <a:ln w="76200">
            <a:solidFill>
              <a:schemeClr val="tx2">
                <a:lumMod val="50000"/>
              </a:schemeClr>
            </a:solidFill>
          </a:ln>
        </p:spPr>
        <p:txBody>
          <a:bodyPr wrap="square" rtlCol="0">
            <a:spAutoFit/>
          </a:bodyPr>
          <a:lstStyle/>
          <a:p>
            <a:pPr>
              <a:lnSpc>
                <a:spcPct val="90000"/>
              </a:lnSpc>
              <a:buSzPct val="100000"/>
            </a:pPr>
            <a:r>
              <a:rPr lang="en-US" sz="1600" b="1">
                <a:solidFill>
                  <a:srgbClr val="0033CC"/>
                </a:solidFill>
                <a:latin typeface="Arial" panose="020B0604020202020204" pitchFamily="34" charset="0"/>
                <a:ea typeface="Rambla"/>
                <a:cs typeface="Arial" panose="020B0604020202020204" pitchFamily="34" charset="0"/>
                <a:sym typeface="Rambla"/>
              </a:rPr>
              <a:t>Community Based Services and Supports</a:t>
            </a:r>
          </a:p>
          <a:p>
            <a:pPr>
              <a:lnSpc>
                <a:spcPct val="90000"/>
              </a:lnSpc>
              <a:buClr>
                <a:schemeClr val="accent1"/>
              </a:buClr>
              <a:buSzPct val="100000"/>
            </a:pPr>
            <a:r>
              <a:rPr lang="en-US">
                <a:latin typeface="Arial" panose="020B0604020202020204" pitchFamily="34" charset="0"/>
                <a:ea typeface="Rambla"/>
                <a:cs typeface="Arial" panose="020B0604020202020204" pitchFamily="34" charset="0"/>
                <a:sym typeface="Rambla"/>
              </a:rPr>
              <a:t>	</a:t>
            </a:r>
            <a:r>
              <a:rPr lang="en-US" sz="1400">
                <a:latin typeface="Arial" panose="020B0604020202020204" pitchFamily="34" charset="0"/>
                <a:ea typeface="Rambla"/>
                <a:cs typeface="Arial" panose="020B0604020202020204" pitchFamily="34" charset="0"/>
                <a:sym typeface="Rambla"/>
              </a:rPr>
              <a:t>Information and Assistance</a:t>
            </a:r>
          </a:p>
          <a:p>
            <a:pPr>
              <a:lnSpc>
                <a:spcPct val="90000"/>
              </a:lnSpc>
              <a:buClr>
                <a:schemeClr val="accent1"/>
              </a:buClr>
              <a:buSzPct val="100000"/>
            </a:pPr>
            <a:r>
              <a:rPr lang="en-US" sz="1400">
                <a:latin typeface="Arial" panose="020B0604020202020204" pitchFamily="34" charset="0"/>
                <a:ea typeface="Rambla"/>
                <a:cs typeface="Arial" panose="020B0604020202020204" pitchFamily="34" charset="0"/>
                <a:sym typeface="Rambla"/>
              </a:rPr>
              <a:t>	Options Counseling</a:t>
            </a:r>
          </a:p>
          <a:p>
            <a:pPr>
              <a:lnSpc>
                <a:spcPct val="90000"/>
              </a:lnSpc>
              <a:buClr>
                <a:schemeClr val="accent1"/>
              </a:buClr>
              <a:buSzPct val="100000"/>
            </a:pPr>
            <a:r>
              <a:rPr lang="en-US" sz="1400">
                <a:latin typeface="Arial" panose="020B0604020202020204" pitchFamily="34" charset="0"/>
                <a:ea typeface="Rambla"/>
                <a:cs typeface="Arial" panose="020B0604020202020204" pitchFamily="34" charset="0"/>
                <a:sym typeface="Rambla"/>
              </a:rPr>
              <a:t>	Assistance with Medicare or Medicaid</a:t>
            </a:r>
          </a:p>
          <a:p>
            <a:pPr>
              <a:lnSpc>
                <a:spcPct val="90000"/>
              </a:lnSpc>
              <a:buClr>
                <a:schemeClr val="accent1"/>
              </a:buClr>
              <a:buSzPct val="100000"/>
            </a:pPr>
            <a:r>
              <a:rPr lang="en-US" sz="1400">
                <a:latin typeface="Arial" panose="020B0604020202020204" pitchFamily="34" charset="0"/>
                <a:ea typeface="Rambla"/>
                <a:cs typeface="Arial" panose="020B0604020202020204" pitchFamily="34" charset="0"/>
                <a:sym typeface="Rambla"/>
              </a:rPr>
              <a:t>	Benefits Assistance</a:t>
            </a:r>
          </a:p>
          <a:p>
            <a:pPr>
              <a:lnSpc>
                <a:spcPct val="90000"/>
              </a:lnSpc>
              <a:buClr>
                <a:schemeClr val="accent1"/>
              </a:buClr>
              <a:buSzPct val="100000"/>
            </a:pPr>
            <a:r>
              <a:rPr lang="en-US" sz="1400">
                <a:latin typeface="Arial" panose="020B0604020202020204" pitchFamily="34" charset="0"/>
                <a:ea typeface="Rambla"/>
                <a:cs typeface="Arial" panose="020B0604020202020204" pitchFamily="34" charset="0"/>
                <a:sym typeface="Rambla"/>
              </a:rPr>
              <a:t>	In-Home Services</a:t>
            </a:r>
          </a:p>
          <a:p>
            <a:pPr>
              <a:lnSpc>
                <a:spcPct val="90000"/>
              </a:lnSpc>
              <a:buClr>
                <a:schemeClr val="accent1"/>
              </a:buClr>
              <a:buSzPct val="100000"/>
            </a:pPr>
            <a:r>
              <a:rPr lang="en-US" sz="1400">
                <a:latin typeface="Arial" panose="020B0604020202020204" pitchFamily="34" charset="0"/>
                <a:ea typeface="Rambla"/>
                <a:cs typeface="Arial" panose="020B0604020202020204" pitchFamily="34" charset="0"/>
                <a:sym typeface="Rambla"/>
              </a:rPr>
              <a:t>	Senior Center Activities</a:t>
            </a:r>
          </a:p>
          <a:p>
            <a:pPr>
              <a:lnSpc>
                <a:spcPct val="90000"/>
              </a:lnSpc>
              <a:buClr>
                <a:schemeClr val="accent1"/>
              </a:buClr>
              <a:buSzPct val="100000"/>
            </a:pPr>
            <a:r>
              <a:rPr lang="en-US" sz="1400">
                <a:latin typeface="Arial" panose="020B0604020202020204" pitchFamily="34" charset="0"/>
                <a:ea typeface="Rambla"/>
                <a:cs typeface="Arial" panose="020B0604020202020204" pitchFamily="34" charset="0"/>
                <a:sym typeface="Rambla"/>
              </a:rPr>
              <a:t>	Recreation Programs</a:t>
            </a:r>
          </a:p>
          <a:p>
            <a:pPr>
              <a:lnSpc>
                <a:spcPct val="90000"/>
              </a:lnSpc>
              <a:buClr>
                <a:schemeClr val="accent1"/>
              </a:buClr>
              <a:buSzPct val="100000"/>
            </a:pPr>
            <a:r>
              <a:rPr lang="en-US" sz="1400">
                <a:latin typeface="Arial" panose="020B0604020202020204" pitchFamily="34" charset="0"/>
                <a:ea typeface="Rambla"/>
                <a:cs typeface="Arial" panose="020B0604020202020204" pitchFamily="34" charset="0"/>
                <a:sym typeface="Rambla"/>
              </a:rPr>
              <a:t>	Legal Assistance</a:t>
            </a:r>
            <a:endParaRPr lang="en-US" sz="1400"/>
          </a:p>
        </p:txBody>
      </p:sp>
      <p:sp>
        <p:nvSpPr>
          <p:cNvPr id="4" name="TextBox 3"/>
          <p:cNvSpPr txBox="1"/>
          <p:nvPr/>
        </p:nvSpPr>
        <p:spPr>
          <a:xfrm>
            <a:off x="1575288" y="4531414"/>
            <a:ext cx="4941342" cy="960263"/>
          </a:xfrm>
          <a:prstGeom prst="rect">
            <a:avLst/>
          </a:prstGeom>
          <a:noFill/>
          <a:ln w="76200">
            <a:solidFill>
              <a:schemeClr val="tx1"/>
            </a:solidFill>
          </a:ln>
        </p:spPr>
        <p:txBody>
          <a:bodyPr wrap="square" rtlCol="0">
            <a:spAutoFit/>
          </a:bodyPr>
          <a:lstStyle/>
          <a:p>
            <a:pPr>
              <a:lnSpc>
                <a:spcPct val="90000"/>
              </a:lnSpc>
              <a:buSzPct val="100000"/>
            </a:pPr>
            <a:r>
              <a:rPr lang="en-US" sz="1600">
                <a:latin typeface="Arial" panose="020B0604020202020204" pitchFamily="34" charset="0"/>
                <a:cs typeface="Arial" panose="020B0604020202020204" pitchFamily="34" charset="0"/>
              </a:rPr>
              <a:t> </a:t>
            </a:r>
            <a:r>
              <a:rPr lang="en-US" sz="1600" b="1">
                <a:solidFill>
                  <a:srgbClr val="0033CC"/>
                </a:solidFill>
                <a:latin typeface="Arial" panose="020B0604020202020204" pitchFamily="34" charset="0"/>
                <a:cs typeface="Arial" panose="020B0604020202020204" pitchFamily="34" charset="0"/>
              </a:rPr>
              <a:t>Caregiver Services</a:t>
            </a:r>
          </a:p>
          <a:p>
            <a:pPr marL="245174" lvl="1">
              <a:buSzPct val="100000"/>
            </a:pPr>
            <a:r>
              <a:rPr lang="en-US" sz="1400">
                <a:latin typeface="Arial" panose="020B0604020202020204" pitchFamily="34" charset="0"/>
                <a:cs typeface="Arial" panose="020B0604020202020204" pitchFamily="34" charset="0"/>
              </a:rPr>
              <a:t>	Support to caregivers</a:t>
            </a:r>
          </a:p>
          <a:p>
            <a:pPr marL="245174" lvl="1">
              <a:buSzPct val="100000"/>
            </a:pPr>
            <a:r>
              <a:rPr lang="en-US" sz="1400">
                <a:latin typeface="Arial" panose="020B0604020202020204" pitchFamily="34" charset="0"/>
                <a:cs typeface="Arial" panose="020B0604020202020204" pitchFamily="34" charset="0"/>
              </a:rPr>
              <a:t>	Respite for caregivers</a:t>
            </a:r>
          </a:p>
          <a:p>
            <a:pPr marL="245174" lvl="1">
              <a:buSzPct val="100000"/>
            </a:pPr>
            <a:r>
              <a:rPr lang="en-US" sz="1400">
                <a:latin typeface="Arial" panose="020B0604020202020204" pitchFamily="34" charset="0"/>
                <a:cs typeface="Arial" panose="020B0604020202020204" pitchFamily="34" charset="0"/>
              </a:rPr>
              <a:t>	Support to Grandparents raising grandchildren</a:t>
            </a:r>
            <a:endParaRPr lang="en-US"/>
          </a:p>
        </p:txBody>
      </p:sp>
      <p:sp>
        <p:nvSpPr>
          <p:cNvPr id="6" name="TextBox 5"/>
          <p:cNvSpPr txBox="1"/>
          <p:nvPr/>
        </p:nvSpPr>
        <p:spPr>
          <a:xfrm>
            <a:off x="7048802" y="2530868"/>
            <a:ext cx="2895599" cy="974626"/>
          </a:xfrm>
          <a:prstGeom prst="rect">
            <a:avLst/>
          </a:prstGeom>
          <a:noFill/>
          <a:ln w="76200">
            <a:solidFill>
              <a:schemeClr val="tx1"/>
            </a:solidFill>
          </a:ln>
        </p:spPr>
        <p:txBody>
          <a:bodyPr wrap="square" rtlCol="0">
            <a:spAutoFit/>
          </a:bodyPr>
          <a:lstStyle/>
          <a:p>
            <a:pPr marL="245174" lvl="1">
              <a:lnSpc>
                <a:spcPct val="90000"/>
              </a:lnSpc>
              <a:spcBef>
                <a:spcPts val="400"/>
              </a:spcBef>
              <a:buSzPct val="100000"/>
            </a:pPr>
            <a:r>
              <a:rPr lang="en-US" sz="1600" b="1">
                <a:solidFill>
                  <a:srgbClr val="0033CC"/>
                </a:solidFill>
                <a:latin typeface="Arial" panose="020B0604020202020204" pitchFamily="34" charset="0"/>
                <a:cs typeface="Arial" panose="020B0604020202020204" pitchFamily="34" charset="0"/>
              </a:rPr>
              <a:t>Health and Wellness Programs</a:t>
            </a:r>
          </a:p>
          <a:p>
            <a:pPr marL="245174" lvl="1">
              <a:lnSpc>
                <a:spcPct val="90000"/>
              </a:lnSpc>
              <a:spcBef>
                <a:spcPts val="400"/>
              </a:spcBef>
              <a:buSzPct val="100000"/>
            </a:pPr>
            <a:r>
              <a:rPr lang="en-US" sz="1400">
                <a:latin typeface="Arial" panose="020B0604020202020204" pitchFamily="34" charset="0"/>
                <a:cs typeface="Arial" panose="020B0604020202020204" pitchFamily="34" charset="0"/>
              </a:rPr>
              <a:t>Evidence-based healthy aging programs</a:t>
            </a:r>
            <a:endParaRPr lang="en-US"/>
          </a:p>
        </p:txBody>
      </p:sp>
      <p:sp>
        <p:nvSpPr>
          <p:cNvPr id="7" name="TextBox 6"/>
          <p:cNvSpPr txBox="1"/>
          <p:nvPr/>
        </p:nvSpPr>
        <p:spPr>
          <a:xfrm>
            <a:off x="7087946" y="4037170"/>
            <a:ext cx="2817312" cy="1477328"/>
          </a:xfrm>
          <a:prstGeom prst="rect">
            <a:avLst/>
          </a:prstGeom>
          <a:noFill/>
          <a:ln w="76200">
            <a:solidFill>
              <a:schemeClr val="tx1"/>
            </a:solidFill>
          </a:ln>
        </p:spPr>
        <p:txBody>
          <a:bodyPr wrap="square" rtlCol="0">
            <a:spAutoFit/>
          </a:bodyPr>
          <a:lstStyle/>
          <a:p>
            <a:pPr marL="245174" lvl="1">
              <a:lnSpc>
                <a:spcPct val="90000"/>
              </a:lnSpc>
              <a:spcBef>
                <a:spcPts val="400"/>
              </a:spcBef>
              <a:buSzPct val="100000"/>
            </a:pPr>
            <a:r>
              <a:rPr lang="en-US" sz="1600" b="1">
                <a:solidFill>
                  <a:srgbClr val="0033CC"/>
                </a:solidFill>
                <a:latin typeface="Arial" panose="020B0604020202020204" pitchFamily="34" charset="0"/>
                <a:cs typeface="Arial" panose="020B0604020202020204" pitchFamily="34" charset="0"/>
              </a:rPr>
              <a:t>Elder Rights Services</a:t>
            </a:r>
          </a:p>
          <a:p>
            <a:pPr marL="245174" lvl="1">
              <a:lnSpc>
                <a:spcPct val="90000"/>
              </a:lnSpc>
              <a:buSzPct val="100000"/>
            </a:pPr>
            <a:r>
              <a:rPr lang="en-US" sz="1400">
                <a:latin typeface="Arial" panose="020B0604020202020204" pitchFamily="34" charset="0"/>
                <a:cs typeface="Arial" panose="020B0604020202020204" pitchFamily="34" charset="0"/>
              </a:rPr>
              <a:t>Adult Protective Services</a:t>
            </a:r>
          </a:p>
          <a:p>
            <a:pPr marL="245174" lvl="1">
              <a:lnSpc>
                <a:spcPct val="90000"/>
              </a:lnSpc>
              <a:buSzPct val="100000"/>
            </a:pPr>
            <a:r>
              <a:rPr lang="en-US" sz="1400">
                <a:latin typeface="Arial" panose="020B0604020202020204" pitchFamily="34" charset="0"/>
                <a:cs typeface="Arial" panose="020B0604020202020204" pitchFamily="34" charset="0"/>
              </a:rPr>
              <a:t>Ombudsman Program advocating for residents of long-term care facilities, home-care clients &amp;  MCO enrollees</a:t>
            </a:r>
          </a:p>
        </p:txBody>
      </p:sp>
      <p:sp>
        <p:nvSpPr>
          <p:cNvPr id="8" name="TextBox 7"/>
          <p:cNvSpPr txBox="1"/>
          <p:nvPr/>
        </p:nvSpPr>
        <p:spPr>
          <a:xfrm>
            <a:off x="4069633" y="5763103"/>
            <a:ext cx="4800598" cy="757130"/>
          </a:xfrm>
          <a:prstGeom prst="rect">
            <a:avLst/>
          </a:prstGeom>
          <a:noFill/>
          <a:ln w="76200">
            <a:solidFill>
              <a:schemeClr val="tx1"/>
            </a:solidFill>
          </a:ln>
        </p:spPr>
        <p:txBody>
          <a:bodyPr wrap="square" rtlCol="0">
            <a:spAutoFit/>
          </a:bodyPr>
          <a:lstStyle/>
          <a:p>
            <a:pPr marL="245174" lvl="1" algn="ctr">
              <a:lnSpc>
                <a:spcPct val="90000"/>
              </a:lnSpc>
              <a:spcBef>
                <a:spcPts val="400"/>
              </a:spcBef>
              <a:buSzPct val="100000"/>
            </a:pPr>
            <a:r>
              <a:rPr lang="en-US" sz="1600" b="1">
                <a:solidFill>
                  <a:srgbClr val="0033CC"/>
                </a:solidFill>
                <a:latin typeface="Arial" panose="020B0604020202020204" pitchFamily="34" charset="0"/>
                <a:cs typeface="Arial" panose="020B0604020202020204" pitchFamily="34" charset="0"/>
              </a:rPr>
              <a:t>Nutrition Services</a:t>
            </a:r>
          </a:p>
          <a:p>
            <a:pPr marL="245174" lvl="1" algn="ctr">
              <a:lnSpc>
                <a:spcPct val="90000"/>
              </a:lnSpc>
              <a:buSzPct val="100000"/>
            </a:pPr>
            <a:r>
              <a:rPr lang="en-US" b="1">
                <a:solidFill>
                  <a:srgbClr val="FF0000"/>
                </a:solidFill>
                <a:effectLst>
                  <a:outerShdw blurRad="38100" dist="38100" dir="2700000" algn="tl">
                    <a:srgbClr val="000000">
                      <a:alpha val="43137"/>
                    </a:srgbClr>
                  </a:outerShdw>
                </a:effectLst>
                <a:latin typeface="Arial" panose="020B0604020202020204" pitchFamily="34" charset="0"/>
                <a:cs typeface="Arial" panose="020B0604020202020204" pitchFamily="34" charset="0"/>
              </a:rPr>
              <a:t>Home Delivered Meals</a:t>
            </a:r>
          </a:p>
          <a:p>
            <a:pPr marL="245174" lvl="1" algn="ctr">
              <a:lnSpc>
                <a:spcPct val="90000"/>
              </a:lnSpc>
              <a:buSzPct val="100000"/>
            </a:pPr>
            <a:r>
              <a:rPr lang="en-US" sz="1400">
                <a:latin typeface="Arial" panose="020B0604020202020204" pitchFamily="34" charset="0"/>
                <a:cs typeface="Arial" panose="020B0604020202020204" pitchFamily="34" charset="0"/>
              </a:rPr>
              <a:t>Congregate (Group) Meals                                      </a:t>
            </a:r>
          </a:p>
        </p:txBody>
      </p:sp>
      <p:sp>
        <p:nvSpPr>
          <p:cNvPr id="10" name="Rectangle 9"/>
          <p:cNvSpPr/>
          <p:nvPr/>
        </p:nvSpPr>
        <p:spPr>
          <a:xfrm>
            <a:off x="1499956" y="1590357"/>
            <a:ext cx="9067800" cy="590931"/>
          </a:xfrm>
          <a:prstGeom prst="rect">
            <a:avLst/>
          </a:prstGeom>
        </p:spPr>
        <p:txBody>
          <a:bodyPr wrap="square">
            <a:spAutoFit/>
          </a:bodyPr>
          <a:lstStyle/>
          <a:p>
            <a:pPr>
              <a:lnSpc>
                <a:spcPct val="90000"/>
              </a:lnSpc>
              <a:buClr>
                <a:schemeClr val="accent1"/>
              </a:buClr>
              <a:buSzPct val="100000"/>
            </a:pPr>
            <a:r>
              <a:rPr lang="en-US" b="1">
                <a:latin typeface="Arial" panose="020B0604020202020204" pitchFamily="34" charset="0"/>
                <a:ea typeface="Rambla"/>
                <a:cs typeface="Arial" panose="020B0604020202020204" pitchFamily="34" charset="0"/>
                <a:sym typeface="Rambla"/>
              </a:rPr>
              <a:t>The </a:t>
            </a:r>
            <a:r>
              <a:rPr lang="en-US" b="1">
                <a:solidFill>
                  <a:srgbClr val="0033CC"/>
                </a:solidFill>
                <a:latin typeface="Arial" panose="020B0604020202020204" pitchFamily="34" charset="0"/>
                <a:ea typeface="Rambla"/>
                <a:cs typeface="Arial" panose="020B0604020202020204" pitchFamily="34" charset="0"/>
                <a:sym typeface="Rambla"/>
              </a:rPr>
              <a:t>13 Illinois AAAs </a:t>
            </a:r>
            <a:r>
              <a:rPr lang="en-US" b="1">
                <a:latin typeface="Arial" panose="020B0604020202020204" pitchFamily="34" charset="0"/>
                <a:ea typeface="Rambla"/>
                <a:cs typeface="Arial" panose="020B0604020202020204" pitchFamily="34" charset="0"/>
                <a:sym typeface="Rambla"/>
              </a:rPr>
              <a:t>efficiently and effectively deliver 5 vital core support services to thousands of older adults every year. </a:t>
            </a:r>
          </a:p>
        </p:txBody>
      </p:sp>
      <p:sp>
        <p:nvSpPr>
          <p:cNvPr id="2" name="Title 1">
            <a:extLst>
              <a:ext uri="{FF2B5EF4-FFF2-40B4-BE49-F238E27FC236}">
                <a16:creationId xmlns:a16="http://schemas.microsoft.com/office/drawing/2014/main" id="{CF9F7371-B91E-F78E-A984-3420B35E6268}"/>
              </a:ext>
            </a:extLst>
          </p:cNvPr>
          <p:cNvSpPr txBox="1">
            <a:spLocks/>
          </p:cNvSpPr>
          <p:nvPr/>
        </p:nvSpPr>
        <p:spPr>
          <a:xfrm>
            <a:off x="1499956" y="472622"/>
            <a:ext cx="10058400" cy="1609344"/>
          </a:xfrm>
          <a:prstGeom prst="rect">
            <a:avLst/>
          </a:prstGeom>
        </p:spPr>
        <p:txBody>
          <a:bodyPr/>
          <a:lstStyle>
            <a:lvl1pPr algn="l" defTabSz="914400" rtl="0" eaLnBrk="1" latinLnBrk="0" hangingPunct="1">
              <a:lnSpc>
                <a:spcPct val="90000"/>
              </a:lnSpc>
              <a:spcBef>
                <a:spcPct val="0"/>
              </a:spcBef>
              <a:buNone/>
              <a:defRPr sz="4000" b="1" kern="1200" cap="none" baseline="0">
                <a:solidFill>
                  <a:schemeClr val="tx1"/>
                </a:solidFill>
                <a:latin typeface="+mj-lt"/>
                <a:ea typeface="+mj-ea"/>
                <a:cs typeface="+mj-cs"/>
              </a:defRPr>
            </a:lvl1pPr>
          </a:lstStyle>
          <a:p>
            <a:r>
              <a:rPr lang="en-US"/>
              <a:t>Area Agencies on Aging(AAA) Five Core Services</a:t>
            </a:r>
          </a:p>
          <a:p>
            <a:endParaRPr lang="en-US"/>
          </a:p>
        </p:txBody>
      </p:sp>
    </p:spTree>
    <p:extLst>
      <p:ext uri="{BB962C8B-B14F-4D97-AF65-F5344CB8AC3E}">
        <p14:creationId xmlns:p14="http://schemas.microsoft.com/office/powerpoint/2010/main" val="100078458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Rounded Rectangle 6">
            <a:extLst>
              <a:ext uri="{FF2B5EF4-FFF2-40B4-BE49-F238E27FC236}">
                <a16:creationId xmlns:a16="http://schemas.microsoft.com/office/drawing/2014/main" id="{69BFAA35-A214-81F7-E8AF-31DDF1048B81}"/>
              </a:ext>
            </a:extLst>
          </p:cNvPr>
          <p:cNvSpPr>
            <a:spLocks noChangeArrowheads="1"/>
          </p:cNvSpPr>
          <p:nvPr/>
        </p:nvSpPr>
        <p:spPr bwMode="auto">
          <a:xfrm>
            <a:off x="8454123" y="4163499"/>
            <a:ext cx="2278004" cy="2400656"/>
          </a:xfrm>
          <a:prstGeom prst="roundRect">
            <a:avLst>
              <a:gd name="adj" fmla="val 16667"/>
            </a:avLst>
          </a:prstGeom>
          <a:solidFill>
            <a:srgbClr val="FFFF00"/>
          </a:solidFill>
          <a:ln w="28575" algn="ctr">
            <a:solidFill>
              <a:srgbClr val="41B6E6"/>
            </a:solidFill>
            <a:round/>
            <a:headEnd/>
            <a:tailEnd/>
          </a:ln>
        </p:spPr>
        <p:txBody>
          <a:bodyPr anchor="ctr"/>
          <a:lstStyle>
            <a:lvl1pPr algn="ct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endParaRPr lang="en-US" altLang="en-US" sz="2000">
              <a:solidFill>
                <a:schemeClr val="bg1"/>
              </a:solidFill>
              <a:latin typeface="Arial" panose="020B0604020202020204" pitchFamily="34" charset="0"/>
              <a:cs typeface="Arial" panose="020B0604020202020204" pitchFamily="34" charset="0"/>
            </a:endParaRPr>
          </a:p>
        </p:txBody>
      </p:sp>
      <p:sp>
        <p:nvSpPr>
          <p:cNvPr id="5" name="TextBox 14">
            <a:extLst>
              <a:ext uri="{FF2B5EF4-FFF2-40B4-BE49-F238E27FC236}">
                <a16:creationId xmlns:a16="http://schemas.microsoft.com/office/drawing/2014/main" id="{A5143A6C-DD80-4900-8BB3-3C2D2AD4BBEF}"/>
              </a:ext>
            </a:extLst>
          </p:cNvPr>
          <p:cNvSpPr txBox="1">
            <a:spLocks noChangeArrowheads="1"/>
          </p:cNvSpPr>
          <p:nvPr/>
        </p:nvSpPr>
        <p:spPr bwMode="auto">
          <a:xfrm>
            <a:off x="1044947" y="4409720"/>
            <a:ext cx="2103120" cy="19082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Aft>
                <a:spcPts val="600"/>
              </a:spcAft>
              <a:defRPr/>
            </a:pPr>
            <a:r>
              <a:rPr lang="en-US" altLang="en-US" sz="1200" b="1">
                <a:solidFill>
                  <a:srgbClr val="E4002B"/>
                </a:solidFill>
                <a:cs typeface="Arial" panose="020B0604020202020204" pitchFamily="34" charset="0"/>
              </a:rPr>
              <a:t>Children Services</a:t>
            </a:r>
          </a:p>
          <a:p>
            <a:pPr marL="285750" indent="-163513">
              <a:defRPr/>
            </a:pPr>
            <a:r>
              <a:rPr lang="en-US" altLang="en-US" sz="1100" b="1">
                <a:solidFill>
                  <a:srgbClr val="E4002B"/>
                </a:solidFill>
                <a:cs typeface="Arial" panose="020B0604020202020204" pitchFamily="34" charset="0"/>
              </a:rPr>
              <a:t>What</a:t>
            </a:r>
          </a:p>
          <a:p>
            <a:pPr marL="285750" indent="-163513">
              <a:buFont typeface="Wingdings" panose="05000000000000000000" pitchFamily="2" charset="2"/>
              <a:buChar char="§"/>
              <a:defRPr/>
            </a:pPr>
            <a:r>
              <a:rPr lang="en-US" altLang="en-US" sz="1100">
                <a:cs typeface="Arial" panose="020B0604020202020204" pitchFamily="34" charset="0"/>
              </a:rPr>
              <a:t>Early Head Start</a:t>
            </a:r>
          </a:p>
          <a:p>
            <a:pPr marL="285750" indent="-163513">
              <a:buFont typeface="Wingdings" panose="05000000000000000000" pitchFamily="2" charset="2"/>
              <a:buChar char="§"/>
              <a:defRPr/>
            </a:pPr>
            <a:r>
              <a:rPr lang="en-US" altLang="en-US" sz="1100">
                <a:cs typeface="Arial" panose="020B0604020202020204" pitchFamily="34" charset="0"/>
              </a:rPr>
              <a:t>Head Start</a:t>
            </a:r>
          </a:p>
          <a:p>
            <a:pPr marL="285750" indent="-163513">
              <a:buFont typeface="Wingdings" panose="05000000000000000000" pitchFamily="2" charset="2"/>
              <a:buChar char="§"/>
              <a:defRPr/>
            </a:pPr>
            <a:r>
              <a:rPr lang="en-US" altLang="en-US" sz="1100">
                <a:cs typeface="Arial" panose="020B0604020202020204" pitchFamily="34" charset="0"/>
              </a:rPr>
              <a:t>Childcare</a:t>
            </a:r>
          </a:p>
          <a:p>
            <a:pPr marL="285750" indent="-163513">
              <a:buFont typeface="Wingdings" panose="05000000000000000000" pitchFamily="2" charset="2"/>
              <a:buChar char="§"/>
              <a:defRPr/>
            </a:pPr>
            <a:r>
              <a:rPr lang="en-US" altLang="en-US" sz="1100">
                <a:cs typeface="Arial" panose="020B0604020202020204" pitchFamily="34" charset="0"/>
              </a:rPr>
              <a:t>Preschool</a:t>
            </a:r>
          </a:p>
          <a:p>
            <a:pPr marL="285750" indent="-163513">
              <a:defRPr/>
            </a:pPr>
            <a:endParaRPr lang="en-US" altLang="en-US" sz="900" b="1">
              <a:solidFill>
                <a:srgbClr val="005488"/>
              </a:solidFill>
              <a:cs typeface="Arial" panose="020B0604020202020204" pitchFamily="34" charset="0"/>
            </a:endParaRPr>
          </a:p>
          <a:p>
            <a:pPr marL="285750" indent="-163513">
              <a:defRPr/>
            </a:pPr>
            <a:r>
              <a:rPr lang="en-US" altLang="en-US" sz="1100" b="1">
                <a:solidFill>
                  <a:srgbClr val="E4002B"/>
                </a:solidFill>
                <a:cs typeface="Arial" panose="020B0604020202020204" pitchFamily="34" charset="0"/>
              </a:rPr>
              <a:t>How</a:t>
            </a:r>
          </a:p>
          <a:p>
            <a:pPr marL="285750" indent="-163513">
              <a:buFont typeface="Wingdings" panose="05000000000000000000" pitchFamily="2" charset="2"/>
              <a:buChar char="§"/>
              <a:defRPr/>
            </a:pPr>
            <a:r>
              <a:rPr lang="en-US" altLang="en-US" sz="1100">
                <a:cs typeface="Arial" panose="020B0604020202020204" pitchFamily="34" charset="0"/>
              </a:rPr>
              <a:t>Community-based early learning sites</a:t>
            </a:r>
          </a:p>
        </p:txBody>
      </p:sp>
      <p:sp>
        <p:nvSpPr>
          <p:cNvPr id="7" name="TextBox 14">
            <a:extLst>
              <a:ext uri="{FF2B5EF4-FFF2-40B4-BE49-F238E27FC236}">
                <a16:creationId xmlns:a16="http://schemas.microsoft.com/office/drawing/2014/main" id="{3AEF5C10-AF34-4C10-A6BA-3BFC3A2676A1}"/>
              </a:ext>
            </a:extLst>
          </p:cNvPr>
          <p:cNvSpPr txBox="1">
            <a:spLocks noChangeArrowheads="1"/>
          </p:cNvSpPr>
          <p:nvPr/>
        </p:nvSpPr>
        <p:spPr bwMode="auto">
          <a:xfrm>
            <a:off x="1859075" y="1796875"/>
            <a:ext cx="2103120" cy="1910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Aft>
                <a:spcPts val="500"/>
              </a:spcAft>
              <a:defRPr/>
            </a:pPr>
            <a:r>
              <a:rPr lang="en-US" altLang="en-US" sz="1200" b="1">
                <a:solidFill>
                  <a:srgbClr val="E4002B"/>
                </a:solidFill>
                <a:cs typeface="Arial" panose="020B0604020202020204" pitchFamily="34" charset="0"/>
              </a:rPr>
              <a:t>Division on </a:t>
            </a:r>
            <a:br>
              <a:rPr lang="en-US" altLang="en-US" sz="1200" b="1">
                <a:solidFill>
                  <a:srgbClr val="E4002B"/>
                </a:solidFill>
                <a:cs typeface="Arial" panose="020B0604020202020204" pitchFamily="34" charset="0"/>
              </a:rPr>
            </a:br>
            <a:r>
              <a:rPr lang="en-US" altLang="en-US" sz="1200" b="1">
                <a:solidFill>
                  <a:srgbClr val="E4002B"/>
                </a:solidFill>
                <a:cs typeface="Arial" panose="020B0604020202020204" pitchFamily="34" charset="0"/>
              </a:rPr>
              <a:t>Domestic Violence</a:t>
            </a:r>
          </a:p>
          <a:p>
            <a:pPr marL="285750" indent="-163513">
              <a:defRPr/>
            </a:pPr>
            <a:r>
              <a:rPr lang="en-US" altLang="en-US" sz="1100" b="1">
                <a:solidFill>
                  <a:srgbClr val="E4002B"/>
                </a:solidFill>
                <a:cs typeface="Arial" panose="020B0604020202020204" pitchFamily="34" charset="0"/>
              </a:rPr>
              <a:t>What</a:t>
            </a:r>
          </a:p>
          <a:p>
            <a:pPr marL="285750" indent="-163513">
              <a:buFont typeface="Wingdings" panose="05000000000000000000" pitchFamily="2" charset="2"/>
              <a:buChar char="§"/>
              <a:defRPr/>
            </a:pPr>
            <a:r>
              <a:rPr lang="en-US" altLang="en-US" sz="1100">
                <a:cs typeface="Arial" panose="020B0604020202020204" pitchFamily="34" charset="0"/>
              </a:rPr>
              <a:t>24/7 DV hotline</a:t>
            </a:r>
          </a:p>
          <a:p>
            <a:pPr marL="285750" indent="-163513">
              <a:buFont typeface="Wingdings" panose="05000000000000000000" pitchFamily="2" charset="2"/>
              <a:buChar char="§"/>
              <a:defRPr/>
            </a:pPr>
            <a:r>
              <a:rPr lang="en-US" altLang="en-US" sz="1100">
                <a:cs typeface="Arial" panose="020B0604020202020204" pitchFamily="34" charset="0"/>
              </a:rPr>
              <a:t>Legal counseling &amp; </a:t>
            </a:r>
            <a:br>
              <a:rPr lang="en-US" altLang="en-US" sz="1100">
                <a:cs typeface="Arial" panose="020B0604020202020204" pitchFamily="34" charset="0"/>
              </a:rPr>
            </a:br>
            <a:r>
              <a:rPr lang="en-US" altLang="en-US" sz="1100">
                <a:cs typeface="Arial" panose="020B0604020202020204" pitchFamily="34" charset="0"/>
              </a:rPr>
              <a:t>advocacy</a:t>
            </a:r>
          </a:p>
          <a:p>
            <a:pPr marL="285750" indent="-163513">
              <a:defRPr/>
            </a:pPr>
            <a:endParaRPr lang="en-US" altLang="en-US" sz="900" b="1">
              <a:solidFill>
                <a:srgbClr val="005488"/>
              </a:solidFill>
              <a:cs typeface="Arial" panose="020B0604020202020204" pitchFamily="34" charset="0"/>
            </a:endParaRPr>
          </a:p>
          <a:p>
            <a:pPr marL="285750" indent="-163513">
              <a:defRPr/>
            </a:pPr>
            <a:r>
              <a:rPr lang="en-US" altLang="en-US" sz="1100" b="1">
                <a:solidFill>
                  <a:srgbClr val="E4002B"/>
                </a:solidFill>
                <a:cs typeface="Arial" panose="020B0604020202020204" pitchFamily="34" charset="0"/>
              </a:rPr>
              <a:t>How</a:t>
            </a:r>
          </a:p>
          <a:p>
            <a:pPr marL="285750" indent="-163513">
              <a:buFont typeface="Wingdings" panose="05000000000000000000" pitchFamily="2" charset="2"/>
              <a:buChar char="§"/>
              <a:defRPr/>
            </a:pPr>
            <a:r>
              <a:rPr lang="en-US" altLang="en-US" sz="1100">
                <a:cs typeface="Arial" panose="020B0604020202020204" pitchFamily="34" charset="0"/>
              </a:rPr>
              <a:t>Counseling providers</a:t>
            </a:r>
          </a:p>
          <a:p>
            <a:pPr marL="285750" indent="-163513">
              <a:buFont typeface="Wingdings" panose="05000000000000000000" pitchFamily="2" charset="2"/>
              <a:buChar char="§"/>
              <a:defRPr/>
            </a:pPr>
            <a:r>
              <a:rPr lang="en-US" altLang="en-US" sz="1100">
                <a:cs typeface="Arial" panose="020B0604020202020204" pitchFamily="34" charset="0"/>
              </a:rPr>
              <a:t>Legal advocates</a:t>
            </a:r>
          </a:p>
        </p:txBody>
      </p:sp>
      <p:sp>
        <p:nvSpPr>
          <p:cNvPr id="9" name="TextBox 14">
            <a:extLst>
              <a:ext uri="{FF2B5EF4-FFF2-40B4-BE49-F238E27FC236}">
                <a16:creationId xmlns:a16="http://schemas.microsoft.com/office/drawing/2014/main" id="{CC73A82D-2347-41C9-BB74-7FF9670F9D4B}"/>
              </a:ext>
            </a:extLst>
          </p:cNvPr>
          <p:cNvSpPr txBox="1">
            <a:spLocks noChangeArrowheads="1"/>
          </p:cNvSpPr>
          <p:nvPr/>
        </p:nvSpPr>
        <p:spPr bwMode="auto">
          <a:xfrm>
            <a:off x="4541331" y="1825344"/>
            <a:ext cx="2103120" cy="19082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Aft>
                <a:spcPts val="600"/>
              </a:spcAft>
              <a:defRPr/>
            </a:pPr>
            <a:r>
              <a:rPr lang="en-US" altLang="en-US" sz="1200" b="1">
                <a:solidFill>
                  <a:srgbClr val="E4002B"/>
                </a:solidFill>
                <a:cs typeface="Arial" panose="020B0604020202020204" pitchFamily="34" charset="0"/>
              </a:rPr>
              <a:t>Homeless Services</a:t>
            </a:r>
          </a:p>
          <a:p>
            <a:pPr marL="285750" indent="-163513">
              <a:defRPr/>
            </a:pPr>
            <a:r>
              <a:rPr lang="en-US" altLang="en-US" sz="1100" b="1">
                <a:solidFill>
                  <a:srgbClr val="E4002B"/>
                </a:solidFill>
                <a:cs typeface="Arial" panose="020B0604020202020204" pitchFamily="34" charset="0"/>
              </a:rPr>
              <a:t>What</a:t>
            </a:r>
          </a:p>
          <a:p>
            <a:pPr marL="285750" indent="-163513">
              <a:buFont typeface="Wingdings" panose="05000000000000000000" pitchFamily="2" charset="2"/>
              <a:buChar char="§"/>
              <a:defRPr/>
            </a:pPr>
            <a:r>
              <a:rPr lang="en-US" altLang="en-US" sz="1100">
                <a:cs typeface="Arial" panose="020B0604020202020204" pitchFamily="34" charset="0"/>
              </a:rPr>
              <a:t>Prevention</a:t>
            </a:r>
          </a:p>
          <a:p>
            <a:pPr marL="285750" indent="-163513">
              <a:buFont typeface="Wingdings" panose="05000000000000000000" pitchFamily="2" charset="2"/>
              <a:buChar char="§"/>
              <a:defRPr/>
            </a:pPr>
            <a:r>
              <a:rPr lang="en-US" altLang="en-US" sz="1100">
                <a:cs typeface="Arial" panose="020B0604020202020204" pitchFamily="34" charset="0"/>
              </a:rPr>
              <a:t>Outreach &amp; shelter </a:t>
            </a:r>
          </a:p>
          <a:p>
            <a:pPr marL="285750" indent="-163513">
              <a:buFont typeface="Wingdings" panose="05000000000000000000" pitchFamily="2" charset="2"/>
              <a:buChar char="§"/>
              <a:defRPr/>
            </a:pPr>
            <a:r>
              <a:rPr lang="en-US" altLang="en-US" sz="1100">
                <a:cs typeface="Arial" panose="020B0604020202020204" pitchFamily="34" charset="0"/>
              </a:rPr>
              <a:t>Housing supports</a:t>
            </a:r>
          </a:p>
          <a:p>
            <a:pPr marL="285750" indent="-163513">
              <a:buFont typeface="Wingdings" panose="05000000000000000000" pitchFamily="2" charset="2"/>
              <a:buChar char="§"/>
              <a:defRPr/>
            </a:pPr>
            <a:r>
              <a:rPr lang="en-US" altLang="en-US" sz="1100">
                <a:cs typeface="Arial" panose="020B0604020202020204" pitchFamily="34" charset="0"/>
              </a:rPr>
              <a:t>System coordination</a:t>
            </a:r>
          </a:p>
          <a:p>
            <a:pPr marL="285750" indent="-163513">
              <a:defRPr/>
            </a:pPr>
            <a:endParaRPr lang="en-US" altLang="en-US" sz="900" b="1">
              <a:solidFill>
                <a:srgbClr val="005488"/>
              </a:solidFill>
              <a:cs typeface="Arial" panose="020B0604020202020204" pitchFamily="34" charset="0"/>
            </a:endParaRPr>
          </a:p>
          <a:p>
            <a:pPr marL="285750" indent="-163513">
              <a:defRPr/>
            </a:pPr>
            <a:r>
              <a:rPr lang="en-US" altLang="en-US" sz="1100" b="1">
                <a:solidFill>
                  <a:srgbClr val="E4002B"/>
                </a:solidFill>
                <a:cs typeface="Arial" panose="020B0604020202020204" pitchFamily="34" charset="0"/>
              </a:rPr>
              <a:t>How</a:t>
            </a:r>
          </a:p>
          <a:p>
            <a:pPr marL="285750" indent="-163513">
              <a:buFont typeface="Wingdings" panose="05000000000000000000" pitchFamily="2" charset="2"/>
              <a:buChar char="§"/>
              <a:defRPr/>
            </a:pPr>
            <a:r>
              <a:rPr lang="en-US" altLang="en-US" sz="1100" spc="-10">
                <a:cs typeface="Arial" panose="020B0604020202020204" pitchFamily="34" charset="0"/>
              </a:rPr>
              <a:t>Service providers</a:t>
            </a:r>
          </a:p>
          <a:p>
            <a:pPr marL="285750" indent="-163513">
              <a:buFont typeface="Wingdings" panose="05000000000000000000" pitchFamily="2" charset="2"/>
              <a:buChar char="§"/>
              <a:defRPr/>
            </a:pPr>
            <a:r>
              <a:rPr lang="en-US" altLang="en-US" sz="1100" spc="-10">
                <a:cs typeface="Arial" panose="020B0604020202020204" pitchFamily="34" charset="0"/>
              </a:rPr>
              <a:t>Call center</a:t>
            </a:r>
          </a:p>
        </p:txBody>
      </p:sp>
      <p:sp>
        <p:nvSpPr>
          <p:cNvPr id="11" name="TextBox 14">
            <a:extLst>
              <a:ext uri="{FF2B5EF4-FFF2-40B4-BE49-F238E27FC236}">
                <a16:creationId xmlns:a16="http://schemas.microsoft.com/office/drawing/2014/main" id="{85815510-9862-4296-BF0C-8BC2902C2D32}"/>
              </a:ext>
            </a:extLst>
          </p:cNvPr>
          <p:cNvSpPr txBox="1">
            <a:spLocks noChangeArrowheads="1"/>
          </p:cNvSpPr>
          <p:nvPr/>
        </p:nvSpPr>
        <p:spPr bwMode="auto">
          <a:xfrm>
            <a:off x="7235002" y="1796875"/>
            <a:ext cx="2103120" cy="1908215"/>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Aft>
                <a:spcPts val="600"/>
              </a:spcAft>
              <a:defRPr/>
            </a:pPr>
            <a:r>
              <a:rPr lang="en-US" altLang="en-US" sz="1200" b="1">
                <a:solidFill>
                  <a:srgbClr val="E4002B"/>
                </a:solidFill>
                <a:cs typeface="Arial" panose="020B0604020202020204" pitchFamily="34" charset="0"/>
              </a:rPr>
              <a:t>Youth Services</a:t>
            </a:r>
          </a:p>
          <a:p>
            <a:pPr marL="285750" indent="-163513">
              <a:defRPr/>
            </a:pPr>
            <a:r>
              <a:rPr lang="en-US" altLang="en-US" sz="1100" b="1">
                <a:solidFill>
                  <a:srgbClr val="E4002B"/>
                </a:solidFill>
                <a:cs typeface="Arial" panose="020B0604020202020204" pitchFamily="34" charset="0"/>
              </a:rPr>
              <a:t>What</a:t>
            </a:r>
          </a:p>
          <a:p>
            <a:pPr marL="285750" indent="-163513">
              <a:buFont typeface="Wingdings" panose="05000000000000000000" pitchFamily="2" charset="2"/>
              <a:buChar char="§"/>
              <a:defRPr/>
            </a:pPr>
            <a:r>
              <a:rPr lang="en-US" altLang="en-US" sz="1100">
                <a:cs typeface="Arial" panose="020B0604020202020204" pitchFamily="34" charset="0"/>
              </a:rPr>
              <a:t>One Summer Chicago </a:t>
            </a:r>
          </a:p>
          <a:p>
            <a:pPr marL="285750" indent="-163513">
              <a:buFont typeface="Wingdings" panose="05000000000000000000" pitchFamily="2" charset="2"/>
              <a:buChar char="§"/>
              <a:defRPr/>
            </a:pPr>
            <a:r>
              <a:rPr lang="en-US" altLang="en-US" sz="1100">
                <a:cs typeface="Arial" panose="020B0604020202020204" pitchFamily="34" charset="0"/>
              </a:rPr>
              <a:t>Out of School Time</a:t>
            </a:r>
          </a:p>
          <a:p>
            <a:pPr marL="285750" indent="-163513">
              <a:buFont typeface="Wingdings" panose="05000000000000000000" pitchFamily="2" charset="2"/>
              <a:buChar char="§"/>
              <a:defRPr/>
            </a:pPr>
            <a:r>
              <a:rPr lang="en-US" altLang="en-US" sz="1100">
                <a:cs typeface="Arial" panose="020B0604020202020204" pitchFamily="34" charset="0"/>
              </a:rPr>
              <a:t>Services for youth with complex needs</a:t>
            </a:r>
          </a:p>
          <a:p>
            <a:pPr marL="285750" indent="-163513">
              <a:defRPr/>
            </a:pPr>
            <a:endParaRPr lang="en-US" altLang="en-US" sz="900">
              <a:cs typeface="Arial" panose="020B0604020202020204" pitchFamily="34" charset="0"/>
            </a:endParaRPr>
          </a:p>
          <a:p>
            <a:pPr marL="285750" indent="-163513">
              <a:defRPr/>
            </a:pPr>
            <a:r>
              <a:rPr lang="en-US" altLang="en-US" sz="1100" b="1">
                <a:solidFill>
                  <a:srgbClr val="E4002B"/>
                </a:solidFill>
                <a:cs typeface="Arial" panose="020B0604020202020204" pitchFamily="34" charset="0"/>
              </a:rPr>
              <a:t>How</a:t>
            </a:r>
          </a:p>
          <a:p>
            <a:pPr marL="285750" indent="-163513">
              <a:buFont typeface="Wingdings" panose="05000000000000000000" pitchFamily="2" charset="2"/>
              <a:buChar char="§"/>
              <a:defRPr/>
            </a:pPr>
            <a:r>
              <a:rPr lang="en-US" altLang="en-US" sz="1100">
                <a:cs typeface="Arial" panose="020B0604020202020204" pitchFamily="34" charset="0"/>
              </a:rPr>
              <a:t>Afterschool programs</a:t>
            </a:r>
          </a:p>
          <a:p>
            <a:pPr marL="285750" indent="-163513">
              <a:buFont typeface="Wingdings" panose="05000000000000000000" pitchFamily="2" charset="2"/>
              <a:buChar char="§"/>
              <a:defRPr/>
            </a:pPr>
            <a:r>
              <a:rPr lang="en-US" altLang="en-US" sz="1100">
                <a:cs typeface="Arial" panose="020B0604020202020204" pitchFamily="34" charset="0"/>
              </a:rPr>
              <a:t>Mentoring</a:t>
            </a:r>
          </a:p>
        </p:txBody>
      </p:sp>
      <p:sp>
        <p:nvSpPr>
          <p:cNvPr id="13" name="TextBox 14">
            <a:extLst>
              <a:ext uri="{FF2B5EF4-FFF2-40B4-BE49-F238E27FC236}">
                <a16:creationId xmlns:a16="http://schemas.microsoft.com/office/drawing/2014/main" id="{1F4C8B71-84CF-4209-941E-00082968E22C}"/>
              </a:ext>
            </a:extLst>
          </p:cNvPr>
          <p:cNvSpPr txBox="1">
            <a:spLocks noChangeArrowheads="1"/>
          </p:cNvSpPr>
          <p:nvPr/>
        </p:nvSpPr>
        <p:spPr bwMode="auto">
          <a:xfrm>
            <a:off x="3577213" y="4530665"/>
            <a:ext cx="2103120" cy="18466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Aft>
                <a:spcPts val="600"/>
              </a:spcAft>
              <a:defRPr/>
            </a:pPr>
            <a:r>
              <a:rPr lang="en-US" altLang="en-US" sz="1200" b="1">
                <a:solidFill>
                  <a:srgbClr val="E4002B"/>
                </a:solidFill>
                <a:cs typeface="Arial" panose="020B0604020202020204" pitchFamily="34" charset="0"/>
              </a:rPr>
              <a:t>Workforce Services</a:t>
            </a:r>
          </a:p>
          <a:p>
            <a:pPr marL="285750" indent="-163513">
              <a:defRPr/>
            </a:pPr>
            <a:r>
              <a:rPr lang="en-US" altLang="en-US" sz="1100" b="1">
                <a:solidFill>
                  <a:srgbClr val="E4002B"/>
                </a:solidFill>
                <a:cs typeface="Arial" panose="020B0604020202020204" pitchFamily="34" charset="0"/>
              </a:rPr>
              <a:t>What</a:t>
            </a:r>
          </a:p>
          <a:p>
            <a:pPr marL="285750" indent="-163513">
              <a:buFont typeface="Wingdings" panose="05000000000000000000" pitchFamily="2" charset="2"/>
              <a:buChar char="§"/>
              <a:defRPr/>
            </a:pPr>
            <a:r>
              <a:rPr lang="en-US" altLang="en-US" sz="1100">
                <a:cs typeface="Arial" panose="020B0604020202020204" pitchFamily="34" charset="0"/>
              </a:rPr>
              <a:t>Job preparation, training </a:t>
            </a:r>
            <a:br>
              <a:rPr lang="en-US" altLang="en-US" sz="1100">
                <a:cs typeface="Arial" panose="020B0604020202020204" pitchFamily="34" charset="0"/>
              </a:rPr>
            </a:br>
            <a:r>
              <a:rPr lang="en-US" altLang="en-US" sz="1100">
                <a:cs typeface="Arial" panose="020B0604020202020204" pitchFamily="34" charset="0"/>
              </a:rPr>
              <a:t>&amp; placement</a:t>
            </a:r>
          </a:p>
          <a:p>
            <a:pPr marL="285750" indent="-163513">
              <a:buFont typeface="Wingdings" panose="05000000000000000000" pitchFamily="2" charset="2"/>
              <a:buChar char="§"/>
              <a:defRPr/>
            </a:pPr>
            <a:r>
              <a:rPr lang="en-US" altLang="en-US" sz="1100">
                <a:cs typeface="Arial" panose="020B0604020202020204" pitchFamily="34" charset="0"/>
              </a:rPr>
              <a:t>Connection to supports</a:t>
            </a:r>
          </a:p>
          <a:p>
            <a:pPr marL="122237">
              <a:defRPr/>
            </a:pPr>
            <a:endParaRPr lang="en-US" altLang="en-US" sz="900">
              <a:cs typeface="Arial" panose="020B0604020202020204" pitchFamily="34" charset="0"/>
            </a:endParaRPr>
          </a:p>
          <a:p>
            <a:pPr marL="285750" indent="-163513">
              <a:defRPr/>
            </a:pPr>
            <a:r>
              <a:rPr lang="en-US" altLang="en-US" sz="1100" b="1">
                <a:solidFill>
                  <a:srgbClr val="E4002B"/>
                </a:solidFill>
                <a:cs typeface="Arial" panose="020B0604020202020204" pitchFamily="34" charset="0"/>
              </a:rPr>
              <a:t>How</a:t>
            </a:r>
          </a:p>
          <a:p>
            <a:pPr marL="285750" indent="-163513">
              <a:buFont typeface="Wingdings" panose="05000000000000000000" pitchFamily="2" charset="2"/>
              <a:buChar char="§"/>
              <a:defRPr/>
            </a:pPr>
            <a:r>
              <a:rPr lang="en-US" altLang="en-US" sz="1100">
                <a:cs typeface="Arial" panose="020B0604020202020204" pitchFamily="34" charset="0"/>
              </a:rPr>
              <a:t>Job training providers</a:t>
            </a:r>
          </a:p>
          <a:p>
            <a:pPr marL="285750" indent="-163513">
              <a:buFont typeface="Wingdings" panose="05000000000000000000" pitchFamily="2" charset="2"/>
              <a:buChar char="§"/>
              <a:defRPr/>
            </a:pPr>
            <a:r>
              <a:rPr lang="en-US" altLang="en-US" sz="1100">
                <a:cs typeface="Arial" panose="020B0604020202020204" pitchFamily="34" charset="0"/>
              </a:rPr>
              <a:t>Community Re-Entry </a:t>
            </a:r>
            <a:br>
              <a:rPr lang="en-US" altLang="en-US" sz="1100">
                <a:cs typeface="Arial" panose="020B0604020202020204" pitchFamily="34" charset="0"/>
              </a:rPr>
            </a:br>
            <a:r>
              <a:rPr lang="en-US" altLang="en-US" sz="1100">
                <a:cs typeface="Arial" panose="020B0604020202020204" pitchFamily="34" charset="0"/>
              </a:rPr>
              <a:t>Support Centers</a:t>
            </a:r>
          </a:p>
        </p:txBody>
      </p:sp>
      <p:sp>
        <p:nvSpPr>
          <p:cNvPr id="15" name="Rounded Rectangle 6">
            <a:extLst>
              <a:ext uri="{FF2B5EF4-FFF2-40B4-BE49-F238E27FC236}">
                <a16:creationId xmlns:a16="http://schemas.microsoft.com/office/drawing/2014/main" id="{FCEF4B43-00E3-4913-8E63-D143DB791B7A}"/>
              </a:ext>
            </a:extLst>
          </p:cNvPr>
          <p:cNvSpPr>
            <a:spLocks noChangeArrowheads="1"/>
          </p:cNvSpPr>
          <p:nvPr/>
        </p:nvSpPr>
        <p:spPr bwMode="auto">
          <a:xfrm>
            <a:off x="4453889" y="1579124"/>
            <a:ext cx="2278004" cy="2400656"/>
          </a:xfrm>
          <a:prstGeom prst="roundRect">
            <a:avLst>
              <a:gd name="adj" fmla="val 16667"/>
            </a:avLst>
          </a:prstGeom>
          <a:noFill/>
          <a:ln w="28575" algn="ctr">
            <a:solidFill>
              <a:srgbClr val="41B6E6"/>
            </a:solidFill>
            <a:round/>
            <a:headEnd/>
            <a:tailEnd/>
          </a:ln>
          <a:extLst>
            <a:ext uri="{909E8E84-426E-40DD-AFC4-6F175D3DCCD1}">
              <a14:hiddenFill xmlns:a14="http://schemas.microsoft.com/office/drawing/2010/main">
                <a:solidFill>
                  <a:srgbClr val="FFFFFF"/>
                </a:solidFill>
              </a14:hiddenFill>
            </a:ext>
          </a:extLst>
        </p:spPr>
        <p:txBody>
          <a:bodyPr anchor="ctr"/>
          <a:lstStyle>
            <a:lvl1pPr algn="ct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endParaRPr lang="en-US" altLang="en-US" sz="2000">
              <a:solidFill>
                <a:schemeClr val="bg1"/>
              </a:solidFill>
              <a:latin typeface="Arial" panose="020B0604020202020204" pitchFamily="34" charset="0"/>
              <a:cs typeface="Arial" panose="020B0604020202020204" pitchFamily="34" charset="0"/>
            </a:endParaRPr>
          </a:p>
        </p:txBody>
      </p:sp>
      <p:sp>
        <p:nvSpPr>
          <p:cNvPr id="16" name="TextBox 14">
            <a:extLst>
              <a:ext uri="{FF2B5EF4-FFF2-40B4-BE49-F238E27FC236}">
                <a16:creationId xmlns:a16="http://schemas.microsoft.com/office/drawing/2014/main" id="{ED378A96-79B4-4A41-801C-6B570F794EAD}"/>
              </a:ext>
            </a:extLst>
          </p:cNvPr>
          <p:cNvSpPr txBox="1">
            <a:spLocks noChangeArrowheads="1"/>
          </p:cNvSpPr>
          <p:nvPr/>
        </p:nvSpPr>
        <p:spPr bwMode="auto">
          <a:xfrm>
            <a:off x="5989817" y="4448741"/>
            <a:ext cx="2278003" cy="1846659"/>
          </a:xfrm>
          <a:prstGeom prst="rect">
            <a:avLst/>
          </a:prstGeom>
          <a:noFill/>
          <a:ln w="9525">
            <a:no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Aft>
                <a:spcPts val="600"/>
              </a:spcAft>
              <a:defRPr/>
            </a:pPr>
            <a:r>
              <a:rPr lang="en-US" altLang="en-US" sz="1200" b="1">
                <a:solidFill>
                  <a:srgbClr val="E4002B"/>
                </a:solidFill>
                <a:cs typeface="Arial" panose="020B0604020202020204" pitchFamily="34" charset="0"/>
              </a:rPr>
              <a:t>Human Services</a:t>
            </a:r>
          </a:p>
          <a:p>
            <a:pPr marL="285750" indent="-163513">
              <a:defRPr/>
            </a:pPr>
            <a:r>
              <a:rPr lang="en-US" altLang="en-US" sz="1100" b="1">
                <a:solidFill>
                  <a:srgbClr val="E4002B"/>
                </a:solidFill>
                <a:cs typeface="Arial" panose="020B0604020202020204" pitchFamily="34" charset="0"/>
              </a:rPr>
              <a:t>What</a:t>
            </a:r>
          </a:p>
          <a:p>
            <a:pPr marL="285750" indent="-163513">
              <a:buFont typeface="Wingdings" panose="05000000000000000000" pitchFamily="2" charset="2"/>
              <a:buChar char="§"/>
              <a:defRPr/>
            </a:pPr>
            <a:r>
              <a:rPr lang="en-US" altLang="en-US" sz="1100">
                <a:cs typeface="Arial" panose="020B0604020202020204" pitchFamily="34" charset="0"/>
              </a:rPr>
              <a:t>Case management</a:t>
            </a:r>
          </a:p>
          <a:p>
            <a:pPr marL="285750" indent="-163513">
              <a:buFont typeface="Wingdings" panose="05000000000000000000" pitchFamily="2" charset="2"/>
              <a:buChar char="§"/>
              <a:defRPr/>
            </a:pPr>
            <a:r>
              <a:rPr lang="en-US" altLang="en-US" sz="1100">
                <a:cs typeface="Arial" panose="020B0604020202020204" pitchFamily="34" charset="0"/>
              </a:rPr>
              <a:t>Referrals to services</a:t>
            </a:r>
          </a:p>
          <a:p>
            <a:pPr marL="285750" indent="-163513">
              <a:buFont typeface="Wingdings" panose="05000000000000000000" pitchFamily="2" charset="2"/>
              <a:buChar char="§"/>
              <a:defRPr/>
            </a:pPr>
            <a:r>
              <a:rPr lang="en-US" altLang="en-US" sz="1100" spc="-10">
                <a:cs typeface="Arial" panose="020B0604020202020204" pitchFamily="34" charset="0"/>
              </a:rPr>
              <a:t>Public benefits assessment</a:t>
            </a:r>
          </a:p>
          <a:p>
            <a:pPr marL="285750" indent="-163513">
              <a:defRPr/>
            </a:pPr>
            <a:endParaRPr lang="en-US" altLang="en-US" sz="900" b="1">
              <a:solidFill>
                <a:srgbClr val="005488"/>
              </a:solidFill>
              <a:cs typeface="Arial" panose="020B0604020202020204" pitchFamily="34" charset="0"/>
            </a:endParaRPr>
          </a:p>
          <a:p>
            <a:pPr marL="285750" indent="-163513">
              <a:defRPr/>
            </a:pPr>
            <a:r>
              <a:rPr lang="en-US" altLang="en-US" sz="1100" b="1">
                <a:solidFill>
                  <a:srgbClr val="E4002B"/>
                </a:solidFill>
                <a:cs typeface="Arial" panose="020B0604020202020204" pitchFamily="34" charset="0"/>
              </a:rPr>
              <a:t>How</a:t>
            </a:r>
          </a:p>
          <a:p>
            <a:pPr marL="285750" indent="-163513">
              <a:buFont typeface="Wingdings" panose="05000000000000000000" pitchFamily="2" charset="2"/>
              <a:buChar char="§"/>
              <a:defRPr/>
            </a:pPr>
            <a:r>
              <a:rPr lang="en-US" altLang="en-US" sz="1100" spc="-20">
                <a:cs typeface="Arial" panose="020B0604020202020204" pitchFamily="34" charset="0"/>
              </a:rPr>
              <a:t>Community Service Centers with DFSS staffing</a:t>
            </a:r>
          </a:p>
          <a:p>
            <a:pPr marL="285750" indent="-163513">
              <a:buFont typeface="Wingdings" panose="05000000000000000000" pitchFamily="2" charset="2"/>
              <a:buChar char="§"/>
              <a:defRPr/>
            </a:pPr>
            <a:r>
              <a:rPr lang="en-US" altLang="en-US" sz="1100">
                <a:cs typeface="Arial" panose="020B0604020202020204" pitchFamily="34" charset="0"/>
              </a:rPr>
              <a:t>Service providers</a:t>
            </a:r>
          </a:p>
        </p:txBody>
      </p:sp>
      <p:sp>
        <p:nvSpPr>
          <p:cNvPr id="17" name="TextBox 14">
            <a:extLst>
              <a:ext uri="{FF2B5EF4-FFF2-40B4-BE49-F238E27FC236}">
                <a16:creationId xmlns:a16="http://schemas.microsoft.com/office/drawing/2014/main" id="{27449A65-01FC-4420-A2BD-45F3EF78204E}"/>
              </a:ext>
            </a:extLst>
          </p:cNvPr>
          <p:cNvSpPr txBox="1">
            <a:spLocks noChangeArrowheads="1"/>
          </p:cNvSpPr>
          <p:nvPr/>
        </p:nvSpPr>
        <p:spPr bwMode="auto">
          <a:xfrm>
            <a:off x="8454124" y="4267921"/>
            <a:ext cx="2278003" cy="2208297"/>
          </a:xfrm>
          <a:prstGeom prst="rect">
            <a:avLst/>
          </a:prstGeom>
          <a:noFill/>
          <a:ln w="9525">
            <a:noFill/>
            <a:miter lim="800000"/>
            <a:headEnd/>
            <a:tailEnd/>
          </a:ln>
        </p:spPr>
        <p:txBody>
          <a:bodyPr wrap="square" lIns="91440" tIns="45720" rIns="91440" bIns="45720" anchor="t">
            <a:spAutoFit/>
          </a:bodyPr>
          <a:lstStyle>
            <a:lvl1pPr>
              <a:defRPr sz="2400">
                <a:solidFill>
                  <a:schemeClr val="tx1"/>
                </a:solidFill>
                <a:latin typeface="Arial" pitchFamily="34" charset="0"/>
                <a:ea typeface="MS PGothic" pitchFamily="34" charset="-128"/>
              </a:defRPr>
            </a:lvl1pPr>
            <a:lvl2pPr marL="742950" indent="-285750">
              <a:defRPr sz="2400">
                <a:solidFill>
                  <a:schemeClr val="tx1"/>
                </a:solidFill>
                <a:latin typeface="Arial" pitchFamily="34" charset="0"/>
                <a:ea typeface="MS PGothic" pitchFamily="34" charset="-128"/>
              </a:defRPr>
            </a:lvl2pPr>
            <a:lvl3pPr marL="1143000" indent="-228600">
              <a:defRPr sz="2400">
                <a:solidFill>
                  <a:schemeClr val="tx1"/>
                </a:solidFill>
                <a:latin typeface="Arial" pitchFamily="34" charset="0"/>
                <a:ea typeface="MS PGothic" pitchFamily="34" charset="-128"/>
              </a:defRPr>
            </a:lvl3pPr>
            <a:lvl4pPr marL="1600200" indent="-228600">
              <a:defRPr sz="2400">
                <a:solidFill>
                  <a:schemeClr val="tx1"/>
                </a:solidFill>
                <a:latin typeface="Arial" pitchFamily="34" charset="0"/>
                <a:ea typeface="MS PGothic" pitchFamily="34" charset="-128"/>
              </a:defRPr>
            </a:lvl4pPr>
            <a:lvl5pPr marL="2057400" indent="-228600">
              <a:defRPr sz="2400">
                <a:solidFill>
                  <a:schemeClr val="tx1"/>
                </a:solidFill>
                <a:latin typeface="Arial"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Arial"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Arial"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Arial"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Arial" pitchFamily="34" charset="0"/>
                <a:ea typeface="MS PGothic" pitchFamily="34" charset="-128"/>
              </a:defRPr>
            </a:lvl9pPr>
          </a:lstStyle>
          <a:p>
            <a:pPr algn="ctr">
              <a:spcAft>
                <a:spcPts val="600"/>
              </a:spcAft>
              <a:defRPr/>
            </a:pPr>
            <a:r>
              <a:rPr lang="en-US" altLang="en-US" sz="1200" b="1">
                <a:solidFill>
                  <a:srgbClr val="E4002B"/>
                </a:solidFill>
                <a:latin typeface="Arial"/>
                <a:ea typeface="MS PGothic"/>
                <a:cs typeface="Arial"/>
              </a:rPr>
              <a:t>Senior Services/Area Agency on Aging</a:t>
            </a:r>
          </a:p>
          <a:p>
            <a:pPr marL="285750" indent="-163195">
              <a:defRPr/>
            </a:pPr>
            <a:r>
              <a:rPr lang="en-US" altLang="en-US" sz="1100" b="1">
                <a:solidFill>
                  <a:srgbClr val="E4002B"/>
                </a:solidFill>
                <a:latin typeface="Arial"/>
                <a:ea typeface="MS PGothic"/>
                <a:cs typeface="Arial"/>
              </a:rPr>
              <a:t>What</a:t>
            </a:r>
          </a:p>
          <a:p>
            <a:pPr marL="285750" indent="-163195">
              <a:buFont typeface="Wingdings" panose="05000000000000000000" pitchFamily="2" charset="2"/>
              <a:buChar char="§"/>
              <a:defRPr/>
            </a:pPr>
            <a:r>
              <a:rPr lang="en-US" altLang="en-US" sz="1100">
                <a:latin typeface="Arial"/>
                <a:ea typeface="MS PGothic"/>
                <a:cs typeface="Arial"/>
              </a:rPr>
              <a:t>Nutrition Services</a:t>
            </a:r>
            <a:endParaRPr lang="en-US" altLang="en-US" sz="1100">
              <a:cs typeface="Arial" panose="020B0604020202020204" pitchFamily="34" charset="0"/>
            </a:endParaRPr>
          </a:p>
          <a:p>
            <a:pPr marL="285750" indent="-163195">
              <a:buFont typeface="Wingdings" panose="05000000000000000000" pitchFamily="2" charset="2"/>
              <a:buChar char="§"/>
              <a:defRPr/>
            </a:pPr>
            <a:r>
              <a:rPr lang="en-US" altLang="en-US" sz="1100">
                <a:latin typeface="Arial"/>
                <a:ea typeface="MS PGothic"/>
                <a:cs typeface="Arial"/>
              </a:rPr>
              <a:t>Caregiver Services</a:t>
            </a:r>
          </a:p>
          <a:p>
            <a:pPr marL="285750" indent="-163195">
              <a:buFont typeface="Wingdings" panose="05000000000000000000" pitchFamily="2" charset="2"/>
              <a:buChar char="§"/>
              <a:defRPr/>
            </a:pPr>
            <a:r>
              <a:rPr lang="en-US" altLang="en-US" sz="1100">
                <a:latin typeface="Arial"/>
                <a:ea typeface="MS PGothic"/>
                <a:cs typeface="Arial"/>
              </a:rPr>
              <a:t>In-home Care (i.e., Chore)</a:t>
            </a:r>
          </a:p>
          <a:p>
            <a:pPr marL="285750" indent="-163195">
              <a:buFont typeface="Wingdings" panose="05000000000000000000" pitchFamily="2" charset="2"/>
              <a:buChar char="§"/>
              <a:defRPr/>
            </a:pPr>
            <a:r>
              <a:rPr lang="en-US" altLang="en-US" sz="1100">
                <a:latin typeface="Arial"/>
                <a:ea typeface="MS PGothic"/>
                <a:cs typeface="Arial"/>
              </a:rPr>
              <a:t>Information &amp; Benefits</a:t>
            </a:r>
          </a:p>
          <a:p>
            <a:pPr marL="285750" indent="-163195">
              <a:buFont typeface="Wingdings" panose="05000000000000000000" pitchFamily="2" charset="2"/>
              <a:buChar char="§"/>
              <a:defRPr/>
            </a:pPr>
            <a:r>
              <a:rPr lang="en-US" altLang="en-US" sz="1100">
                <a:solidFill>
                  <a:srgbClr val="000000"/>
                </a:solidFill>
                <a:latin typeface="Arial"/>
                <a:ea typeface="MS PGothic"/>
                <a:cs typeface="Arial"/>
              </a:rPr>
              <a:t>Elder Rights &amp; Advocacy</a:t>
            </a:r>
          </a:p>
          <a:p>
            <a:pPr marL="285750" indent="-163195">
              <a:defRPr/>
            </a:pPr>
            <a:r>
              <a:rPr lang="en-US" altLang="en-US" sz="1100" b="1">
                <a:solidFill>
                  <a:srgbClr val="E4002B"/>
                </a:solidFill>
                <a:latin typeface="Arial"/>
                <a:ea typeface="MS PGothic"/>
                <a:cs typeface="Arial"/>
              </a:rPr>
              <a:t>How</a:t>
            </a:r>
          </a:p>
          <a:p>
            <a:pPr marL="285750" indent="-163195">
              <a:buFont typeface="Wingdings" panose="05000000000000000000" pitchFamily="2" charset="2"/>
              <a:buChar char="§"/>
              <a:defRPr/>
            </a:pPr>
            <a:r>
              <a:rPr lang="en-US" altLang="en-US" sz="1050">
                <a:latin typeface="Arial"/>
                <a:ea typeface="MS PGothic"/>
                <a:cs typeface="Arial"/>
              </a:rPr>
              <a:t>Senior Centers staffed by DFSS employees</a:t>
            </a:r>
          </a:p>
          <a:p>
            <a:pPr marL="285750" indent="-163195">
              <a:buFont typeface="Wingdings" panose="05000000000000000000" pitchFamily="2" charset="2"/>
              <a:buChar char="§"/>
              <a:defRPr/>
            </a:pPr>
            <a:r>
              <a:rPr lang="en-US" altLang="en-US" sz="1050">
                <a:latin typeface="Arial"/>
                <a:ea typeface="MS PGothic"/>
                <a:cs typeface="Arial"/>
              </a:rPr>
              <a:t>Service providers</a:t>
            </a:r>
          </a:p>
        </p:txBody>
      </p:sp>
      <p:sp>
        <p:nvSpPr>
          <p:cNvPr id="18" name="TextBox 17">
            <a:extLst>
              <a:ext uri="{FF2B5EF4-FFF2-40B4-BE49-F238E27FC236}">
                <a16:creationId xmlns:a16="http://schemas.microsoft.com/office/drawing/2014/main" id="{9C3000CE-9970-45C8-BA90-6C46D6839FD6}"/>
              </a:ext>
            </a:extLst>
          </p:cNvPr>
          <p:cNvSpPr txBox="1"/>
          <p:nvPr/>
        </p:nvSpPr>
        <p:spPr>
          <a:xfrm>
            <a:off x="1326325" y="231945"/>
            <a:ext cx="9318568" cy="1292662"/>
          </a:xfrm>
          <a:prstGeom prst="rect">
            <a:avLst/>
          </a:prstGeom>
          <a:noFill/>
        </p:spPr>
        <p:txBody>
          <a:bodyPr wrap="square">
            <a:spAutoFit/>
          </a:bodyPr>
          <a:lstStyle/>
          <a:p>
            <a:pPr marL="0" indent="0" algn="ctr">
              <a:spcAft>
                <a:spcPts val="1200"/>
              </a:spcAft>
              <a:buClr>
                <a:srgbClr val="005488"/>
              </a:buClr>
            </a:pPr>
            <a:r>
              <a:rPr lang="en-US" altLang="en-US" sz="3900" b="1">
                <a:latin typeface="+mj-lt"/>
                <a:ea typeface="+mj-ea"/>
                <a:cs typeface="+mj-cs"/>
              </a:rPr>
              <a:t>City of Chicago Department of Family &amp; Support Services (DFSS) Divisions</a:t>
            </a:r>
          </a:p>
        </p:txBody>
      </p:sp>
      <p:sp>
        <p:nvSpPr>
          <p:cNvPr id="19" name="Rounded Rectangle 6">
            <a:extLst>
              <a:ext uri="{FF2B5EF4-FFF2-40B4-BE49-F238E27FC236}">
                <a16:creationId xmlns:a16="http://schemas.microsoft.com/office/drawing/2014/main" id="{C6DA9641-A6D9-717C-9A63-1D08ACB54A84}"/>
              </a:ext>
            </a:extLst>
          </p:cNvPr>
          <p:cNvSpPr>
            <a:spLocks noChangeArrowheads="1"/>
          </p:cNvSpPr>
          <p:nvPr/>
        </p:nvSpPr>
        <p:spPr bwMode="auto">
          <a:xfrm>
            <a:off x="899605" y="4171743"/>
            <a:ext cx="2278004" cy="2400656"/>
          </a:xfrm>
          <a:prstGeom prst="roundRect">
            <a:avLst>
              <a:gd name="adj" fmla="val 16667"/>
            </a:avLst>
          </a:prstGeom>
          <a:noFill/>
          <a:ln w="28575" algn="ctr">
            <a:solidFill>
              <a:srgbClr val="41B6E6"/>
            </a:solidFill>
            <a:round/>
            <a:headEnd/>
            <a:tailEnd/>
          </a:ln>
          <a:extLst>
            <a:ext uri="{909E8E84-426E-40DD-AFC4-6F175D3DCCD1}">
              <a14:hiddenFill xmlns:a14="http://schemas.microsoft.com/office/drawing/2010/main">
                <a:solidFill>
                  <a:srgbClr val="FFFFFF"/>
                </a:solidFill>
              </a14:hiddenFill>
            </a:ext>
          </a:extLst>
        </p:spPr>
        <p:txBody>
          <a:bodyPr anchor="ctr"/>
          <a:lstStyle>
            <a:lvl1pPr algn="ct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endParaRPr lang="en-US" altLang="en-US" sz="2000">
              <a:solidFill>
                <a:schemeClr val="bg1"/>
              </a:solidFill>
              <a:latin typeface="Arial" panose="020B0604020202020204" pitchFamily="34" charset="0"/>
              <a:cs typeface="Arial" panose="020B0604020202020204" pitchFamily="34" charset="0"/>
            </a:endParaRPr>
          </a:p>
        </p:txBody>
      </p:sp>
      <p:sp>
        <p:nvSpPr>
          <p:cNvPr id="20" name="Rounded Rectangle 6">
            <a:extLst>
              <a:ext uri="{FF2B5EF4-FFF2-40B4-BE49-F238E27FC236}">
                <a16:creationId xmlns:a16="http://schemas.microsoft.com/office/drawing/2014/main" id="{321FFBA9-364B-37D1-411B-43DC9D0D37C7}"/>
              </a:ext>
            </a:extLst>
          </p:cNvPr>
          <p:cNvSpPr>
            <a:spLocks noChangeArrowheads="1"/>
          </p:cNvSpPr>
          <p:nvPr/>
        </p:nvSpPr>
        <p:spPr bwMode="auto">
          <a:xfrm>
            <a:off x="1838547" y="1592070"/>
            <a:ext cx="2278004" cy="2400656"/>
          </a:xfrm>
          <a:prstGeom prst="roundRect">
            <a:avLst>
              <a:gd name="adj" fmla="val 16667"/>
            </a:avLst>
          </a:prstGeom>
          <a:noFill/>
          <a:ln w="28575" algn="ctr">
            <a:solidFill>
              <a:srgbClr val="41B6E6"/>
            </a:solidFill>
            <a:round/>
            <a:headEnd/>
            <a:tailEnd/>
          </a:ln>
          <a:extLst>
            <a:ext uri="{909E8E84-426E-40DD-AFC4-6F175D3DCCD1}">
              <a14:hiddenFill xmlns:a14="http://schemas.microsoft.com/office/drawing/2010/main">
                <a:solidFill>
                  <a:srgbClr val="FFFFFF"/>
                </a:solidFill>
              </a14:hiddenFill>
            </a:ext>
          </a:extLst>
        </p:spPr>
        <p:txBody>
          <a:bodyPr anchor="ctr"/>
          <a:lstStyle>
            <a:lvl1pPr algn="ct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endParaRPr lang="en-US" altLang="en-US" sz="2000">
              <a:solidFill>
                <a:schemeClr val="bg1"/>
              </a:solidFill>
              <a:latin typeface="Arial" panose="020B0604020202020204" pitchFamily="34" charset="0"/>
              <a:cs typeface="Arial" panose="020B0604020202020204" pitchFamily="34" charset="0"/>
            </a:endParaRPr>
          </a:p>
        </p:txBody>
      </p:sp>
      <p:sp>
        <p:nvSpPr>
          <p:cNvPr id="22" name="Rounded Rectangle 6">
            <a:extLst>
              <a:ext uri="{FF2B5EF4-FFF2-40B4-BE49-F238E27FC236}">
                <a16:creationId xmlns:a16="http://schemas.microsoft.com/office/drawing/2014/main" id="{47A85A05-AA8C-F741-4A8D-2935BD06C5F2}"/>
              </a:ext>
            </a:extLst>
          </p:cNvPr>
          <p:cNvSpPr>
            <a:spLocks noChangeArrowheads="1"/>
          </p:cNvSpPr>
          <p:nvPr/>
        </p:nvSpPr>
        <p:spPr bwMode="auto">
          <a:xfrm>
            <a:off x="7147560" y="1577098"/>
            <a:ext cx="2278004" cy="2400656"/>
          </a:xfrm>
          <a:prstGeom prst="roundRect">
            <a:avLst>
              <a:gd name="adj" fmla="val 16667"/>
            </a:avLst>
          </a:prstGeom>
          <a:noFill/>
          <a:ln w="28575" algn="ctr">
            <a:solidFill>
              <a:srgbClr val="41B6E6"/>
            </a:solidFill>
            <a:round/>
            <a:headEnd/>
            <a:tailEnd/>
          </a:ln>
          <a:extLst>
            <a:ext uri="{909E8E84-426E-40DD-AFC4-6F175D3DCCD1}">
              <a14:hiddenFill xmlns:a14="http://schemas.microsoft.com/office/drawing/2010/main">
                <a:solidFill>
                  <a:srgbClr val="FFFFFF"/>
                </a:solidFill>
              </a14:hiddenFill>
            </a:ext>
          </a:extLst>
        </p:spPr>
        <p:txBody>
          <a:bodyPr anchor="ctr"/>
          <a:lstStyle>
            <a:lvl1pPr algn="ct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endParaRPr lang="en-US" altLang="en-US" sz="2000">
              <a:solidFill>
                <a:schemeClr val="bg1"/>
              </a:solidFill>
              <a:latin typeface="Arial" panose="020B0604020202020204" pitchFamily="34" charset="0"/>
              <a:cs typeface="Arial" panose="020B0604020202020204" pitchFamily="34" charset="0"/>
            </a:endParaRPr>
          </a:p>
        </p:txBody>
      </p:sp>
      <p:sp>
        <p:nvSpPr>
          <p:cNvPr id="23" name="Rounded Rectangle 6">
            <a:extLst>
              <a:ext uri="{FF2B5EF4-FFF2-40B4-BE49-F238E27FC236}">
                <a16:creationId xmlns:a16="http://schemas.microsoft.com/office/drawing/2014/main" id="{7A92218E-4AD2-50F5-4D44-77BA00B8A541}"/>
              </a:ext>
            </a:extLst>
          </p:cNvPr>
          <p:cNvSpPr>
            <a:spLocks noChangeArrowheads="1"/>
          </p:cNvSpPr>
          <p:nvPr/>
        </p:nvSpPr>
        <p:spPr bwMode="auto">
          <a:xfrm>
            <a:off x="3402329" y="4194277"/>
            <a:ext cx="2278004" cy="2400656"/>
          </a:xfrm>
          <a:prstGeom prst="roundRect">
            <a:avLst>
              <a:gd name="adj" fmla="val 16667"/>
            </a:avLst>
          </a:prstGeom>
          <a:noFill/>
          <a:ln w="28575" algn="ctr">
            <a:solidFill>
              <a:srgbClr val="41B6E6"/>
            </a:solidFill>
            <a:round/>
            <a:headEnd/>
            <a:tailEnd/>
          </a:ln>
          <a:extLst>
            <a:ext uri="{909E8E84-426E-40DD-AFC4-6F175D3DCCD1}">
              <a14:hiddenFill xmlns:a14="http://schemas.microsoft.com/office/drawing/2010/main">
                <a:solidFill>
                  <a:srgbClr val="FFFFFF"/>
                </a:solidFill>
              </a14:hiddenFill>
            </a:ext>
          </a:extLst>
        </p:spPr>
        <p:txBody>
          <a:bodyPr anchor="ctr"/>
          <a:lstStyle>
            <a:lvl1pPr algn="ct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endParaRPr lang="en-US" altLang="en-US" sz="2000">
              <a:solidFill>
                <a:schemeClr val="bg1"/>
              </a:solidFill>
              <a:latin typeface="Arial" panose="020B0604020202020204" pitchFamily="34" charset="0"/>
              <a:cs typeface="Arial" panose="020B0604020202020204" pitchFamily="34" charset="0"/>
            </a:endParaRPr>
          </a:p>
        </p:txBody>
      </p:sp>
      <p:sp>
        <p:nvSpPr>
          <p:cNvPr id="24" name="Rounded Rectangle 6">
            <a:extLst>
              <a:ext uri="{FF2B5EF4-FFF2-40B4-BE49-F238E27FC236}">
                <a16:creationId xmlns:a16="http://schemas.microsoft.com/office/drawing/2014/main" id="{5B875D33-F78F-BAD8-F980-029A748391C9}"/>
              </a:ext>
            </a:extLst>
          </p:cNvPr>
          <p:cNvSpPr>
            <a:spLocks noChangeArrowheads="1"/>
          </p:cNvSpPr>
          <p:nvPr/>
        </p:nvSpPr>
        <p:spPr bwMode="auto">
          <a:xfrm>
            <a:off x="5901348" y="4194277"/>
            <a:ext cx="2278004" cy="2400656"/>
          </a:xfrm>
          <a:prstGeom prst="roundRect">
            <a:avLst>
              <a:gd name="adj" fmla="val 16667"/>
            </a:avLst>
          </a:prstGeom>
          <a:noFill/>
          <a:ln w="28575" algn="ctr">
            <a:solidFill>
              <a:srgbClr val="41B6E6"/>
            </a:solidFill>
            <a:round/>
            <a:headEnd/>
            <a:tailEnd/>
          </a:ln>
          <a:extLst>
            <a:ext uri="{909E8E84-426E-40DD-AFC4-6F175D3DCCD1}">
              <a14:hiddenFill xmlns:a14="http://schemas.microsoft.com/office/drawing/2010/main">
                <a:solidFill>
                  <a:srgbClr val="FFFFFF"/>
                </a:solidFill>
              </a14:hiddenFill>
            </a:ext>
          </a:extLst>
        </p:spPr>
        <p:txBody>
          <a:bodyPr anchor="ctr"/>
          <a:lstStyle>
            <a:lvl1pPr algn="ct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fontAlgn="base">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endParaRPr lang="en-US" altLang="en-US" sz="200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194349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CFAB63-2D50-378A-3047-FFB0519F385B}"/>
              </a:ext>
            </a:extLst>
          </p:cNvPr>
          <p:cNvSpPr>
            <a:spLocks noGrp="1"/>
          </p:cNvSpPr>
          <p:nvPr>
            <p:ph type="title"/>
          </p:nvPr>
        </p:nvSpPr>
        <p:spPr/>
        <p:txBody>
          <a:bodyPr/>
          <a:lstStyle/>
          <a:p>
            <a:r>
              <a:rPr lang="en-US"/>
              <a:t>DFSS Senior Nutrition Program</a:t>
            </a:r>
          </a:p>
        </p:txBody>
      </p:sp>
      <p:sp>
        <p:nvSpPr>
          <p:cNvPr id="3" name="Content Placeholder 2">
            <a:extLst>
              <a:ext uri="{FF2B5EF4-FFF2-40B4-BE49-F238E27FC236}">
                <a16:creationId xmlns:a16="http://schemas.microsoft.com/office/drawing/2014/main" id="{B54FED42-00A3-925C-9864-1586A7EC2388}"/>
              </a:ext>
            </a:extLst>
          </p:cNvPr>
          <p:cNvSpPr>
            <a:spLocks noGrp="1"/>
          </p:cNvSpPr>
          <p:nvPr>
            <p:ph idx="1"/>
          </p:nvPr>
        </p:nvSpPr>
        <p:spPr>
          <a:xfrm>
            <a:off x="1063751" y="1804416"/>
            <a:ext cx="10171441" cy="4461212"/>
          </a:xfrm>
        </p:spPr>
        <p:txBody>
          <a:bodyPr>
            <a:noAutofit/>
          </a:bodyPr>
          <a:lstStyle/>
          <a:p>
            <a:r>
              <a:rPr lang="en-US" sz="2200">
                <a:solidFill>
                  <a:schemeClr val="tx1"/>
                </a:solidFill>
              </a:rPr>
              <a:t>Like many of the programs and services offered through our division, the nutrition programs are primarily funded through the Older American Act (OAA). There are two core nutrition programs for older adults:</a:t>
            </a:r>
          </a:p>
          <a:p>
            <a:pPr lvl="1">
              <a:buFont typeface="Wingdings" panose="05000000000000000000" pitchFamily="2" charset="2"/>
              <a:buChar char="§"/>
            </a:pPr>
            <a:r>
              <a:rPr lang="en-US" sz="2200" b="1">
                <a:solidFill>
                  <a:schemeClr val="tx1"/>
                </a:solidFill>
              </a:rPr>
              <a:t>Congregate Dining </a:t>
            </a:r>
            <a:r>
              <a:rPr lang="en-US" sz="2200">
                <a:solidFill>
                  <a:schemeClr val="tx1"/>
                </a:solidFill>
              </a:rPr>
              <a:t>(Golden Diners Program)</a:t>
            </a:r>
          </a:p>
          <a:p>
            <a:pPr lvl="1">
              <a:buFont typeface="Wingdings" panose="05000000000000000000" pitchFamily="2" charset="2"/>
              <a:buChar char="§"/>
            </a:pPr>
            <a:r>
              <a:rPr lang="en-US" sz="2200" b="1">
                <a:solidFill>
                  <a:schemeClr val="tx1"/>
                </a:solidFill>
              </a:rPr>
              <a:t>Home Delivered Meals</a:t>
            </a:r>
            <a:r>
              <a:rPr lang="en-US" sz="2200">
                <a:solidFill>
                  <a:schemeClr val="tx1"/>
                </a:solidFill>
              </a:rPr>
              <a:t> (Meals on Wheels)</a:t>
            </a:r>
          </a:p>
          <a:p>
            <a:pPr marL="274320" lvl="1" indent="0">
              <a:buNone/>
            </a:pPr>
            <a:endParaRPr lang="en-US" sz="2200">
              <a:solidFill>
                <a:schemeClr val="tx1"/>
              </a:solidFill>
            </a:endParaRPr>
          </a:p>
          <a:p>
            <a:pPr>
              <a:buFont typeface="Arial" panose="020B0604020202020204" pitchFamily="34" charset="0"/>
              <a:buChar char="•"/>
            </a:pPr>
            <a:r>
              <a:rPr lang="en-US" sz="2200">
                <a:solidFill>
                  <a:schemeClr val="tx1"/>
                </a:solidFill>
              </a:rPr>
              <a:t>As outlined in the OAA, the goals of the Senior Nutrition Programs are to:</a:t>
            </a:r>
          </a:p>
          <a:p>
            <a:pPr lvl="1">
              <a:buFont typeface="Wingdings" panose="05000000000000000000" pitchFamily="2" charset="2"/>
              <a:buChar char="§"/>
            </a:pPr>
            <a:r>
              <a:rPr lang="en-US" sz="2200">
                <a:solidFill>
                  <a:schemeClr val="tx1"/>
                </a:solidFill>
              </a:rPr>
              <a:t>Reduce hunger and food insecurity</a:t>
            </a:r>
          </a:p>
          <a:p>
            <a:pPr lvl="1">
              <a:buFont typeface="Wingdings" panose="05000000000000000000" pitchFamily="2" charset="2"/>
              <a:buChar char="§"/>
            </a:pPr>
            <a:r>
              <a:rPr lang="en-US" sz="2200">
                <a:solidFill>
                  <a:schemeClr val="tx1"/>
                </a:solidFill>
              </a:rPr>
              <a:t>Reduce social isolation of older adults</a:t>
            </a:r>
          </a:p>
          <a:p>
            <a:pPr lvl="1">
              <a:buFont typeface="Wingdings" panose="05000000000000000000" pitchFamily="2" charset="2"/>
              <a:buChar char="§"/>
            </a:pPr>
            <a:r>
              <a:rPr lang="en-US" sz="2200">
                <a:solidFill>
                  <a:schemeClr val="tx1"/>
                </a:solidFill>
              </a:rPr>
              <a:t>Promote the health and wellbeing of older adults</a:t>
            </a:r>
          </a:p>
          <a:p>
            <a:pPr lvl="1">
              <a:buFont typeface="Wingdings" panose="05000000000000000000" pitchFamily="2" charset="2"/>
              <a:buChar char="§"/>
            </a:pPr>
            <a:r>
              <a:rPr lang="en-US" sz="2200">
                <a:solidFill>
                  <a:schemeClr val="tx1"/>
                </a:solidFill>
              </a:rPr>
              <a:t>Delay adverse health conditions</a:t>
            </a:r>
          </a:p>
        </p:txBody>
      </p:sp>
    </p:spTree>
    <p:extLst>
      <p:ext uri="{BB962C8B-B14F-4D97-AF65-F5344CB8AC3E}">
        <p14:creationId xmlns:p14="http://schemas.microsoft.com/office/powerpoint/2010/main" val="11378442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9FA1E6D0-C589-9B76-F17F-6223443C4B45}"/>
              </a:ext>
            </a:extLst>
          </p:cNvPr>
          <p:cNvPicPr>
            <a:picLocks noChangeAspect="1"/>
          </p:cNvPicPr>
          <p:nvPr/>
        </p:nvPicPr>
        <p:blipFill>
          <a:blip r:embed="rId3"/>
          <a:stretch>
            <a:fillRect/>
          </a:stretch>
        </p:blipFill>
        <p:spPr>
          <a:xfrm>
            <a:off x="6726093" y="523240"/>
            <a:ext cx="4709268" cy="6253303"/>
          </a:xfrm>
          <a:prstGeom prst="rect">
            <a:avLst/>
          </a:prstGeom>
        </p:spPr>
      </p:pic>
      <p:sp>
        <p:nvSpPr>
          <p:cNvPr id="2" name="Title 1">
            <a:extLst>
              <a:ext uri="{FF2B5EF4-FFF2-40B4-BE49-F238E27FC236}">
                <a16:creationId xmlns:a16="http://schemas.microsoft.com/office/drawing/2014/main" id="{CF675F2A-A860-B812-581F-0FD1958971FB}"/>
              </a:ext>
            </a:extLst>
          </p:cNvPr>
          <p:cNvSpPr>
            <a:spLocks noGrp="1"/>
          </p:cNvSpPr>
          <p:nvPr>
            <p:ph type="title"/>
          </p:nvPr>
        </p:nvSpPr>
        <p:spPr>
          <a:xfrm>
            <a:off x="1059952" y="732035"/>
            <a:ext cx="6191154" cy="1421319"/>
          </a:xfrm>
        </p:spPr>
        <p:txBody>
          <a:bodyPr>
            <a:normAutofit fontScale="90000"/>
          </a:bodyPr>
          <a:lstStyle/>
          <a:p>
            <a:r>
              <a:rPr lang="en-US">
                <a:ea typeface="+mj-lt"/>
                <a:cs typeface="+mj-lt"/>
              </a:rPr>
              <a:t>Chicago’s Home Delivered Meals (HDM) Program</a:t>
            </a:r>
            <a:endParaRPr lang="en-US"/>
          </a:p>
        </p:txBody>
      </p:sp>
      <p:sp>
        <p:nvSpPr>
          <p:cNvPr id="3" name="Content Placeholder 2">
            <a:extLst>
              <a:ext uri="{FF2B5EF4-FFF2-40B4-BE49-F238E27FC236}">
                <a16:creationId xmlns:a16="http://schemas.microsoft.com/office/drawing/2014/main" id="{2984F2B5-BC1B-2D15-57B8-9AE4649CEDA5}"/>
              </a:ext>
            </a:extLst>
          </p:cNvPr>
          <p:cNvSpPr>
            <a:spLocks noGrp="1"/>
          </p:cNvSpPr>
          <p:nvPr>
            <p:ph idx="1"/>
          </p:nvPr>
        </p:nvSpPr>
        <p:spPr>
          <a:xfrm>
            <a:off x="1366731" y="2111512"/>
            <a:ext cx="4282787" cy="4050792"/>
          </a:xfrm>
        </p:spPr>
        <p:txBody>
          <a:bodyPr vert="horz" lIns="91440" tIns="45720" rIns="91440" bIns="45720" rtlCol="0" anchor="t">
            <a:normAutofit/>
          </a:bodyPr>
          <a:lstStyle/>
          <a:p>
            <a:pPr marL="0" indent="0">
              <a:buNone/>
            </a:pPr>
            <a:r>
              <a:rPr lang="en-US" sz="3000">
                <a:solidFill>
                  <a:schemeClr val="tx1"/>
                </a:solidFill>
              </a:rPr>
              <a:t>Provides nutritious meals to older adults (60 years and older) who are frail and/or homebound because of illness or incapacitating disability or are otherwise isolated</a:t>
            </a:r>
          </a:p>
          <a:p>
            <a:endParaRPr lang="en-US"/>
          </a:p>
        </p:txBody>
      </p:sp>
    </p:spTree>
    <p:extLst>
      <p:ext uri="{BB962C8B-B14F-4D97-AF65-F5344CB8AC3E}">
        <p14:creationId xmlns:p14="http://schemas.microsoft.com/office/powerpoint/2010/main" val="248304305"/>
      </p:ext>
    </p:extLst>
  </p:cSld>
  <p:clrMapOvr>
    <a:masterClrMapping/>
  </p:clrMapOvr>
</p:sld>
</file>

<file path=ppt/theme/_rels/theme2.xml.rels><?xml version="1.0" encoding="UTF-8" standalone="yes"?>
<Relationships xmlns="http://schemas.openxmlformats.org/package/2006/relationships"><Relationship Id="rId1" Type="http://schemas.openxmlformats.org/officeDocument/2006/relationships/image" Target="../media/image7.jpeg"/></Relationships>
</file>

<file path=ppt/theme/_rels/theme3.xml.rels><?xml version="1.0" encoding="UTF-8" standalone="yes"?>
<Relationships xmlns="http://schemas.openxmlformats.org/package/2006/relationships"><Relationship Id="rId1" Type="http://schemas.openxmlformats.org/officeDocument/2006/relationships/image" Target="../media/image7.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3.xml><?xml version="1.0" encoding="utf-8"?>
<a:theme xmlns:a="http://schemas.openxmlformats.org/drawingml/2006/main" name="Wood Type">
  <a:themeElements>
    <a:clrScheme name="Wood Type">
      <a:dk1>
        <a:sysClr val="windowText" lastClr="000000"/>
      </a:dk1>
      <a:lt1>
        <a:sysClr val="window" lastClr="FFFFFF"/>
      </a:lt1>
      <a:dk2>
        <a:srgbClr val="84ACB6"/>
      </a:dk2>
      <a:lt2>
        <a:srgbClr val="EBE9DD"/>
      </a:lt2>
      <a:accent1>
        <a:srgbClr val="6F8183"/>
      </a:accent1>
      <a:accent2>
        <a:srgbClr val="967E96"/>
      </a:accent2>
      <a:accent3>
        <a:srgbClr val="CCC893"/>
      </a:accent3>
      <a:accent4>
        <a:srgbClr val="A54D74"/>
      </a:accent4>
      <a:accent5>
        <a:srgbClr val="949C6B"/>
      </a:accent5>
      <a:accent6>
        <a:srgbClr val="766A50"/>
      </a:accent6>
      <a:hlink>
        <a:srgbClr val="CC6600"/>
      </a:hlink>
      <a:folHlink>
        <a:srgbClr val="777777"/>
      </a:folHlink>
    </a:clrScheme>
    <a:fontScheme name="Wood Type">
      <a:majorFont>
        <a:latin typeface="Century Gothic"/>
        <a:ea typeface=""/>
        <a:cs typeface=""/>
        <a:font script="Jpan" typeface="HGｺﾞｼｯｸM"/>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Wood Type">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8E89CD47-BF55-4DDE-B823-2283AA7E769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E72D45F17F376468334696D03849767" ma:contentTypeVersion="14" ma:contentTypeDescription="Create a new document." ma:contentTypeScope="" ma:versionID="decc37858d95b61a45f486b22e91ef50">
  <xsd:schema xmlns:xsd="http://www.w3.org/2001/XMLSchema" xmlns:xs="http://www.w3.org/2001/XMLSchema" xmlns:p="http://schemas.microsoft.com/office/2006/metadata/properties" xmlns:ns2="ad9995cc-1ef8-4105-8af5-79b0a2609f00" xmlns:ns3="eb0f0565-9f36-437d-a6b4-62b7756f3a67" targetNamespace="http://schemas.microsoft.com/office/2006/metadata/properties" ma:root="true" ma:fieldsID="a31472c6556264c8f1a2a43f300b05a2" ns2:_="" ns3:_="">
    <xsd:import namespace="ad9995cc-1ef8-4105-8af5-79b0a2609f00"/>
    <xsd:import namespace="eb0f0565-9f36-437d-a6b4-62b7756f3a67"/>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ObjectDetectorVersions" minOccurs="0"/>
                <xsd:element ref="ns3:MediaLengthInSeconds"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d9995cc-1ef8-4105-8af5-79b0a2609f00"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7" nillable="true" ma:displayName="Taxonomy Catch All Column" ma:hidden="true" ma:list="{004ccdc7-af5f-4697-af26-a6f95c5f5da9}" ma:internalName="TaxCatchAll" ma:showField="CatchAllData" ma:web="ad9995cc-1ef8-4105-8af5-79b0a2609f00">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b0f0565-9f36-437d-a6b4-62b7756f3a67"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lcf76f155ced4ddcb4097134ff3c332f" ma:index="16" nillable="true" ma:taxonomy="true" ma:internalName="lcf76f155ced4ddcb4097134ff3c332f" ma:taxonomyFieldName="MediaServiceImageTags" ma:displayName="Image Tags" ma:readOnly="false" ma:fieldId="{5cf76f15-5ced-4ddc-b409-7134ff3c332f}" ma:taxonomyMulti="true" ma:sspId="e84a70d8-1408-45dd-9857-3e93f7e3907a" ma:termSetId="09814cd3-568e-fe90-9814-8d621ff8fb84" ma:anchorId="fba54fb3-c3e1-fe81-a776-ca4b69148c4d" ma:open="true" ma:isKeyword="false">
      <xsd:complexType>
        <xsd:sequence>
          <xsd:element ref="pc:Terms" minOccurs="0" maxOccurs="1"/>
        </xsd:sequence>
      </xsd:complexType>
    </xsd:element>
    <xsd:element name="MediaServiceOCR" ma:index="18" nillable="true" ma:displayName="Extracted Text" ma:internalName="MediaServiceOCR" ma:readOnly="true">
      <xsd:simpleType>
        <xsd:restriction base="dms:Note">
          <xsd:maxLength value="255"/>
        </xsd:restriction>
      </xsd:simple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eb0f0565-9f36-437d-a6b4-62b7756f3a67">
      <Terms xmlns="http://schemas.microsoft.com/office/infopath/2007/PartnerControls"/>
    </lcf76f155ced4ddcb4097134ff3c332f>
    <TaxCatchAll xmlns="ad9995cc-1ef8-4105-8af5-79b0a2609f00" xsi:nil="true"/>
    <SharedWithUsers xmlns="ad9995cc-1ef8-4105-8af5-79b0a2609f00">
      <UserInfo>
        <DisplayName>Chatman, Jessica</DisplayName>
        <AccountId>26</AccountId>
        <AccountType/>
      </UserInfo>
      <UserInfo>
        <DisplayName>Daniels, Raphael</DisplayName>
        <AccountId>104</AccountId>
        <AccountType/>
      </UserInfo>
    </SharedWithUser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F3FB19-8336-4AF1-8A06-369F57F078FB}">
  <ds:schemaRefs>
    <ds:schemaRef ds:uri="ad9995cc-1ef8-4105-8af5-79b0a2609f00"/>
    <ds:schemaRef ds:uri="eb0f0565-9f36-437d-a6b4-62b7756f3a67"/>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298CABFA-131C-4EA6-B172-800CA9548014}">
  <ds:schemaRefs>
    <ds:schemaRef ds:uri="ad9995cc-1ef8-4105-8af5-79b0a2609f00"/>
    <ds:schemaRef ds:uri="eb0f0565-9f36-437d-a6b4-62b7756f3a67"/>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4AE7BF87-6CAF-4FEB-A517-29F2B293FCE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40</Slides>
  <Notes>32</Notes>
  <HiddenSlides>0</HiddenSlides>
  <ScaleCrop>false</ScaleCrop>
  <HeadingPairs>
    <vt:vector size="4" baseType="variant">
      <vt:variant>
        <vt:lpstr>Theme</vt:lpstr>
      </vt:variant>
      <vt:variant>
        <vt:i4>3</vt:i4>
      </vt:variant>
      <vt:variant>
        <vt:lpstr>Slide Titles</vt:lpstr>
      </vt:variant>
      <vt:variant>
        <vt:i4>40</vt:i4>
      </vt:variant>
    </vt:vector>
  </HeadingPairs>
  <TitlesOfParts>
    <vt:vector size="43" baseType="lpstr">
      <vt:lpstr>Office Theme</vt:lpstr>
      <vt:lpstr>Wood Type</vt:lpstr>
      <vt:lpstr>Wood Type</vt:lpstr>
      <vt:lpstr>March Care Management Webinar</vt:lpstr>
      <vt:lpstr> Home Delivered Meals Program</vt:lpstr>
      <vt:lpstr>Agenda</vt:lpstr>
      <vt:lpstr>PowerPoint Presentation</vt:lpstr>
      <vt:lpstr>PowerPoint Presentation</vt:lpstr>
      <vt:lpstr>PowerPoint Presentation</vt:lpstr>
      <vt:lpstr>PowerPoint Presentation</vt:lpstr>
      <vt:lpstr>DFSS Senior Nutrition Program</vt:lpstr>
      <vt:lpstr>Chicago’s Home Delivered Meals (HDM) Program</vt:lpstr>
      <vt:lpstr>Chicago's Home Delivered Meals (HDM) Program</vt:lpstr>
      <vt:lpstr>Chicago's Home Delivered Meals (HDM) Program</vt:lpstr>
      <vt:lpstr>Chicago's Home Delivered Meals Program</vt:lpstr>
      <vt:lpstr>HDM Meal Types </vt:lpstr>
      <vt:lpstr>HDM Meal Diets Offered</vt:lpstr>
      <vt:lpstr>Home Delivered Meal Program Combinations</vt:lpstr>
      <vt:lpstr> Accessing Home Delivered Meal Services</vt:lpstr>
      <vt:lpstr> Role of CCUs &amp; MCOs</vt:lpstr>
      <vt:lpstr>Home Delivered Meals Referral Types </vt:lpstr>
      <vt:lpstr>HDM Nutrition Referral</vt:lpstr>
      <vt:lpstr>HDM Client Contribution Letter</vt:lpstr>
      <vt:lpstr> Changes in HDM Client Status or Information</vt:lpstr>
      <vt:lpstr>HDM Provider: Open Kitchens, Inc.</vt:lpstr>
      <vt:lpstr>HDM Provider Role</vt:lpstr>
      <vt:lpstr>HDM Provider Role</vt:lpstr>
      <vt:lpstr>HDM Provider Role</vt:lpstr>
      <vt:lpstr>Open Kitchens HDM Delivery Vehicles</vt:lpstr>
      <vt:lpstr>Open Kitchens HDM Program Staff</vt:lpstr>
      <vt:lpstr>Open Kitchens, Inc.</vt:lpstr>
      <vt:lpstr>Open Kitchens, Inc.</vt:lpstr>
      <vt:lpstr>Open Kitchens:   Delivering more than just a meal...</vt:lpstr>
      <vt:lpstr>Open Kitchens, Inc.</vt:lpstr>
      <vt:lpstr>Together, we all play an important part in improving the lives of over 10,000 older Chicagoans and helping them remain living in their homes longer</vt:lpstr>
      <vt:lpstr>HDM Program Contacts</vt:lpstr>
      <vt:lpstr>Thank you!   Questions?</vt:lpstr>
      <vt:lpstr>  March Announcements  </vt:lpstr>
      <vt:lpstr>The theme for 2024 is “Empowering Social Workers!” This theme highlights the critical role social workers play in our society and emphasizes the need for better compensation and support for their vital work. Social workers are on the front lines, addressing pressing issues such as homelessness, the opioid crisis, and rising suicide rates. They are uniquely qualified to handle these challenges, providing support to individuals, families, and communities. Despite their essential role, social workers often face financial constraints. Per SocialWorker.org, here are some key points about Social Work Month 2024: Demand for Social Workers: By 2030, there will be more than 782,000 social workers in the United States, making social work one of the fastest-growing professions. However, this high demand requires adequate support1. Compensation: The median pay for social workers in 2022 was $55,350. Considering the education and licensure requirements, this falls short. A national survey found that over half of respondents believe social workers should receive higher pay1. Advocacy: During Social Work Month, the National Association of Social Workers (NASW) will raise awareness and advocate for better compensation. Initiatives include supporting legislation for mental health access, student loan debt relief, and social work safety1.  Let’s celebrate and empower social workers who make a difference every day!  For more information visit Socialworkers.org  </vt:lpstr>
      <vt:lpstr>PowerPoint Presentation</vt:lpstr>
      <vt:lpstr>Happy International Women's Day </vt:lpstr>
      <vt:lpstr>County Care Kudos</vt:lpstr>
      <vt:lpstr>Announcements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Monica Gonzalez</dc:creator>
  <cp:revision>74</cp:revision>
  <dcterms:created xsi:type="dcterms:W3CDTF">2022-09-13T16:13:54Z</dcterms:created>
  <dcterms:modified xsi:type="dcterms:W3CDTF">2024-03-27T01:26:27Z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0x0101007E72D45F17F376468334696D03849767</vt:lpwstr>
  </property>
  <property fmtid="{D5CDD505-2E9C-101B-9397-08002B2CF9AE}" pid="3" name="MediaServiceImageTags">
    <vt:lpwstr/>
  </property>
</Properties>
</file>