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D92691_E4A8B51D.xml" ContentType="application/vnd.ms-powerpoint.comment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5.xml" ContentType="application/vnd.openxmlformats-officedocument.presentationml.notesSlide+xml"/>
  <Override PartName="/ppt/comments/modernComment_7FD92680_10186463.xml" ContentType="application/vnd.ms-powerpoint.comments+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6.xml" ContentType="application/vnd.openxmlformats-officedocument.presentationml.notesSlide+xml"/>
  <Override PartName="/ppt/comments/modernComment_7FD92645_F97F582A.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6"/>
  </p:notesMasterIdLst>
  <p:handoutMasterIdLst>
    <p:handoutMasterId r:id="rId87"/>
  </p:handoutMasterIdLst>
  <p:sldIdLst>
    <p:sldId id="329" r:id="rId2"/>
    <p:sldId id="335" r:id="rId3"/>
    <p:sldId id="256" r:id="rId4"/>
    <p:sldId id="266" r:id="rId5"/>
    <p:sldId id="2145873312" r:id="rId6"/>
    <p:sldId id="2145873313" r:id="rId7"/>
    <p:sldId id="2144937063" r:id="rId8"/>
    <p:sldId id="2145873304" r:id="rId9"/>
    <p:sldId id="2145873305" r:id="rId10"/>
    <p:sldId id="2145873307" r:id="rId11"/>
    <p:sldId id="2145873315" r:id="rId12"/>
    <p:sldId id="2145873327" r:id="rId13"/>
    <p:sldId id="2145873308" r:id="rId14"/>
    <p:sldId id="2145873311" r:id="rId15"/>
    <p:sldId id="2144937091" r:id="rId16"/>
    <p:sldId id="2144937094" r:id="rId17"/>
    <p:sldId id="2145873322" r:id="rId18"/>
    <p:sldId id="2145873316" r:id="rId19"/>
    <p:sldId id="2145873318" r:id="rId20"/>
    <p:sldId id="271" r:id="rId21"/>
    <p:sldId id="2145873319" r:id="rId22"/>
    <p:sldId id="269" r:id="rId23"/>
    <p:sldId id="2145873323" r:id="rId24"/>
    <p:sldId id="2145873324" r:id="rId25"/>
    <p:sldId id="2145873326" r:id="rId26"/>
    <p:sldId id="2145873325" r:id="rId27"/>
    <p:sldId id="257" r:id="rId28"/>
    <p:sldId id="2144937648" r:id="rId29"/>
    <p:sldId id="2144937649" r:id="rId30"/>
    <p:sldId id="2145873303" r:id="rId31"/>
    <p:sldId id="2145873296" r:id="rId32"/>
    <p:sldId id="2145873301" r:id="rId33"/>
    <p:sldId id="2145873300" r:id="rId34"/>
    <p:sldId id="2145873302" r:id="rId35"/>
    <p:sldId id="2144937407" r:id="rId36"/>
    <p:sldId id="259" r:id="rId37"/>
    <p:sldId id="578" r:id="rId38"/>
    <p:sldId id="3052" r:id="rId39"/>
    <p:sldId id="2144937538" r:id="rId40"/>
    <p:sldId id="2144937593" r:id="rId41"/>
    <p:sldId id="2144937595" r:id="rId42"/>
    <p:sldId id="2144937603" r:id="rId43"/>
    <p:sldId id="2144937597" r:id="rId44"/>
    <p:sldId id="2144937587" r:id="rId45"/>
    <p:sldId id="2144937617" r:id="rId46"/>
    <p:sldId id="2144937591" r:id="rId47"/>
    <p:sldId id="2144937600" r:id="rId48"/>
    <p:sldId id="2144937541" r:id="rId49"/>
    <p:sldId id="643" r:id="rId50"/>
    <p:sldId id="2144937618" r:id="rId51"/>
    <p:sldId id="2144937601" r:id="rId52"/>
    <p:sldId id="2144937602" r:id="rId53"/>
    <p:sldId id="2144937604" r:id="rId54"/>
    <p:sldId id="2144937605" r:id="rId55"/>
    <p:sldId id="2144937606" r:id="rId56"/>
    <p:sldId id="2144937607" r:id="rId57"/>
    <p:sldId id="2144937608" r:id="rId58"/>
    <p:sldId id="2144937609" r:id="rId59"/>
    <p:sldId id="2144937610" r:id="rId60"/>
    <p:sldId id="2144937614" r:id="rId61"/>
    <p:sldId id="2144937611" r:id="rId62"/>
    <p:sldId id="2144937612" r:id="rId63"/>
    <p:sldId id="2144937613" r:id="rId64"/>
    <p:sldId id="2144937598" r:id="rId65"/>
    <p:sldId id="2145873338" r:id="rId66"/>
    <p:sldId id="2145873340" r:id="rId67"/>
    <p:sldId id="2145873339" r:id="rId68"/>
    <p:sldId id="2145873341" r:id="rId69"/>
    <p:sldId id="364" r:id="rId70"/>
    <p:sldId id="333" r:id="rId71"/>
    <p:sldId id="2145873337" r:id="rId72"/>
    <p:sldId id="2145873336" r:id="rId73"/>
    <p:sldId id="372" r:id="rId74"/>
    <p:sldId id="332" r:id="rId75"/>
    <p:sldId id="2145873329" r:id="rId76"/>
    <p:sldId id="2145873330" r:id="rId77"/>
    <p:sldId id="2145873331" r:id="rId78"/>
    <p:sldId id="2145873332" r:id="rId79"/>
    <p:sldId id="2145873334" r:id="rId80"/>
    <p:sldId id="2145873335" r:id="rId81"/>
    <p:sldId id="2145873333" r:id="rId82"/>
    <p:sldId id="373" r:id="rId83"/>
    <p:sldId id="376" r:id="rId84"/>
    <p:sldId id="377" r:id="rId85"/>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44D423-2DF8-0D69-94E1-6FE14F1952A9}" name="Gretchen Grieser" initials="GG" userId="3589e9edb66ad479" providerId="Windows Live"/>
  <p188:author id="{BF2EA7EC-351F-24F1-513A-942523B89243}" name="Holberg, Heather" initials="HH" userId="S::hholberg@cookcountyhhs.org::d9c90fa2-e235-4660-8b63-6fe76ddf7d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3208"/>
    <a:srgbClr val="00002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542782-91B5-11E1-CF3F-964F4FD9D62A}" v="74" dt="2023-03-14T17:33:35.0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90" autoAdjust="0"/>
    <p:restoredTop sz="80774" autoAdjust="0"/>
  </p:normalViewPr>
  <p:slideViewPr>
    <p:cSldViewPr snapToGrid="0" snapToObjects="1" showGuides="1">
      <p:cViewPr varScale="1">
        <p:scale>
          <a:sx n="75" d="100"/>
          <a:sy n="75" d="100"/>
        </p:scale>
        <p:origin x="591" y="42"/>
      </p:cViewPr>
      <p:guideLst>
        <p:guide orient="horz" pos="2184"/>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omments/modernComment_7FD92645_F97F582A.xml><?xml version="1.0" encoding="utf-8"?>
<p188:cmLst xmlns:a="http://schemas.openxmlformats.org/drawingml/2006/main" xmlns:r="http://schemas.openxmlformats.org/officeDocument/2006/relationships" xmlns:p188="http://schemas.microsoft.com/office/powerpoint/2018/8/main">
  <p188:cm id="{A2EDCC0A-8C4C-46BE-B8F5-4970E42C52BB}" authorId="{BF2EA7EC-351F-24F1-513A-942523B89243}" created="2023-03-13T18:55:07.374">
    <pc:sldMkLst xmlns:pc="http://schemas.microsoft.com/office/powerpoint/2013/main/command">
      <pc:docMk/>
      <pc:sldMk cId="4185872426" sldId="2144937541"/>
    </pc:sldMkLst>
    <p188:txBody>
      <a:bodyPr/>
      <a:lstStyle/>
      <a:p>
        <a:r>
          <a:rPr lang="en-US"/>
          <a:t>Add CCH Application Assistance to this list</a:t>
        </a:r>
      </a:p>
    </p188:txBody>
  </p188:cm>
</p188:cmLst>
</file>

<file path=ppt/comments/modernComment_7FD92680_10186463.xml><?xml version="1.0" encoding="utf-8"?>
<p188:cmLst xmlns:a="http://schemas.openxmlformats.org/drawingml/2006/main" xmlns:r="http://schemas.openxmlformats.org/officeDocument/2006/relationships" xmlns:p188="http://schemas.microsoft.com/office/powerpoint/2018/8/main">
  <p188:cm id="{99F60B74-B4C2-4865-9EAF-24CB744D9496}" authorId="{BF2EA7EC-351F-24F1-513A-942523B89243}" created="2023-03-13T18:54:35.194">
    <ac:deMkLst xmlns:ac="http://schemas.microsoft.com/office/drawing/2013/main/command">
      <pc:docMk xmlns:pc="http://schemas.microsoft.com/office/powerpoint/2013/main/command"/>
      <pc:sldMk xmlns:pc="http://schemas.microsoft.com/office/powerpoint/2013/main/command" cId="270034019" sldId="2144937600"/>
      <ac:graphicFrameMk id="2" creationId="{EF5DE118-9D76-42DA-9218-9A5DAAF1EB3B}"/>
    </ac:deMkLst>
    <p188:txBody>
      <a:bodyPr/>
      <a:lstStyle/>
      <a:p>
        <a:r>
          <a:rPr lang="en-US"/>
          <a:t>Working with EVH to determine how these will be shared with the CMEs
When presenting this, we should be realistic that the care coord likely can't help with ABE but should direct to one of the call centers.</a:t>
        </a:r>
      </a:p>
    </p188:txBody>
  </p188:cm>
</p188:cmLst>
</file>

<file path=ppt/comments/modernComment_7FD92691_E4A8B51D.xml><?xml version="1.0" encoding="utf-8"?>
<p188:cmLst xmlns:a="http://schemas.openxmlformats.org/drawingml/2006/main" xmlns:r="http://schemas.openxmlformats.org/officeDocument/2006/relationships" xmlns:p188="http://schemas.microsoft.com/office/powerpoint/2018/8/main">
  <p188:cm id="{2FB9AFAA-EE38-284D-8E95-073D11C1F7D9}" authorId="{7344D423-2DF8-0D69-94E1-6FE14F1952A9}" created="2023-03-13T20:54:57.626">
    <pc:sldMkLst xmlns:pc="http://schemas.microsoft.com/office/powerpoint/2013/main/command">
      <pc:docMk/>
      <pc:sldMk cId="3836261661" sldId="2144937617"/>
    </pc:sldMkLst>
    <p188:txBody>
      <a:bodyPr/>
      <a:lstStyle/>
      <a:p>
        <a:r>
          <a:rPr lang="en-US"/>
          <a:t>Switched out slide
</a:t>
        </a:r>
      </a:p>
    </p188:txBody>
  </p188:cm>
</p188:cmLst>
</file>

<file path=ppt/diagrams/_rels/data15.xml.rels><?xml version="1.0" encoding="UTF-8" standalone="yes"?>
<Relationships xmlns="http://schemas.openxmlformats.org/package/2006/relationships"><Relationship Id="rId1" Type="http://schemas.openxmlformats.org/officeDocument/2006/relationships/hyperlink" Target="http://www2.illinois.gov/hfs/address" TargetMode="External"/></Relationships>
</file>

<file path=ppt/diagrams/_rels/data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hyperlink" Target="https://www2.illinois.gov/hfs/MedicalClients/Pages/addresschange.aspx" TargetMode="External"/><Relationship Id="rId5" Type="http://schemas.openxmlformats.org/officeDocument/2006/relationships/image" Target="../media/image27.svg"/><Relationship Id="rId4" Type="http://schemas.openxmlformats.org/officeDocument/2006/relationships/image" Target="../media/image26.png"/></Relationships>
</file>

<file path=ppt/diagrams/_rels/data19.xml.rels><?xml version="1.0" encoding="UTF-8" standalone="yes"?>
<Relationships xmlns="http://schemas.openxmlformats.org/package/2006/relationships"><Relationship Id="rId1" Type="http://schemas.openxmlformats.org/officeDocument/2006/relationships/hyperlink" Target="http://abe.illinois.gov/"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5.xml.rels><?xml version="1.0" encoding="UTF-8" standalone="yes"?>
<Relationships xmlns="http://schemas.openxmlformats.org/package/2006/relationships"><Relationship Id="rId1" Type="http://schemas.openxmlformats.org/officeDocument/2006/relationships/hyperlink" Target="http://www2.illinois.gov/hfs/address" TargetMode="External"/></Relationships>
</file>

<file path=ppt/diagrams/_rels/drawing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5" Type="http://schemas.openxmlformats.org/officeDocument/2006/relationships/hyperlink" Target="https://www2.illinois.gov/hfs/MedicalClients/Pages/addresschange.aspx" TargetMode="External"/><Relationship Id="rId4" Type="http://schemas.openxmlformats.org/officeDocument/2006/relationships/image" Target="../media/image27.svg"/></Relationships>
</file>

<file path=ppt/diagrams/_rels/drawing19.xml.rels><?xml version="1.0" encoding="UTF-8" standalone="yes"?>
<Relationships xmlns="http://schemas.openxmlformats.org/package/2006/relationships"><Relationship Id="rId1" Type="http://schemas.openxmlformats.org/officeDocument/2006/relationships/hyperlink" Target="http://abe.illinois.gov/"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34EC63-AF27-4F21-8D86-B733D49031E2}"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72259A91-D723-4C8F-BB2C-91EB4ABA836D}">
      <dgm:prSet/>
      <dgm:spPr/>
      <dgm:t>
        <a:bodyPr/>
        <a:lstStyle/>
        <a:p>
          <a:r>
            <a:rPr lang="en-US"/>
            <a:t>Welcome/Introductions</a:t>
          </a:r>
        </a:p>
      </dgm:t>
    </dgm:pt>
    <dgm:pt modelId="{33415CC0-F28B-4B4A-82ED-AA0086B13582}" type="parTrans" cxnId="{163F55C7-8A8B-4F0C-A9EF-1FF9539F5E00}">
      <dgm:prSet/>
      <dgm:spPr/>
      <dgm:t>
        <a:bodyPr/>
        <a:lstStyle/>
        <a:p>
          <a:endParaRPr lang="en-US"/>
        </a:p>
      </dgm:t>
    </dgm:pt>
    <dgm:pt modelId="{A9C60FC7-944C-47C0-8609-D52D595A8809}" type="sibTrans" cxnId="{163F55C7-8A8B-4F0C-A9EF-1FF9539F5E00}">
      <dgm:prSet/>
      <dgm:spPr/>
      <dgm:t>
        <a:bodyPr/>
        <a:lstStyle/>
        <a:p>
          <a:endParaRPr lang="en-US"/>
        </a:p>
      </dgm:t>
    </dgm:pt>
    <dgm:pt modelId="{E1E632D9-2A72-48F2-A364-0A8E19DE91CC}">
      <dgm:prSet/>
      <dgm:spPr/>
      <dgm:t>
        <a:bodyPr/>
        <a:lstStyle/>
        <a:p>
          <a:r>
            <a:rPr lang="en-US"/>
            <a:t>BH Rate Improvement Initiative </a:t>
          </a:r>
        </a:p>
      </dgm:t>
    </dgm:pt>
    <dgm:pt modelId="{95BEA780-C7CD-45C1-8107-1260C5649D95}" type="parTrans" cxnId="{03CE3DD4-0C24-4EC7-B936-F22BE6620316}">
      <dgm:prSet/>
      <dgm:spPr/>
      <dgm:t>
        <a:bodyPr/>
        <a:lstStyle/>
        <a:p>
          <a:endParaRPr lang="en-US"/>
        </a:p>
      </dgm:t>
    </dgm:pt>
    <dgm:pt modelId="{F68D94D8-6343-4739-A96E-598A0716AD11}" type="sibTrans" cxnId="{03CE3DD4-0C24-4EC7-B936-F22BE6620316}">
      <dgm:prSet/>
      <dgm:spPr/>
      <dgm:t>
        <a:bodyPr/>
        <a:lstStyle/>
        <a:p>
          <a:endParaRPr lang="en-US"/>
        </a:p>
      </dgm:t>
    </dgm:pt>
    <dgm:pt modelId="{14275F3A-58D8-43E5-AB00-00E2D78789A4}">
      <dgm:prSet/>
      <dgm:spPr/>
      <dgm:t>
        <a:bodyPr/>
        <a:lstStyle/>
        <a:p>
          <a:r>
            <a:rPr lang="en-US"/>
            <a:t>Follow-Up After Hospitalization for Mental Illness (FUH)</a:t>
          </a:r>
        </a:p>
      </dgm:t>
    </dgm:pt>
    <dgm:pt modelId="{8F81EEE9-45B6-483F-89B7-BB1C98C82A9E}" type="parTrans" cxnId="{DE77D76E-E23A-4BD8-BF23-7D9D51CA4CB0}">
      <dgm:prSet/>
      <dgm:spPr/>
      <dgm:t>
        <a:bodyPr/>
        <a:lstStyle/>
        <a:p>
          <a:endParaRPr lang="en-US"/>
        </a:p>
      </dgm:t>
    </dgm:pt>
    <dgm:pt modelId="{F2C6F09E-8C87-423D-A745-02AB9300C6FD}" type="sibTrans" cxnId="{DE77D76E-E23A-4BD8-BF23-7D9D51CA4CB0}">
      <dgm:prSet/>
      <dgm:spPr/>
      <dgm:t>
        <a:bodyPr/>
        <a:lstStyle/>
        <a:p>
          <a:endParaRPr lang="en-US"/>
        </a:p>
      </dgm:t>
    </dgm:pt>
    <dgm:pt modelId="{64714A0D-9A8A-46A7-9A44-B9758CC9934A}">
      <dgm:prSet/>
      <dgm:spPr/>
      <dgm:t>
        <a:bodyPr/>
        <a:lstStyle/>
        <a:p>
          <a:r>
            <a:rPr lang="en-US"/>
            <a:t>Follow-Up After ED Visit for Mental Illness (FUM) </a:t>
          </a:r>
        </a:p>
      </dgm:t>
    </dgm:pt>
    <dgm:pt modelId="{B36A2BC8-85BA-450B-8C6D-C76CF6D164C8}" type="parTrans" cxnId="{FE5EB244-6447-4475-B5D8-A521CF6BD6B5}">
      <dgm:prSet/>
      <dgm:spPr/>
      <dgm:t>
        <a:bodyPr/>
        <a:lstStyle/>
        <a:p>
          <a:endParaRPr lang="en-US"/>
        </a:p>
      </dgm:t>
    </dgm:pt>
    <dgm:pt modelId="{CC2FF3F1-3ECA-4582-A2E5-B1ECBAF92989}" type="sibTrans" cxnId="{FE5EB244-6447-4475-B5D8-A521CF6BD6B5}">
      <dgm:prSet/>
      <dgm:spPr/>
      <dgm:t>
        <a:bodyPr/>
        <a:lstStyle/>
        <a:p>
          <a:endParaRPr lang="en-US"/>
        </a:p>
      </dgm:t>
    </dgm:pt>
    <dgm:pt modelId="{7CC4F641-16EA-45F9-9D69-921730A8EA4F}">
      <dgm:prSet/>
      <dgm:spPr/>
      <dgm:t>
        <a:bodyPr/>
        <a:lstStyle/>
        <a:p>
          <a:r>
            <a:rPr lang="en-US"/>
            <a:t>Follow-Up After ED Visit for Substance use Disorder (FUA) </a:t>
          </a:r>
        </a:p>
      </dgm:t>
    </dgm:pt>
    <dgm:pt modelId="{4A176C8E-D27B-4975-943A-BDA511844F0E}" type="parTrans" cxnId="{11174331-6FB4-47D2-9C2F-EBF1EA35CEAB}">
      <dgm:prSet/>
      <dgm:spPr/>
      <dgm:t>
        <a:bodyPr/>
        <a:lstStyle/>
        <a:p>
          <a:endParaRPr lang="en-US"/>
        </a:p>
      </dgm:t>
    </dgm:pt>
    <dgm:pt modelId="{059A579C-5ABE-43CF-A5DD-F70743F661D4}" type="sibTrans" cxnId="{11174331-6FB4-47D2-9C2F-EBF1EA35CEAB}">
      <dgm:prSet/>
      <dgm:spPr/>
      <dgm:t>
        <a:bodyPr/>
        <a:lstStyle/>
        <a:p>
          <a:endParaRPr lang="en-US"/>
        </a:p>
      </dgm:t>
    </dgm:pt>
    <dgm:pt modelId="{2C70B42E-95E3-4CE6-AECE-7843B5E322AA}">
      <dgm:prSet/>
      <dgm:spPr/>
      <dgm:t>
        <a:bodyPr/>
        <a:lstStyle/>
        <a:p>
          <a:r>
            <a:rPr lang="en-US"/>
            <a:t>Member Rewards Program </a:t>
          </a:r>
        </a:p>
      </dgm:t>
    </dgm:pt>
    <dgm:pt modelId="{20E8C4AF-AC86-40CA-8369-17CC07C21803}" type="parTrans" cxnId="{4984ABEC-34C1-4DE6-AA6A-A32721A05671}">
      <dgm:prSet/>
      <dgm:spPr/>
      <dgm:t>
        <a:bodyPr/>
        <a:lstStyle/>
        <a:p>
          <a:endParaRPr lang="en-US"/>
        </a:p>
      </dgm:t>
    </dgm:pt>
    <dgm:pt modelId="{75567CEB-3B96-48BF-95FE-17AAE90064E3}" type="sibTrans" cxnId="{4984ABEC-34C1-4DE6-AA6A-A32721A05671}">
      <dgm:prSet/>
      <dgm:spPr/>
      <dgm:t>
        <a:bodyPr/>
        <a:lstStyle/>
        <a:p>
          <a:endParaRPr lang="en-US"/>
        </a:p>
      </dgm:t>
    </dgm:pt>
    <dgm:pt modelId="{24E649AD-2054-48CC-95C4-8FAAF1D3CBB2}" type="pres">
      <dgm:prSet presAssocID="{1434EC63-AF27-4F21-8D86-B733D49031E2}" presName="vert0" presStyleCnt="0">
        <dgm:presLayoutVars>
          <dgm:dir/>
          <dgm:animOne val="branch"/>
          <dgm:animLvl val="lvl"/>
        </dgm:presLayoutVars>
      </dgm:prSet>
      <dgm:spPr/>
    </dgm:pt>
    <dgm:pt modelId="{399123D7-4388-4D1C-8D36-D26170F5076D}" type="pres">
      <dgm:prSet presAssocID="{72259A91-D723-4C8F-BB2C-91EB4ABA836D}" presName="thickLine" presStyleLbl="alignNode1" presStyleIdx="0" presStyleCnt="6"/>
      <dgm:spPr/>
    </dgm:pt>
    <dgm:pt modelId="{5C1D035B-3AB4-4123-B5E5-15AF02E0AB83}" type="pres">
      <dgm:prSet presAssocID="{72259A91-D723-4C8F-BB2C-91EB4ABA836D}" presName="horz1" presStyleCnt="0"/>
      <dgm:spPr/>
    </dgm:pt>
    <dgm:pt modelId="{F514FAA4-4687-4514-ABBC-06A35B2227C5}" type="pres">
      <dgm:prSet presAssocID="{72259A91-D723-4C8F-BB2C-91EB4ABA836D}" presName="tx1" presStyleLbl="revTx" presStyleIdx="0" presStyleCnt="6"/>
      <dgm:spPr/>
    </dgm:pt>
    <dgm:pt modelId="{5F422A0E-DB18-45C8-A0FC-1FE78BC5DEAE}" type="pres">
      <dgm:prSet presAssocID="{72259A91-D723-4C8F-BB2C-91EB4ABA836D}" presName="vert1" presStyleCnt="0"/>
      <dgm:spPr/>
    </dgm:pt>
    <dgm:pt modelId="{ABE9AFF6-FB4C-48E4-804B-8AAA5A4A039B}" type="pres">
      <dgm:prSet presAssocID="{E1E632D9-2A72-48F2-A364-0A8E19DE91CC}" presName="thickLine" presStyleLbl="alignNode1" presStyleIdx="1" presStyleCnt="6"/>
      <dgm:spPr/>
    </dgm:pt>
    <dgm:pt modelId="{7FAA167F-3430-4536-B24D-51791B275911}" type="pres">
      <dgm:prSet presAssocID="{E1E632D9-2A72-48F2-A364-0A8E19DE91CC}" presName="horz1" presStyleCnt="0"/>
      <dgm:spPr/>
    </dgm:pt>
    <dgm:pt modelId="{E8CE79CD-463B-4C28-84D4-6D25006FE842}" type="pres">
      <dgm:prSet presAssocID="{E1E632D9-2A72-48F2-A364-0A8E19DE91CC}" presName="tx1" presStyleLbl="revTx" presStyleIdx="1" presStyleCnt="6"/>
      <dgm:spPr/>
    </dgm:pt>
    <dgm:pt modelId="{6469FFB5-4714-4D7A-9FAB-61BC6B3B3133}" type="pres">
      <dgm:prSet presAssocID="{E1E632D9-2A72-48F2-A364-0A8E19DE91CC}" presName="vert1" presStyleCnt="0"/>
      <dgm:spPr/>
    </dgm:pt>
    <dgm:pt modelId="{3B9B6E8A-5E6A-498D-97BC-B9785F49E203}" type="pres">
      <dgm:prSet presAssocID="{14275F3A-58D8-43E5-AB00-00E2D78789A4}" presName="thickLine" presStyleLbl="alignNode1" presStyleIdx="2" presStyleCnt="6"/>
      <dgm:spPr/>
    </dgm:pt>
    <dgm:pt modelId="{77963309-CFB5-4E50-AE49-EC62F144B07B}" type="pres">
      <dgm:prSet presAssocID="{14275F3A-58D8-43E5-AB00-00E2D78789A4}" presName="horz1" presStyleCnt="0"/>
      <dgm:spPr/>
    </dgm:pt>
    <dgm:pt modelId="{EB965387-A785-4E79-A35E-5881476A6BE5}" type="pres">
      <dgm:prSet presAssocID="{14275F3A-58D8-43E5-AB00-00E2D78789A4}" presName="tx1" presStyleLbl="revTx" presStyleIdx="2" presStyleCnt="6"/>
      <dgm:spPr/>
    </dgm:pt>
    <dgm:pt modelId="{FD596954-33AB-464E-9D91-6B99E055F0A5}" type="pres">
      <dgm:prSet presAssocID="{14275F3A-58D8-43E5-AB00-00E2D78789A4}" presName="vert1" presStyleCnt="0"/>
      <dgm:spPr/>
    </dgm:pt>
    <dgm:pt modelId="{9D4EE90D-B3AE-4A10-9BBA-2F12E9CBC687}" type="pres">
      <dgm:prSet presAssocID="{64714A0D-9A8A-46A7-9A44-B9758CC9934A}" presName="thickLine" presStyleLbl="alignNode1" presStyleIdx="3" presStyleCnt="6"/>
      <dgm:spPr/>
    </dgm:pt>
    <dgm:pt modelId="{6D45324C-760A-4D0B-B1C9-204A29085625}" type="pres">
      <dgm:prSet presAssocID="{64714A0D-9A8A-46A7-9A44-B9758CC9934A}" presName="horz1" presStyleCnt="0"/>
      <dgm:spPr/>
    </dgm:pt>
    <dgm:pt modelId="{5E2069B1-652B-4C57-8DE0-EB5DE13FF695}" type="pres">
      <dgm:prSet presAssocID="{64714A0D-9A8A-46A7-9A44-B9758CC9934A}" presName="tx1" presStyleLbl="revTx" presStyleIdx="3" presStyleCnt="6"/>
      <dgm:spPr/>
    </dgm:pt>
    <dgm:pt modelId="{FB853064-5B8F-4348-8B02-8A19C77A4A2E}" type="pres">
      <dgm:prSet presAssocID="{64714A0D-9A8A-46A7-9A44-B9758CC9934A}" presName="vert1" presStyleCnt="0"/>
      <dgm:spPr/>
    </dgm:pt>
    <dgm:pt modelId="{1E3F73C9-4E49-459D-AF8E-B1EC24F7BB97}" type="pres">
      <dgm:prSet presAssocID="{7CC4F641-16EA-45F9-9D69-921730A8EA4F}" presName="thickLine" presStyleLbl="alignNode1" presStyleIdx="4" presStyleCnt="6"/>
      <dgm:spPr/>
    </dgm:pt>
    <dgm:pt modelId="{CA333FA4-A0EB-4F52-BF5A-420ACBA928E3}" type="pres">
      <dgm:prSet presAssocID="{7CC4F641-16EA-45F9-9D69-921730A8EA4F}" presName="horz1" presStyleCnt="0"/>
      <dgm:spPr/>
    </dgm:pt>
    <dgm:pt modelId="{2EE32CDF-B16C-4172-A48F-92C84739E193}" type="pres">
      <dgm:prSet presAssocID="{7CC4F641-16EA-45F9-9D69-921730A8EA4F}" presName="tx1" presStyleLbl="revTx" presStyleIdx="4" presStyleCnt="6"/>
      <dgm:spPr/>
    </dgm:pt>
    <dgm:pt modelId="{96E3562E-436C-46CB-AB14-7B0700B12126}" type="pres">
      <dgm:prSet presAssocID="{7CC4F641-16EA-45F9-9D69-921730A8EA4F}" presName="vert1" presStyleCnt="0"/>
      <dgm:spPr/>
    </dgm:pt>
    <dgm:pt modelId="{AD549CD9-0563-40BC-A338-8C041F935C13}" type="pres">
      <dgm:prSet presAssocID="{2C70B42E-95E3-4CE6-AECE-7843B5E322AA}" presName="thickLine" presStyleLbl="alignNode1" presStyleIdx="5" presStyleCnt="6"/>
      <dgm:spPr/>
    </dgm:pt>
    <dgm:pt modelId="{B2DB5D9A-EEC0-478D-A81D-389AC5D90466}" type="pres">
      <dgm:prSet presAssocID="{2C70B42E-95E3-4CE6-AECE-7843B5E322AA}" presName="horz1" presStyleCnt="0"/>
      <dgm:spPr/>
    </dgm:pt>
    <dgm:pt modelId="{073BFE8D-9244-4554-B39C-DBA12EEF5009}" type="pres">
      <dgm:prSet presAssocID="{2C70B42E-95E3-4CE6-AECE-7843B5E322AA}" presName="tx1" presStyleLbl="revTx" presStyleIdx="5" presStyleCnt="6"/>
      <dgm:spPr/>
    </dgm:pt>
    <dgm:pt modelId="{A1D43D91-47D8-4ADA-A1B0-9A35B074B512}" type="pres">
      <dgm:prSet presAssocID="{2C70B42E-95E3-4CE6-AECE-7843B5E322AA}" presName="vert1" presStyleCnt="0"/>
      <dgm:spPr/>
    </dgm:pt>
  </dgm:ptLst>
  <dgm:cxnLst>
    <dgm:cxn modelId="{BA42032E-FAD0-4B21-AEB5-CC55E7B9F0D2}" type="presOf" srcId="{72259A91-D723-4C8F-BB2C-91EB4ABA836D}" destId="{F514FAA4-4687-4514-ABBC-06A35B2227C5}" srcOrd="0" destOrd="0" presId="urn:microsoft.com/office/officeart/2008/layout/LinedList"/>
    <dgm:cxn modelId="{11174331-6FB4-47D2-9C2F-EBF1EA35CEAB}" srcId="{1434EC63-AF27-4F21-8D86-B733D49031E2}" destId="{7CC4F641-16EA-45F9-9D69-921730A8EA4F}" srcOrd="4" destOrd="0" parTransId="{4A176C8E-D27B-4975-943A-BDA511844F0E}" sibTransId="{059A579C-5ABE-43CF-A5DD-F70743F661D4}"/>
    <dgm:cxn modelId="{FE5EB244-6447-4475-B5D8-A521CF6BD6B5}" srcId="{1434EC63-AF27-4F21-8D86-B733D49031E2}" destId="{64714A0D-9A8A-46A7-9A44-B9758CC9934A}" srcOrd="3" destOrd="0" parTransId="{B36A2BC8-85BA-450B-8C6D-C76CF6D164C8}" sibTransId="{CC2FF3F1-3ECA-4582-A2E5-B1ECBAF92989}"/>
    <dgm:cxn modelId="{DE77D76E-E23A-4BD8-BF23-7D9D51CA4CB0}" srcId="{1434EC63-AF27-4F21-8D86-B733D49031E2}" destId="{14275F3A-58D8-43E5-AB00-00E2D78789A4}" srcOrd="2" destOrd="0" parTransId="{8F81EEE9-45B6-483F-89B7-BB1C98C82A9E}" sibTransId="{F2C6F09E-8C87-423D-A745-02AB9300C6FD}"/>
    <dgm:cxn modelId="{D5DDCA87-C936-4343-B96C-917117BFB3F8}" type="presOf" srcId="{7CC4F641-16EA-45F9-9D69-921730A8EA4F}" destId="{2EE32CDF-B16C-4172-A48F-92C84739E193}" srcOrd="0" destOrd="0" presId="urn:microsoft.com/office/officeart/2008/layout/LinedList"/>
    <dgm:cxn modelId="{BD20018E-EA02-4F53-AF2E-76CF1A46479D}" type="presOf" srcId="{E1E632D9-2A72-48F2-A364-0A8E19DE91CC}" destId="{E8CE79CD-463B-4C28-84D4-6D25006FE842}" srcOrd="0" destOrd="0" presId="urn:microsoft.com/office/officeart/2008/layout/LinedList"/>
    <dgm:cxn modelId="{3BCB7E9A-2A6B-4A06-B65A-B2CD36B0F279}" type="presOf" srcId="{14275F3A-58D8-43E5-AB00-00E2D78789A4}" destId="{EB965387-A785-4E79-A35E-5881476A6BE5}" srcOrd="0" destOrd="0" presId="urn:microsoft.com/office/officeart/2008/layout/LinedList"/>
    <dgm:cxn modelId="{163F55C7-8A8B-4F0C-A9EF-1FF9539F5E00}" srcId="{1434EC63-AF27-4F21-8D86-B733D49031E2}" destId="{72259A91-D723-4C8F-BB2C-91EB4ABA836D}" srcOrd="0" destOrd="0" parTransId="{33415CC0-F28B-4B4A-82ED-AA0086B13582}" sibTransId="{A9C60FC7-944C-47C0-8609-D52D595A8809}"/>
    <dgm:cxn modelId="{ADC382D0-A019-4A89-90FD-F1AA7FBB0C92}" type="presOf" srcId="{64714A0D-9A8A-46A7-9A44-B9758CC9934A}" destId="{5E2069B1-652B-4C57-8DE0-EB5DE13FF695}" srcOrd="0" destOrd="0" presId="urn:microsoft.com/office/officeart/2008/layout/LinedList"/>
    <dgm:cxn modelId="{03CE3DD4-0C24-4EC7-B936-F22BE6620316}" srcId="{1434EC63-AF27-4F21-8D86-B733D49031E2}" destId="{E1E632D9-2A72-48F2-A364-0A8E19DE91CC}" srcOrd="1" destOrd="0" parTransId="{95BEA780-C7CD-45C1-8107-1260C5649D95}" sibTransId="{F68D94D8-6343-4739-A96E-598A0716AD11}"/>
    <dgm:cxn modelId="{C2FE44DE-B035-4692-A55D-93CD2477D61F}" type="presOf" srcId="{2C70B42E-95E3-4CE6-AECE-7843B5E322AA}" destId="{073BFE8D-9244-4554-B39C-DBA12EEF5009}" srcOrd="0" destOrd="0" presId="urn:microsoft.com/office/officeart/2008/layout/LinedList"/>
    <dgm:cxn modelId="{4984ABEC-34C1-4DE6-AA6A-A32721A05671}" srcId="{1434EC63-AF27-4F21-8D86-B733D49031E2}" destId="{2C70B42E-95E3-4CE6-AECE-7843B5E322AA}" srcOrd="5" destOrd="0" parTransId="{20E8C4AF-AC86-40CA-8369-17CC07C21803}" sibTransId="{75567CEB-3B96-48BF-95FE-17AAE90064E3}"/>
    <dgm:cxn modelId="{44CBE5FD-2BAF-44A1-8780-7688FEAA6034}" type="presOf" srcId="{1434EC63-AF27-4F21-8D86-B733D49031E2}" destId="{24E649AD-2054-48CC-95C4-8FAAF1D3CBB2}" srcOrd="0" destOrd="0" presId="urn:microsoft.com/office/officeart/2008/layout/LinedList"/>
    <dgm:cxn modelId="{A1565EB1-7DCB-410E-9C9A-562353E001DD}" type="presParOf" srcId="{24E649AD-2054-48CC-95C4-8FAAF1D3CBB2}" destId="{399123D7-4388-4D1C-8D36-D26170F5076D}" srcOrd="0" destOrd="0" presId="urn:microsoft.com/office/officeart/2008/layout/LinedList"/>
    <dgm:cxn modelId="{D2EF8B16-E835-44A4-9D25-B3D5AC4DC271}" type="presParOf" srcId="{24E649AD-2054-48CC-95C4-8FAAF1D3CBB2}" destId="{5C1D035B-3AB4-4123-B5E5-15AF02E0AB83}" srcOrd="1" destOrd="0" presId="urn:microsoft.com/office/officeart/2008/layout/LinedList"/>
    <dgm:cxn modelId="{2E143E62-A78D-4D8F-BC8C-53A5B302D3A9}" type="presParOf" srcId="{5C1D035B-3AB4-4123-B5E5-15AF02E0AB83}" destId="{F514FAA4-4687-4514-ABBC-06A35B2227C5}" srcOrd="0" destOrd="0" presId="urn:microsoft.com/office/officeart/2008/layout/LinedList"/>
    <dgm:cxn modelId="{CDCF932E-43D5-461E-A159-66AE15CE29C1}" type="presParOf" srcId="{5C1D035B-3AB4-4123-B5E5-15AF02E0AB83}" destId="{5F422A0E-DB18-45C8-A0FC-1FE78BC5DEAE}" srcOrd="1" destOrd="0" presId="urn:microsoft.com/office/officeart/2008/layout/LinedList"/>
    <dgm:cxn modelId="{2CFCBFFD-567B-42F7-8F16-A798C9AC172A}" type="presParOf" srcId="{24E649AD-2054-48CC-95C4-8FAAF1D3CBB2}" destId="{ABE9AFF6-FB4C-48E4-804B-8AAA5A4A039B}" srcOrd="2" destOrd="0" presId="urn:microsoft.com/office/officeart/2008/layout/LinedList"/>
    <dgm:cxn modelId="{99432E46-44A1-4210-B6D7-6A9B7CDB4374}" type="presParOf" srcId="{24E649AD-2054-48CC-95C4-8FAAF1D3CBB2}" destId="{7FAA167F-3430-4536-B24D-51791B275911}" srcOrd="3" destOrd="0" presId="urn:microsoft.com/office/officeart/2008/layout/LinedList"/>
    <dgm:cxn modelId="{84BB6041-EC28-4CE1-AE7C-25DF11055F68}" type="presParOf" srcId="{7FAA167F-3430-4536-B24D-51791B275911}" destId="{E8CE79CD-463B-4C28-84D4-6D25006FE842}" srcOrd="0" destOrd="0" presId="urn:microsoft.com/office/officeart/2008/layout/LinedList"/>
    <dgm:cxn modelId="{12250D1D-3154-42BE-92B4-8D1212A23CF3}" type="presParOf" srcId="{7FAA167F-3430-4536-B24D-51791B275911}" destId="{6469FFB5-4714-4D7A-9FAB-61BC6B3B3133}" srcOrd="1" destOrd="0" presId="urn:microsoft.com/office/officeart/2008/layout/LinedList"/>
    <dgm:cxn modelId="{E344625D-6CD3-4C61-8EED-E9F2063CC248}" type="presParOf" srcId="{24E649AD-2054-48CC-95C4-8FAAF1D3CBB2}" destId="{3B9B6E8A-5E6A-498D-97BC-B9785F49E203}" srcOrd="4" destOrd="0" presId="urn:microsoft.com/office/officeart/2008/layout/LinedList"/>
    <dgm:cxn modelId="{42B4570E-AA87-48A5-ADE2-25868F73EC32}" type="presParOf" srcId="{24E649AD-2054-48CC-95C4-8FAAF1D3CBB2}" destId="{77963309-CFB5-4E50-AE49-EC62F144B07B}" srcOrd="5" destOrd="0" presId="urn:microsoft.com/office/officeart/2008/layout/LinedList"/>
    <dgm:cxn modelId="{0FECED34-7A07-48D7-9009-AAA24042A108}" type="presParOf" srcId="{77963309-CFB5-4E50-AE49-EC62F144B07B}" destId="{EB965387-A785-4E79-A35E-5881476A6BE5}" srcOrd="0" destOrd="0" presId="urn:microsoft.com/office/officeart/2008/layout/LinedList"/>
    <dgm:cxn modelId="{3676FA0A-B54B-4008-BD8D-AE20F6AB338C}" type="presParOf" srcId="{77963309-CFB5-4E50-AE49-EC62F144B07B}" destId="{FD596954-33AB-464E-9D91-6B99E055F0A5}" srcOrd="1" destOrd="0" presId="urn:microsoft.com/office/officeart/2008/layout/LinedList"/>
    <dgm:cxn modelId="{CA571BAD-C413-4265-A2E2-FB3278B189A5}" type="presParOf" srcId="{24E649AD-2054-48CC-95C4-8FAAF1D3CBB2}" destId="{9D4EE90D-B3AE-4A10-9BBA-2F12E9CBC687}" srcOrd="6" destOrd="0" presId="urn:microsoft.com/office/officeart/2008/layout/LinedList"/>
    <dgm:cxn modelId="{952069FC-879A-46CB-ABEF-D8BCB3B5FDB8}" type="presParOf" srcId="{24E649AD-2054-48CC-95C4-8FAAF1D3CBB2}" destId="{6D45324C-760A-4D0B-B1C9-204A29085625}" srcOrd="7" destOrd="0" presId="urn:microsoft.com/office/officeart/2008/layout/LinedList"/>
    <dgm:cxn modelId="{7AB090EA-1DC5-480F-A58B-FC51E589F7CE}" type="presParOf" srcId="{6D45324C-760A-4D0B-B1C9-204A29085625}" destId="{5E2069B1-652B-4C57-8DE0-EB5DE13FF695}" srcOrd="0" destOrd="0" presId="urn:microsoft.com/office/officeart/2008/layout/LinedList"/>
    <dgm:cxn modelId="{531295CE-31F9-4BFD-9ABB-CABC1C7C52DB}" type="presParOf" srcId="{6D45324C-760A-4D0B-B1C9-204A29085625}" destId="{FB853064-5B8F-4348-8B02-8A19C77A4A2E}" srcOrd="1" destOrd="0" presId="urn:microsoft.com/office/officeart/2008/layout/LinedList"/>
    <dgm:cxn modelId="{E9229C0C-B142-457F-81E1-5DF183FC758E}" type="presParOf" srcId="{24E649AD-2054-48CC-95C4-8FAAF1D3CBB2}" destId="{1E3F73C9-4E49-459D-AF8E-B1EC24F7BB97}" srcOrd="8" destOrd="0" presId="urn:microsoft.com/office/officeart/2008/layout/LinedList"/>
    <dgm:cxn modelId="{94D1BB9D-B662-41B3-A123-69F38F90D14E}" type="presParOf" srcId="{24E649AD-2054-48CC-95C4-8FAAF1D3CBB2}" destId="{CA333FA4-A0EB-4F52-BF5A-420ACBA928E3}" srcOrd="9" destOrd="0" presId="urn:microsoft.com/office/officeart/2008/layout/LinedList"/>
    <dgm:cxn modelId="{46D685AF-624A-4B7A-BE5B-0456F2838BB1}" type="presParOf" srcId="{CA333FA4-A0EB-4F52-BF5A-420ACBA928E3}" destId="{2EE32CDF-B16C-4172-A48F-92C84739E193}" srcOrd="0" destOrd="0" presId="urn:microsoft.com/office/officeart/2008/layout/LinedList"/>
    <dgm:cxn modelId="{145031EC-BCD6-44E1-A15D-45CF48FF0425}" type="presParOf" srcId="{CA333FA4-A0EB-4F52-BF5A-420ACBA928E3}" destId="{96E3562E-436C-46CB-AB14-7B0700B12126}" srcOrd="1" destOrd="0" presId="urn:microsoft.com/office/officeart/2008/layout/LinedList"/>
    <dgm:cxn modelId="{A7F3D679-285E-409C-BA44-B8429532EA46}" type="presParOf" srcId="{24E649AD-2054-48CC-95C4-8FAAF1D3CBB2}" destId="{AD549CD9-0563-40BC-A338-8C041F935C13}" srcOrd="10" destOrd="0" presId="urn:microsoft.com/office/officeart/2008/layout/LinedList"/>
    <dgm:cxn modelId="{521FFB85-C522-4463-9976-A772B88A90B2}" type="presParOf" srcId="{24E649AD-2054-48CC-95C4-8FAAF1D3CBB2}" destId="{B2DB5D9A-EEC0-478D-A81D-389AC5D90466}" srcOrd="11" destOrd="0" presId="urn:microsoft.com/office/officeart/2008/layout/LinedList"/>
    <dgm:cxn modelId="{7A4A5715-271D-4863-BB4A-6F6D3781C536}" type="presParOf" srcId="{B2DB5D9A-EEC0-478D-A81D-389AC5D90466}" destId="{073BFE8D-9244-4554-B39C-DBA12EEF5009}" srcOrd="0" destOrd="0" presId="urn:microsoft.com/office/officeart/2008/layout/LinedList"/>
    <dgm:cxn modelId="{574FB954-4791-44CE-B82C-12EEC03C6A02}" type="presParOf" srcId="{B2DB5D9A-EEC0-478D-A81D-389AC5D90466}" destId="{A1D43D91-47D8-4ADA-A1B0-9A35B074B51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DAA7D6C-09D5-4BEA-8658-6CE8B4C92FC6}"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7A0B6863-485C-44DC-8215-FE442EB14FAD}">
      <dgm:prSet/>
      <dgm:spPr/>
      <dgm:t>
        <a:bodyPr/>
        <a:lstStyle/>
        <a:p>
          <a:r>
            <a:rPr lang="en-US"/>
            <a:t>Members can earn the same exact rewards as before; it will be loaded to their new cards.</a:t>
          </a:r>
        </a:p>
      </dgm:t>
    </dgm:pt>
    <dgm:pt modelId="{057193E5-D5D8-4A53-ADD7-78DC0AEEB237}" type="parTrans" cxnId="{E8DCF7C0-C89E-4DE5-9104-0BFEC9696FD6}">
      <dgm:prSet/>
      <dgm:spPr/>
      <dgm:t>
        <a:bodyPr/>
        <a:lstStyle/>
        <a:p>
          <a:endParaRPr lang="en-US"/>
        </a:p>
      </dgm:t>
    </dgm:pt>
    <dgm:pt modelId="{498273D9-6A8D-48FF-ACCA-A31287A7A831}" type="sibTrans" cxnId="{E8DCF7C0-C89E-4DE5-9104-0BFEC9696FD6}">
      <dgm:prSet/>
      <dgm:spPr/>
      <dgm:t>
        <a:bodyPr/>
        <a:lstStyle/>
        <a:p>
          <a:endParaRPr lang="en-US"/>
        </a:p>
      </dgm:t>
    </dgm:pt>
    <dgm:pt modelId="{21C74066-6DD2-4C33-B235-73C6D8F06574}">
      <dgm:prSet/>
      <dgm:spPr/>
      <dgm:t>
        <a:bodyPr/>
        <a:lstStyle/>
        <a:p>
          <a:r>
            <a:rPr lang="en-US"/>
            <a:t>Rewards earned expire 6 months after the reward is put onto the member’s card.</a:t>
          </a:r>
        </a:p>
      </dgm:t>
    </dgm:pt>
    <dgm:pt modelId="{7ACD1A10-17EA-4673-9234-E8BD2849E671}" type="parTrans" cxnId="{51C84A3F-4D83-4847-A520-4BFECF0E222A}">
      <dgm:prSet/>
      <dgm:spPr/>
      <dgm:t>
        <a:bodyPr/>
        <a:lstStyle/>
        <a:p>
          <a:endParaRPr lang="en-US"/>
        </a:p>
      </dgm:t>
    </dgm:pt>
    <dgm:pt modelId="{F3C06DE1-34CE-40CF-90B2-FFB4FA1487ED}" type="sibTrans" cxnId="{51C84A3F-4D83-4847-A520-4BFECF0E222A}">
      <dgm:prSet/>
      <dgm:spPr/>
      <dgm:t>
        <a:bodyPr/>
        <a:lstStyle/>
        <a:p>
          <a:endParaRPr lang="en-US"/>
        </a:p>
      </dgm:t>
    </dgm:pt>
    <dgm:pt modelId="{8A165EBC-C556-45A5-8943-EB89B42F66CE}">
      <dgm:prSet/>
      <dgm:spPr/>
      <dgm:t>
        <a:bodyPr/>
        <a:lstStyle/>
        <a:p>
          <a:r>
            <a:rPr lang="en-US"/>
            <a:t>Members will still be able to call our call center for questions regarding the benefit, card replacements, card issues, etc.</a:t>
          </a:r>
        </a:p>
      </dgm:t>
    </dgm:pt>
    <dgm:pt modelId="{474FF7CE-4366-4D08-B5AB-A81C37F23CCD}" type="parTrans" cxnId="{5A014598-8D64-41B8-BF52-DE8D56C73D78}">
      <dgm:prSet/>
      <dgm:spPr/>
      <dgm:t>
        <a:bodyPr/>
        <a:lstStyle/>
        <a:p>
          <a:endParaRPr lang="en-US"/>
        </a:p>
      </dgm:t>
    </dgm:pt>
    <dgm:pt modelId="{6ED873DF-80D1-49C9-ABD0-A5319217BE45}" type="sibTrans" cxnId="{5A014598-8D64-41B8-BF52-DE8D56C73D78}">
      <dgm:prSet/>
      <dgm:spPr/>
      <dgm:t>
        <a:bodyPr/>
        <a:lstStyle/>
        <a:p>
          <a:endParaRPr lang="en-US"/>
        </a:p>
      </dgm:t>
    </dgm:pt>
    <dgm:pt modelId="{B9455738-1374-4437-9635-1FF8CA5E021F}">
      <dgm:prSet/>
      <dgm:spPr/>
      <dgm:t>
        <a:bodyPr/>
        <a:lstStyle/>
        <a:p>
          <a:r>
            <a:rPr lang="en-US"/>
            <a:t>Members can still use the OTC Network App or call our call center to see their balance.</a:t>
          </a:r>
        </a:p>
      </dgm:t>
    </dgm:pt>
    <dgm:pt modelId="{D4BD81B7-A12A-4B5B-99B4-16D7238499F0}" type="parTrans" cxnId="{7753497D-BA86-4A10-9A13-80994BB8CE49}">
      <dgm:prSet/>
      <dgm:spPr/>
      <dgm:t>
        <a:bodyPr/>
        <a:lstStyle/>
        <a:p>
          <a:endParaRPr lang="en-US"/>
        </a:p>
      </dgm:t>
    </dgm:pt>
    <dgm:pt modelId="{A42ECFF6-CF07-4C04-A89D-448253FCBB55}" type="sibTrans" cxnId="{7753497D-BA86-4A10-9A13-80994BB8CE49}">
      <dgm:prSet/>
      <dgm:spPr/>
      <dgm:t>
        <a:bodyPr/>
        <a:lstStyle/>
        <a:p>
          <a:endParaRPr lang="en-US"/>
        </a:p>
      </dgm:t>
    </dgm:pt>
    <dgm:pt modelId="{89B4809B-2F01-4DA0-8CD7-29BE85EC1DA3}">
      <dgm:prSet/>
      <dgm:spPr/>
      <dgm:t>
        <a:bodyPr/>
        <a:lstStyle/>
        <a:p>
          <a:r>
            <a:rPr lang="en-US"/>
            <a:t>Cards must be activated before they can be used.</a:t>
          </a:r>
        </a:p>
      </dgm:t>
    </dgm:pt>
    <dgm:pt modelId="{D0DFDE39-70F3-422D-927D-B17A86C5AB1D}" type="parTrans" cxnId="{35AD7E8B-6CD7-417D-BB56-B9B27B89E3D2}">
      <dgm:prSet/>
      <dgm:spPr/>
      <dgm:t>
        <a:bodyPr/>
        <a:lstStyle/>
        <a:p>
          <a:endParaRPr lang="en-US"/>
        </a:p>
      </dgm:t>
    </dgm:pt>
    <dgm:pt modelId="{C41027B2-8A45-4C1E-B81F-7C03878084DE}" type="sibTrans" cxnId="{35AD7E8B-6CD7-417D-BB56-B9B27B89E3D2}">
      <dgm:prSet/>
      <dgm:spPr/>
      <dgm:t>
        <a:bodyPr/>
        <a:lstStyle/>
        <a:p>
          <a:endParaRPr lang="en-US"/>
        </a:p>
      </dgm:t>
    </dgm:pt>
    <dgm:pt modelId="{7A58E3F6-D830-4862-9224-CE4DEED5AC02}">
      <dgm:prSet/>
      <dgm:spPr/>
      <dgm:t>
        <a:bodyPr/>
        <a:lstStyle/>
        <a:p>
          <a:r>
            <a:rPr lang="en-US"/>
            <a:t>Members cannot purchase tobacco, alcohol, or firearms</a:t>
          </a:r>
        </a:p>
      </dgm:t>
    </dgm:pt>
    <dgm:pt modelId="{134EB4E3-41A1-475B-B4D2-76A19C18F566}" type="parTrans" cxnId="{9F1FA3DB-B3B5-42AD-8B10-1E63E6F54AA9}">
      <dgm:prSet/>
      <dgm:spPr/>
      <dgm:t>
        <a:bodyPr/>
        <a:lstStyle/>
        <a:p>
          <a:endParaRPr lang="en-US"/>
        </a:p>
      </dgm:t>
    </dgm:pt>
    <dgm:pt modelId="{8EF4DCDE-DDB1-47DD-ACF3-E66C9C6A09C6}" type="sibTrans" cxnId="{9F1FA3DB-B3B5-42AD-8B10-1E63E6F54AA9}">
      <dgm:prSet/>
      <dgm:spPr/>
      <dgm:t>
        <a:bodyPr/>
        <a:lstStyle/>
        <a:p>
          <a:endParaRPr lang="en-US"/>
        </a:p>
      </dgm:t>
    </dgm:pt>
    <dgm:pt modelId="{9230532B-BB52-4AA4-A6E0-6078A67F1AF7}" type="pres">
      <dgm:prSet presAssocID="{3DAA7D6C-09D5-4BEA-8658-6CE8B4C92FC6}" presName="vert0" presStyleCnt="0">
        <dgm:presLayoutVars>
          <dgm:dir/>
          <dgm:animOne val="branch"/>
          <dgm:animLvl val="lvl"/>
        </dgm:presLayoutVars>
      </dgm:prSet>
      <dgm:spPr/>
    </dgm:pt>
    <dgm:pt modelId="{0E44F3CB-7574-4034-88F0-49FC5EB65F9C}" type="pres">
      <dgm:prSet presAssocID="{7A0B6863-485C-44DC-8215-FE442EB14FAD}" presName="thickLine" presStyleLbl="alignNode1" presStyleIdx="0" presStyleCnt="6"/>
      <dgm:spPr/>
    </dgm:pt>
    <dgm:pt modelId="{9012856E-1575-4C93-9429-250A8D2BCB7E}" type="pres">
      <dgm:prSet presAssocID="{7A0B6863-485C-44DC-8215-FE442EB14FAD}" presName="horz1" presStyleCnt="0"/>
      <dgm:spPr/>
    </dgm:pt>
    <dgm:pt modelId="{FB120240-DE20-40B7-A31E-DDBF0B373DAF}" type="pres">
      <dgm:prSet presAssocID="{7A0B6863-485C-44DC-8215-FE442EB14FAD}" presName="tx1" presStyleLbl="revTx" presStyleIdx="0" presStyleCnt="6"/>
      <dgm:spPr/>
    </dgm:pt>
    <dgm:pt modelId="{4E4D0C98-8260-4F07-B4D4-5B92F5BA844A}" type="pres">
      <dgm:prSet presAssocID="{7A0B6863-485C-44DC-8215-FE442EB14FAD}" presName="vert1" presStyleCnt="0"/>
      <dgm:spPr/>
    </dgm:pt>
    <dgm:pt modelId="{ACEB79B3-1EF2-4461-AEAD-670E5D35B8A2}" type="pres">
      <dgm:prSet presAssocID="{21C74066-6DD2-4C33-B235-73C6D8F06574}" presName="thickLine" presStyleLbl="alignNode1" presStyleIdx="1" presStyleCnt="6"/>
      <dgm:spPr/>
    </dgm:pt>
    <dgm:pt modelId="{03551CCC-212A-4358-BABE-22B16DFCA894}" type="pres">
      <dgm:prSet presAssocID="{21C74066-6DD2-4C33-B235-73C6D8F06574}" presName="horz1" presStyleCnt="0"/>
      <dgm:spPr/>
    </dgm:pt>
    <dgm:pt modelId="{501EEF13-ED65-4C46-B7B5-CF229D874D86}" type="pres">
      <dgm:prSet presAssocID="{21C74066-6DD2-4C33-B235-73C6D8F06574}" presName="tx1" presStyleLbl="revTx" presStyleIdx="1" presStyleCnt="6"/>
      <dgm:spPr/>
    </dgm:pt>
    <dgm:pt modelId="{3E9AF938-BB54-4C73-9680-7E641B32DE8F}" type="pres">
      <dgm:prSet presAssocID="{21C74066-6DD2-4C33-B235-73C6D8F06574}" presName="vert1" presStyleCnt="0"/>
      <dgm:spPr/>
    </dgm:pt>
    <dgm:pt modelId="{2F238CD0-C403-4370-A2EE-CC70AE4C8C7E}" type="pres">
      <dgm:prSet presAssocID="{8A165EBC-C556-45A5-8943-EB89B42F66CE}" presName="thickLine" presStyleLbl="alignNode1" presStyleIdx="2" presStyleCnt="6"/>
      <dgm:spPr/>
    </dgm:pt>
    <dgm:pt modelId="{C97A4873-00D7-416B-A855-A5D3D86FB316}" type="pres">
      <dgm:prSet presAssocID="{8A165EBC-C556-45A5-8943-EB89B42F66CE}" presName="horz1" presStyleCnt="0"/>
      <dgm:spPr/>
    </dgm:pt>
    <dgm:pt modelId="{6B78938E-C87F-478C-82E6-3588B138FA3F}" type="pres">
      <dgm:prSet presAssocID="{8A165EBC-C556-45A5-8943-EB89B42F66CE}" presName="tx1" presStyleLbl="revTx" presStyleIdx="2" presStyleCnt="6"/>
      <dgm:spPr/>
    </dgm:pt>
    <dgm:pt modelId="{0812280C-5C07-4326-81E6-B28D03CF0F8B}" type="pres">
      <dgm:prSet presAssocID="{8A165EBC-C556-45A5-8943-EB89B42F66CE}" presName="vert1" presStyleCnt="0"/>
      <dgm:spPr/>
    </dgm:pt>
    <dgm:pt modelId="{441AE37D-AF4A-4B1E-913F-3F598131E0BD}" type="pres">
      <dgm:prSet presAssocID="{B9455738-1374-4437-9635-1FF8CA5E021F}" presName="thickLine" presStyleLbl="alignNode1" presStyleIdx="3" presStyleCnt="6"/>
      <dgm:spPr/>
    </dgm:pt>
    <dgm:pt modelId="{C178576B-4BB7-4ADA-89EB-C1DD0C064EDF}" type="pres">
      <dgm:prSet presAssocID="{B9455738-1374-4437-9635-1FF8CA5E021F}" presName="horz1" presStyleCnt="0"/>
      <dgm:spPr/>
    </dgm:pt>
    <dgm:pt modelId="{4E0C61A1-05D6-41F0-B646-966A9FAA11C1}" type="pres">
      <dgm:prSet presAssocID="{B9455738-1374-4437-9635-1FF8CA5E021F}" presName="tx1" presStyleLbl="revTx" presStyleIdx="3" presStyleCnt="6"/>
      <dgm:spPr/>
    </dgm:pt>
    <dgm:pt modelId="{A7D3713F-5DF2-40FE-A494-6ACCCC8F727C}" type="pres">
      <dgm:prSet presAssocID="{B9455738-1374-4437-9635-1FF8CA5E021F}" presName="vert1" presStyleCnt="0"/>
      <dgm:spPr/>
    </dgm:pt>
    <dgm:pt modelId="{79771481-08B5-4516-AEEE-9EC71C86580B}" type="pres">
      <dgm:prSet presAssocID="{89B4809B-2F01-4DA0-8CD7-29BE85EC1DA3}" presName="thickLine" presStyleLbl="alignNode1" presStyleIdx="4" presStyleCnt="6"/>
      <dgm:spPr/>
    </dgm:pt>
    <dgm:pt modelId="{B8BA8EA4-0031-4EAA-B0F5-A3C8D3530743}" type="pres">
      <dgm:prSet presAssocID="{89B4809B-2F01-4DA0-8CD7-29BE85EC1DA3}" presName="horz1" presStyleCnt="0"/>
      <dgm:spPr/>
    </dgm:pt>
    <dgm:pt modelId="{6E9EEFBC-6621-4A47-9CF9-5605502DBC9D}" type="pres">
      <dgm:prSet presAssocID="{89B4809B-2F01-4DA0-8CD7-29BE85EC1DA3}" presName="tx1" presStyleLbl="revTx" presStyleIdx="4" presStyleCnt="6"/>
      <dgm:spPr/>
    </dgm:pt>
    <dgm:pt modelId="{F7FD3BD9-5709-4A09-B809-74C904A4891E}" type="pres">
      <dgm:prSet presAssocID="{89B4809B-2F01-4DA0-8CD7-29BE85EC1DA3}" presName="vert1" presStyleCnt="0"/>
      <dgm:spPr/>
    </dgm:pt>
    <dgm:pt modelId="{1D125590-81DF-47AC-8DFA-B9E94857AA15}" type="pres">
      <dgm:prSet presAssocID="{7A58E3F6-D830-4862-9224-CE4DEED5AC02}" presName="thickLine" presStyleLbl="alignNode1" presStyleIdx="5" presStyleCnt="6"/>
      <dgm:spPr/>
    </dgm:pt>
    <dgm:pt modelId="{093EA436-E386-48F7-9F2E-0DC5693C846C}" type="pres">
      <dgm:prSet presAssocID="{7A58E3F6-D830-4862-9224-CE4DEED5AC02}" presName="horz1" presStyleCnt="0"/>
      <dgm:spPr/>
    </dgm:pt>
    <dgm:pt modelId="{0B4E9869-770E-41E5-AA5B-DF6313D1A3DF}" type="pres">
      <dgm:prSet presAssocID="{7A58E3F6-D830-4862-9224-CE4DEED5AC02}" presName="tx1" presStyleLbl="revTx" presStyleIdx="5" presStyleCnt="6"/>
      <dgm:spPr/>
    </dgm:pt>
    <dgm:pt modelId="{663C6D91-62A2-48EE-AD29-680B707549FE}" type="pres">
      <dgm:prSet presAssocID="{7A58E3F6-D830-4862-9224-CE4DEED5AC02}" presName="vert1" presStyleCnt="0"/>
      <dgm:spPr/>
    </dgm:pt>
  </dgm:ptLst>
  <dgm:cxnLst>
    <dgm:cxn modelId="{51C84A3F-4D83-4847-A520-4BFECF0E222A}" srcId="{3DAA7D6C-09D5-4BEA-8658-6CE8B4C92FC6}" destId="{21C74066-6DD2-4C33-B235-73C6D8F06574}" srcOrd="1" destOrd="0" parTransId="{7ACD1A10-17EA-4673-9234-E8BD2849E671}" sibTransId="{F3C06DE1-34CE-40CF-90B2-FFB4FA1487ED}"/>
    <dgm:cxn modelId="{4FD37F5D-C69C-4D19-9DEA-F99C81E9741E}" type="presOf" srcId="{8A165EBC-C556-45A5-8943-EB89B42F66CE}" destId="{6B78938E-C87F-478C-82E6-3588B138FA3F}" srcOrd="0" destOrd="0" presId="urn:microsoft.com/office/officeart/2008/layout/LinedList"/>
    <dgm:cxn modelId="{95EA8367-C8E9-4863-8B8F-4D9005CAB5A0}" type="presOf" srcId="{3DAA7D6C-09D5-4BEA-8658-6CE8B4C92FC6}" destId="{9230532B-BB52-4AA4-A6E0-6078A67F1AF7}" srcOrd="0" destOrd="0" presId="urn:microsoft.com/office/officeart/2008/layout/LinedList"/>
    <dgm:cxn modelId="{DBF53171-67B9-49C6-A92B-E688090BC842}" type="presOf" srcId="{7A0B6863-485C-44DC-8215-FE442EB14FAD}" destId="{FB120240-DE20-40B7-A31E-DDBF0B373DAF}" srcOrd="0" destOrd="0" presId="urn:microsoft.com/office/officeart/2008/layout/LinedList"/>
    <dgm:cxn modelId="{2B59EE7B-D4F7-41F2-9930-83EC84EB6847}" type="presOf" srcId="{B9455738-1374-4437-9635-1FF8CA5E021F}" destId="{4E0C61A1-05D6-41F0-B646-966A9FAA11C1}" srcOrd="0" destOrd="0" presId="urn:microsoft.com/office/officeart/2008/layout/LinedList"/>
    <dgm:cxn modelId="{7753497D-BA86-4A10-9A13-80994BB8CE49}" srcId="{3DAA7D6C-09D5-4BEA-8658-6CE8B4C92FC6}" destId="{B9455738-1374-4437-9635-1FF8CA5E021F}" srcOrd="3" destOrd="0" parTransId="{D4BD81B7-A12A-4B5B-99B4-16D7238499F0}" sibTransId="{A42ECFF6-CF07-4C04-A89D-448253FCBB55}"/>
    <dgm:cxn modelId="{35AD7E8B-6CD7-417D-BB56-B9B27B89E3D2}" srcId="{3DAA7D6C-09D5-4BEA-8658-6CE8B4C92FC6}" destId="{89B4809B-2F01-4DA0-8CD7-29BE85EC1DA3}" srcOrd="4" destOrd="0" parTransId="{D0DFDE39-70F3-422D-927D-B17A86C5AB1D}" sibTransId="{C41027B2-8A45-4C1E-B81F-7C03878084DE}"/>
    <dgm:cxn modelId="{5A014598-8D64-41B8-BF52-DE8D56C73D78}" srcId="{3DAA7D6C-09D5-4BEA-8658-6CE8B4C92FC6}" destId="{8A165EBC-C556-45A5-8943-EB89B42F66CE}" srcOrd="2" destOrd="0" parTransId="{474FF7CE-4366-4D08-B5AB-A81C37F23CCD}" sibTransId="{6ED873DF-80D1-49C9-ABD0-A5319217BE45}"/>
    <dgm:cxn modelId="{CC4F48A3-0370-4C10-AB81-120C20CE16C0}" type="presOf" srcId="{21C74066-6DD2-4C33-B235-73C6D8F06574}" destId="{501EEF13-ED65-4C46-B7B5-CF229D874D86}" srcOrd="0" destOrd="0" presId="urn:microsoft.com/office/officeart/2008/layout/LinedList"/>
    <dgm:cxn modelId="{0B0008A4-9F84-4943-A628-EF9706B03BD2}" type="presOf" srcId="{7A58E3F6-D830-4862-9224-CE4DEED5AC02}" destId="{0B4E9869-770E-41E5-AA5B-DF6313D1A3DF}" srcOrd="0" destOrd="0" presId="urn:microsoft.com/office/officeart/2008/layout/LinedList"/>
    <dgm:cxn modelId="{E8DCF7C0-C89E-4DE5-9104-0BFEC9696FD6}" srcId="{3DAA7D6C-09D5-4BEA-8658-6CE8B4C92FC6}" destId="{7A0B6863-485C-44DC-8215-FE442EB14FAD}" srcOrd="0" destOrd="0" parTransId="{057193E5-D5D8-4A53-ADD7-78DC0AEEB237}" sibTransId="{498273D9-6A8D-48FF-ACCA-A31287A7A831}"/>
    <dgm:cxn modelId="{652F96D4-9DE3-401E-A0D3-6758ABE178DF}" type="presOf" srcId="{89B4809B-2F01-4DA0-8CD7-29BE85EC1DA3}" destId="{6E9EEFBC-6621-4A47-9CF9-5605502DBC9D}" srcOrd="0" destOrd="0" presId="urn:microsoft.com/office/officeart/2008/layout/LinedList"/>
    <dgm:cxn modelId="{9F1FA3DB-B3B5-42AD-8B10-1E63E6F54AA9}" srcId="{3DAA7D6C-09D5-4BEA-8658-6CE8B4C92FC6}" destId="{7A58E3F6-D830-4862-9224-CE4DEED5AC02}" srcOrd="5" destOrd="0" parTransId="{134EB4E3-41A1-475B-B4D2-76A19C18F566}" sibTransId="{8EF4DCDE-DDB1-47DD-ACF3-E66C9C6A09C6}"/>
    <dgm:cxn modelId="{3E25689D-774C-4D08-AB22-36D952F63BCB}" type="presParOf" srcId="{9230532B-BB52-4AA4-A6E0-6078A67F1AF7}" destId="{0E44F3CB-7574-4034-88F0-49FC5EB65F9C}" srcOrd="0" destOrd="0" presId="urn:microsoft.com/office/officeart/2008/layout/LinedList"/>
    <dgm:cxn modelId="{ABE115F8-7468-47C5-8B62-CB3F01FB2A5D}" type="presParOf" srcId="{9230532B-BB52-4AA4-A6E0-6078A67F1AF7}" destId="{9012856E-1575-4C93-9429-250A8D2BCB7E}" srcOrd="1" destOrd="0" presId="urn:microsoft.com/office/officeart/2008/layout/LinedList"/>
    <dgm:cxn modelId="{1447F770-AEFD-4D05-B0BD-0DD17A967B11}" type="presParOf" srcId="{9012856E-1575-4C93-9429-250A8D2BCB7E}" destId="{FB120240-DE20-40B7-A31E-DDBF0B373DAF}" srcOrd="0" destOrd="0" presId="urn:microsoft.com/office/officeart/2008/layout/LinedList"/>
    <dgm:cxn modelId="{55903946-90C3-4E1E-AF79-33809DEA16F0}" type="presParOf" srcId="{9012856E-1575-4C93-9429-250A8D2BCB7E}" destId="{4E4D0C98-8260-4F07-B4D4-5B92F5BA844A}" srcOrd="1" destOrd="0" presId="urn:microsoft.com/office/officeart/2008/layout/LinedList"/>
    <dgm:cxn modelId="{57A31E2B-E7A6-4A51-88A7-CD2392F54336}" type="presParOf" srcId="{9230532B-BB52-4AA4-A6E0-6078A67F1AF7}" destId="{ACEB79B3-1EF2-4461-AEAD-670E5D35B8A2}" srcOrd="2" destOrd="0" presId="urn:microsoft.com/office/officeart/2008/layout/LinedList"/>
    <dgm:cxn modelId="{EEE15542-9D14-4B39-A24C-656807F7560A}" type="presParOf" srcId="{9230532B-BB52-4AA4-A6E0-6078A67F1AF7}" destId="{03551CCC-212A-4358-BABE-22B16DFCA894}" srcOrd="3" destOrd="0" presId="urn:microsoft.com/office/officeart/2008/layout/LinedList"/>
    <dgm:cxn modelId="{E9CA4489-5235-47FF-AF14-DEDD4C73B3C3}" type="presParOf" srcId="{03551CCC-212A-4358-BABE-22B16DFCA894}" destId="{501EEF13-ED65-4C46-B7B5-CF229D874D86}" srcOrd="0" destOrd="0" presId="urn:microsoft.com/office/officeart/2008/layout/LinedList"/>
    <dgm:cxn modelId="{0B0870B7-8144-406F-8E62-43C4B36AFC85}" type="presParOf" srcId="{03551CCC-212A-4358-BABE-22B16DFCA894}" destId="{3E9AF938-BB54-4C73-9680-7E641B32DE8F}" srcOrd="1" destOrd="0" presId="urn:microsoft.com/office/officeart/2008/layout/LinedList"/>
    <dgm:cxn modelId="{B58C7A90-3958-4260-A4B8-1F8D9A976CD8}" type="presParOf" srcId="{9230532B-BB52-4AA4-A6E0-6078A67F1AF7}" destId="{2F238CD0-C403-4370-A2EE-CC70AE4C8C7E}" srcOrd="4" destOrd="0" presId="urn:microsoft.com/office/officeart/2008/layout/LinedList"/>
    <dgm:cxn modelId="{0266C94E-33E2-4BFB-9AE3-54E216A90B97}" type="presParOf" srcId="{9230532B-BB52-4AA4-A6E0-6078A67F1AF7}" destId="{C97A4873-00D7-416B-A855-A5D3D86FB316}" srcOrd="5" destOrd="0" presId="urn:microsoft.com/office/officeart/2008/layout/LinedList"/>
    <dgm:cxn modelId="{5EEE6F72-7944-4865-A2BA-DE7B5978F74B}" type="presParOf" srcId="{C97A4873-00D7-416B-A855-A5D3D86FB316}" destId="{6B78938E-C87F-478C-82E6-3588B138FA3F}" srcOrd="0" destOrd="0" presId="urn:microsoft.com/office/officeart/2008/layout/LinedList"/>
    <dgm:cxn modelId="{F0E76239-F520-4D11-8079-F53DED39F249}" type="presParOf" srcId="{C97A4873-00D7-416B-A855-A5D3D86FB316}" destId="{0812280C-5C07-4326-81E6-B28D03CF0F8B}" srcOrd="1" destOrd="0" presId="urn:microsoft.com/office/officeart/2008/layout/LinedList"/>
    <dgm:cxn modelId="{06F471CF-11B4-45F2-8780-01B644EA48AC}" type="presParOf" srcId="{9230532B-BB52-4AA4-A6E0-6078A67F1AF7}" destId="{441AE37D-AF4A-4B1E-913F-3F598131E0BD}" srcOrd="6" destOrd="0" presId="urn:microsoft.com/office/officeart/2008/layout/LinedList"/>
    <dgm:cxn modelId="{456E7560-9A0D-4914-B9F1-8A36C2D845B1}" type="presParOf" srcId="{9230532B-BB52-4AA4-A6E0-6078A67F1AF7}" destId="{C178576B-4BB7-4ADA-89EB-C1DD0C064EDF}" srcOrd="7" destOrd="0" presId="urn:microsoft.com/office/officeart/2008/layout/LinedList"/>
    <dgm:cxn modelId="{0AB4D5BC-61CE-428E-A3B6-56BBBE22F65D}" type="presParOf" srcId="{C178576B-4BB7-4ADA-89EB-C1DD0C064EDF}" destId="{4E0C61A1-05D6-41F0-B646-966A9FAA11C1}" srcOrd="0" destOrd="0" presId="urn:microsoft.com/office/officeart/2008/layout/LinedList"/>
    <dgm:cxn modelId="{8EE41C4B-831C-415B-9B6A-28773B4BBF72}" type="presParOf" srcId="{C178576B-4BB7-4ADA-89EB-C1DD0C064EDF}" destId="{A7D3713F-5DF2-40FE-A494-6ACCCC8F727C}" srcOrd="1" destOrd="0" presId="urn:microsoft.com/office/officeart/2008/layout/LinedList"/>
    <dgm:cxn modelId="{DACAAA1F-AB2D-40B4-A43F-98F9DF61CB45}" type="presParOf" srcId="{9230532B-BB52-4AA4-A6E0-6078A67F1AF7}" destId="{79771481-08B5-4516-AEEE-9EC71C86580B}" srcOrd="8" destOrd="0" presId="urn:microsoft.com/office/officeart/2008/layout/LinedList"/>
    <dgm:cxn modelId="{742217FC-EFFC-4C47-8216-8F05304B5892}" type="presParOf" srcId="{9230532B-BB52-4AA4-A6E0-6078A67F1AF7}" destId="{B8BA8EA4-0031-4EAA-B0F5-A3C8D3530743}" srcOrd="9" destOrd="0" presId="urn:microsoft.com/office/officeart/2008/layout/LinedList"/>
    <dgm:cxn modelId="{4B53C1BD-B57D-46D1-A030-78431FCD4175}" type="presParOf" srcId="{B8BA8EA4-0031-4EAA-B0F5-A3C8D3530743}" destId="{6E9EEFBC-6621-4A47-9CF9-5605502DBC9D}" srcOrd="0" destOrd="0" presId="urn:microsoft.com/office/officeart/2008/layout/LinedList"/>
    <dgm:cxn modelId="{D31A71E7-C161-4C2F-AC11-0759BF223D75}" type="presParOf" srcId="{B8BA8EA4-0031-4EAA-B0F5-A3C8D3530743}" destId="{F7FD3BD9-5709-4A09-B809-74C904A4891E}" srcOrd="1" destOrd="0" presId="urn:microsoft.com/office/officeart/2008/layout/LinedList"/>
    <dgm:cxn modelId="{45ED246E-91AD-430C-825F-19D85B0EDE7E}" type="presParOf" srcId="{9230532B-BB52-4AA4-A6E0-6078A67F1AF7}" destId="{1D125590-81DF-47AC-8DFA-B9E94857AA15}" srcOrd="10" destOrd="0" presId="urn:microsoft.com/office/officeart/2008/layout/LinedList"/>
    <dgm:cxn modelId="{6A475052-A4B6-4229-9FAB-19B8DFABE7E1}" type="presParOf" srcId="{9230532B-BB52-4AA4-A6E0-6078A67F1AF7}" destId="{093EA436-E386-48F7-9F2E-0DC5693C846C}" srcOrd="11" destOrd="0" presId="urn:microsoft.com/office/officeart/2008/layout/LinedList"/>
    <dgm:cxn modelId="{1898D060-DEAE-4DFC-8B25-978E9871AAB2}" type="presParOf" srcId="{093EA436-E386-48F7-9F2E-0DC5693C846C}" destId="{0B4E9869-770E-41E5-AA5B-DF6313D1A3DF}" srcOrd="0" destOrd="0" presId="urn:microsoft.com/office/officeart/2008/layout/LinedList"/>
    <dgm:cxn modelId="{E7C7EE97-3F56-41C9-A6A8-778A7C8EE8E7}" type="presParOf" srcId="{093EA436-E386-48F7-9F2E-0DC5693C846C}" destId="{663C6D91-62A2-48EE-AD29-680B707549F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99B221-68B3-45B7-B2C4-114126824592}"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5732D99E-9116-45EA-A463-A42805B0A16C}">
      <dgm:prSet phldrT="[Text]"/>
      <dgm:spPr/>
      <dgm:t>
        <a:bodyPr/>
        <a:lstStyle/>
        <a:p>
          <a:r>
            <a:rPr lang="en-US" dirty="0">
              <a:latin typeface="Calibri"/>
              <a:cs typeface="Calibri"/>
            </a:rPr>
            <a:t>Purpose</a:t>
          </a:r>
          <a:endParaRPr lang="en-US" b="1" dirty="0">
            <a:latin typeface="Calibri"/>
            <a:cs typeface="Calibri"/>
          </a:endParaRPr>
        </a:p>
      </dgm:t>
    </dgm:pt>
    <dgm:pt modelId="{CDC42BB0-15BC-4409-85A1-2EDA584B7B15}" type="parTrans" cxnId="{281C6394-3B98-4082-B5F1-3BCA23A56922}">
      <dgm:prSet/>
      <dgm:spPr/>
      <dgm:t>
        <a:bodyPr/>
        <a:lstStyle/>
        <a:p>
          <a:endParaRPr lang="en-US"/>
        </a:p>
      </dgm:t>
    </dgm:pt>
    <dgm:pt modelId="{768DBE0B-743E-4F6C-BB92-DFA01D58822F}" type="sibTrans" cxnId="{281C6394-3B98-4082-B5F1-3BCA23A56922}">
      <dgm:prSet/>
      <dgm:spPr/>
      <dgm:t>
        <a:bodyPr/>
        <a:lstStyle/>
        <a:p>
          <a:endParaRPr lang="en-US"/>
        </a:p>
      </dgm:t>
    </dgm:pt>
    <dgm:pt modelId="{5DB5C858-52FF-9249-ACA9-22207C975165}">
      <dgm:prSet/>
      <dgm:spPr/>
      <dgm:t>
        <a:bodyPr/>
        <a:lstStyle/>
        <a:p>
          <a:pPr rtl="0"/>
          <a:r>
            <a:rPr lang="en-US" dirty="0">
              <a:latin typeface="Calibri"/>
              <a:cs typeface="Calibri"/>
            </a:rPr>
            <a:t>Redetermination Overview </a:t>
          </a:r>
        </a:p>
      </dgm:t>
    </dgm:pt>
    <dgm:pt modelId="{C6AEFB36-DA6D-F441-93AF-9D23A6F6DD03}" type="parTrans" cxnId="{550958C8-79F7-7E44-9F9B-16F22573BEA6}">
      <dgm:prSet/>
      <dgm:spPr/>
      <dgm:t>
        <a:bodyPr/>
        <a:lstStyle/>
        <a:p>
          <a:endParaRPr lang="en-US"/>
        </a:p>
      </dgm:t>
    </dgm:pt>
    <dgm:pt modelId="{78F4E629-9DA2-B14F-9F24-518953C30653}" type="sibTrans" cxnId="{550958C8-79F7-7E44-9F9B-16F22573BEA6}">
      <dgm:prSet/>
      <dgm:spPr/>
      <dgm:t>
        <a:bodyPr/>
        <a:lstStyle/>
        <a:p>
          <a:endParaRPr lang="en-US"/>
        </a:p>
      </dgm:t>
    </dgm:pt>
    <dgm:pt modelId="{4635AE7B-C6D7-7348-88BA-A0F9E4BBE0F8}">
      <dgm:prSet/>
      <dgm:spPr/>
      <dgm:t>
        <a:bodyPr/>
        <a:lstStyle/>
        <a:p>
          <a:r>
            <a:rPr lang="en-US" dirty="0">
              <a:latin typeface="Calibri"/>
              <a:cs typeface="Calibri"/>
            </a:rPr>
            <a:t>Timelines</a:t>
          </a:r>
        </a:p>
      </dgm:t>
    </dgm:pt>
    <dgm:pt modelId="{AF4C288B-E92C-6F4F-9FF0-E808CFD38F99}" type="parTrans" cxnId="{F18031CA-B70D-DA40-93A3-5C068C9AA607}">
      <dgm:prSet/>
      <dgm:spPr/>
      <dgm:t>
        <a:bodyPr/>
        <a:lstStyle/>
        <a:p>
          <a:endParaRPr lang="en-US"/>
        </a:p>
      </dgm:t>
    </dgm:pt>
    <dgm:pt modelId="{D35C92A2-76E4-4641-A306-1A7D0154B7C3}" type="sibTrans" cxnId="{F18031CA-B70D-DA40-93A3-5C068C9AA607}">
      <dgm:prSet/>
      <dgm:spPr/>
      <dgm:t>
        <a:bodyPr/>
        <a:lstStyle/>
        <a:p>
          <a:endParaRPr lang="en-US"/>
        </a:p>
      </dgm:t>
    </dgm:pt>
    <dgm:pt modelId="{4A1D6EE1-2832-3A4E-B155-0FA0D3F29708}">
      <dgm:prSet/>
      <dgm:spPr/>
      <dgm:t>
        <a:bodyPr/>
        <a:lstStyle/>
        <a:p>
          <a:r>
            <a:rPr lang="en-US" dirty="0">
              <a:latin typeface="Calibri"/>
              <a:cs typeface="Calibri"/>
            </a:rPr>
            <a:t>What Can Care Coordination Teams Do?</a:t>
          </a:r>
        </a:p>
      </dgm:t>
    </dgm:pt>
    <dgm:pt modelId="{C2574D59-2A71-D04E-9301-18B9BF8E37D4}" type="parTrans" cxnId="{75ACC69A-55C0-0540-8870-35B904BC446E}">
      <dgm:prSet/>
      <dgm:spPr/>
      <dgm:t>
        <a:bodyPr/>
        <a:lstStyle/>
        <a:p>
          <a:endParaRPr lang="en-US"/>
        </a:p>
      </dgm:t>
    </dgm:pt>
    <dgm:pt modelId="{1A7EA434-C740-074D-A4E8-4A771E642977}" type="sibTrans" cxnId="{75ACC69A-55C0-0540-8870-35B904BC446E}">
      <dgm:prSet/>
      <dgm:spPr/>
      <dgm:t>
        <a:bodyPr/>
        <a:lstStyle/>
        <a:p>
          <a:endParaRPr lang="en-US"/>
        </a:p>
      </dgm:t>
    </dgm:pt>
    <dgm:pt modelId="{92511EF7-3D47-2A48-AC10-500A6FF4EE92}">
      <dgm:prSet/>
      <dgm:spPr/>
      <dgm:t>
        <a:bodyPr/>
        <a:lstStyle/>
        <a:p>
          <a:pPr rtl="0"/>
          <a:r>
            <a:rPr lang="en-US" dirty="0">
              <a:latin typeface="Calibri"/>
              <a:cs typeface="Calibri"/>
            </a:rPr>
            <a:t>Manage My Case Overview </a:t>
          </a:r>
        </a:p>
      </dgm:t>
    </dgm:pt>
    <dgm:pt modelId="{5E0EBAC8-7E73-E94A-8746-230F22DBF44F}" type="parTrans" cxnId="{34F65B92-5564-5540-BE51-3F08AA895E12}">
      <dgm:prSet/>
      <dgm:spPr/>
      <dgm:t>
        <a:bodyPr/>
        <a:lstStyle/>
        <a:p>
          <a:endParaRPr lang="en-US"/>
        </a:p>
      </dgm:t>
    </dgm:pt>
    <dgm:pt modelId="{DE158FFB-57D6-7947-BF77-C756499F1D61}" type="sibTrans" cxnId="{34F65B92-5564-5540-BE51-3F08AA895E12}">
      <dgm:prSet/>
      <dgm:spPr/>
      <dgm:t>
        <a:bodyPr/>
        <a:lstStyle/>
        <a:p>
          <a:endParaRPr lang="en-US"/>
        </a:p>
      </dgm:t>
    </dgm:pt>
    <dgm:pt modelId="{89D1A072-F0D7-4280-A7BE-1B908A4AA9B5}" type="pres">
      <dgm:prSet presAssocID="{4C99B221-68B3-45B7-B2C4-114126824592}" presName="linear" presStyleCnt="0">
        <dgm:presLayoutVars>
          <dgm:animLvl val="lvl"/>
          <dgm:resizeHandles val="exact"/>
        </dgm:presLayoutVars>
      </dgm:prSet>
      <dgm:spPr/>
    </dgm:pt>
    <dgm:pt modelId="{C6E41A87-4C5C-4A3F-87C6-29891ABFF6C1}" type="pres">
      <dgm:prSet presAssocID="{5732D99E-9116-45EA-A463-A42805B0A16C}" presName="parentText" presStyleLbl="node1" presStyleIdx="0" presStyleCnt="5">
        <dgm:presLayoutVars>
          <dgm:chMax val="0"/>
          <dgm:bulletEnabled val="1"/>
        </dgm:presLayoutVars>
      </dgm:prSet>
      <dgm:spPr/>
    </dgm:pt>
    <dgm:pt modelId="{4531A482-2D56-4E46-B46C-519C8424A831}" type="pres">
      <dgm:prSet presAssocID="{768DBE0B-743E-4F6C-BB92-DFA01D58822F}" presName="spacer" presStyleCnt="0"/>
      <dgm:spPr/>
    </dgm:pt>
    <dgm:pt modelId="{B3CCB886-C629-D241-B5FC-41B7515B6092}" type="pres">
      <dgm:prSet presAssocID="{5DB5C858-52FF-9249-ACA9-22207C975165}" presName="parentText" presStyleLbl="node1" presStyleIdx="1" presStyleCnt="5">
        <dgm:presLayoutVars>
          <dgm:chMax val="0"/>
          <dgm:bulletEnabled val="1"/>
        </dgm:presLayoutVars>
      </dgm:prSet>
      <dgm:spPr/>
    </dgm:pt>
    <dgm:pt modelId="{6498B70C-F36E-2C40-BB18-24EEB457B76D}" type="pres">
      <dgm:prSet presAssocID="{78F4E629-9DA2-B14F-9F24-518953C30653}" presName="spacer" presStyleCnt="0"/>
      <dgm:spPr/>
    </dgm:pt>
    <dgm:pt modelId="{0C7D0826-332E-084E-8670-B3AA903E2846}" type="pres">
      <dgm:prSet presAssocID="{4635AE7B-C6D7-7348-88BA-A0F9E4BBE0F8}" presName="parentText" presStyleLbl="node1" presStyleIdx="2" presStyleCnt="5">
        <dgm:presLayoutVars>
          <dgm:chMax val="0"/>
          <dgm:bulletEnabled val="1"/>
        </dgm:presLayoutVars>
      </dgm:prSet>
      <dgm:spPr/>
    </dgm:pt>
    <dgm:pt modelId="{F61D6841-EE0D-254A-93DC-4FED3C8627B7}" type="pres">
      <dgm:prSet presAssocID="{D35C92A2-76E4-4641-A306-1A7D0154B7C3}" presName="spacer" presStyleCnt="0"/>
      <dgm:spPr/>
    </dgm:pt>
    <dgm:pt modelId="{4F0939D8-2E99-2140-B35A-9E8EC2626D80}" type="pres">
      <dgm:prSet presAssocID="{4A1D6EE1-2832-3A4E-B155-0FA0D3F29708}" presName="parentText" presStyleLbl="node1" presStyleIdx="3" presStyleCnt="5">
        <dgm:presLayoutVars>
          <dgm:chMax val="0"/>
          <dgm:bulletEnabled val="1"/>
        </dgm:presLayoutVars>
      </dgm:prSet>
      <dgm:spPr/>
    </dgm:pt>
    <dgm:pt modelId="{38B3C2C3-F3DC-7941-9908-D74B10AE74CA}" type="pres">
      <dgm:prSet presAssocID="{1A7EA434-C740-074D-A4E8-4A771E642977}" presName="spacer" presStyleCnt="0"/>
      <dgm:spPr/>
    </dgm:pt>
    <dgm:pt modelId="{DB3A3066-A04E-3B49-AFEA-2E3C944F5C56}" type="pres">
      <dgm:prSet presAssocID="{92511EF7-3D47-2A48-AC10-500A6FF4EE92}" presName="parentText" presStyleLbl="node1" presStyleIdx="4" presStyleCnt="5">
        <dgm:presLayoutVars>
          <dgm:chMax val="0"/>
          <dgm:bulletEnabled val="1"/>
        </dgm:presLayoutVars>
      </dgm:prSet>
      <dgm:spPr/>
    </dgm:pt>
  </dgm:ptLst>
  <dgm:cxnLst>
    <dgm:cxn modelId="{6DC53E19-4221-FA48-B30C-68073C264120}" type="presOf" srcId="{92511EF7-3D47-2A48-AC10-500A6FF4EE92}" destId="{DB3A3066-A04E-3B49-AFEA-2E3C944F5C56}" srcOrd="0" destOrd="0" presId="urn:microsoft.com/office/officeart/2005/8/layout/vList2"/>
    <dgm:cxn modelId="{EC80B641-2DD3-AA45-AFC2-2317AFB17A70}" type="presOf" srcId="{4635AE7B-C6D7-7348-88BA-A0F9E4BBE0F8}" destId="{0C7D0826-332E-084E-8670-B3AA903E2846}" srcOrd="0" destOrd="0" presId="urn:microsoft.com/office/officeart/2005/8/layout/vList2"/>
    <dgm:cxn modelId="{A7BF9465-6829-7D43-85D3-A1BF9DCB1568}" type="presOf" srcId="{4A1D6EE1-2832-3A4E-B155-0FA0D3F29708}" destId="{4F0939D8-2E99-2140-B35A-9E8EC2626D80}" srcOrd="0" destOrd="0" presId="urn:microsoft.com/office/officeart/2005/8/layout/vList2"/>
    <dgm:cxn modelId="{FE2C577E-D06C-0C41-9E16-BC79F80E39A9}" type="presOf" srcId="{5DB5C858-52FF-9249-ACA9-22207C975165}" destId="{B3CCB886-C629-D241-B5FC-41B7515B6092}" srcOrd="0" destOrd="0" presId="urn:microsoft.com/office/officeart/2005/8/layout/vList2"/>
    <dgm:cxn modelId="{34F65B92-5564-5540-BE51-3F08AA895E12}" srcId="{4C99B221-68B3-45B7-B2C4-114126824592}" destId="{92511EF7-3D47-2A48-AC10-500A6FF4EE92}" srcOrd="4" destOrd="0" parTransId="{5E0EBAC8-7E73-E94A-8746-230F22DBF44F}" sibTransId="{DE158FFB-57D6-7947-BF77-C756499F1D61}"/>
    <dgm:cxn modelId="{281C6394-3B98-4082-B5F1-3BCA23A56922}" srcId="{4C99B221-68B3-45B7-B2C4-114126824592}" destId="{5732D99E-9116-45EA-A463-A42805B0A16C}" srcOrd="0" destOrd="0" parTransId="{CDC42BB0-15BC-4409-85A1-2EDA584B7B15}" sibTransId="{768DBE0B-743E-4F6C-BB92-DFA01D58822F}"/>
    <dgm:cxn modelId="{75ACC69A-55C0-0540-8870-35B904BC446E}" srcId="{4C99B221-68B3-45B7-B2C4-114126824592}" destId="{4A1D6EE1-2832-3A4E-B155-0FA0D3F29708}" srcOrd="3" destOrd="0" parTransId="{C2574D59-2A71-D04E-9301-18B9BF8E37D4}" sibTransId="{1A7EA434-C740-074D-A4E8-4A771E642977}"/>
    <dgm:cxn modelId="{9741C5C0-316D-48D2-8468-09AF402A6A78}" type="presOf" srcId="{4C99B221-68B3-45B7-B2C4-114126824592}" destId="{89D1A072-F0D7-4280-A7BE-1B908A4AA9B5}" srcOrd="0" destOrd="0" presId="urn:microsoft.com/office/officeart/2005/8/layout/vList2"/>
    <dgm:cxn modelId="{C4774AC4-1BAD-4191-92D4-5DD999218379}" type="presOf" srcId="{5732D99E-9116-45EA-A463-A42805B0A16C}" destId="{C6E41A87-4C5C-4A3F-87C6-29891ABFF6C1}" srcOrd="0" destOrd="0" presId="urn:microsoft.com/office/officeart/2005/8/layout/vList2"/>
    <dgm:cxn modelId="{550958C8-79F7-7E44-9F9B-16F22573BEA6}" srcId="{4C99B221-68B3-45B7-B2C4-114126824592}" destId="{5DB5C858-52FF-9249-ACA9-22207C975165}" srcOrd="1" destOrd="0" parTransId="{C6AEFB36-DA6D-F441-93AF-9D23A6F6DD03}" sibTransId="{78F4E629-9DA2-B14F-9F24-518953C30653}"/>
    <dgm:cxn modelId="{F18031CA-B70D-DA40-93A3-5C068C9AA607}" srcId="{4C99B221-68B3-45B7-B2C4-114126824592}" destId="{4635AE7B-C6D7-7348-88BA-A0F9E4BBE0F8}" srcOrd="2" destOrd="0" parTransId="{AF4C288B-E92C-6F4F-9FF0-E808CFD38F99}" sibTransId="{D35C92A2-76E4-4641-A306-1A7D0154B7C3}"/>
    <dgm:cxn modelId="{97B1B698-3DE6-4CA2-B541-71D8ABB47EBB}" type="presParOf" srcId="{89D1A072-F0D7-4280-A7BE-1B908A4AA9B5}" destId="{C6E41A87-4C5C-4A3F-87C6-29891ABFF6C1}" srcOrd="0" destOrd="0" presId="urn:microsoft.com/office/officeart/2005/8/layout/vList2"/>
    <dgm:cxn modelId="{B0FA1C84-D7EE-477F-987A-0D16BCF54DFD}" type="presParOf" srcId="{89D1A072-F0D7-4280-A7BE-1B908A4AA9B5}" destId="{4531A482-2D56-4E46-B46C-519C8424A831}" srcOrd="1" destOrd="0" presId="urn:microsoft.com/office/officeart/2005/8/layout/vList2"/>
    <dgm:cxn modelId="{6B16C2A4-3B27-F24D-8D63-0E2D4BC89023}" type="presParOf" srcId="{89D1A072-F0D7-4280-A7BE-1B908A4AA9B5}" destId="{B3CCB886-C629-D241-B5FC-41B7515B6092}" srcOrd="2" destOrd="0" presId="urn:microsoft.com/office/officeart/2005/8/layout/vList2"/>
    <dgm:cxn modelId="{1D68C7FB-54E1-6244-9CAC-6E9B4498D3CA}" type="presParOf" srcId="{89D1A072-F0D7-4280-A7BE-1B908A4AA9B5}" destId="{6498B70C-F36E-2C40-BB18-24EEB457B76D}" srcOrd="3" destOrd="0" presId="urn:microsoft.com/office/officeart/2005/8/layout/vList2"/>
    <dgm:cxn modelId="{5F4AE993-D636-BB47-9B65-3A28C7A5DEB2}" type="presParOf" srcId="{89D1A072-F0D7-4280-A7BE-1B908A4AA9B5}" destId="{0C7D0826-332E-084E-8670-B3AA903E2846}" srcOrd="4" destOrd="0" presId="urn:microsoft.com/office/officeart/2005/8/layout/vList2"/>
    <dgm:cxn modelId="{9D470510-7354-2047-BBDE-7F3767FAD250}" type="presParOf" srcId="{89D1A072-F0D7-4280-A7BE-1B908A4AA9B5}" destId="{F61D6841-EE0D-254A-93DC-4FED3C8627B7}" srcOrd="5" destOrd="0" presId="urn:microsoft.com/office/officeart/2005/8/layout/vList2"/>
    <dgm:cxn modelId="{F2B5D937-0220-0B4B-A5E5-49420A6A97BE}" type="presParOf" srcId="{89D1A072-F0D7-4280-A7BE-1B908A4AA9B5}" destId="{4F0939D8-2E99-2140-B35A-9E8EC2626D80}" srcOrd="6" destOrd="0" presId="urn:microsoft.com/office/officeart/2005/8/layout/vList2"/>
    <dgm:cxn modelId="{AF88923D-DF6A-224B-87A3-7E0BF75EBACE}" type="presParOf" srcId="{89D1A072-F0D7-4280-A7BE-1B908A4AA9B5}" destId="{38B3C2C3-F3DC-7941-9908-D74B10AE74CA}" srcOrd="7" destOrd="0" presId="urn:microsoft.com/office/officeart/2005/8/layout/vList2"/>
    <dgm:cxn modelId="{6A3163DE-1732-DC41-83E2-5C11F851D492}" type="presParOf" srcId="{89D1A072-F0D7-4280-A7BE-1B908A4AA9B5}" destId="{DB3A3066-A04E-3B49-AFEA-2E3C944F5C5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3D47400-CCCD-4E75-B50C-1273DB44431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5571F13-8754-4132-8FCE-E8C392C48959}">
      <dgm:prSet phldrT="[Text]" custT="1"/>
      <dgm:spPr>
        <a:solidFill>
          <a:srgbClr val="51B1E0"/>
        </a:solidFill>
      </dgm:spPr>
      <dgm:t>
        <a:bodyPr/>
        <a:lstStyle/>
        <a:p>
          <a:pPr rtl="0"/>
          <a:r>
            <a:rPr lang="en-US" sz="1800" b="1" dirty="0"/>
            <a:t>Redetermination (REDE) or Medicaid Renewal</a:t>
          </a:r>
          <a:r>
            <a:rPr lang="en-US" sz="1800" b="1" dirty="0">
              <a:latin typeface="Calibri Light" panose="020F0302020204030204"/>
            </a:rPr>
            <a:t> </a:t>
          </a:r>
          <a:endParaRPr lang="en-US" sz="1800" b="1" dirty="0"/>
        </a:p>
      </dgm:t>
    </dgm:pt>
    <dgm:pt modelId="{89132587-5D3D-42DB-AB60-E04D453572A4}" type="parTrans" cxnId="{845D3B11-A3C1-4294-9335-8526F2658A2B}">
      <dgm:prSet/>
      <dgm:spPr/>
      <dgm:t>
        <a:bodyPr/>
        <a:lstStyle/>
        <a:p>
          <a:endParaRPr lang="en-US"/>
        </a:p>
      </dgm:t>
    </dgm:pt>
    <dgm:pt modelId="{4EB32142-736A-4C5F-B3D1-E219031B8E2B}" type="sibTrans" cxnId="{845D3B11-A3C1-4294-9335-8526F2658A2B}">
      <dgm:prSet/>
      <dgm:spPr/>
      <dgm:t>
        <a:bodyPr/>
        <a:lstStyle/>
        <a:p>
          <a:endParaRPr lang="en-US"/>
        </a:p>
      </dgm:t>
    </dgm:pt>
    <dgm:pt modelId="{7E534FF4-8E3D-484D-9676-B96D38B40D04}">
      <dgm:prSet phldrT="[Text]"/>
      <dgm:spPr/>
      <dgm:t>
        <a:bodyPr/>
        <a:lstStyle/>
        <a:p>
          <a:pPr marL="111125" indent="0">
            <a:buFont typeface="Arial" panose="020B0604020202020204" pitchFamily="34" charset="0"/>
            <a:buNone/>
          </a:pPr>
          <a:r>
            <a:rPr lang="en-US" dirty="0">
              <a:latin typeface="Calibri"/>
              <a:cs typeface="Calibri"/>
            </a:rPr>
            <a:t>Medicaid redetermination is the process Medicaid enrollees must complete annually* to determine their eligibility for Medicaid. If Medicaid enrollees do not complete the renewal process and provide the required eligibility documents, their Medicaid benefits may be terminated.</a:t>
          </a:r>
        </a:p>
      </dgm:t>
    </dgm:pt>
    <dgm:pt modelId="{6817DFEB-AA42-421A-A347-599EC7CD3652}" type="parTrans" cxnId="{358593F5-BEA5-4724-B328-CDA7DEE2B28A}">
      <dgm:prSet/>
      <dgm:spPr/>
      <dgm:t>
        <a:bodyPr/>
        <a:lstStyle/>
        <a:p>
          <a:endParaRPr lang="en-US"/>
        </a:p>
      </dgm:t>
    </dgm:pt>
    <dgm:pt modelId="{5EB13C4B-6407-460F-AD57-EEA26E5D163F}" type="sibTrans" cxnId="{358593F5-BEA5-4724-B328-CDA7DEE2B28A}">
      <dgm:prSet/>
      <dgm:spPr/>
      <dgm:t>
        <a:bodyPr/>
        <a:lstStyle/>
        <a:p>
          <a:endParaRPr lang="en-US"/>
        </a:p>
      </dgm:t>
    </dgm:pt>
    <dgm:pt modelId="{8FD7B57A-2761-49CA-A290-267BC0401912}">
      <dgm:prSet custT="1"/>
      <dgm:spPr>
        <a:solidFill>
          <a:srgbClr val="51B1E0"/>
        </a:solidFill>
        <a:ln>
          <a:solidFill>
            <a:schemeClr val="bg1"/>
          </a:solidFill>
        </a:ln>
      </dgm:spPr>
      <dgm:t>
        <a:bodyPr/>
        <a:lstStyle/>
        <a:p>
          <a:pPr rtl="0"/>
          <a:r>
            <a:rPr lang="en-US" sz="1800" b="1" dirty="0">
              <a:solidFill>
                <a:schemeClr val="bg1"/>
              </a:solidFill>
              <a:ea typeface="Calibri" panose="020F0502020204030204" pitchFamily="34" charset="0"/>
            </a:rPr>
            <a:t>Why is Medicaid Redetermination Restarting?</a:t>
          </a:r>
          <a:r>
            <a:rPr lang="en-US" sz="1800" b="1" dirty="0">
              <a:solidFill>
                <a:schemeClr val="bg1"/>
              </a:solidFill>
              <a:latin typeface="Calibri Light" panose="020F0302020204030204"/>
              <a:ea typeface="Calibri" panose="020F0502020204030204" pitchFamily="34" charset="0"/>
            </a:rPr>
            <a:t> </a:t>
          </a:r>
          <a:endParaRPr lang="en-US" sz="1800" b="1" dirty="0">
            <a:solidFill>
              <a:schemeClr val="bg1"/>
            </a:solidFill>
            <a:ea typeface="Calibri" panose="020F0502020204030204" pitchFamily="34" charset="0"/>
          </a:endParaRPr>
        </a:p>
      </dgm:t>
    </dgm:pt>
    <dgm:pt modelId="{8681B9B1-6E8C-4DC9-8FDF-71592BA679F8}" type="parTrans" cxnId="{E9F3F927-D313-483C-A82F-15922CF76E8A}">
      <dgm:prSet/>
      <dgm:spPr/>
      <dgm:t>
        <a:bodyPr/>
        <a:lstStyle/>
        <a:p>
          <a:endParaRPr lang="en-US"/>
        </a:p>
      </dgm:t>
    </dgm:pt>
    <dgm:pt modelId="{5D032D9D-6363-4F39-9B7F-2F3EF6C09ABB}" type="sibTrans" cxnId="{E9F3F927-D313-483C-A82F-15922CF76E8A}">
      <dgm:prSet/>
      <dgm:spPr/>
      <dgm:t>
        <a:bodyPr/>
        <a:lstStyle/>
        <a:p>
          <a:endParaRPr lang="en-US"/>
        </a:p>
      </dgm:t>
    </dgm:pt>
    <dgm:pt modelId="{9F2FCA46-066C-4DDE-B9EC-4BF3C95F8F57}">
      <dgm:prSet/>
      <dgm:spPr/>
      <dgm:t>
        <a:bodyPr/>
        <a:lstStyle/>
        <a:p>
          <a:pPr marL="111125" indent="0" rtl="0">
            <a:buNone/>
          </a:pPr>
          <a:r>
            <a:rPr lang="en-US" b="0" dirty="0"/>
            <a:t>Medicaid redetermination was on hold due to the COVID-19 public health emergen</a:t>
          </a:r>
          <a:r>
            <a:rPr lang="en-US" b="0" dirty="0">
              <a:latin typeface="Calibri"/>
              <a:cs typeface="Calibri"/>
            </a:rPr>
            <a:t>cy (PHE). Many Medicaid enrollees may be unfamiliar with the redetermination process because it </a:t>
          </a:r>
          <a:r>
            <a:rPr lang="en-US" dirty="0">
              <a:latin typeface="Calibri"/>
              <a:cs typeface="Calibri"/>
            </a:rPr>
            <a:t>was on hold for over two years or joined CountyCare during the PHE and have not gone through this process.</a:t>
          </a:r>
          <a:r>
            <a:rPr lang="en-US" dirty="0">
              <a:solidFill>
                <a:schemeClr val="tx1"/>
              </a:solidFill>
              <a:latin typeface="Calibri"/>
              <a:cs typeface="Calibri"/>
            </a:rPr>
            <a:t> </a:t>
          </a:r>
          <a:endParaRPr lang="en-US" b="0" dirty="0">
            <a:solidFill>
              <a:schemeClr val="tx1"/>
            </a:solidFill>
            <a:latin typeface="Calibri"/>
            <a:ea typeface="Calibri" panose="020F0502020204030204" pitchFamily="34" charset="0"/>
            <a:cs typeface="Calibri"/>
          </a:endParaRPr>
        </a:p>
      </dgm:t>
    </dgm:pt>
    <dgm:pt modelId="{048EC2AF-465B-4708-8867-7BB19BDDFF59}" type="parTrans" cxnId="{503DAC0F-202C-4EFE-A5F7-EFEC407CB53B}">
      <dgm:prSet/>
      <dgm:spPr/>
      <dgm:t>
        <a:bodyPr/>
        <a:lstStyle/>
        <a:p>
          <a:endParaRPr lang="en-US"/>
        </a:p>
      </dgm:t>
    </dgm:pt>
    <dgm:pt modelId="{F1622890-9F6F-451D-AFB0-C097F5858476}" type="sibTrans" cxnId="{503DAC0F-202C-4EFE-A5F7-EFEC407CB53B}">
      <dgm:prSet/>
      <dgm:spPr/>
      <dgm:t>
        <a:bodyPr/>
        <a:lstStyle/>
        <a:p>
          <a:endParaRPr lang="en-US"/>
        </a:p>
      </dgm:t>
    </dgm:pt>
    <dgm:pt modelId="{1C7983D3-C00B-4D38-B268-5DC2288BF320}" type="pres">
      <dgm:prSet presAssocID="{A3D47400-CCCD-4E75-B50C-1273DB444313}" presName="linear" presStyleCnt="0">
        <dgm:presLayoutVars>
          <dgm:dir/>
          <dgm:animLvl val="lvl"/>
          <dgm:resizeHandles val="exact"/>
        </dgm:presLayoutVars>
      </dgm:prSet>
      <dgm:spPr/>
    </dgm:pt>
    <dgm:pt modelId="{30299C5B-1F68-4F0F-896C-391E2BA84D90}" type="pres">
      <dgm:prSet presAssocID="{C5571F13-8754-4132-8FCE-E8C392C48959}" presName="parentLin" presStyleCnt="0"/>
      <dgm:spPr/>
    </dgm:pt>
    <dgm:pt modelId="{3CA245E6-ECD8-4591-AB87-5A9BA868B131}" type="pres">
      <dgm:prSet presAssocID="{C5571F13-8754-4132-8FCE-E8C392C48959}" presName="parentLeftMargin" presStyleLbl="node1" presStyleIdx="0" presStyleCnt="2"/>
      <dgm:spPr/>
    </dgm:pt>
    <dgm:pt modelId="{9DB01618-2B90-4FD5-8336-3016A6114BCF}" type="pres">
      <dgm:prSet presAssocID="{C5571F13-8754-4132-8FCE-E8C392C48959}" presName="parentText" presStyleLbl="node1" presStyleIdx="0" presStyleCnt="2" custScaleX="117758">
        <dgm:presLayoutVars>
          <dgm:chMax val="0"/>
          <dgm:bulletEnabled val="1"/>
        </dgm:presLayoutVars>
      </dgm:prSet>
      <dgm:spPr/>
    </dgm:pt>
    <dgm:pt modelId="{AF289DC2-E6C6-4D6C-A89A-06A280553462}" type="pres">
      <dgm:prSet presAssocID="{C5571F13-8754-4132-8FCE-E8C392C48959}" presName="negativeSpace" presStyleCnt="0"/>
      <dgm:spPr/>
    </dgm:pt>
    <dgm:pt modelId="{C8EDF6CA-7E09-4DFA-BBB4-7150D9EDD290}" type="pres">
      <dgm:prSet presAssocID="{C5571F13-8754-4132-8FCE-E8C392C48959}" presName="childText" presStyleLbl="conFgAcc1" presStyleIdx="0" presStyleCnt="2">
        <dgm:presLayoutVars>
          <dgm:bulletEnabled val="1"/>
        </dgm:presLayoutVars>
      </dgm:prSet>
      <dgm:spPr/>
    </dgm:pt>
    <dgm:pt modelId="{49F673B8-FAB0-4C54-AF1D-80A52578843A}" type="pres">
      <dgm:prSet presAssocID="{4EB32142-736A-4C5F-B3D1-E219031B8E2B}" presName="spaceBetweenRectangles" presStyleCnt="0"/>
      <dgm:spPr/>
    </dgm:pt>
    <dgm:pt modelId="{34DA2020-2C86-49D2-B404-023FC5845BB7}" type="pres">
      <dgm:prSet presAssocID="{8FD7B57A-2761-49CA-A290-267BC0401912}" presName="parentLin" presStyleCnt="0"/>
      <dgm:spPr/>
    </dgm:pt>
    <dgm:pt modelId="{973DCD55-58E1-4CB9-8E8C-B87C2D5EAB57}" type="pres">
      <dgm:prSet presAssocID="{8FD7B57A-2761-49CA-A290-267BC0401912}" presName="parentLeftMargin" presStyleLbl="node1" presStyleIdx="0" presStyleCnt="2"/>
      <dgm:spPr/>
    </dgm:pt>
    <dgm:pt modelId="{A92F8D81-B780-4C5C-85EE-A9C50C5ADBF7}" type="pres">
      <dgm:prSet presAssocID="{8FD7B57A-2761-49CA-A290-267BC0401912}" presName="parentText" presStyleLbl="node1" presStyleIdx="1" presStyleCnt="2" custScaleX="117758">
        <dgm:presLayoutVars>
          <dgm:chMax val="0"/>
          <dgm:bulletEnabled val="1"/>
        </dgm:presLayoutVars>
      </dgm:prSet>
      <dgm:spPr/>
    </dgm:pt>
    <dgm:pt modelId="{25548A7A-9AF9-4469-ABF9-CFF2FED6C3B0}" type="pres">
      <dgm:prSet presAssocID="{8FD7B57A-2761-49CA-A290-267BC0401912}" presName="negativeSpace" presStyleCnt="0"/>
      <dgm:spPr/>
    </dgm:pt>
    <dgm:pt modelId="{E59F5C1C-4879-4FA3-9A90-7204E83C4EE3}" type="pres">
      <dgm:prSet presAssocID="{8FD7B57A-2761-49CA-A290-267BC0401912}" presName="childText" presStyleLbl="conFgAcc1" presStyleIdx="1" presStyleCnt="2">
        <dgm:presLayoutVars>
          <dgm:bulletEnabled val="1"/>
        </dgm:presLayoutVars>
      </dgm:prSet>
      <dgm:spPr/>
    </dgm:pt>
  </dgm:ptLst>
  <dgm:cxnLst>
    <dgm:cxn modelId="{503DAC0F-202C-4EFE-A5F7-EFEC407CB53B}" srcId="{8FD7B57A-2761-49CA-A290-267BC0401912}" destId="{9F2FCA46-066C-4DDE-B9EC-4BF3C95F8F57}" srcOrd="0" destOrd="0" parTransId="{048EC2AF-465B-4708-8867-7BB19BDDFF59}" sibTransId="{F1622890-9F6F-451D-AFB0-C097F5858476}"/>
    <dgm:cxn modelId="{845D3B11-A3C1-4294-9335-8526F2658A2B}" srcId="{A3D47400-CCCD-4E75-B50C-1273DB444313}" destId="{C5571F13-8754-4132-8FCE-E8C392C48959}" srcOrd="0" destOrd="0" parTransId="{89132587-5D3D-42DB-AB60-E04D453572A4}" sibTransId="{4EB32142-736A-4C5F-B3D1-E219031B8E2B}"/>
    <dgm:cxn modelId="{3B96FA16-96C3-4037-BF2C-1F67758D6437}" type="presOf" srcId="{C5571F13-8754-4132-8FCE-E8C392C48959}" destId="{3CA245E6-ECD8-4591-AB87-5A9BA868B131}" srcOrd="0" destOrd="0" presId="urn:microsoft.com/office/officeart/2005/8/layout/list1"/>
    <dgm:cxn modelId="{E9F3F927-D313-483C-A82F-15922CF76E8A}" srcId="{A3D47400-CCCD-4E75-B50C-1273DB444313}" destId="{8FD7B57A-2761-49CA-A290-267BC0401912}" srcOrd="1" destOrd="0" parTransId="{8681B9B1-6E8C-4DC9-8FDF-71592BA679F8}" sibTransId="{5D032D9D-6363-4F39-9B7F-2F3EF6C09ABB}"/>
    <dgm:cxn modelId="{DB74234F-DC9F-4DA0-B574-F7D2C33466FA}" type="presOf" srcId="{A3D47400-CCCD-4E75-B50C-1273DB444313}" destId="{1C7983D3-C00B-4D38-B268-5DC2288BF320}" srcOrd="0" destOrd="0" presId="urn:microsoft.com/office/officeart/2005/8/layout/list1"/>
    <dgm:cxn modelId="{EB89AD8D-E25F-4498-8F6B-8FF0DF7151FB}" type="presOf" srcId="{8FD7B57A-2761-49CA-A290-267BC0401912}" destId="{973DCD55-58E1-4CB9-8E8C-B87C2D5EAB57}" srcOrd="0" destOrd="0" presId="urn:microsoft.com/office/officeart/2005/8/layout/list1"/>
    <dgm:cxn modelId="{A73BFAA9-EA1B-4DB7-90BC-A58A4845EDD3}" type="presOf" srcId="{7E534FF4-8E3D-484D-9676-B96D38B40D04}" destId="{C8EDF6CA-7E09-4DFA-BBB4-7150D9EDD290}" srcOrd="0" destOrd="0" presId="urn:microsoft.com/office/officeart/2005/8/layout/list1"/>
    <dgm:cxn modelId="{1EB947C8-9DD4-4406-B8E4-DBF9ADC7E650}" type="presOf" srcId="{8FD7B57A-2761-49CA-A290-267BC0401912}" destId="{A92F8D81-B780-4C5C-85EE-A9C50C5ADBF7}" srcOrd="1" destOrd="0" presId="urn:microsoft.com/office/officeart/2005/8/layout/list1"/>
    <dgm:cxn modelId="{400EACCA-2DEA-490F-911C-5961E90FB1E6}" type="presOf" srcId="{C5571F13-8754-4132-8FCE-E8C392C48959}" destId="{9DB01618-2B90-4FD5-8336-3016A6114BCF}" srcOrd="1" destOrd="0" presId="urn:microsoft.com/office/officeart/2005/8/layout/list1"/>
    <dgm:cxn modelId="{7AD926CD-00A2-4A53-A261-5D783D96A4BC}" type="presOf" srcId="{9F2FCA46-066C-4DDE-B9EC-4BF3C95F8F57}" destId="{E59F5C1C-4879-4FA3-9A90-7204E83C4EE3}" srcOrd="0" destOrd="0" presId="urn:microsoft.com/office/officeart/2005/8/layout/list1"/>
    <dgm:cxn modelId="{358593F5-BEA5-4724-B328-CDA7DEE2B28A}" srcId="{C5571F13-8754-4132-8FCE-E8C392C48959}" destId="{7E534FF4-8E3D-484D-9676-B96D38B40D04}" srcOrd="0" destOrd="0" parTransId="{6817DFEB-AA42-421A-A347-599EC7CD3652}" sibTransId="{5EB13C4B-6407-460F-AD57-EEA26E5D163F}"/>
    <dgm:cxn modelId="{A7772277-C369-478A-A37F-360FC5137699}" type="presParOf" srcId="{1C7983D3-C00B-4D38-B268-5DC2288BF320}" destId="{30299C5B-1F68-4F0F-896C-391E2BA84D90}" srcOrd="0" destOrd="0" presId="urn:microsoft.com/office/officeart/2005/8/layout/list1"/>
    <dgm:cxn modelId="{4665943A-41AB-4468-A10B-CB46FEB8F872}" type="presParOf" srcId="{30299C5B-1F68-4F0F-896C-391E2BA84D90}" destId="{3CA245E6-ECD8-4591-AB87-5A9BA868B131}" srcOrd="0" destOrd="0" presId="urn:microsoft.com/office/officeart/2005/8/layout/list1"/>
    <dgm:cxn modelId="{7FDD64B2-674F-42F2-ABCA-C234EFE6A2DC}" type="presParOf" srcId="{30299C5B-1F68-4F0F-896C-391E2BA84D90}" destId="{9DB01618-2B90-4FD5-8336-3016A6114BCF}" srcOrd="1" destOrd="0" presId="urn:microsoft.com/office/officeart/2005/8/layout/list1"/>
    <dgm:cxn modelId="{C4DC9F61-5F4C-4550-8D94-9D872CEBC7E0}" type="presParOf" srcId="{1C7983D3-C00B-4D38-B268-5DC2288BF320}" destId="{AF289DC2-E6C6-4D6C-A89A-06A280553462}" srcOrd="1" destOrd="0" presId="urn:microsoft.com/office/officeart/2005/8/layout/list1"/>
    <dgm:cxn modelId="{43BB5F9D-D59E-4E77-AEFB-A76871F9BB5F}" type="presParOf" srcId="{1C7983D3-C00B-4D38-B268-5DC2288BF320}" destId="{C8EDF6CA-7E09-4DFA-BBB4-7150D9EDD290}" srcOrd="2" destOrd="0" presId="urn:microsoft.com/office/officeart/2005/8/layout/list1"/>
    <dgm:cxn modelId="{2411077F-EBBE-4B75-8CB5-7C66C1811BBD}" type="presParOf" srcId="{1C7983D3-C00B-4D38-B268-5DC2288BF320}" destId="{49F673B8-FAB0-4C54-AF1D-80A52578843A}" srcOrd="3" destOrd="0" presId="urn:microsoft.com/office/officeart/2005/8/layout/list1"/>
    <dgm:cxn modelId="{A66C471B-838D-4A64-86AF-A22F07FEAF57}" type="presParOf" srcId="{1C7983D3-C00B-4D38-B268-5DC2288BF320}" destId="{34DA2020-2C86-49D2-B404-023FC5845BB7}" srcOrd="4" destOrd="0" presId="urn:microsoft.com/office/officeart/2005/8/layout/list1"/>
    <dgm:cxn modelId="{2B1820F4-EF13-4982-9232-08C1F59A7EE0}" type="presParOf" srcId="{34DA2020-2C86-49D2-B404-023FC5845BB7}" destId="{973DCD55-58E1-4CB9-8E8C-B87C2D5EAB57}" srcOrd="0" destOrd="0" presId="urn:microsoft.com/office/officeart/2005/8/layout/list1"/>
    <dgm:cxn modelId="{2E421076-C264-4FB2-AE89-A5070555B655}" type="presParOf" srcId="{34DA2020-2C86-49D2-B404-023FC5845BB7}" destId="{A92F8D81-B780-4C5C-85EE-A9C50C5ADBF7}" srcOrd="1" destOrd="0" presId="urn:microsoft.com/office/officeart/2005/8/layout/list1"/>
    <dgm:cxn modelId="{ABAA92A1-CB98-43FB-AA1F-EB17A3E3E7FE}" type="presParOf" srcId="{1C7983D3-C00B-4D38-B268-5DC2288BF320}" destId="{25548A7A-9AF9-4469-ABF9-CFF2FED6C3B0}" srcOrd="5" destOrd="0" presId="urn:microsoft.com/office/officeart/2005/8/layout/list1"/>
    <dgm:cxn modelId="{8587D01F-C119-4266-A802-DAB783D84A55}" type="presParOf" srcId="{1C7983D3-C00B-4D38-B268-5DC2288BF320}" destId="{E59F5C1C-4879-4FA3-9A90-7204E83C4EE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3D47400-CCCD-4E75-B50C-1273DB44431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5571F13-8754-4132-8FCE-E8C392C48959}">
      <dgm:prSet phldrT="[Text]" custT="1"/>
      <dgm:spPr>
        <a:solidFill>
          <a:srgbClr val="51B1E0"/>
        </a:solidFill>
      </dgm:spPr>
      <dgm:t>
        <a:bodyPr/>
        <a:lstStyle/>
        <a:p>
          <a:r>
            <a:rPr lang="en-US" sz="1800" b="1" dirty="0"/>
            <a:t>Form A vs. Form B Renewals</a:t>
          </a:r>
        </a:p>
      </dgm:t>
    </dgm:pt>
    <dgm:pt modelId="{89132587-5D3D-42DB-AB60-E04D453572A4}" type="parTrans" cxnId="{845D3B11-A3C1-4294-9335-8526F2658A2B}">
      <dgm:prSet/>
      <dgm:spPr/>
      <dgm:t>
        <a:bodyPr/>
        <a:lstStyle/>
        <a:p>
          <a:endParaRPr lang="en-US"/>
        </a:p>
      </dgm:t>
    </dgm:pt>
    <dgm:pt modelId="{4EB32142-736A-4C5F-B3D1-E219031B8E2B}" type="sibTrans" cxnId="{845D3B11-A3C1-4294-9335-8526F2658A2B}">
      <dgm:prSet/>
      <dgm:spPr/>
      <dgm:t>
        <a:bodyPr/>
        <a:lstStyle/>
        <a:p>
          <a:endParaRPr lang="en-US"/>
        </a:p>
      </dgm:t>
    </dgm:pt>
    <dgm:pt modelId="{7E534FF4-8E3D-484D-9676-B96D38B40D04}">
      <dgm:prSet phldrT="[Text]"/>
      <dgm:spPr/>
      <dgm:t>
        <a:bodyPr/>
        <a:lstStyle/>
        <a:p>
          <a:pPr marL="111125" indent="0">
            <a:buFont typeface="Arial" panose="020B0604020202020204" pitchFamily="34" charset="0"/>
            <a:buNone/>
          </a:pPr>
          <a:r>
            <a:rPr lang="en-US" b="1" dirty="0"/>
            <a:t>Form A – No response required.</a:t>
          </a:r>
        </a:p>
      </dgm:t>
    </dgm:pt>
    <dgm:pt modelId="{6817DFEB-AA42-421A-A347-599EC7CD3652}" type="parTrans" cxnId="{358593F5-BEA5-4724-B328-CDA7DEE2B28A}">
      <dgm:prSet/>
      <dgm:spPr/>
      <dgm:t>
        <a:bodyPr/>
        <a:lstStyle/>
        <a:p>
          <a:endParaRPr lang="en-US"/>
        </a:p>
      </dgm:t>
    </dgm:pt>
    <dgm:pt modelId="{5EB13C4B-6407-460F-AD57-EEA26E5D163F}" type="sibTrans" cxnId="{358593F5-BEA5-4724-B328-CDA7DEE2B28A}">
      <dgm:prSet/>
      <dgm:spPr/>
      <dgm:t>
        <a:bodyPr/>
        <a:lstStyle/>
        <a:p>
          <a:endParaRPr lang="en-US"/>
        </a:p>
      </dgm:t>
    </dgm:pt>
    <dgm:pt modelId="{CF253B9B-F8D1-A045-8255-15C30CB1535D}">
      <dgm:prSet/>
      <dgm:spPr/>
      <dgm:t>
        <a:bodyPr/>
        <a:lstStyle/>
        <a:p>
          <a:pPr marL="346075" indent="-234950" rtl="0">
            <a:buFont typeface="Arial" panose="020B0604020202020204" pitchFamily="34" charset="0"/>
            <a:buChar char="•"/>
          </a:pPr>
          <a:r>
            <a:rPr lang="en-US" b="0" dirty="0"/>
            <a:t>This is a pre-populated form that notifies enrollees they are up for renewal and that they must complete their redetermination in order to be assessed for renewed coverage.  If the enrollee does not respond to Form B by the due date, their Medicaid coverage will be cancelled.</a:t>
          </a:r>
          <a:endParaRPr lang="en-US" b="0" dirty="0">
            <a:latin typeface="Calibri"/>
            <a:cs typeface="Calibri"/>
          </a:endParaRPr>
        </a:p>
      </dgm:t>
    </dgm:pt>
    <dgm:pt modelId="{020E4B96-5367-4747-86E4-8860DE700632}" type="parTrans" cxnId="{071D60B6-8594-5F42-B6B2-824CD41894B1}">
      <dgm:prSet/>
      <dgm:spPr/>
      <dgm:t>
        <a:bodyPr/>
        <a:lstStyle/>
        <a:p>
          <a:endParaRPr lang="en-US"/>
        </a:p>
      </dgm:t>
    </dgm:pt>
    <dgm:pt modelId="{7EAA4052-B1B0-6F4E-9D9F-9CE14870290A}" type="sibTrans" cxnId="{071D60B6-8594-5F42-B6B2-824CD41894B1}">
      <dgm:prSet/>
      <dgm:spPr/>
      <dgm:t>
        <a:bodyPr/>
        <a:lstStyle/>
        <a:p>
          <a:endParaRPr lang="en-US"/>
        </a:p>
      </dgm:t>
    </dgm:pt>
    <dgm:pt modelId="{43F2C315-A83D-4DD8-AE65-B7DF06B58FFB}">
      <dgm:prSet/>
      <dgm:spPr/>
      <dgm:t>
        <a:bodyPr/>
        <a:lstStyle/>
        <a:p>
          <a:pPr marL="111125" indent="0">
            <a:buFont typeface="Arial" panose="020B0604020202020204" pitchFamily="34" charset="0"/>
            <a:buNone/>
          </a:pPr>
          <a:r>
            <a:rPr lang="en-US" b="1" dirty="0"/>
            <a:t>Form B – Response is required.</a:t>
          </a:r>
        </a:p>
      </dgm:t>
    </dgm:pt>
    <dgm:pt modelId="{A5D570EE-4002-400E-A46A-CDD665FED113}" type="parTrans" cxnId="{D32AF39F-CCEC-FB48-86C2-1F1E199D7190}">
      <dgm:prSet/>
      <dgm:spPr/>
      <dgm:t>
        <a:bodyPr/>
        <a:lstStyle/>
        <a:p>
          <a:endParaRPr lang="en-US"/>
        </a:p>
      </dgm:t>
    </dgm:pt>
    <dgm:pt modelId="{EBC572B8-BB4D-4CAF-AAB0-6E9F722AAA13}" type="sibTrans" cxnId="{D32AF39F-CCEC-FB48-86C2-1F1E199D7190}">
      <dgm:prSet/>
      <dgm:spPr/>
      <dgm:t>
        <a:bodyPr/>
        <a:lstStyle/>
        <a:p>
          <a:endParaRPr lang="en-US"/>
        </a:p>
      </dgm:t>
    </dgm:pt>
    <dgm:pt modelId="{A7771706-878C-49BA-8390-3D6F4A2B2914}">
      <dgm:prSet phldrT="[Text]"/>
      <dgm:spPr/>
      <dgm:t>
        <a:bodyPr/>
        <a:lstStyle/>
        <a:p>
          <a:pPr marL="346075" indent="-234950"/>
          <a:r>
            <a:rPr lang="en-US" b="0" dirty="0"/>
            <a:t>This is referred to as an Ex-</a:t>
          </a:r>
          <a:r>
            <a:rPr lang="en-US" b="0" dirty="0" err="1"/>
            <a:t>Parte</a:t>
          </a:r>
          <a:r>
            <a:rPr lang="en-US" b="0" dirty="0"/>
            <a:t> renewal.  Enrollees who receive Form A notice do not need to do anything to keep their coverage.  Form A notifies the enrollee that their coverage has been renewed using electronic verification. It also includes the information (family size, income amount, etc.) that was used to renew coverage.</a:t>
          </a:r>
        </a:p>
      </dgm:t>
    </dgm:pt>
    <dgm:pt modelId="{92AB9FE0-DD12-4682-B57E-557880556282}" type="parTrans" cxnId="{511421B4-A455-465B-8C8D-AA7DD06F7D6D}">
      <dgm:prSet/>
      <dgm:spPr/>
      <dgm:t>
        <a:bodyPr/>
        <a:lstStyle/>
        <a:p>
          <a:endParaRPr lang="en-US"/>
        </a:p>
      </dgm:t>
    </dgm:pt>
    <dgm:pt modelId="{A837DFC6-A477-4A94-8D20-7B38F35DE182}" type="sibTrans" cxnId="{511421B4-A455-465B-8C8D-AA7DD06F7D6D}">
      <dgm:prSet/>
      <dgm:spPr/>
      <dgm:t>
        <a:bodyPr/>
        <a:lstStyle/>
        <a:p>
          <a:endParaRPr lang="en-US"/>
        </a:p>
      </dgm:t>
    </dgm:pt>
    <dgm:pt modelId="{1C7983D3-C00B-4D38-B268-5DC2288BF320}" type="pres">
      <dgm:prSet presAssocID="{A3D47400-CCCD-4E75-B50C-1273DB444313}" presName="linear" presStyleCnt="0">
        <dgm:presLayoutVars>
          <dgm:dir/>
          <dgm:animLvl val="lvl"/>
          <dgm:resizeHandles val="exact"/>
        </dgm:presLayoutVars>
      </dgm:prSet>
      <dgm:spPr/>
    </dgm:pt>
    <dgm:pt modelId="{30299C5B-1F68-4F0F-896C-391E2BA84D90}" type="pres">
      <dgm:prSet presAssocID="{C5571F13-8754-4132-8FCE-E8C392C48959}" presName="parentLin" presStyleCnt="0"/>
      <dgm:spPr/>
    </dgm:pt>
    <dgm:pt modelId="{3CA245E6-ECD8-4591-AB87-5A9BA868B131}" type="pres">
      <dgm:prSet presAssocID="{C5571F13-8754-4132-8FCE-E8C392C48959}" presName="parentLeftMargin" presStyleLbl="node1" presStyleIdx="0" presStyleCnt="1"/>
      <dgm:spPr/>
    </dgm:pt>
    <dgm:pt modelId="{9DB01618-2B90-4FD5-8336-3016A6114BCF}" type="pres">
      <dgm:prSet presAssocID="{C5571F13-8754-4132-8FCE-E8C392C48959}" presName="parentText" presStyleLbl="node1" presStyleIdx="0" presStyleCnt="1" custScaleX="117758">
        <dgm:presLayoutVars>
          <dgm:chMax val="0"/>
          <dgm:bulletEnabled val="1"/>
        </dgm:presLayoutVars>
      </dgm:prSet>
      <dgm:spPr/>
    </dgm:pt>
    <dgm:pt modelId="{AF289DC2-E6C6-4D6C-A89A-06A280553462}" type="pres">
      <dgm:prSet presAssocID="{C5571F13-8754-4132-8FCE-E8C392C48959}" presName="negativeSpace" presStyleCnt="0"/>
      <dgm:spPr/>
    </dgm:pt>
    <dgm:pt modelId="{C8EDF6CA-7E09-4DFA-BBB4-7150D9EDD290}" type="pres">
      <dgm:prSet presAssocID="{C5571F13-8754-4132-8FCE-E8C392C48959}" presName="childText" presStyleLbl="conFgAcc1" presStyleIdx="0" presStyleCnt="1">
        <dgm:presLayoutVars>
          <dgm:bulletEnabled val="1"/>
        </dgm:presLayoutVars>
      </dgm:prSet>
      <dgm:spPr/>
    </dgm:pt>
  </dgm:ptLst>
  <dgm:cxnLst>
    <dgm:cxn modelId="{845D3B11-A3C1-4294-9335-8526F2658A2B}" srcId="{A3D47400-CCCD-4E75-B50C-1273DB444313}" destId="{C5571F13-8754-4132-8FCE-E8C392C48959}" srcOrd="0" destOrd="0" parTransId="{89132587-5D3D-42DB-AB60-E04D453572A4}" sibTransId="{4EB32142-736A-4C5F-B3D1-E219031B8E2B}"/>
    <dgm:cxn modelId="{3B96FA16-96C3-4037-BF2C-1F67758D6437}" type="presOf" srcId="{C5571F13-8754-4132-8FCE-E8C392C48959}" destId="{3CA245E6-ECD8-4591-AB87-5A9BA868B131}" srcOrd="0" destOrd="0" presId="urn:microsoft.com/office/officeart/2005/8/layout/list1"/>
    <dgm:cxn modelId="{1508A147-460B-4F41-9526-E51E0881EA11}" type="presOf" srcId="{CF253B9B-F8D1-A045-8255-15C30CB1535D}" destId="{C8EDF6CA-7E09-4DFA-BBB4-7150D9EDD290}" srcOrd="0" destOrd="3" presId="urn:microsoft.com/office/officeart/2005/8/layout/list1"/>
    <dgm:cxn modelId="{DB74234F-DC9F-4DA0-B574-F7D2C33466FA}" type="presOf" srcId="{A3D47400-CCCD-4E75-B50C-1273DB444313}" destId="{1C7983D3-C00B-4D38-B268-5DC2288BF320}" srcOrd="0" destOrd="0" presId="urn:microsoft.com/office/officeart/2005/8/layout/list1"/>
    <dgm:cxn modelId="{D32AF39F-CCEC-FB48-86C2-1F1E199D7190}" srcId="{C5571F13-8754-4132-8FCE-E8C392C48959}" destId="{43F2C315-A83D-4DD8-AE65-B7DF06B58FFB}" srcOrd="1" destOrd="0" parTransId="{A5D570EE-4002-400E-A46A-CDD665FED113}" sibTransId="{EBC572B8-BB4D-4CAF-AAB0-6E9F722AAA13}"/>
    <dgm:cxn modelId="{A73BFAA9-EA1B-4DB7-90BC-A58A4845EDD3}" type="presOf" srcId="{7E534FF4-8E3D-484D-9676-B96D38B40D04}" destId="{C8EDF6CA-7E09-4DFA-BBB4-7150D9EDD290}" srcOrd="0" destOrd="0" presId="urn:microsoft.com/office/officeart/2005/8/layout/list1"/>
    <dgm:cxn modelId="{511421B4-A455-465B-8C8D-AA7DD06F7D6D}" srcId="{7E534FF4-8E3D-484D-9676-B96D38B40D04}" destId="{A7771706-878C-49BA-8390-3D6F4A2B2914}" srcOrd="0" destOrd="0" parTransId="{92AB9FE0-DD12-4682-B57E-557880556282}" sibTransId="{A837DFC6-A477-4A94-8D20-7B38F35DE182}"/>
    <dgm:cxn modelId="{071D60B6-8594-5F42-B6B2-824CD41894B1}" srcId="{C5571F13-8754-4132-8FCE-E8C392C48959}" destId="{CF253B9B-F8D1-A045-8255-15C30CB1535D}" srcOrd="2" destOrd="0" parTransId="{020E4B96-5367-4747-86E4-8860DE700632}" sibTransId="{7EAA4052-B1B0-6F4E-9D9F-9CE14870290A}"/>
    <dgm:cxn modelId="{A01ECDC5-B612-B442-9381-9F76E7A92C8F}" type="presOf" srcId="{43F2C315-A83D-4DD8-AE65-B7DF06B58FFB}" destId="{C8EDF6CA-7E09-4DFA-BBB4-7150D9EDD290}" srcOrd="0" destOrd="2" presId="urn:microsoft.com/office/officeart/2005/8/layout/list1"/>
    <dgm:cxn modelId="{DC481BCA-1A96-4ECA-9927-7DCD37B8910E}" type="presOf" srcId="{A7771706-878C-49BA-8390-3D6F4A2B2914}" destId="{C8EDF6CA-7E09-4DFA-BBB4-7150D9EDD290}" srcOrd="0" destOrd="1" presId="urn:microsoft.com/office/officeart/2005/8/layout/list1"/>
    <dgm:cxn modelId="{400EACCA-2DEA-490F-911C-5961E90FB1E6}" type="presOf" srcId="{C5571F13-8754-4132-8FCE-E8C392C48959}" destId="{9DB01618-2B90-4FD5-8336-3016A6114BCF}" srcOrd="1" destOrd="0" presId="urn:microsoft.com/office/officeart/2005/8/layout/list1"/>
    <dgm:cxn modelId="{358593F5-BEA5-4724-B328-CDA7DEE2B28A}" srcId="{C5571F13-8754-4132-8FCE-E8C392C48959}" destId="{7E534FF4-8E3D-484D-9676-B96D38B40D04}" srcOrd="0" destOrd="0" parTransId="{6817DFEB-AA42-421A-A347-599EC7CD3652}" sibTransId="{5EB13C4B-6407-460F-AD57-EEA26E5D163F}"/>
    <dgm:cxn modelId="{A7772277-C369-478A-A37F-360FC5137699}" type="presParOf" srcId="{1C7983D3-C00B-4D38-B268-5DC2288BF320}" destId="{30299C5B-1F68-4F0F-896C-391E2BA84D90}" srcOrd="0" destOrd="0" presId="urn:microsoft.com/office/officeart/2005/8/layout/list1"/>
    <dgm:cxn modelId="{4665943A-41AB-4468-A10B-CB46FEB8F872}" type="presParOf" srcId="{30299C5B-1F68-4F0F-896C-391E2BA84D90}" destId="{3CA245E6-ECD8-4591-AB87-5A9BA868B131}" srcOrd="0" destOrd="0" presId="urn:microsoft.com/office/officeart/2005/8/layout/list1"/>
    <dgm:cxn modelId="{7FDD64B2-674F-42F2-ABCA-C234EFE6A2DC}" type="presParOf" srcId="{30299C5B-1F68-4F0F-896C-391E2BA84D90}" destId="{9DB01618-2B90-4FD5-8336-3016A6114BCF}" srcOrd="1" destOrd="0" presId="urn:microsoft.com/office/officeart/2005/8/layout/list1"/>
    <dgm:cxn modelId="{C4DC9F61-5F4C-4550-8D94-9D872CEBC7E0}" type="presParOf" srcId="{1C7983D3-C00B-4D38-B268-5DC2288BF320}" destId="{AF289DC2-E6C6-4D6C-A89A-06A280553462}" srcOrd="1" destOrd="0" presId="urn:microsoft.com/office/officeart/2005/8/layout/list1"/>
    <dgm:cxn modelId="{43BB5F9D-D59E-4E77-AEFB-A76871F9BB5F}" type="presParOf" srcId="{1C7983D3-C00B-4D38-B268-5DC2288BF320}" destId="{C8EDF6CA-7E09-4DFA-BBB4-7150D9EDD290}" srcOrd="2"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3D47400-CCCD-4E75-B50C-1273DB44431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5571F13-8754-4132-8FCE-E8C392C48959}">
      <dgm:prSet phldrT="[Text]" custT="1"/>
      <dgm:spPr>
        <a:solidFill>
          <a:srgbClr val="51B1E0"/>
        </a:solidFill>
      </dgm:spPr>
      <dgm:t>
        <a:bodyPr/>
        <a:lstStyle/>
        <a:p>
          <a:r>
            <a:rPr lang="en-US" sz="1800" b="1" dirty="0"/>
            <a:t>Supporting Members – Address Updates </a:t>
          </a:r>
        </a:p>
      </dgm:t>
    </dgm:pt>
    <dgm:pt modelId="{89132587-5D3D-42DB-AB60-E04D453572A4}" type="parTrans" cxnId="{845D3B11-A3C1-4294-9335-8526F2658A2B}">
      <dgm:prSet/>
      <dgm:spPr/>
      <dgm:t>
        <a:bodyPr/>
        <a:lstStyle/>
        <a:p>
          <a:endParaRPr lang="en-US"/>
        </a:p>
      </dgm:t>
    </dgm:pt>
    <dgm:pt modelId="{4EB32142-736A-4C5F-B3D1-E219031B8E2B}" type="sibTrans" cxnId="{845D3B11-A3C1-4294-9335-8526F2658A2B}">
      <dgm:prSet/>
      <dgm:spPr/>
      <dgm:t>
        <a:bodyPr/>
        <a:lstStyle/>
        <a:p>
          <a:endParaRPr lang="en-US"/>
        </a:p>
      </dgm:t>
    </dgm:pt>
    <dgm:pt modelId="{7E534FF4-8E3D-484D-9676-B96D38B40D04}">
      <dgm:prSet phldrT="[Text]"/>
      <dgm:spPr/>
      <dgm:t>
        <a:bodyPr/>
        <a:lstStyle/>
        <a:p>
          <a:pPr marL="111125" indent="0">
            <a:buNone/>
          </a:pPr>
          <a:r>
            <a:rPr lang="en-US" b="1" dirty="0">
              <a:solidFill>
                <a:schemeClr val="tx1"/>
              </a:solidFill>
            </a:rPr>
            <a:t>Make sure members update their address </a:t>
          </a:r>
          <a:endParaRPr lang="en-US" dirty="0"/>
        </a:p>
      </dgm:t>
    </dgm:pt>
    <dgm:pt modelId="{6817DFEB-AA42-421A-A347-599EC7CD3652}" type="parTrans" cxnId="{358593F5-BEA5-4724-B328-CDA7DEE2B28A}">
      <dgm:prSet/>
      <dgm:spPr/>
      <dgm:t>
        <a:bodyPr/>
        <a:lstStyle/>
        <a:p>
          <a:endParaRPr lang="en-US"/>
        </a:p>
      </dgm:t>
    </dgm:pt>
    <dgm:pt modelId="{5EB13C4B-6407-460F-AD57-EEA26E5D163F}" type="sibTrans" cxnId="{358593F5-BEA5-4724-B328-CDA7DEE2B28A}">
      <dgm:prSet/>
      <dgm:spPr/>
      <dgm:t>
        <a:bodyPr/>
        <a:lstStyle/>
        <a:p>
          <a:endParaRPr lang="en-US"/>
        </a:p>
      </dgm:t>
    </dgm:pt>
    <dgm:pt modelId="{775BF360-B453-564D-83E1-95D9BB836F15}">
      <dgm:prSet phldrT="[Text]"/>
      <dgm:spPr/>
      <dgm:t>
        <a:bodyPr/>
        <a:lstStyle/>
        <a:p>
          <a:pPr marL="111125" indent="0">
            <a:buNone/>
          </a:pPr>
          <a:r>
            <a:rPr lang="en-US" dirty="0">
              <a:solidFill>
                <a:schemeClr val="tx1"/>
              </a:solidFill>
            </a:rPr>
            <a:t>They can do that in one of two ways: </a:t>
          </a:r>
          <a:endParaRPr lang="en-US" dirty="0"/>
        </a:p>
      </dgm:t>
    </dgm:pt>
    <dgm:pt modelId="{41AEE824-F4A2-F34A-886F-6932C2A08BFD}" type="parTrans" cxnId="{8ABF6998-1411-0B49-9E67-BB33C766E23C}">
      <dgm:prSet/>
      <dgm:spPr/>
      <dgm:t>
        <a:bodyPr/>
        <a:lstStyle/>
        <a:p>
          <a:endParaRPr lang="en-US"/>
        </a:p>
      </dgm:t>
    </dgm:pt>
    <dgm:pt modelId="{FB61010C-7418-1B4F-9D89-AC9715284EE9}" type="sibTrans" cxnId="{8ABF6998-1411-0B49-9E67-BB33C766E23C}">
      <dgm:prSet/>
      <dgm:spPr/>
      <dgm:t>
        <a:bodyPr/>
        <a:lstStyle/>
        <a:p>
          <a:endParaRPr lang="en-US"/>
        </a:p>
      </dgm:t>
    </dgm:pt>
    <dgm:pt modelId="{98C1D592-393A-5341-9670-D6DD87E00369}">
      <dgm:prSet phldrT="[Text]"/>
      <dgm:spPr/>
      <dgm:t>
        <a:bodyPr/>
        <a:lstStyle/>
        <a:p>
          <a:pPr marL="111125" indent="0">
            <a:buNone/>
          </a:pPr>
          <a:r>
            <a:rPr lang="en-US" dirty="0"/>
            <a:t>You can help members by encouraging them to make sure their information (mailing address, phone number, and email) is up-to-date with HFS. </a:t>
          </a:r>
        </a:p>
      </dgm:t>
    </dgm:pt>
    <dgm:pt modelId="{3A2E1137-13C4-524E-BE33-1E70D384D7CA}" type="parTrans" cxnId="{2A60E789-4391-DD4B-A130-0139B05E4A3A}">
      <dgm:prSet/>
      <dgm:spPr/>
      <dgm:t>
        <a:bodyPr/>
        <a:lstStyle/>
        <a:p>
          <a:endParaRPr lang="en-US"/>
        </a:p>
      </dgm:t>
    </dgm:pt>
    <dgm:pt modelId="{9AF7A1A0-0AB4-6F49-A4D1-FA510A08F560}" type="sibTrans" cxnId="{2A60E789-4391-DD4B-A130-0139B05E4A3A}">
      <dgm:prSet/>
      <dgm:spPr/>
      <dgm:t>
        <a:bodyPr/>
        <a:lstStyle/>
        <a:p>
          <a:endParaRPr lang="en-US"/>
        </a:p>
      </dgm:t>
    </dgm:pt>
    <dgm:pt modelId="{02D0F8CC-9C56-E64C-B382-28CB5DC6F4B5}">
      <dgm:prSet phldrT="[Text]"/>
      <dgm:spPr/>
      <dgm:t>
        <a:bodyPr/>
        <a:lstStyle/>
        <a:p>
          <a:pPr marL="111125" indent="0">
            <a:buNone/>
          </a:pPr>
          <a:endParaRPr lang="en-US" dirty="0"/>
        </a:p>
      </dgm:t>
    </dgm:pt>
    <dgm:pt modelId="{FCBA1FEA-5CC0-6544-8669-731D067F0594}" type="parTrans" cxnId="{FE7E52BD-4B70-3247-8FE5-79F60E7194B6}">
      <dgm:prSet/>
      <dgm:spPr/>
      <dgm:t>
        <a:bodyPr/>
        <a:lstStyle/>
        <a:p>
          <a:endParaRPr lang="en-US"/>
        </a:p>
      </dgm:t>
    </dgm:pt>
    <dgm:pt modelId="{186D5FC1-4A82-AD4F-A6E1-A214D1B5A5F9}" type="sibTrans" cxnId="{FE7E52BD-4B70-3247-8FE5-79F60E7194B6}">
      <dgm:prSet/>
      <dgm:spPr/>
      <dgm:t>
        <a:bodyPr/>
        <a:lstStyle/>
        <a:p>
          <a:endParaRPr lang="en-US"/>
        </a:p>
      </dgm:t>
    </dgm:pt>
    <dgm:pt modelId="{59087EE3-5CEB-5A41-B4A3-44274E276758}">
      <dgm:prSet phldrT="[Text]"/>
      <dgm:spPr/>
      <dgm:t>
        <a:bodyPr/>
        <a:lstStyle/>
        <a:p>
          <a:pPr marL="111125" indent="0">
            <a:buNone/>
          </a:pPr>
          <a:endParaRPr lang="en-US" dirty="0"/>
        </a:p>
      </dgm:t>
    </dgm:pt>
    <dgm:pt modelId="{CAEFACED-CAC8-EA49-99AA-CA7EA9A67A83}" type="parTrans" cxnId="{8AACB90E-EF15-AC4C-AA13-0EFF54CA0398}">
      <dgm:prSet/>
      <dgm:spPr/>
      <dgm:t>
        <a:bodyPr/>
        <a:lstStyle/>
        <a:p>
          <a:endParaRPr lang="en-US"/>
        </a:p>
      </dgm:t>
    </dgm:pt>
    <dgm:pt modelId="{E95DD8DD-ED24-CD42-8133-17E5EEB5F6F6}" type="sibTrans" cxnId="{8AACB90E-EF15-AC4C-AA13-0EFF54CA0398}">
      <dgm:prSet/>
      <dgm:spPr/>
      <dgm:t>
        <a:bodyPr/>
        <a:lstStyle/>
        <a:p>
          <a:endParaRPr lang="en-US"/>
        </a:p>
      </dgm:t>
    </dgm:pt>
    <dgm:pt modelId="{1C7983D3-C00B-4D38-B268-5DC2288BF320}" type="pres">
      <dgm:prSet presAssocID="{A3D47400-CCCD-4E75-B50C-1273DB444313}" presName="linear" presStyleCnt="0">
        <dgm:presLayoutVars>
          <dgm:dir/>
          <dgm:animLvl val="lvl"/>
          <dgm:resizeHandles val="exact"/>
        </dgm:presLayoutVars>
      </dgm:prSet>
      <dgm:spPr/>
    </dgm:pt>
    <dgm:pt modelId="{30299C5B-1F68-4F0F-896C-391E2BA84D90}" type="pres">
      <dgm:prSet presAssocID="{C5571F13-8754-4132-8FCE-E8C392C48959}" presName="parentLin" presStyleCnt="0"/>
      <dgm:spPr/>
    </dgm:pt>
    <dgm:pt modelId="{3CA245E6-ECD8-4591-AB87-5A9BA868B131}" type="pres">
      <dgm:prSet presAssocID="{C5571F13-8754-4132-8FCE-E8C392C48959}" presName="parentLeftMargin" presStyleLbl="node1" presStyleIdx="0" presStyleCnt="1"/>
      <dgm:spPr/>
    </dgm:pt>
    <dgm:pt modelId="{9DB01618-2B90-4FD5-8336-3016A6114BCF}" type="pres">
      <dgm:prSet presAssocID="{C5571F13-8754-4132-8FCE-E8C392C48959}" presName="parentText" presStyleLbl="node1" presStyleIdx="0" presStyleCnt="1" custScaleX="117758" custScaleY="61370" custLinFactNeighborX="15476" custLinFactNeighborY="9601">
        <dgm:presLayoutVars>
          <dgm:chMax val="0"/>
          <dgm:bulletEnabled val="1"/>
        </dgm:presLayoutVars>
      </dgm:prSet>
      <dgm:spPr/>
    </dgm:pt>
    <dgm:pt modelId="{AF289DC2-E6C6-4D6C-A89A-06A280553462}" type="pres">
      <dgm:prSet presAssocID="{C5571F13-8754-4132-8FCE-E8C392C48959}" presName="negativeSpace" presStyleCnt="0"/>
      <dgm:spPr/>
    </dgm:pt>
    <dgm:pt modelId="{C8EDF6CA-7E09-4DFA-BBB4-7150D9EDD290}" type="pres">
      <dgm:prSet presAssocID="{C5571F13-8754-4132-8FCE-E8C392C48959}" presName="childText" presStyleLbl="conFgAcc1" presStyleIdx="0" presStyleCnt="1" custScaleY="92638">
        <dgm:presLayoutVars>
          <dgm:bulletEnabled val="1"/>
        </dgm:presLayoutVars>
      </dgm:prSet>
      <dgm:spPr/>
    </dgm:pt>
  </dgm:ptLst>
  <dgm:cxnLst>
    <dgm:cxn modelId="{8AACB90E-EF15-AC4C-AA13-0EFF54CA0398}" srcId="{C5571F13-8754-4132-8FCE-E8C392C48959}" destId="{59087EE3-5CEB-5A41-B4A3-44274E276758}" srcOrd="0" destOrd="0" parTransId="{CAEFACED-CAC8-EA49-99AA-CA7EA9A67A83}" sibTransId="{E95DD8DD-ED24-CD42-8133-17E5EEB5F6F6}"/>
    <dgm:cxn modelId="{845D3B11-A3C1-4294-9335-8526F2658A2B}" srcId="{A3D47400-CCCD-4E75-B50C-1273DB444313}" destId="{C5571F13-8754-4132-8FCE-E8C392C48959}" srcOrd="0" destOrd="0" parTransId="{89132587-5D3D-42DB-AB60-E04D453572A4}" sibTransId="{4EB32142-736A-4C5F-B3D1-E219031B8E2B}"/>
    <dgm:cxn modelId="{D3C47616-090E-D24B-A0D4-709B7EDFFDEB}" type="presOf" srcId="{775BF360-B453-564D-83E1-95D9BB836F15}" destId="{C8EDF6CA-7E09-4DFA-BBB4-7150D9EDD290}" srcOrd="0" destOrd="4" presId="urn:microsoft.com/office/officeart/2005/8/layout/list1"/>
    <dgm:cxn modelId="{3B96FA16-96C3-4037-BF2C-1F67758D6437}" type="presOf" srcId="{C5571F13-8754-4132-8FCE-E8C392C48959}" destId="{3CA245E6-ECD8-4591-AB87-5A9BA868B131}" srcOrd="0" destOrd="0" presId="urn:microsoft.com/office/officeart/2005/8/layout/list1"/>
    <dgm:cxn modelId="{DD09123D-6E96-E340-A2B7-3D14159633DA}" type="presOf" srcId="{02D0F8CC-9C56-E64C-B382-28CB5DC6F4B5}" destId="{C8EDF6CA-7E09-4DFA-BBB4-7150D9EDD290}" srcOrd="0" destOrd="3" presId="urn:microsoft.com/office/officeart/2005/8/layout/list1"/>
    <dgm:cxn modelId="{DB74234F-DC9F-4DA0-B574-F7D2C33466FA}" type="presOf" srcId="{A3D47400-CCCD-4E75-B50C-1273DB444313}" destId="{1C7983D3-C00B-4D38-B268-5DC2288BF320}" srcOrd="0" destOrd="0" presId="urn:microsoft.com/office/officeart/2005/8/layout/list1"/>
    <dgm:cxn modelId="{5E7FA271-58B2-4346-9A06-E67390828067}" type="presOf" srcId="{59087EE3-5CEB-5A41-B4A3-44274E276758}" destId="{C8EDF6CA-7E09-4DFA-BBB4-7150D9EDD290}" srcOrd="0" destOrd="0" presId="urn:microsoft.com/office/officeart/2005/8/layout/list1"/>
    <dgm:cxn modelId="{2A60E789-4391-DD4B-A130-0139B05E4A3A}" srcId="{C5571F13-8754-4132-8FCE-E8C392C48959}" destId="{98C1D592-393A-5341-9670-D6DD87E00369}" srcOrd="2" destOrd="0" parTransId="{3A2E1137-13C4-524E-BE33-1E70D384D7CA}" sibTransId="{9AF7A1A0-0AB4-6F49-A4D1-FA510A08F560}"/>
    <dgm:cxn modelId="{8ABF6998-1411-0B49-9E67-BB33C766E23C}" srcId="{C5571F13-8754-4132-8FCE-E8C392C48959}" destId="{775BF360-B453-564D-83E1-95D9BB836F15}" srcOrd="4" destOrd="0" parTransId="{41AEE824-F4A2-F34A-886F-6932C2A08BFD}" sibTransId="{FB61010C-7418-1B4F-9D89-AC9715284EE9}"/>
    <dgm:cxn modelId="{A73BFAA9-EA1B-4DB7-90BC-A58A4845EDD3}" type="presOf" srcId="{7E534FF4-8E3D-484D-9676-B96D38B40D04}" destId="{C8EDF6CA-7E09-4DFA-BBB4-7150D9EDD290}" srcOrd="0" destOrd="1" presId="urn:microsoft.com/office/officeart/2005/8/layout/list1"/>
    <dgm:cxn modelId="{FE7E52BD-4B70-3247-8FE5-79F60E7194B6}" srcId="{C5571F13-8754-4132-8FCE-E8C392C48959}" destId="{02D0F8CC-9C56-E64C-B382-28CB5DC6F4B5}" srcOrd="3" destOrd="0" parTransId="{FCBA1FEA-5CC0-6544-8669-731D067F0594}" sibTransId="{186D5FC1-4A82-AD4F-A6E1-A214D1B5A5F9}"/>
    <dgm:cxn modelId="{400EACCA-2DEA-490F-911C-5961E90FB1E6}" type="presOf" srcId="{C5571F13-8754-4132-8FCE-E8C392C48959}" destId="{9DB01618-2B90-4FD5-8336-3016A6114BCF}" srcOrd="1" destOrd="0" presId="urn:microsoft.com/office/officeart/2005/8/layout/list1"/>
    <dgm:cxn modelId="{358593F5-BEA5-4724-B328-CDA7DEE2B28A}" srcId="{C5571F13-8754-4132-8FCE-E8C392C48959}" destId="{7E534FF4-8E3D-484D-9676-B96D38B40D04}" srcOrd="1" destOrd="0" parTransId="{6817DFEB-AA42-421A-A347-599EC7CD3652}" sibTransId="{5EB13C4B-6407-460F-AD57-EEA26E5D163F}"/>
    <dgm:cxn modelId="{3A0064FF-CB85-D743-BEB6-9CF9B621955C}" type="presOf" srcId="{98C1D592-393A-5341-9670-D6DD87E00369}" destId="{C8EDF6CA-7E09-4DFA-BBB4-7150D9EDD290}" srcOrd="0" destOrd="2" presId="urn:microsoft.com/office/officeart/2005/8/layout/list1"/>
    <dgm:cxn modelId="{A7772277-C369-478A-A37F-360FC5137699}" type="presParOf" srcId="{1C7983D3-C00B-4D38-B268-5DC2288BF320}" destId="{30299C5B-1F68-4F0F-896C-391E2BA84D90}" srcOrd="0" destOrd="0" presId="urn:microsoft.com/office/officeart/2005/8/layout/list1"/>
    <dgm:cxn modelId="{4665943A-41AB-4468-A10B-CB46FEB8F872}" type="presParOf" srcId="{30299C5B-1F68-4F0F-896C-391E2BA84D90}" destId="{3CA245E6-ECD8-4591-AB87-5A9BA868B131}" srcOrd="0" destOrd="0" presId="urn:microsoft.com/office/officeart/2005/8/layout/list1"/>
    <dgm:cxn modelId="{7FDD64B2-674F-42F2-ABCA-C234EFE6A2DC}" type="presParOf" srcId="{30299C5B-1F68-4F0F-896C-391E2BA84D90}" destId="{9DB01618-2B90-4FD5-8336-3016A6114BCF}" srcOrd="1" destOrd="0" presId="urn:microsoft.com/office/officeart/2005/8/layout/list1"/>
    <dgm:cxn modelId="{C4DC9F61-5F4C-4550-8D94-9D872CEBC7E0}" type="presParOf" srcId="{1C7983D3-C00B-4D38-B268-5DC2288BF320}" destId="{AF289DC2-E6C6-4D6C-A89A-06A280553462}" srcOrd="1" destOrd="0" presId="urn:microsoft.com/office/officeart/2005/8/layout/list1"/>
    <dgm:cxn modelId="{43BB5F9D-D59E-4E77-AEFB-A76871F9BB5F}" type="presParOf" srcId="{1C7983D3-C00B-4D38-B268-5DC2288BF320}" destId="{C8EDF6CA-7E09-4DFA-BBB4-7150D9EDD290}"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1D3915E-2A90-324D-80EE-3863889AE21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C80B50F0-894A-1040-AD76-468F5516C3E3}">
      <dgm:prSet phldrT="[Text]" custT="1"/>
      <dgm:spPr/>
      <dgm:t>
        <a:bodyPr/>
        <a:lstStyle/>
        <a:p>
          <a:r>
            <a:rPr lang="en-US" sz="2000" dirty="0"/>
            <a:t>Calling the HFS hotline  </a:t>
          </a:r>
        </a:p>
        <a:p>
          <a:r>
            <a:rPr lang="en-US" sz="2000" dirty="0"/>
            <a:t>(877)-805-5312</a:t>
          </a:r>
        </a:p>
        <a:p>
          <a:r>
            <a:rPr lang="en-US" sz="2000" dirty="0"/>
            <a:t>(TTY) (877)-204-1012</a:t>
          </a:r>
        </a:p>
      </dgm:t>
    </dgm:pt>
    <dgm:pt modelId="{FBD2524F-65E3-3D4D-B5A8-022D6F689191}" type="parTrans" cxnId="{9D0BE0B7-9ECB-5648-A303-6A695CAD8BFB}">
      <dgm:prSet/>
      <dgm:spPr/>
      <dgm:t>
        <a:bodyPr/>
        <a:lstStyle/>
        <a:p>
          <a:endParaRPr lang="en-US"/>
        </a:p>
      </dgm:t>
    </dgm:pt>
    <dgm:pt modelId="{9613B885-3EA7-234D-8B8B-4E3EAB49A00A}" type="sibTrans" cxnId="{9D0BE0B7-9ECB-5648-A303-6A695CAD8BFB}">
      <dgm:prSet/>
      <dgm:spPr/>
      <dgm:t>
        <a:bodyPr/>
        <a:lstStyle/>
        <a:p>
          <a:endParaRPr lang="en-US"/>
        </a:p>
      </dgm:t>
    </dgm:pt>
    <dgm:pt modelId="{811DFB4D-525A-6549-8D96-420C669F2C3C}">
      <dgm:prSet phldrT="[Text]" custT="1"/>
      <dgm:spPr/>
      <dgm:t>
        <a:bodyPr/>
        <a:lstStyle/>
        <a:p>
          <a:r>
            <a:rPr lang="en-US" sz="2000"/>
            <a:t>Updating information on the HFS web form </a:t>
          </a:r>
          <a:r>
            <a:rPr lang="en-US" sz="18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www2.illinois.gov/hfs/address</a:t>
          </a:r>
          <a:endParaRPr lang="en-US" sz="2000">
            <a:solidFill>
              <a:schemeClr val="tx1"/>
            </a:solidFill>
          </a:endParaRPr>
        </a:p>
      </dgm:t>
    </dgm:pt>
    <dgm:pt modelId="{D2BB1BD0-57E1-1342-98B4-8C4A26C9626C}" type="parTrans" cxnId="{3ECC3FA3-3091-5F4B-ABA5-5311D50F69D6}">
      <dgm:prSet/>
      <dgm:spPr/>
      <dgm:t>
        <a:bodyPr/>
        <a:lstStyle/>
        <a:p>
          <a:endParaRPr lang="en-US"/>
        </a:p>
      </dgm:t>
    </dgm:pt>
    <dgm:pt modelId="{F1C0DE32-DCD5-274A-A547-2CA589155829}" type="sibTrans" cxnId="{3ECC3FA3-3091-5F4B-ABA5-5311D50F69D6}">
      <dgm:prSet/>
      <dgm:spPr/>
      <dgm:t>
        <a:bodyPr/>
        <a:lstStyle/>
        <a:p>
          <a:endParaRPr lang="en-US"/>
        </a:p>
      </dgm:t>
    </dgm:pt>
    <dgm:pt modelId="{EA1FFE49-507E-884B-BA11-3053F33B875D}" type="pres">
      <dgm:prSet presAssocID="{61D3915E-2A90-324D-80EE-3863889AE216}" presName="hierChild1" presStyleCnt="0">
        <dgm:presLayoutVars>
          <dgm:orgChart val="1"/>
          <dgm:chPref val="1"/>
          <dgm:dir/>
          <dgm:animOne val="branch"/>
          <dgm:animLvl val="lvl"/>
          <dgm:resizeHandles/>
        </dgm:presLayoutVars>
      </dgm:prSet>
      <dgm:spPr/>
    </dgm:pt>
    <dgm:pt modelId="{F32C0248-F830-CD43-B341-ADA73FC5E71F}" type="pres">
      <dgm:prSet presAssocID="{C80B50F0-894A-1040-AD76-468F5516C3E3}" presName="hierRoot1" presStyleCnt="0">
        <dgm:presLayoutVars>
          <dgm:hierBranch val="init"/>
        </dgm:presLayoutVars>
      </dgm:prSet>
      <dgm:spPr/>
    </dgm:pt>
    <dgm:pt modelId="{3EA9BC8B-DBF7-EF41-AE9F-690D38238EFE}" type="pres">
      <dgm:prSet presAssocID="{C80B50F0-894A-1040-AD76-468F5516C3E3}" presName="rootComposite1" presStyleCnt="0"/>
      <dgm:spPr/>
    </dgm:pt>
    <dgm:pt modelId="{1E9C8F23-7654-164A-AF46-0501DA7848F4}" type="pres">
      <dgm:prSet presAssocID="{C80B50F0-894A-1040-AD76-468F5516C3E3}" presName="rootText1" presStyleLbl="node0" presStyleIdx="0" presStyleCnt="2">
        <dgm:presLayoutVars>
          <dgm:chPref val="3"/>
        </dgm:presLayoutVars>
      </dgm:prSet>
      <dgm:spPr/>
    </dgm:pt>
    <dgm:pt modelId="{1F12FF56-8E57-9E44-8B1F-B3A25E4E8EF1}" type="pres">
      <dgm:prSet presAssocID="{C80B50F0-894A-1040-AD76-468F5516C3E3}" presName="rootConnector1" presStyleLbl="node1" presStyleIdx="0" presStyleCnt="0"/>
      <dgm:spPr/>
    </dgm:pt>
    <dgm:pt modelId="{EA032C5D-80B1-3C4B-9AC7-036E11BF1A37}" type="pres">
      <dgm:prSet presAssocID="{C80B50F0-894A-1040-AD76-468F5516C3E3}" presName="hierChild2" presStyleCnt="0"/>
      <dgm:spPr/>
    </dgm:pt>
    <dgm:pt modelId="{E55828EF-92B8-4D47-ACB3-406D5C1C9012}" type="pres">
      <dgm:prSet presAssocID="{C80B50F0-894A-1040-AD76-468F5516C3E3}" presName="hierChild3" presStyleCnt="0"/>
      <dgm:spPr/>
    </dgm:pt>
    <dgm:pt modelId="{82BC2617-D842-5443-A63B-F4B301509983}" type="pres">
      <dgm:prSet presAssocID="{811DFB4D-525A-6549-8D96-420C669F2C3C}" presName="hierRoot1" presStyleCnt="0">
        <dgm:presLayoutVars>
          <dgm:hierBranch val="init"/>
        </dgm:presLayoutVars>
      </dgm:prSet>
      <dgm:spPr/>
    </dgm:pt>
    <dgm:pt modelId="{B380A110-6119-A746-889F-DAA5028BFA7D}" type="pres">
      <dgm:prSet presAssocID="{811DFB4D-525A-6549-8D96-420C669F2C3C}" presName="rootComposite1" presStyleCnt="0"/>
      <dgm:spPr/>
    </dgm:pt>
    <dgm:pt modelId="{444519AD-C8D2-4C4F-BD98-B67FB47AACAA}" type="pres">
      <dgm:prSet presAssocID="{811DFB4D-525A-6549-8D96-420C669F2C3C}" presName="rootText1" presStyleLbl="node0" presStyleIdx="1" presStyleCnt="2">
        <dgm:presLayoutVars>
          <dgm:chPref val="3"/>
        </dgm:presLayoutVars>
      </dgm:prSet>
      <dgm:spPr/>
    </dgm:pt>
    <dgm:pt modelId="{7E2A979C-FCB6-6143-A65A-55F68FB07743}" type="pres">
      <dgm:prSet presAssocID="{811DFB4D-525A-6549-8D96-420C669F2C3C}" presName="rootConnector1" presStyleLbl="node1" presStyleIdx="0" presStyleCnt="0"/>
      <dgm:spPr/>
    </dgm:pt>
    <dgm:pt modelId="{0AD79D54-CD9A-CB48-90DA-755B930FDFE3}" type="pres">
      <dgm:prSet presAssocID="{811DFB4D-525A-6549-8D96-420C669F2C3C}" presName="hierChild2" presStyleCnt="0"/>
      <dgm:spPr/>
    </dgm:pt>
    <dgm:pt modelId="{E161548E-C876-9A47-A7E3-57B703A9FAA7}" type="pres">
      <dgm:prSet presAssocID="{811DFB4D-525A-6549-8D96-420C669F2C3C}" presName="hierChild3" presStyleCnt="0"/>
      <dgm:spPr/>
    </dgm:pt>
  </dgm:ptLst>
  <dgm:cxnLst>
    <dgm:cxn modelId="{B155E861-EA39-CB4A-A8A6-6E025E157669}" type="presOf" srcId="{811DFB4D-525A-6549-8D96-420C669F2C3C}" destId="{7E2A979C-FCB6-6143-A65A-55F68FB07743}" srcOrd="1" destOrd="0" presId="urn:microsoft.com/office/officeart/2005/8/layout/orgChart1"/>
    <dgm:cxn modelId="{8624C47A-5C07-C447-BC80-6033BDF099FA}" type="presOf" srcId="{61D3915E-2A90-324D-80EE-3863889AE216}" destId="{EA1FFE49-507E-884B-BA11-3053F33B875D}" srcOrd="0" destOrd="0" presId="urn:microsoft.com/office/officeart/2005/8/layout/orgChart1"/>
    <dgm:cxn modelId="{0758C7A0-9206-7B41-8BDC-979721D839C4}" type="presOf" srcId="{C80B50F0-894A-1040-AD76-468F5516C3E3}" destId="{1E9C8F23-7654-164A-AF46-0501DA7848F4}" srcOrd="0" destOrd="0" presId="urn:microsoft.com/office/officeart/2005/8/layout/orgChart1"/>
    <dgm:cxn modelId="{3ECC3FA3-3091-5F4B-ABA5-5311D50F69D6}" srcId="{61D3915E-2A90-324D-80EE-3863889AE216}" destId="{811DFB4D-525A-6549-8D96-420C669F2C3C}" srcOrd="1" destOrd="0" parTransId="{D2BB1BD0-57E1-1342-98B4-8C4A26C9626C}" sibTransId="{F1C0DE32-DCD5-274A-A547-2CA589155829}"/>
    <dgm:cxn modelId="{13AD9EA7-5219-C04E-9097-CDE0F807656B}" type="presOf" srcId="{811DFB4D-525A-6549-8D96-420C669F2C3C}" destId="{444519AD-C8D2-4C4F-BD98-B67FB47AACAA}" srcOrd="0" destOrd="0" presId="urn:microsoft.com/office/officeart/2005/8/layout/orgChart1"/>
    <dgm:cxn modelId="{9D0BE0B7-9ECB-5648-A303-6A695CAD8BFB}" srcId="{61D3915E-2A90-324D-80EE-3863889AE216}" destId="{C80B50F0-894A-1040-AD76-468F5516C3E3}" srcOrd="0" destOrd="0" parTransId="{FBD2524F-65E3-3D4D-B5A8-022D6F689191}" sibTransId="{9613B885-3EA7-234D-8B8B-4E3EAB49A00A}"/>
    <dgm:cxn modelId="{468C2CC7-E545-7648-BF96-502DE8414732}" type="presOf" srcId="{C80B50F0-894A-1040-AD76-468F5516C3E3}" destId="{1F12FF56-8E57-9E44-8B1F-B3A25E4E8EF1}" srcOrd="1" destOrd="0" presId="urn:microsoft.com/office/officeart/2005/8/layout/orgChart1"/>
    <dgm:cxn modelId="{14156ABB-D2A7-8542-AA33-7795586768A4}" type="presParOf" srcId="{EA1FFE49-507E-884B-BA11-3053F33B875D}" destId="{F32C0248-F830-CD43-B341-ADA73FC5E71F}" srcOrd="0" destOrd="0" presId="urn:microsoft.com/office/officeart/2005/8/layout/orgChart1"/>
    <dgm:cxn modelId="{81142314-B449-9E4B-AB9D-3862898409DE}" type="presParOf" srcId="{F32C0248-F830-CD43-B341-ADA73FC5E71F}" destId="{3EA9BC8B-DBF7-EF41-AE9F-690D38238EFE}" srcOrd="0" destOrd="0" presId="urn:microsoft.com/office/officeart/2005/8/layout/orgChart1"/>
    <dgm:cxn modelId="{D2942551-CBFF-4A42-9B8A-796BCC8A2B54}" type="presParOf" srcId="{3EA9BC8B-DBF7-EF41-AE9F-690D38238EFE}" destId="{1E9C8F23-7654-164A-AF46-0501DA7848F4}" srcOrd="0" destOrd="0" presId="urn:microsoft.com/office/officeart/2005/8/layout/orgChart1"/>
    <dgm:cxn modelId="{DE8897BC-0707-D342-886C-4B400131636A}" type="presParOf" srcId="{3EA9BC8B-DBF7-EF41-AE9F-690D38238EFE}" destId="{1F12FF56-8E57-9E44-8B1F-B3A25E4E8EF1}" srcOrd="1" destOrd="0" presId="urn:microsoft.com/office/officeart/2005/8/layout/orgChart1"/>
    <dgm:cxn modelId="{3E91F1F6-BB0F-D446-968F-8AEC811C3D07}" type="presParOf" srcId="{F32C0248-F830-CD43-B341-ADA73FC5E71F}" destId="{EA032C5D-80B1-3C4B-9AC7-036E11BF1A37}" srcOrd="1" destOrd="0" presId="urn:microsoft.com/office/officeart/2005/8/layout/orgChart1"/>
    <dgm:cxn modelId="{A79818A6-EBFB-CF4C-AB53-1E0356544D64}" type="presParOf" srcId="{F32C0248-F830-CD43-B341-ADA73FC5E71F}" destId="{E55828EF-92B8-4D47-ACB3-406D5C1C9012}" srcOrd="2" destOrd="0" presId="urn:microsoft.com/office/officeart/2005/8/layout/orgChart1"/>
    <dgm:cxn modelId="{F70964F1-A533-A047-B608-54EE985A27EA}" type="presParOf" srcId="{EA1FFE49-507E-884B-BA11-3053F33B875D}" destId="{82BC2617-D842-5443-A63B-F4B301509983}" srcOrd="1" destOrd="0" presId="urn:microsoft.com/office/officeart/2005/8/layout/orgChart1"/>
    <dgm:cxn modelId="{10C150DF-3339-8D49-BB8E-347D92837E63}" type="presParOf" srcId="{82BC2617-D842-5443-A63B-F4B301509983}" destId="{B380A110-6119-A746-889F-DAA5028BFA7D}" srcOrd="0" destOrd="0" presId="urn:microsoft.com/office/officeart/2005/8/layout/orgChart1"/>
    <dgm:cxn modelId="{9C40E44A-49B5-5546-8311-FFA5FD866FBE}" type="presParOf" srcId="{B380A110-6119-A746-889F-DAA5028BFA7D}" destId="{444519AD-C8D2-4C4F-BD98-B67FB47AACAA}" srcOrd="0" destOrd="0" presId="urn:microsoft.com/office/officeart/2005/8/layout/orgChart1"/>
    <dgm:cxn modelId="{1276EF88-2002-5941-805F-08EBEEC61965}" type="presParOf" srcId="{B380A110-6119-A746-889F-DAA5028BFA7D}" destId="{7E2A979C-FCB6-6143-A65A-55F68FB07743}" srcOrd="1" destOrd="0" presId="urn:microsoft.com/office/officeart/2005/8/layout/orgChart1"/>
    <dgm:cxn modelId="{40E595A0-65A3-0743-8CA1-24CDCD8A73B8}" type="presParOf" srcId="{82BC2617-D842-5443-A63B-F4B301509983}" destId="{0AD79D54-CD9A-CB48-90DA-755B930FDFE3}" srcOrd="1" destOrd="0" presId="urn:microsoft.com/office/officeart/2005/8/layout/orgChart1"/>
    <dgm:cxn modelId="{61AABF99-9EC3-C641-8079-D7C29D4F4239}" type="presParOf" srcId="{82BC2617-D842-5443-A63B-F4B301509983}" destId="{E161548E-C876-9A47-A7E3-57B703A9FAA7}"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3D47400-CCCD-4E75-B50C-1273DB444313}" type="doc">
      <dgm:prSet loTypeId="urn:microsoft.com/office/officeart/2005/8/layout/list1" loCatId="list" qsTypeId="urn:microsoft.com/office/officeart/2005/8/quickstyle/simple1" qsCatId="simple" csTypeId="urn:microsoft.com/office/officeart/2005/8/colors/accent1_3" csCatId="accent1" phldr="1"/>
      <dgm:spPr/>
      <dgm:t>
        <a:bodyPr/>
        <a:lstStyle/>
        <a:p>
          <a:endParaRPr lang="en-US"/>
        </a:p>
      </dgm:t>
    </dgm:pt>
    <dgm:pt modelId="{C5571F13-8754-4132-8FCE-E8C392C48959}">
      <dgm:prSet phldrT="[Text]" custT="1"/>
      <dgm:spPr>
        <a:solidFill>
          <a:srgbClr val="51B1E0"/>
        </a:solidFill>
      </dgm:spPr>
      <dgm:t>
        <a:bodyPr/>
        <a:lstStyle/>
        <a:p>
          <a:r>
            <a:rPr lang="en-US" sz="1800" b="1"/>
            <a:t>Sample Messaging</a:t>
          </a:r>
        </a:p>
      </dgm:t>
    </dgm:pt>
    <dgm:pt modelId="{89132587-5D3D-42DB-AB60-E04D453572A4}" type="parTrans" cxnId="{845D3B11-A3C1-4294-9335-8526F2658A2B}">
      <dgm:prSet/>
      <dgm:spPr/>
      <dgm:t>
        <a:bodyPr/>
        <a:lstStyle/>
        <a:p>
          <a:endParaRPr lang="en-US"/>
        </a:p>
      </dgm:t>
    </dgm:pt>
    <dgm:pt modelId="{4EB32142-736A-4C5F-B3D1-E219031B8E2B}" type="sibTrans" cxnId="{845D3B11-A3C1-4294-9335-8526F2658A2B}">
      <dgm:prSet/>
      <dgm:spPr/>
      <dgm:t>
        <a:bodyPr/>
        <a:lstStyle/>
        <a:p>
          <a:endParaRPr lang="en-US"/>
        </a:p>
      </dgm:t>
    </dgm:pt>
    <dgm:pt modelId="{7E534FF4-8E3D-484D-9676-B96D38B40D04}">
      <dgm:prSet phldrT="[Text]"/>
      <dgm:spPr/>
      <dgm:t>
        <a:bodyPr/>
        <a:lstStyle/>
        <a:p>
          <a:pPr marL="111125" indent="0">
            <a:buNone/>
          </a:pPr>
          <a:r>
            <a:rPr lang="en-US" dirty="0"/>
            <a:t>Don’t risk losing your </a:t>
          </a:r>
          <a:r>
            <a:rPr lang="en-US" dirty="0">
              <a:solidFill>
                <a:schemeClr val="tx1"/>
              </a:solidFill>
            </a:rPr>
            <a:t>CountyCare</a:t>
          </a:r>
          <a:r>
            <a:rPr lang="en-US" dirty="0">
              <a:solidFill>
                <a:srgbClr val="FF0000"/>
              </a:solidFill>
            </a:rPr>
            <a:t> </a:t>
          </a:r>
          <a:r>
            <a:rPr lang="en-US" dirty="0"/>
            <a:t>coverage. Illinois Medicaid needs to be able to send you renewal paperwork. Make sure you give them an address where mail can always reach you. If you need help, we can call HFS together.</a:t>
          </a:r>
        </a:p>
      </dgm:t>
    </dgm:pt>
    <dgm:pt modelId="{6817DFEB-AA42-421A-A347-599EC7CD3652}" type="parTrans" cxnId="{358593F5-BEA5-4724-B328-CDA7DEE2B28A}">
      <dgm:prSet/>
      <dgm:spPr/>
      <dgm:t>
        <a:bodyPr/>
        <a:lstStyle/>
        <a:p>
          <a:endParaRPr lang="en-US"/>
        </a:p>
      </dgm:t>
    </dgm:pt>
    <dgm:pt modelId="{5EB13C4B-6407-460F-AD57-EEA26E5D163F}" type="sibTrans" cxnId="{358593F5-BEA5-4724-B328-CDA7DEE2B28A}">
      <dgm:prSet/>
      <dgm:spPr/>
      <dgm:t>
        <a:bodyPr/>
        <a:lstStyle/>
        <a:p>
          <a:endParaRPr lang="en-US"/>
        </a:p>
      </dgm:t>
    </dgm:pt>
    <dgm:pt modelId="{1C7983D3-C00B-4D38-B268-5DC2288BF320}" type="pres">
      <dgm:prSet presAssocID="{A3D47400-CCCD-4E75-B50C-1273DB444313}" presName="linear" presStyleCnt="0">
        <dgm:presLayoutVars>
          <dgm:dir/>
          <dgm:animLvl val="lvl"/>
          <dgm:resizeHandles val="exact"/>
        </dgm:presLayoutVars>
      </dgm:prSet>
      <dgm:spPr/>
    </dgm:pt>
    <dgm:pt modelId="{30299C5B-1F68-4F0F-896C-391E2BA84D90}" type="pres">
      <dgm:prSet presAssocID="{C5571F13-8754-4132-8FCE-E8C392C48959}" presName="parentLin" presStyleCnt="0"/>
      <dgm:spPr/>
    </dgm:pt>
    <dgm:pt modelId="{3CA245E6-ECD8-4591-AB87-5A9BA868B131}" type="pres">
      <dgm:prSet presAssocID="{C5571F13-8754-4132-8FCE-E8C392C48959}" presName="parentLeftMargin" presStyleLbl="node1" presStyleIdx="0" presStyleCnt="1"/>
      <dgm:spPr/>
    </dgm:pt>
    <dgm:pt modelId="{9DB01618-2B90-4FD5-8336-3016A6114BCF}" type="pres">
      <dgm:prSet presAssocID="{C5571F13-8754-4132-8FCE-E8C392C48959}" presName="parentText" presStyleLbl="node1" presStyleIdx="0" presStyleCnt="1" custScaleX="117758" custScaleY="80002">
        <dgm:presLayoutVars>
          <dgm:chMax val="0"/>
          <dgm:bulletEnabled val="1"/>
        </dgm:presLayoutVars>
      </dgm:prSet>
      <dgm:spPr/>
    </dgm:pt>
    <dgm:pt modelId="{AF289DC2-E6C6-4D6C-A89A-06A280553462}" type="pres">
      <dgm:prSet presAssocID="{C5571F13-8754-4132-8FCE-E8C392C48959}" presName="negativeSpace" presStyleCnt="0"/>
      <dgm:spPr/>
    </dgm:pt>
    <dgm:pt modelId="{C8EDF6CA-7E09-4DFA-BBB4-7150D9EDD290}" type="pres">
      <dgm:prSet presAssocID="{C5571F13-8754-4132-8FCE-E8C392C48959}" presName="childText" presStyleLbl="conFgAcc1" presStyleIdx="0" presStyleCnt="1" custScaleY="92638">
        <dgm:presLayoutVars>
          <dgm:bulletEnabled val="1"/>
        </dgm:presLayoutVars>
      </dgm:prSet>
      <dgm:spPr/>
    </dgm:pt>
  </dgm:ptLst>
  <dgm:cxnLst>
    <dgm:cxn modelId="{845D3B11-A3C1-4294-9335-8526F2658A2B}" srcId="{A3D47400-CCCD-4E75-B50C-1273DB444313}" destId="{C5571F13-8754-4132-8FCE-E8C392C48959}" srcOrd="0" destOrd="0" parTransId="{89132587-5D3D-42DB-AB60-E04D453572A4}" sibTransId="{4EB32142-736A-4C5F-B3D1-E219031B8E2B}"/>
    <dgm:cxn modelId="{3B96FA16-96C3-4037-BF2C-1F67758D6437}" type="presOf" srcId="{C5571F13-8754-4132-8FCE-E8C392C48959}" destId="{3CA245E6-ECD8-4591-AB87-5A9BA868B131}" srcOrd="0" destOrd="0" presId="urn:microsoft.com/office/officeart/2005/8/layout/list1"/>
    <dgm:cxn modelId="{DB74234F-DC9F-4DA0-B574-F7D2C33466FA}" type="presOf" srcId="{A3D47400-CCCD-4E75-B50C-1273DB444313}" destId="{1C7983D3-C00B-4D38-B268-5DC2288BF320}" srcOrd="0" destOrd="0" presId="urn:microsoft.com/office/officeart/2005/8/layout/list1"/>
    <dgm:cxn modelId="{A73BFAA9-EA1B-4DB7-90BC-A58A4845EDD3}" type="presOf" srcId="{7E534FF4-8E3D-484D-9676-B96D38B40D04}" destId="{C8EDF6CA-7E09-4DFA-BBB4-7150D9EDD290}" srcOrd="0" destOrd="0" presId="urn:microsoft.com/office/officeart/2005/8/layout/list1"/>
    <dgm:cxn modelId="{400EACCA-2DEA-490F-911C-5961E90FB1E6}" type="presOf" srcId="{C5571F13-8754-4132-8FCE-E8C392C48959}" destId="{9DB01618-2B90-4FD5-8336-3016A6114BCF}" srcOrd="1" destOrd="0" presId="urn:microsoft.com/office/officeart/2005/8/layout/list1"/>
    <dgm:cxn modelId="{358593F5-BEA5-4724-B328-CDA7DEE2B28A}" srcId="{C5571F13-8754-4132-8FCE-E8C392C48959}" destId="{7E534FF4-8E3D-484D-9676-B96D38B40D04}" srcOrd="0" destOrd="0" parTransId="{6817DFEB-AA42-421A-A347-599EC7CD3652}" sibTransId="{5EB13C4B-6407-460F-AD57-EEA26E5D163F}"/>
    <dgm:cxn modelId="{A7772277-C369-478A-A37F-360FC5137699}" type="presParOf" srcId="{1C7983D3-C00B-4D38-B268-5DC2288BF320}" destId="{30299C5B-1F68-4F0F-896C-391E2BA84D90}" srcOrd="0" destOrd="0" presId="urn:microsoft.com/office/officeart/2005/8/layout/list1"/>
    <dgm:cxn modelId="{4665943A-41AB-4468-A10B-CB46FEB8F872}" type="presParOf" srcId="{30299C5B-1F68-4F0F-896C-391E2BA84D90}" destId="{3CA245E6-ECD8-4591-AB87-5A9BA868B131}" srcOrd="0" destOrd="0" presId="urn:microsoft.com/office/officeart/2005/8/layout/list1"/>
    <dgm:cxn modelId="{7FDD64B2-674F-42F2-ABCA-C234EFE6A2DC}" type="presParOf" srcId="{30299C5B-1F68-4F0F-896C-391E2BA84D90}" destId="{9DB01618-2B90-4FD5-8336-3016A6114BCF}" srcOrd="1" destOrd="0" presId="urn:microsoft.com/office/officeart/2005/8/layout/list1"/>
    <dgm:cxn modelId="{C4DC9F61-5F4C-4550-8D94-9D872CEBC7E0}" type="presParOf" srcId="{1C7983D3-C00B-4D38-B268-5DC2288BF320}" destId="{AF289DC2-E6C6-4D6C-A89A-06A280553462}" srcOrd="1" destOrd="0" presId="urn:microsoft.com/office/officeart/2005/8/layout/list1"/>
    <dgm:cxn modelId="{43BB5F9D-D59E-4E77-AEFB-A76871F9BB5F}" type="presParOf" srcId="{1C7983D3-C00B-4D38-B268-5DC2288BF320}" destId="{C8EDF6CA-7E09-4DFA-BBB4-7150D9EDD29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C9A0CE1-3591-BB4F-BA9E-089BC14498DE}" type="doc">
      <dgm:prSet loTypeId="urn:microsoft.com/office/officeart/2008/layout/PictureAccentList" loCatId="" qsTypeId="urn:microsoft.com/office/officeart/2005/8/quickstyle/simple1" qsCatId="simple" csTypeId="urn:microsoft.com/office/officeart/2005/8/colors/accent1_4" csCatId="accent1" phldr="1"/>
      <dgm:spPr/>
      <dgm:t>
        <a:bodyPr/>
        <a:lstStyle/>
        <a:p>
          <a:endParaRPr lang="en-US"/>
        </a:p>
      </dgm:t>
    </dgm:pt>
    <dgm:pt modelId="{4566662D-0114-844F-A6A2-696CF718770E}">
      <dgm:prSet phldrT="[Text]"/>
      <dgm:spPr>
        <a:solidFill>
          <a:srgbClr val="2E6CB8"/>
        </a:solidFill>
      </dgm:spPr>
      <dgm:t>
        <a:bodyPr/>
        <a:lstStyle/>
        <a:p>
          <a:pPr algn="ctr"/>
          <a:r>
            <a:rPr lang="en-US"/>
            <a:t>Update Your Mailing Address By: </a:t>
          </a:r>
        </a:p>
      </dgm:t>
    </dgm:pt>
    <dgm:pt modelId="{4F1FB153-D1D8-E549-9FCB-852B0950EF8A}" type="parTrans" cxnId="{7518ADE8-2CC7-464C-B733-157B70D27959}">
      <dgm:prSet/>
      <dgm:spPr/>
      <dgm:t>
        <a:bodyPr/>
        <a:lstStyle/>
        <a:p>
          <a:endParaRPr lang="en-US"/>
        </a:p>
      </dgm:t>
    </dgm:pt>
    <dgm:pt modelId="{E837FC94-02CD-BB4C-B73D-9677AEDBB6FD}" type="sibTrans" cxnId="{7518ADE8-2CC7-464C-B733-157B70D27959}">
      <dgm:prSet/>
      <dgm:spPr/>
      <dgm:t>
        <a:bodyPr/>
        <a:lstStyle/>
        <a:p>
          <a:endParaRPr lang="en-US"/>
        </a:p>
      </dgm:t>
    </dgm:pt>
    <dgm:pt modelId="{C90B5B47-9FF6-9540-8F84-A5AD01A4A281}">
      <dgm:prSet phldrT="[Text]" custT="1"/>
      <dgm:spPr>
        <a:solidFill>
          <a:srgbClr val="2E6CB8"/>
        </a:solidFill>
      </dgm:spPr>
      <dgm:t>
        <a:bodyPr/>
        <a:lstStyle/>
        <a:p>
          <a:r>
            <a:rPr lang="en-US" sz="1750"/>
            <a:t>Calling the HFS hotline at </a:t>
          </a:r>
        </a:p>
        <a:p>
          <a:r>
            <a:rPr lang="en-US" sz="1750"/>
            <a:t>(877)-805-5312, TTY (877)204-1012</a:t>
          </a:r>
        </a:p>
        <a:p>
          <a:r>
            <a:rPr lang="en-US" sz="1750"/>
            <a:t>From 7:45 a.m. – 4:30 p.m.</a:t>
          </a:r>
        </a:p>
      </dgm:t>
    </dgm:pt>
    <dgm:pt modelId="{32C9DB43-EFDF-D84E-8C16-E5AC60E8AFBF}" type="parTrans" cxnId="{7E0B4969-A2E2-D041-B940-6696734BA61A}">
      <dgm:prSet/>
      <dgm:spPr/>
      <dgm:t>
        <a:bodyPr/>
        <a:lstStyle/>
        <a:p>
          <a:endParaRPr lang="en-US"/>
        </a:p>
      </dgm:t>
    </dgm:pt>
    <dgm:pt modelId="{9655BA3A-0328-7246-AEDB-39AA0D891FFF}" type="sibTrans" cxnId="{7E0B4969-A2E2-D041-B940-6696734BA61A}">
      <dgm:prSet/>
      <dgm:spPr/>
      <dgm:t>
        <a:bodyPr/>
        <a:lstStyle/>
        <a:p>
          <a:endParaRPr lang="en-US"/>
        </a:p>
      </dgm:t>
    </dgm:pt>
    <dgm:pt modelId="{345C6FDC-4F19-A143-93AD-71538D4B727D}">
      <dgm:prSet phldrT="[Text]" custT="1"/>
      <dgm:spPr>
        <a:solidFill>
          <a:srgbClr val="2E6CB8"/>
        </a:solidFill>
      </dgm:spPr>
      <dgm:t>
        <a:bodyPr/>
        <a:lstStyle/>
        <a:p>
          <a:r>
            <a:rPr lang="en-US" sz="1750"/>
            <a:t>Completing </a:t>
          </a:r>
          <a:r>
            <a:rPr lang="en-US" sz="1750">
              <a:solidFill>
                <a:schemeClr val="bg1"/>
              </a:solidFill>
            </a:rPr>
            <a:t>an </a:t>
          </a:r>
          <a:r>
            <a:rPr lang="en-US" sz="175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online form </a:t>
          </a:r>
          <a:endParaRPr lang="en-US" sz="1750">
            <a:solidFill>
              <a:schemeClr val="bg1"/>
            </a:solidFill>
          </a:endParaRPr>
        </a:p>
      </dgm:t>
    </dgm:pt>
    <dgm:pt modelId="{ECB5D953-D231-674C-99AD-B85F274C66FD}" type="parTrans" cxnId="{4DFF2B1D-3E17-7841-AA98-2C40119401B6}">
      <dgm:prSet/>
      <dgm:spPr/>
      <dgm:t>
        <a:bodyPr/>
        <a:lstStyle/>
        <a:p>
          <a:endParaRPr lang="en-US"/>
        </a:p>
      </dgm:t>
    </dgm:pt>
    <dgm:pt modelId="{5994D747-4ED5-844C-B448-D6E12589F456}" type="sibTrans" cxnId="{4DFF2B1D-3E17-7841-AA98-2C40119401B6}">
      <dgm:prSet/>
      <dgm:spPr/>
      <dgm:t>
        <a:bodyPr/>
        <a:lstStyle/>
        <a:p>
          <a:endParaRPr lang="en-US"/>
        </a:p>
      </dgm:t>
    </dgm:pt>
    <dgm:pt modelId="{01B7DD6C-14A1-594E-B150-BDE204B8A564}" type="pres">
      <dgm:prSet presAssocID="{6C9A0CE1-3591-BB4F-BA9E-089BC14498DE}" presName="layout" presStyleCnt="0">
        <dgm:presLayoutVars>
          <dgm:chMax/>
          <dgm:chPref/>
          <dgm:dir/>
          <dgm:animOne val="branch"/>
          <dgm:animLvl val="lvl"/>
          <dgm:resizeHandles/>
        </dgm:presLayoutVars>
      </dgm:prSet>
      <dgm:spPr/>
    </dgm:pt>
    <dgm:pt modelId="{913D0772-7D80-8241-96E1-239926BAEEB6}" type="pres">
      <dgm:prSet presAssocID="{4566662D-0114-844F-A6A2-696CF718770E}" presName="root" presStyleCnt="0">
        <dgm:presLayoutVars>
          <dgm:chMax/>
          <dgm:chPref val="4"/>
        </dgm:presLayoutVars>
      </dgm:prSet>
      <dgm:spPr/>
    </dgm:pt>
    <dgm:pt modelId="{AB6E97CB-A267-4540-BE67-944189AA3B13}" type="pres">
      <dgm:prSet presAssocID="{4566662D-0114-844F-A6A2-696CF718770E}" presName="rootComposite" presStyleCnt="0">
        <dgm:presLayoutVars/>
      </dgm:prSet>
      <dgm:spPr/>
    </dgm:pt>
    <dgm:pt modelId="{708BC838-60FD-F84C-A390-E234F49E7BBA}" type="pres">
      <dgm:prSet presAssocID="{4566662D-0114-844F-A6A2-696CF718770E}" presName="rootText" presStyleLbl="node0" presStyleIdx="0" presStyleCnt="1" custScaleX="105865">
        <dgm:presLayoutVars>
          <dgm:chMax/>
          <dgm:chPref val="4"/>
        </dgm:presLayoutVars>
      </dgm:prSet>
      <dgm:spPr/>
    </dgm:pt>
    <dgm:pt modelId="{91157FDA-79E7-5246-BD13-FD14E1FE49DB}" type="pres">
      <dgm:prSet presAssocID="{4566662D-0114-844F-A6A2-696CF718770E}" presName="childShape" presStyleCnt="0">
        <dgm:presLayoutVars>
          <dgm:chMax val="0"/>
          <dgm:chPref val="0"/>
        </dgm:presLayoutVars>
      </dgm:prSet>
      <dgm:spPr/>
    </dgm:pt>
    <dgm:pt modelId="{117EBB09-D8F8-D243-B2B8-ADE3D3A31866}" type="pres">
      <dgm:prSet presAssocID="{C90B5B47-9FF6-9540-8F84-A5AD01A4A281}" presName="childComposite" presStyleCnt="0">
        <dgm:presLayoutVars>
          <dgm:chMax val="0"/>
          <dgm:chPref val="0"/>
        </dgm:presLayoutVars>
      </dgm:prSet>
      <dgm:spPr/>
    </dgm:pt>
    <dgm:pt modelId="{FF358160-80BA-3E49-9ECA-8343FA07D5A2}" type="pres">
      <dgm:prSet presAssocID="{C90B5B47-9FF6-9540-8F84-A5AD01A4A281}" presName="Image" presStyleLbl="node1" presStyleIdx="0" presStyleCnt="2" custLinFactNeighborX="-5536" custLinFactNeighborY="-993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1000" r="-1000"/>
          </a:stretch>
        </a:blipFill>
      </dgm:spPr>
    </dgm:pt>
    <dgm:pt modelId="{DE854345-B5BC-D342-881F-C6B01816EE37}" type="pres">
      <dgm:prSet presAssocID="{C90B5B47-9FF6-9540-8F84-A5AD01A4A281}" presName="childText" presStyleLbl="lnNode1" presStyleIdx="0" presStyleCnt="2" custScaleX="107627" custScaleY="147723" custLinFactNeighborX="2590">
        <dgm:presLayoutVars>
          <dgm:chMax val="0"/>
          <dgm:chPref val="0"/>
          <dgm:bulletEnabled val="1"/>
        </dgm:presLayoutVars>
      </dgm:prSet>
      <dgm:spPr/>
    </dgm:pt>
    <dgm:pt modelId="{0592E134-15AF-9B47-94BD-C1DCA40C8120}" type="pres">
      <dgm:prSet presAssocID="{345C6FDC-4F19-A143-93AD-71538D4B727D}" presName="childComposite" presStyleCnt="0">
        <dgm:presLayoutVars>
          <dgm:chMax val="0"/>
          <dgm:chPref val="0"/>
        </dgm:presLayoutVars>
      </dgm:prSet>
      <dgm:spPr/>
    </dgm:pt>
    <dgm:pt modelId="{9816508B-2C14-3B41-847B-1F4CCD230C2D}" type="pres">
      <dgm:prSet presAssocID="{345C6FDC-4F19-A143-93AD-71538D4B727D}" presName="Image" presStyleLbl="node1" presStyleIdx="1" presStyleCnt="2" custLinFactNeighborX="-5536" custLinFactNeighborY="-993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pt>
    <dgm:pt modelId="{48CD06E9-747A-5841-88AE-0312C2208574}" type="pres">
      <dgm:prSet presAssocID="{345C6FDC-4F19-A143-93AD-71538D4B727D}" presName="childText" presStyleLbl="lnNode1" presStyleIdx="1" presStyleCnt="2" custScaleX="107627" custScaleY="147723" custLinFactNeighborX="2590" custLinFactNeighborY="-6753">
        <dgm:presLayoutVars>
          <dgm:chMax val="0"/>
          <dgm:chPref val="0"/>
          <dgm:bulletEnabled val="1"/>
        </dgm:presLayoutVars>
      </dgm:prSet>
      <dgm:spPr/>
    </dgm:pt>
  </dgm:ptLst>
  <dgm:cxnLst>
    <dgm:cxn modelId="{E482D612-8443-564B-B6C8-8145128ED04D}" type="presOf" srcId="{345C6FDC-4F19-A143-93AD-71538D4B727D}" destId="{48CD06E9-747A-5841-88AE-0312C2208574}" srcOrd="0" destOrd="0" presId="urn:microsoft.com/office/officeart/2008/layout/PictureAccentList"/>
    <dgm:cxn modelId="{4DFF2B1D-3E17-7841-AA98-2C40119401B6}" srcId="{4566662D-0114-844F-A6A2-696CF718770E}" destId="{345C6FDC-4F19-A143-93AD-71538D4B727D}" srcOrd="1" destOrd="0" parTransId="{ECB5D953-D231-674C-99AD-B85F274C66FD}" sibTransId="{5994D747-4ED5-844C-B448-D6E12589F456}"/>
    <dgm:cxn modelId="{69C0772B-FA72-024E-8B99-9C08DCD31157}" type="presOf" srcId="{6C9A0CE1-3591-BB4F-BA9E-089BC14498DE}" destId="{01B7DD6C-14A1-594E-B150-BDE204B8A564}" srcOrd="0" destOrd="0" presId="urn:microsoft.com/office/officeart/2008/layout/PictureAccentList"/>
    <dgm:cxn modelId="{7E0B4969-A2E2-D041-B940-6696734BA61A}" srcId="{4566662D-0114-844F-A6A2-696CF718770E}" destId="{C90B5B47-9FF6-9540-8F84-A5AD01A4A281}" srcOrd="0" destOrd="0" parTransId="{32C9DB43-EFDF-D84E-8C16-E5AC60E8AFBF}" sibTransId="{9655BA3A-0328-7246-AEDB-39AA0D891FFF}"/>
    <dgm:cxn modelId="{AD84B797-7AF5-A942-9BDE-8EA58BA448E5}" type="presOf" srcId="{C90B5B47-9FF6-9540-8F84-A5AD01A4A281}" destId="{DE854345-B5BC-D342-881F-C6B01816EE37}" srcOrd="0" destOrd="0" presId="urn:microsoft.com/office/officeart/2008/layout/PictureAccentList"/>
    <dgm:cxn modelId="{7518ADE8-2CC7-464C-B733-157B70D27959}" srcId="{6C9A0CE1-3591-BB4F-BA9E-089BC14498DE}" destId="{4566662D-0114-844F-A6A2-696CF718770E}" srcOrd="0" destOrd="0" parTransId="{4F1FB153-D1D8-E549-9FCB-852B0950EF8A}" sibTransId="{E837FC94-02CD-BB4C-B73D-9677AEDBB6FD}"/>
    <dgm:cxn modelId="{C99212EC-2937-4748-AA7D-B85E90E967F3}" type="presOf" srcId="{4566662D-0114-844F-A6A2-696CF718770E}" destId="{708BC838-60FD-F84C-A390-E234F49E7BBA}" srcOrd="0" destOrd="0" presId="urn:microsoft.com/office/officeart/2008/layout/PictureAccentList"/>
    <dgm:cxn modelId="{FF4E3471-F23F-3740-8311-BFEBA4EF5B87}" type="presParOf" srcId="{01B7DD6C-14A1-594E-B150-BDE204B8A564}" destId="{913D0772-7D80-8241-96E1-239926BAEEB6}" srcOrd="0" destOrd="0" presId="urn:microsoft.com/office/officeart/2008/layout/PictureAccentList"/>
    <dgm:cxn modelId="{870AD420-0AB8-9043-B6E4-85D5B4B1791A}" type="presParOf" srcId="{913D0772-7D80-8241-96E1-239926BAEEB6}" destId="{AB6E97CB-A267-4540-BE67-944189AA3B13}" srcOrd="0" destOrd="0" presId="urn:microsoft.com/office/officeart/2008/layout/PictureAccentList"/>
    <dgm:cxn modelId="{1994196A-D195-6344-A825-4568CDC7A115}" type="presParOf" srcId="{AB6E97CB-A267-4540-BE67-944189AA3B13}" destId="{708BC838-60FD-F84C-A390-E234F49E7BBA}" srcOrd="0" destOrd="0" presId="urn:microsoft.com/office/officeart/2008/layout/PictureAccentList"/>
    <dgm:cxn modelId="{835E0D2E-2171-3346-B5AF-112CE4840485}" type="presParOf" srcId="{913D0772-7D80-8241-96E1-239926BAEEB6}" destId="{91157FDA-79E7-5246-BD13-FD14E1FE49DB}" srcOrd="1" destOrd="0" presId="urn:microsoft.com/office/officeart/2008/layout/PictureAccentList"/>
    <dgm:cxn modelId="{3D2BF3F5-B984-5141-9B2F-CBD4C999A7C2}" type="presParOf" srcId="{91157FDA-79E7-5246-BD13-FD14E1FE49DB}" destId="{117EBB09-D8F8-D243-B2B8-ADE3D3A31866}" srcOrd="0" destOrd="0" presId="urn:microsoft.com/office/officeart/2008/layout/PictureAccentList"/>
    <dgm:cxn modelId="{31142ED2-239B-CE4B-8E8D-07156178C7B0}" type="presParOf" srcId="{117EBB09-D8F8-D243-B2B8-ADE3D3A31866}" destId="{FF358160-80BA-3E49-9ECA-8343FA07D5A2}" srcOrd="0" destOrd="0" presId="urn:microsoft.com/office/officeart/2008/layout/PictureAccentList"/>
    <dgm:cxn modelId="{E3972D23-FFB3-6144-8C29-246274321F2B}" type="presParOf" srcId="{117EBB09-D8F8-D243-B2B8-ADE3D3A31866}" destId="{DE854345-B5BC-D342-881F-C6B01816EE37}" srcOrd="1" destOrd="0" presId="urn:microsoft.com/office/officeart/2008/layout/PictureAccentList"/>
    <dgm:cxn modelId="{EC277C3D-EB82-204D-A988-FDAF8D687D1B}" type="presParOf" srcId="{91157FDA-79E7-5246-BD13-FD14E1FE49DB}" destId="{0592E134-15AF-9B47-94BD-C1DCA40C8120}" srcOrd="1" destOrd="0" presId="urn:microsoft.com/office/officeart/2008/layout/PictureAccentList"/>
    <dgm:cxn modelId="{29B98AD2-1ED8-B24F-8404-4BC336EE8804}" type="presParOf" srcId="{0592E134-15AF-9B47-94BD-C1DCA40C8120}" destId="{9816508B-2C14-3B41-847B-1F4CCD230C2D}" srcOrd="0" destOrd="0" presId="urn:microsoft.com/office/officeart/2008/layout/PictureAccentList"/>
    <dgm:cxn modelId="{3935F0B1-3D82-6540-8FBE-1C77B7EA4283}" type="presParOf" srcId="{0592E134-15AF-9B47-94BD-C1DCA40C8120}" destId="{48CD06E9-747A-5841-88AE-0312C2208574}"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A3D47400-CCCD-4E75-B50C-1273DB44431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5571F13-8754-4132-8FCE-E8C392C48959}">
      <dgm:prSet phldrT="[Text]" custT="1"/>
      <dgm:spPr>
        <a:solidFill>
          <a:srgbClr val="51B1E0"/>
        </a:solidFill>
      </dgm:spPr>
      <dgm:t>
        <a:bodyPr/>
        <a:lstStyle/>
        <a:p>
          <a:r>
            <a:rPr lang="en-US" sz="1800" b="1" dirty="0"/>
            <a:t>Redetermination Action Plan</a:t>
          </a:r>
        </a:p>
      </dgm:t>
    </dgm:pt>
    <dgm:pt modelId="{89132587-5D3D-42DB-AB60-E04D453572A4}" type="parTrans" cxnId="{845D3B11-A3C1-4294-9335-8526F2658A2B}">
      <dgm:prSet/>
      <dgm:spPr/>
      <dgm:t>
        <a:bodyPr/>
        <a:lstStyle/>
        <a:p>
          <a:endParaRPr lang="en-US"/>
        </a:p>
      </dgm:t>
    </dgm:pt>
    <dgm:pt modelId="{4EB32142-736A-4C5F-B3D1-E219031B8E2B}" type="sibTrans" cxnId="{845D3B11-A3C1-4294-9335-8526F2658A2B}">
      <dgm:prSet/>
      <dgm:spPr/>
      <dgm:t>
        <a:bodyPr/>
        <a:lstStyle/>
        <a:p>
          <a:endParaRPr lang="en-US"/>
        </a:p>
      </dgm:t>
    </dgm:pt>
    <dgm:pt modelId="{7E534FF4-8E3D-484D-9676-B96D38B40D04}">
      <dgm:prSet phldrT="[Text]" custT="1"/>
      <dgm:spPr/>
      <dgm:t>
        <a:bodyPr/>
        <a:lstStyle/>
        <a:p>
          <a:pPr marL="233363" indent="-233363">
            <a:buFont typeface="Arial" panose="020B0604020202020204" pitchFamily="34" charset="0"/>
            <a:buChar char="•"/>
          </a:pPr>
          <a:r>
            <a:rPr lang="en-US" sz="1800" dirty="0">
              <a:solidFill>
                <a:schemeClr val="tx1"/>
              </a:solidFill>
              <a:latin typeface="Calibri"/>
              <a:cs typeface="Calibri"/>
            </a:rPr>
            <a:t>Ensure enrollee address is up to date.</a:t>
          </a:r>
          <a:endParaRPr lang="en-US" sz="1800" b="0" dirty="0">
            <a:solidFill>
              <a:schemeClr val="tx1"/>
            </a:solidFill>
            <a:latin typeface="Calibri"/>
            <a:cs typeface="Calibri"/>
          </a:endParaRPr>
        </a:p>
      </dgm:t>
    </dgm:pt>
    <dgm:pt modelId="{6817DFEB-AA42-421A-A347-599EC7CD3652}" type="parTrans" cxnId="{358593F5-BEA5-4724-B328-CDA7DEE2B28A}">
      <dgm:prSet/>
      <dgm:spPr/>
      <dgm:t>
        <a:bodyPr/>
        <a:lstStyle/>
        <a:p>
          <a:endParaRPr lang="en-US"/>
        </a:p>
      </dgm:t>
    </dgm:pt>
    <dgm:pt modelId="{5EB13C4B-6407-460F-AD57-EEA26E5D163F}" type="sibTrans" cxnId="{358593F5-BEA5-4724-B328-CDA7DEE2B28A}">
      <dgm:prSet/>
      <dgm:spPr/>
      <dgm:t>
        <a:bodyPr/>
        <a:lstStyle/>
        <a:p>
          <a:endParaRPr lang="en-US"/>
        </a:p>
      </dgm:t>
    </dgm:pt>
    <dgm:pt modelId="{9683A205-A79C-E94E-9820-70008F71EB6B}">
      <dgm:prSet custT="1"/>
      <dgm:spPr/>
      <dgm:t>
        <a:bodyPr/>
        <a:lstStyle/>
        <a:p>
          <a:pPr marL="233363" indent="-233363" rtl="0">
            <a:buFont typeface="Arial" panose="020B0604020202020204" pitchFamily="34" charset="0"/>
            <a:buChar char="•"/>
          </a:pPr>
          <a:r>
            <a:rPr lang="en-US" sz="1800" dirty="0">
              <a:solidFill>
                <a:schemeClr val="tx1"/>
              </a:solidFill>
              <a:latin typeface="Calibri"/>
              <a:cs typeface="Calibri"/>
            </a:rPr>
            <a:t>Help enrollees set up Manage My Case (MMC). enrollees must create the account, but you can guide them through the process.</a:t>
          </a:r>
        </a:p>
      </dgm:t>
    </dgm:pt>
    <dgm:pt modelId="{3A34D202-BC49-6C4F-8CF1-A8C3110F560E}" type="parTrans" cxnId="{C7026734-77D2-FF49-A7E0-57A50449424A}">
      <dgm:prSet/>
      <dgm:spPr/>
      <dgm:t>
        <a:bodyPr/>
        <a:lstStyle/>
        <a:p>
          <a:endParaRPr lang="en-US"/>
        </a:p>
      </dgm:t>
    </dgm:pt>
    <dgm:pt modelId="{FBD9A309-EF2B-444A-8541-F4B69B61EFA7}" type="sibTrans" cxnId="{C7026734-77D2-FF49-A7E0-57A50449424A}">
      <dgm:prSet/>
      <dgm:spPr/>
      <dgm:t>
        <a:bodyPr/>
        <a:lstStyle/>
        <a:p>
          <a:endParaRPr lang="en-US"/>
        </a:p>
      </dgm:t>
    </dgm:pt>
    <dgm:pt modelId="{0F677707-E40F-0540-B74D-B9A15CEE18A4}">
      <dgm:prSet custT="1"/>
      <dgm:spPr/>
      <dgm:t>
        <a:bodyPr/>
        <a:lstStyle/>
        <a:p>
          <a:pPr marL="233363" indent="-233363" rtl="0">
            <a:buFont typeface="Arial" panose="020B0604020202020204" pitchFamily="34" charset="0"/>
            <a:buChar char="•"/>
          </a:pPr>
          <a:r>
            <a:rPr lang="en-US" sz="1800" dirty="0">
              <a:solidFill>
                <a:schemeClr val="tx1"/>
              </a:solidFill>
              <a:latin typeface="Calibri"/>
              <a:cs typeface="Calibri"/>
            </a:rPr>
            <a:t>Direct and transfer enrollees to the DHS or Cook County Health Application Assistance call center to answer specific questions and help with the submission process. </a:t>
          </a:r>
        </a:p>
      </dgm:t>
    </dgm:pt>
    <dgm:pt modelId="{0B047C09-C67D-0C4E-B680-D0981B9F5C37}" type="parTrans" cxnId="{00AE7EDE-72CC-5C41-BFD8-C21ABFF4F810}">
      <dgm:prSet/>
      <dgm:spPr/>
      <dgm:t>
        <a:bodyPr/>
        <a:lstStyle/>
        <a:p>
          <a:endParaRPr lang="en-US"/>
        </a:p>
      </dgm:t>
    </dgm:pt>
    <dgm:pt modelId="{AD142712-E43A-C048-8E4E-CF0C393FC865}" type="sibTrans" cxnId="{00AE7EDE-72CC-5C41-BFD8-C21ABFF4F810}">
      <dgm:prSet/>
      <dgm:spPr/>
      <dgm:t>
        <a:bodyPr/>
        <a:lstStyle/>
        <a:p>
          <a:endParaRPr lang="en-US"/>
        </a:p>
      </dgm:t>
    </dgm:pt>
    <dgm:pt modelId="{FC7C2005-5D36-7D4B-A1DC-424F49946BA6}">
      <dgm:prSet custT="1"/>
      <dgm:spPr/>
      <dgm:t>
        <a:bodyPr/>
        <a:lstStyle/>
        <a:p>
          <a:pPr marL="233363" indent="-233363" rtl="0">
            <a:buFont typeface="Arial" panose="020B0604020202020204" pitchFamily="34" charset="0"/>
            <a:buChar char="•"/>
          </a:pPr>
          <a:r>
            <a:rPr lang="en-US" sz="1800" dirty="0">
              <a:solidFill>
                <a:schemeClr val="tx1"/>
              </a:solidFill>
              <a:latin typeface="Calibri"/>
              <a:cs typeface="Calibri"/>
            </a:rPr>
            <a:t>Encourage enrollees to complete their redetermination through the 4 ways shown on the next slide. </a:t>
          </a:r>
        </a:p>
      </dgm:t>
    </dgm:pt>
    <dgm:pt modelId="{AECFEC9D-D0D7-324C-8B0B-58864EAA393F}" type="parTrans" cxnId="{7CD638F3-DE9A-CB42-A85C-51DCC8B42968}">
      <dgm:prSet/>
      <dgm:spPr/>
      <dgm:t>
        <a:bodyPr/>
        <a:lstStyle/>
        <a:p>
          <a:endParaRPr lang="en-US"/>
        </a:p>
      </dgm:t>
    </dgm:pt>
    <dgm:pt modelId="{1201F3C5-C87F-9448-AFF9-73EFFF269B95}" type="sibTrans" cxnId="{7CD638F3-DE9A-CB42-A85C-51DCC8B42968}">
      <dgm:prSet/>
      <dgm:spPr/>
      <dgm:t>
        <a:bodyPr/>
        <a:lstStyle/>
        <a:p>
          <a:endParaRPr lang="en-US"/>
        </a:p>
      </dgm:t>
    </dgm:pt>
    <dgm:pt modelId="{1C7983D3-C00B-4D38-B268-5DC2288BF320}" type="pres">
      <dgm:prSet presAssocID="{A3D47400-CCCD-4E75-B50C-1273DB444313}" presName="linear" presStyleCnt="0">
        <dgm:presLayoutVars>
          <dgm:dir/>
          <dgm:animLvl val="lvl"/>
          <dgm:resizeHandles val="exact"/>
        </dgm:presLayoutVars>
      </dgm:prSet>
      <dgm:spPr/>
    </dgm:pt>
    <dgm:pt modelId="{30299C5B-1F68-4F0F-896C-391E2BA84D90}" type="pres">
      <dgm:prSet presAssocID="{C5571F13-8754-4132-8FCE-E8C392C48959}" presName="parentLin" presStyleCnt="0"/>
      <dgm:spPr/>
    </dgm:pt>
    <dgm:pt modelId="{3CA245E6-ECD8-4591-AB87-5A9BA868B131}" type="pres">
      <dgm:prSet presAssocID="{C5571F13-8754-4132-8FCE-E8C392C48959}" presName="parentLeftMargin" presStyleLbl="node1" presStyleIdx="0" presStyleCnt="1"/>
      <dgm:spPr/>
    </dgm:pt>
    <dgm:pt modelId="{9DB01618-2B90-4FD5-8336-3016A6114BCF}" type="pres">
      <dgm:prSet presAssocID="{C5571F13-8754-4132-8FCE-E8C392C48959}" presName="parentText" presStyleLbl="node1" presStyleIdx="0" presStyleCnt="1" custScaleX="117758" custScaleY="459548" custLinFactNeighborX="-17321" custLinFactNeighborY="-32171">
        <dgm:presLayoutVars>
          <dgm:chMax val="0"/>
          <dgm:bulletEnabled val="1"/>
        </dgm:presLayoutVars>
      </dgm:prSet>
      <dgm:spPr/>
    </dgm:pt>
    <dgm:pt modelId="{AF289DC2-E6C6-4D6C-A89A-06A280553462}" type="pres">
      <dgm:prSet presAssocID="{C5571F13-8754-4132-8FCE-E8C392C48959}" presName="negativeSpace" presStyleCnt="0"/>
      <dgm:spPr/>
    </dgm:pt>
    <dgm:pt modelId="{C8EDF6CA-7E09-4DFA-BBB4-7150D9EDD290}" type="pres">
      <dgm:prSet presAssocID="{C5571F13-8754-4132-8FCE-E8C392C48959}" presName="childText" presStyleLbl="conFgAcc1" presStyleIdx="0" presStyleCnt="1" custScaleX="100000" custScaleY="98952" custLinFactNeighborX="-11147" custLinFactNeighborY="-26740">
        <dgm:presLayoutVars>
          <dgm:bulletEnabled val="1"/>
        </dgm:presLayoutVars>
      </dgm:prSet>
      <dgm:spPr/>
    </dgm:pt>
  </dgm:ptLst>
  <dgm:cxnLst>
    <dgm:cxn modelId="{845D3B11-A3C1-4294-9335-8526F2658A2B}" srcId="{A3D47400-CCCD-4E75-B50C-1273DB444313}" destId="{C5571F13-8754-4132-8FCE-E8C392C48959}" srcOrd="0" destOrd="0" parTransId="{89132587-5D3D-42DB-AB60-E04D453572A4}" sibTransId="{4EB32142-736A-4C5F-B3D1-E219031B8E2B}"/>
    <dgm:cxn modelId="{3B96FA16-96C3-4037-BF2C-1F67758D6437}" type="presOf" srcId="{C5571F13-8754-4132-8FCE-E8C392C48959}" destId="{3CA245E6-ECD8-4591-AB87-5A9BA868B131}" srcOrd="0" destOrd="0" presId="urn:microsoft.com/office/officeart/2005/8/layout/list1"/>
    <dgm:cxn modelId="{FF341923-64E0-0342-930B-B42A536307A5}" type="presOf" srcId="{FC7C2005-5D36-7D4B-A1DC-424F49946BA6}" destId="{C8EDF6CA-7E09-4DFA-BBB4-7150D9EDD290}" srcOrd="0" destOrd="1" presId="urn:microsoft.com/office/officeart/2005/8/layout/list1"/>
    <dgm:cxn modelId="{C7026734-77D2-FF49-A7E0-57A50449424A}" srcId="{C5571F13-8754-4132-8FCE-E8C392C48959}" destId="{9683A205-A79C-E94E-9820-70008F71EB6B}" srcOrd="2" destOrd="0" parTransId="{3A34D202-BC49-6C4F-8CF1-A8C3110F560E}" sibTransId="{FBD9A309-EF2B-444A-8541-F4B69B61EFA7}"/>
    <dgm:cxn modelId="{DB74234F-DC9F-4DA0-B574-F7D2C33466FA}" type="presOf" srcId="{A3D47400-CCCD-4E75-B50C-1273DB444313}" destId="{1C7983D3-C00B-4D38-B268-5DC2288BF320}" srcOrd="0" destOrd="0" presId="urn:microsoft.com/office/officeart/2005/8/layout/list1"/>
    <dgm:cxn modelId="{EC5B6F52-939D-9B47-B1EB-D770CC956589}" type="presOf" srcId="{9683A205-A79C-E94E-9820-70008F71EB6B}" destId="{C8EDF6CA-7E09-4DFA-BBB4-7150D9EDD290}" srcOrd="0" destOrd="2" presId="urn:microsoft.com/office/officeart/2005/8/layout/list1"/>
    <dgm:cxn modelId="{A73BFAA9-EA1B-4DB7-90BC-A58A4845EDD3}" type="presOf" srcId="{7E534FF4-8E3D-484D-9676-B96D38B40D04}" destId="{C8EDF6CA-7E09-4DFA-BBB4-7150D9EDD290}" srcOrd="0" destOrd="0" presId="urn:microsoft.com/office/officeart/2005/8/layout/list1"/>
    <dgm:cxn modelId="{400EACCA-2DEA-490F-911C-5961E90FB1E6}" type="presOf" srcId="{C5571F13-8754-4132-8FCE-E8C392C48959}" destId="{9DB01618-2B90-4FD5-8336-3016A6114BCF}" srcOrd="1" destOrd="0" presId="urn:microsoft.com/office/officeart/2005/8/layout/list1"/>
    <dgm:cxn modelId="{DD757ED1-8A73-D349-982E-645687836BB5}" type="presOf" srcId="{0F677707-E40F-0540-B74D-B9A15CEE18A4}" destId="{C8EDF6CA-7E09-4DFA-BBB4-7150D9EDD290}" srcOrd="0" destOrd="3" presId="urn:microsoft.com/office/officeart/2005/8/layout/list1"/>
    <dgm:cxn modelId="{00AE7EDE-72CC-5C41-BFD8-C21ABFF4F810}" srcId="{C5571F13-8754-4132-8FCE-E8C392C48959}" destId="{0F677707-E40F-0540-B74D-B9A15CEE18A4}" srcOrd="3" destOrd="0" parTransId="{0B047C09-C67D-0C4E-B680-D0981B9F5C37}" sibTransId="{AD142712-E43A-C048-8E4E-CF0C393FC865}"/>
    <dgm:cxn modelId="{7CD638F3-DE9A-CB42-A85C-51DCC8B42968}" srcId="{C5571F13-8754-4132-8FCE-E8C392C48959}" destId="{FC7C2005-5D36-7D4B-A1DC-424F49946BA6}" srcOrd="1" destOrd="0" parTransId="{AECFEC9D-D0D7-324C-8B0B-58864EAA393F}" sibTransId="{1201F3C5-C87F-9448-AFF9-73EFFF269B95}"/>
    <dgm:cxn modelId="{358593F5-BEA5-4724-B328-CDA7DEE2B28A}" srcId="{C5571F13-8754-4132-8FCE-E8C392C48959}" destId="{7E534FF4-8E3D-484D-9676-B96D38B40D04}" srcOrd="0" destOrd="0" parTransId="{6817DFEB-AA42-421A-A347-599EC7CD3652}" sibTransId="{5EB13C4B-6407-460F-AD57-EEA26E5D163F}"/>
    <dgm:cxn modelId="{A7772277-C369-478A-A37F-360FC5137699}" type="presParOf" srcId="{1C7983D3-C00B-4D38-B268-5DC2288BF320}" destId="{30299C5B-1F68-4F0F-896C-391E2BA84D90}" srcOrd="0" destOrd="0" presId="urn:microsoft.com/office/officeart/2005/8/layout/list1"/>
    <dgm:cxn modelId="{4665943A-41AB-4468-A10B-CB46FEB8F872}" type="presParOf" srcId="{30299C5B-1F68-4F0F-896C-391E2BA84D90}" destId="{3CA245E6-ECD8-4591-AB87-5A9BA868B131}" srcOrd="0" destOrd="0" presId="urn:microsoft.com/office/officeart/2005/8/layout/list1"/>
    <dgm:cxn modelId="{7FDD64B2-674F-42F2-ABCA-C234EFE6A2DC}" type="presParOf" srcId="{30299C5B-1F68-4F0F-896C-391E2BA84D90}" destId="{9DB01618-2B90-4FD5-8336-3016A6114BCF}" srcOrd="1" destOrd="0" presId="urn:microsoft.com/office/officeart/2005/8/layout/list1"/>
    <dgm:cxn modelId="{C4DC9F61-5F4C-4550-8D94-9D872CEBC7E0}" type="presParOf" srcId="{1C7983D3-C00B-4D38-B268-5DC2288BF320}" destId="{AF289DC2-E6C6-4D6C-A89A-06A280553462}" srcOrd="1" destOrd="0" presId="urn:microsoft.com/office/officeart/2005/8/layout/list1"/>
    <dgm:cxn modelId="{43BB5F9D-D59E-4E77-AEFB-A76871F9BB5F}" type="presParOf" srcId="{1C7983D3-C00B-4D38-B268-5DC2288BF320}" destId="{C8EDF6CA-7E09-4DFA-BBB4-7150D9EDD290}" srcOrd="2" destOrd="0" presId="urn:microsoft.com/office/officeart/2005/8/layout/lis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A77737-7378-3041-B04E-15C60E8FDA1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C9B466F-10D2-8641-BCF6-1E898AB37691}">
      <dgm:prSet phldrT="[Text]" custT="1"/>
      <dgm:spPr/>
      <dgm:t>
        <a:bodyPr/>
        <a:lstStyle/>
        <a:p>
          <a:r>
            <a:rPr lang="en-US" sz="2800"/>
            <a:t>Step 1</a:t>
          </a:r>
        </a:p>
      </dgm:t>
    </dgm:pt>
    <dgm:pt modelId="{CCE8E9EA-1E5E-0D41-8BEF-64A5708AA6E4}" type="parTrans" cxnId="{BA536BB3-98EC-C44E-B7AC-C5ABB22DEB82}">
      <dgm:prSet/>
      <dgm:spPr/>
      <dgm:t>
        <a:bodyPr/>
        <a:lstStyle/>
        <a:p>
          <a:endParaRPr lang="en-US"/>
        </a:p>
      </dgm:t>
    </dgm:pt>
    <dgm:pt modelId="{9E48040E-BF8B-D442-83FC-A6F728D5DD19}" type="sibTrans" cxnId="{BA536BB3-98EC-C44E-B7AC-C5ABB22DEB82}">
      <dgm:prSet/>
      <dgm:spPr/>
      <dgm:t>
        <a:bodyPr/>
        <a:lstStyle/>
        <a:p>
          <a:endParaRPr lang="en-US"/>
        </a:p>
      </dgm:t>
    </dgm:pt>
    <dgm:pt modelId="{4395EA63-6A37-5C4C-8F5F-34D388289C73}">
      <dgm:prSet phldrT="[Text]"/>
      <dgm:spPr/>
      <dgm:t>
        <a:bodyPr/>
        <a:lstStyle/>
        <a:p>
          <a:pPr>
            <a:buFont typeface="Arial" panose="020B0604020202020204" pitchFamily="34" charset="0"/>
            <a:buChar char="•"/>
          </a:pPr>
          <a:r>
            <a:rPr lang="en-US"/>
            <a:t>Go to </a:t>
          </a:r>
          <a:r>
            <a:rPr lang="en-US">
              <a:hlinkClick xmlns:r="http://schemas.openxmlformats.org/officeDocument/2006/relationships" r:id="rId1"/>
            </a:rPr>
            <a:t>http://ABE.Illinois.gov</a:t>
          </a:r>
          <a:r>
            <a:rPr lang="en-US"/>
            <a:t> </a:t>
          </a:r>
        </a:p>
      </dgm:t>
    </dgm:pt>
    <dgm:pt modelId="{438A03DD-C0F7-1445-B476-8B9D0858E366}" type="parTrans" cxnId="{B180D5FE-83A5-FA40-819E-7F3D5DDE0EA7}">
      <dgm:prSet/>
      <dgm:spPr/>
      <dgm:t>
        <a:bodyPr/>
        <a:lstStyle/>
        <a:p>
          <a:endParaRPr lang="en-US"/>
        </a:p>
      </dgm:t>
    </dgm:pt>
    <dgm:pt modelId="{50431499-C1A7-C344-83ED-F69D7CF2C4DC}" type="sibTrans" cxnId="{B180D5FE-83A5-FA40-819E-7F3D5DDE0EA7}">
      <dgm:prSet/>
      <dgm:spPr/>
      <dgm:t>
        <a:bodyPr/>
        <a:lstStyle/>
        <a:p>
          <a:endParaRPr lang="en-US"/>
        </a:p>
      </dgm:t>
    </dgm:pt>
    <dgm:pt modelId="{65457AB2-1965-8146-AC9A-143C3D3B92A2}">
      <dgm:prSet/>
      <dgm:spPr/>
      <dgm:t>
        <a:bodyPr/>
        <a:lstStyle/>
        <a:p>
          <a:r>
            <a:rPr lang="en-US"/>
            <a:t>Click on the Green “Manage My Case” button. Enter ABE User ID and Password. If the patient does not have an ABE account, click “Create an ABE account” to register.</a:t>
          </a:r>
        </a:p>
      </dgm:t>
    </dgm:pt>
    <dgm:pt modelId="{CB897829-B336-FE45-9111-7BBF2F0CE964}" type="parTrans" cxnId="{F4C50D97-D40E-584F-8CA2-A9314C8541F4}">
      <dgm:prSet/>
      <dgm:spPr/>
      <dgm:t>
        <a:bodyPr/>
        <a:lstStyle/>
        <a:p>
          <a:endParaRPr lang="en-US"/>
        </a:p>
      </dgm:t>
    </dgm:pt>
    <dgm:pt modelId="{0E490E21-9B43-CE41-B06B-89912B906C2E}" type="sibTrans" cxnId="{F4C50D97-D40E-584F-8CA2-A9314C8541F4}">
      <dgm:prSet/>
      <dgm:spPr/>
      <dgm:t>
        <a:bodyPr/>
        <a:lstStyle/>
        <a:p>
          <a:endParaRPr lang="en-US"/>
        </a:p>
      </dgm:t>
    </dgm:pt>
    <dgm:pt modelId="{87CFBC4B-C124-964D-ADC7-44B1AC8AAB78}">
      <dgm:prSet phldrT="[Text]" custT="1"/>
      <dgm:spPr/>
      <dgm:t>
        <a:bodyPr/>
        <a:lstStyle/>
        <a:p>
          <a:r>
            <a:rPr lang="en-US" sz="2800"/>
            <a:t>Step 3</a:t>
          </a:r>
        </a:p>
      </dgm:t>
    </dgm:pt>
    <dgm:pt modelId="{D8493CA0-E889-E34D-8CBE-C87C737B6D9B}" type="parTrans" cxnId="{A6238EF0-12AC-904C-862F-4FEB72049380}">
      <dgm:prSet/>
      <dgm:spPr/>
      <dgm:t>
        <a:bodyPr/>
        <a:lstStyle/>
        <a:p>
          <a:endParaRPr lang="en-US"/>
        </a:p>
      </dgm:t>
    </dgm:pt>
    <dgm:pt modelId="{87F3217F-5956-1E4E-932D-8A4F1A6ACE07}" type="sibTrans" cxnId="{A6238EF0-12AC-904C-862F-4FEB72049380}">
      <dgm:prSet/>
      <dgm:spPr/>
      <dgm:t>
        <a:bodyPr/>
        <a:lstStyle/>
        <a:p>
          <a:endParaRPr lang="en-US"/>
        </a:p>
      </dgm:t>
    </dgm:pt>
    <dgm:pt modelId="{3F1B2EFC-33AE-0C4A-8598-7FA36AEBF48E}">
      <dgm:prSet/>
      <dgm:spPr/>
      <dgm:t>
        <a:bodyPr/>
        <a:lstStyle/>
        <a:p>
          <a:r>
            <a:rPr lang="en-US"/>
            <a:t>When you link the case to the patient’s ABE Account, they will be asked to answer a few questions to confirm their identity. If successful, the patient will be able to go right into MMC</a:t>
          </a:r>
        </a:p>
      </dgm:t>
    </dgm:pt>
    <dgm:pt modelId="{1A9FF16B-00DF-FC4D-B3B2-52E05218F1EF}" type="parTrans" cxnId="{ABEE65FC-45D3-3647-8961-CAA8D9AAA417}">
      <dgm:prSet/>
      <dgm:spPr/>
      <dgm:t>
        <a:bodyPr/>
        <a:lstStyle/>
        <a:p>
          <a:endParaRPr lang="en-US"/>
        </a:p>
      </dgm:t>
    </dgm:pt>
    <dgm:pt modelId="{CF5899D6-169A-7E47-B52B-A80E53877B6F}" type="sibTrans" cxnId="{ABEE65FC-45D3-3647-8961-CAA8D9AAA417}">
      <dgm:prSet/>
      <dgm:spPr/>
      <dgm:t>
        <a:bodyPr/>
        <a:lstStyle/>
        <a:p>
          <a:endParaRPr lang="en-US"/>
        </a:p>
      </dgm:t>
    </dgm:pt>
    <dgm:pt modelId="{5D716664-0B17-E543-B6B4-0AA5F84CDE37}">
      <dgm:prSet phldrT="[Text]" custT="1"/>
      <dgm:spPr/>
      <dgm:t>
        <a:bodyPr/>
        <a:lstStyle/>
        <a:p>
          <a:r>
            <a:rPr lang="en-US" sz="2800"/>
            <a:t>Step 4</a:t>
          </a:r>
        </a:p>
      </dgm:t>
    </dgm:pt>
    <dgm:pt modelId="{A74E60AC-34F4-2C45-B8E8-203EA789DFD4}" type="parTrans" cxnId="{C099CA98-5E82-D540-A621-BB3D3DA41201}">
      <dgm:prSet/>
      <dgm:spPr/>
      <dgm:t>
        <a:bodyPr/>
        <a:lstStyle/>
        <a:p>
          <a:endParaRPr lang="en-US"/>
        </a:p>
      </dgm:t>
    </dgm:pt>
    <dgm:pt modelId="{E3EDC1BC-3739-C94A-B1D8-6B684D9FDA12}" type="sibTrans" cxnId="{C099CA98-5E82-D540-A621-BB3D3DA41201}">
      <dgm:prSet/>
      <dgm:spPr/>
      <dgm:t>
        <a:bodyPr/>
        <a:lstStyle/>
        <a:p>
          <a:endParaRPr lang="en-US"/>
        </a:p>
      </dgm:t>
    </dgm:pt>
    <dgm:pt modelId="{BF7DD53D-8811-2D49-B63A-62CD4A8AF890}">
      <dgm:prSet/>
      <dgm:spPr/>
      <dgm:t>
        <a:bodyPr/>
        <a:lstStyle/>
        <a:p>
          <a:r>
            <a:rPr lang="en-US"/>
            <a:t>After logging in, select ”Link your account”. Enter date of birth, social security number or individual ID number. </a:t>
          </a:r>
        </a:p>
      </dgm:t>
    </dgm:pt>
    <dgm:pt modelId="{E00B231D-BBC0-FE40-B832-D9B0E811F1A7}" type="parTrans" cxnId="{A5DD29C8-54E4-604B-BFB0-5BAB0C9F2273}">
      <dgm:prSet/>
      <dgm:spPr/>
      <dgm:t>
        <a:bodyPr/>
        <a:lstStyle/>
        <a:p>
          <a:endParaRPr lang="en-US"/>
        </a:p>
      </dgm:t>
    </dgm:pt>
    <dgm:pt modelId="{488E8123-0BF1-FA48-B57D-DCE761F26CB7}" type="sibTrans" cxnId="{A5DD29C8-54E4-604B-BFB0-5BAB0C9F2273}">
      <dgm:prSet/>
      <dgm:spPr/>
      <dgm:t>
        <a:bodyPr/>
        <a:lstStyle/>
        <a:p>
          <a:endParaRPr lang="en-US"/>
        </a:p>
      </dgm:t>
    </dgm:pt>
    <dgm:pt modelId="{40E30871-9B4F-D04C-8E8A-0F51B0B35B60}">
      <dgm:prSet phldrT="[Text]" custT="1"/>
      <dgm:spPr/>
      <dgm:t>
        <a:bodyPr/>
        <a:lstStyle/>
        <a:p>
          <a:r>
            <a:rPr lang="en-US" sz="2800"/>
            <a:t>Step 2</a:t>
          </a:r>
        </a:p>
      </dgm:t>
    </dgm:pt>
    <dgm:pt modelId="{1FD9A4E7-2EA1-C64D-B7D5-D8BBA5513552}" type="sibTrans" cxnId="{7A08CEB8-45E1-0443-8331-61AB0EA9DD2C}">
      <dgm:prSet/>
      <dgm:spPr/>
      <dgm:t>
        <a:bodyPr/>
        <a:lstStyle/>
        <a:p>
          <a:endParaRPr lang="en-US"/>
        </a:p>
      </dgm:t>
    </dgm:pt>
    <dgm:pt modelId="{F779F4AE-2428-6D4C-B7C7-5D51FBCD5EF5}" type="parTrans" cxnId="{7A08CEB8-45E1-0443-8331-61AB0EA9DD2C}">
      <dgm:prSet/>
      <dgm:spPr/>
      <dgm:t>
        <a:bodyPr/>
        <a:lstStyle/>
        <a:p>
          <a:endParaRPr lang="en-US"/>
        </a:p>
      </dgm:t>
    </dgm:pt>
    <dgm:pt modelId="{4A0C5C28-AE0B-174C-8C34-FD4A7F3DE743}" type="pres">
      <dgm:prSet presAssocID="{C6A77737-7378-3041-B04E-15C60E8FDA1B}" presName="Name0" presStyleCnt="0">
        <dgm:presLayoutVars>
          <dgm:dir/>
          <dgm:animLvl val="lvl"/>
          <dgm:resizeHandles val="exact"/>
        </dgm:presLayoutVars>
      </dgm:prSet>
      <dgm:spPr/>
    </dgm:pt>
    <dgm:pt modelId="{E174C132-0909-4C41-B7A7-F6F18908FF58}" type="pres">
      <dgm:prSet presAssocID="{2C9B466F-10D2-8641-BCF6-1E898AB37691}" presName="linNode" presStyleCnt="0"/>
      <dgm:spPr/>
    </dgm:pt>
    <dgm:pt modelId="{C5A25CED-CF48-464E-A869-02C621C3CAA7}" type="pres">
      <dgm:prSet presAssocID="{2C9B466F-10D2-8641-BCF6-1E898AB37691}" presName="parentText" presStyleLbl="node1" presStyleIdx="0" presStyleCnt="4" custScaleX="46291" custScaleY="61923">
        <dgm:presLayoutVars>
          <dgm:chMax val="1"/>
          <dgm:bulletEnabled val="1"/>
        </dgm:presLayoutVars>
      </dgm:prSet>
      <dgm:spPr/>
    </dgm:pt>
    <dgm:pt modelId="{30E0FF9B-6E70-BF49-902B-6C3FF0C93413}" type="pres">
      <dgm:prSet presAssocID="{2C9B466F-10D2-8641-BCF6-1E898AB37691}" presName="descendantText" presStyleLbl="alignAccFollowNode1" presStyleIdx="0" presStyleCnt="4" custScaleX="137052" custScaleY="73066">
        <dgm:presLayoutVars>
          <dgm:bulletEnabled val="1"/>
        </dgm:presLayoutVars>
      </dgm:prSet>
      <dgm:spPr/>
    </dgm:pt>
    <dgm:pt modelId="{19C734EC-2DE6-4D45-8EC7-DBC5C0D0F977}" type="pres">
      <dgm:prSet presAssocID="{9E48040E-BF8B-D442-83FC-A6F728D5DD19}" presName="sp" presStyleCnt="0"/>
      <dgm:spPr/>
    </dgm:pt>
    <dgm:pt modelId="{FD63D8A7-7DC2-6342-A033-9DA8F067ADFE}" type="pres">
      <dgm:prSet presAssocID="{40E30871-9B4F-D04C-8E8A-0F51B0B35B60}" presName="linNode" presStyleCnt="0"/>
      <dgm:spPr/>
    </dgm:pt>
    <dgm:pt modelId="{4300B796-55EB-824B-978B-08F66CE277FE}" type="pres">
      <dgm:prSet presAssocID="{40E30871-9B4F-D04C-8E8A-0F51B0B35B60}" presName="parentText" presStyleLbl="node1" presStyleIdx="1" presStyleCnt="4" custScaleX="46291" custScaleY="61923">
        <dgm:presLayoutVars>
          <dgm:chMax val="1"/>
          <dgm:bulletEnabled val="1"/>
        </dgm:presLayoutVars>
      </dgm:prSet>
      <dgm:spPr/>
    </dgm:pt>
    <dgm:pt modelId="{EF8AD37D-FF2E-CA43-871F-FBA756D1F550}" type="pres">
      <dgm:prSet presAssocID="{40E30871-9B4F-D04C-8E8A-0F51B0B35B60}" presName="descendantText" presStyleLbl="alignAccFollowNode1" presStyleIdx="1" presStyleCnt="4" custScaleX="137052" custScaleY="73066">
        <dgm:presLayoutVars>
          <dgm:bulletEnabled val="1"/>
        </dgm:presLayoutVars>
      </dgm:prSet>
      <dgm:spPr/>
    </dgm:pt>
    <dgm:pt modelId="{BB88D621-AE19-C447-B3AC-16B7F8A072E4}" type="pres">
      <dgm:prSet presAssocID="{1FD9A4E7-2EA1-C64D-B7D5-D8BBA5513552}" presName="sp" presStyleCnt="0"/>
      <dgm:spPr/>
    </dgm:pt>
    <dgm:pt modelId="{8AB536DE-ED9E-FC4D-9BDF-ADBEC548411C}" type="pres">
      <dgm:prSet presAssocID="{87CFBC4B-C124-964D-ADC7-44B1AC8AAB78}" presName="linNode" presStyleCnt="0"/>
      <dgm:spPr/>
    </dgm:pt>
    <dgm:pt modelId="{7C1657C9-1741-2143-963E-4EB4E870B28E}" type="pres">
      <dgm:prSet presAssocID="{87CFBC4B-C124-964D-ADC7-44B1AC8AAB78}" presName="parentText" presStyleLbl="node1" presStyleIdx="2" presStyleCnt="4" custScaleX="46291" custScaleY="61923">
        <dgm:presLayoutVars>
          <dgm:chMax val="1"/>
          <dgm:bulletEnabled val="1"/>
        </dgm:presLayoutVars>
      </dgm:prSet>
      <dgm:spPr/>
    </dgm:pt>
    <dgm:pt modelId="{4E3154ED-3646-E543-A8D3-F8136E440BCB}" type="pres">
      <dgm:prSet presAssocID="{87CFBC4B-C124-964D-ADC7-44B1AC8AAB78}" presName="descendantText" presStyleLbl="alignAccFollowNode1" presStyleIdx="2" presStyleCnt="4" custScaleX="137052" custScaleY="73066">
        <dgm:presLayoutVars>
          <dgm:bulletEnabled val="1"/>
        </dgm:presLayoutVars>
      </dgm:prSet>
      <dgm:spPr/>
    </dgm:pt>
    <dgm:pt modelId="{35F86F63-6D9A-2044-9588-CF96505FA15F}" type="pres">
      <dgm:prSet presAssocID="{87F3217F-5956-1E4E-932D-8A4F1A6ACE07}" presName="sp" presStyleCnt="0"/>
      <dgm:spPr/>
    </dgm:pt>
    <dgm:pt modelId="{4C37D16D-A32B-4A4B-B83D-751B7B33AC67}" type="pres">
      <dgm:prSet presAssocID="{5D716664-0B17-E543-B6B4-0AA5F84CDE37}" presName="linNode" presStyleCnt="0"/>
      <dgm:spPr/>
    </dgm:pt>
    <dgm:pt modelId="{85CC2FAD-1216-F848-94F0-688363803F0B}" type="pres">
      <dgm:prSet presAssocID="{5D716664-0B17-E543-B6B4-0AA5F84CDE37}" presName="parentText" presStyleLbl="node1" presStyleIdx="3" presStyleCnt="4" custScaleX="46291" custScaleY="61923">
        <dgm:presLayoutVars>
          <dgm:chMax val="1"/>
          <dgm:bulletEnabled val="1"/>
        </dgm:presLayoutVars>
      </dgm:prSet>
      <dgm:spPr/>
    </dgm:pt>
    <dgm:pt modelId="{6428CD15-513F-F34B-B94C-6B16692A500F}" type="pres">
      <dgm:prSet presAssocID="{5D716664-0B17-E543-B6B4-0AA5F84CDE37}" presName="descendantText" presStyleLbl="alignAccFollowNode1" presStyleIdx="3" presStyleCnt="4" custScaleX="137052" custScaleY="73066">
        <dgm:presLayoutVars>
          <dgm:bulletEnabled val="1"/>
        </dgm:presLayoutVars>
      </dgm:prSet>
      <dgm:spPr/>
    </dgm:pt>
  </dgm:ptLst>
  <dgm:cxnLst>
    <dgm:cxn modelId="{E8070D13-9F53-B048-B96B-E0F6C9CDAB05}" type="presOf" srcId="{2C9B466F-10D2-8641-BCF6-1E898AB37691}" destId="{C5A25CED-CF48-464E-A869-02C621C3CAA7}" srcOrd="0" destOrd="0" presId="urn:microsoft.com/office/officeart/2005/8/layout/vList5"/>
    <dgm:cxn modelId="{2EB09C2C-E1E3-914A-9B27-2EFAC75CB29B}" type="presOf" srcId="{4395EA63-6A37-5C4C-8F5F-34D388289C73}" destId="{30E0FF9B-6E70-BF49-902B-6C3FF0C93413}" srcOrd="0" destOrd="0" presId="urn:microsoft.com/office/officeart/2005/8/layout/vList5"/>
    <dgm:cxn modelId="{B58C7530-E72B-7746-A656-7BA865A5A313}" type="presOf" srcId="{87CFBC4B-C124-964D-ADC7-44B1AC8AAB78}" destId="{7C1657C9-1741-2143-963E-4EB4E870B28E}" srcOrd="0" destOrd="0" presId="urn:microsoft.com/office/officeart/2005/8/layout/vList5"/>
    <dgm:cxn modelId="{9B01A156-C43B-4840-B8CC-459F0CE825BC}" type="presOf" srcId="{40E30871-9B4F-D04C-8E8A-0F51B0B35B60}" destId="{4300B796-55EB-824B-978B-08F66CE277FE}" srcOrd="0" destOrd="0" presId="urn:microsoft.com/office/officeart/2005/8/layout/vList5"/>
    <dgm:cxn modelId="{62055A79-B6B7-6F4F-B05E-EA828D4E9DDC}" type="presOf" srcId="{C6A77737-7378-3041-B04E-15C60E8FDA1B}" destId="{4A0C5C28-AE0B-174C-8C34-FD4A7F3DE743}" srcOrd="0" destOrd="0" presId="urn:microsoft.com/office/officeart/2005/8/layout/vList5"/>
    <dgm:cxn modelId="{14D4F279-75BF-204D-8697-2411ED2C89BC}" type="presOf" srcId="{65457AB2-1965-8146-AC9A-143C3D3B92A2}" destId="{EF8AD37D-FF2E-CA43-871F-FBA756D1F550}" srcOrd="0" destOrd="0" presId="urn:microsoft.com/office/officeart/2005/8/layout/vList5"/>
    <dgm:cxn modelId="{F4C50D97-D40E-584F-8CA2-A9314C8541F4}" srcId="{40E30871-9B4F-D04C-8E8A-0F51B0B35B60}" destId="{65457AB2-1965-8146-AC9A-143C3D3B92A2}" srcOrd="0" destOrd="0" parTransId="{CB897829-B336-FE45-9111-7BBF2F0CE964}" sibTransId="{0E490E21-9B43-CE41-B06B-89912B906C2E}"/>
    <dgm:cxn modelId="{C099CA98-5E82-D540-A621-BB3D3DA41201}" srcId="{C6A77737-7378-3041-B04E-15C60E8FDA1B}" destId="{5D716664-0B17-E543-B6B4-0AA5F84CDE37}" srcOrd="3" destOrd="0" parTransId="{A74E60AC-34F4-2C45-B8E8-203EA789DFD4}" sibTransId="{E3EDC1BC-3739-C94A-B1D8-6B684D9FDA12}"/>
    <dgm:cxn modelId="{7B36F79E-DED3-334D-A067-A30D52B66588}" type="presOf" srcId="{3F1B2EFC-33AE-0C4A-8598-7FA36AEBF48E}" destId="{6428CD15-513F-F34B-B94C-6B16692A500F}" srcOrd="0" destOrd="0" presId="urn:microsoft.com/office/officeart/2005/8/layout/vList5"/>
    <dgm:cxn modelId="{883F8FB2-6BFD-5B43-92F6-DED7A45D1D66}" type="presOf" srcId="{BF7DD53D-8811-2D49-B63A-62CD4A8AF890}" destId="{4E3154ED-3646-E543-A8D3-F8136E440BCB}" srcOrd="0" destOrd="0" presId="urn:microsoft.com/office/officeart/2005/8/layout/vList5"/>
    <dgm:cxn modelId="{BA536BB3-98EC-C44E-B7AC-C5ABB22DEB82}" srcId="{C6A77737-7378-3041-B04E-15C60E8FDA1B}" destId="{2C9B466F-10D2-8641-BCF6-1E898AB37691}" srcOrd="0" destOrd="0" parTransId="{CCE8E9EA-1E5E-0D41-8BEF-64A5708AA6E4}" sibTransId="{9E48040E-BF8B-D442-83FC-A6F728D5DD19}"/>
    <dgm:cxn modelId="{7A08CEB8-45E1-0443-8331-61AB0EA9DD2C}" srcId="{C6A77737-7378-3041-B04E-15C60E8FDA1B}" destId="{40E30871-9B4F-D04C-8E8A-0F51B0B35B60}" srcOrd="1" destOrd="0" parTransId="{F779F4AE-2428-6D4C-B7C7-5D51FBCD5EF5}" sibTransId="{1FD9A4E7-2EA1-C64D-B7D5-D8BBA5513552}"/>
    <dgm:cxn modelId="{A5DD29C8-54E4-604B-BFB0-5BAB0C9F2273}" srcId="{87CFBC4B-C124-964D-ADC7-44B1AC8AAB78}" destId="{BF7DD53D-8811-2D49-B63A-62CD4A8AF890}" srcOrd="0" destOrd="0" parTransId="{E00B231D-BBC0-FE40-B832-D9B0E811F1A7}" sibTransId="{488E8123-0BF1-FA48-B57D-DCE761F26CB7}"/>
    <dgm:cxn modelId="{E0F2D8EB-8F05-A947-B086-83CB5597D2E8}" type="presOf" srcId="{5D716664-0B17-E543-B6B4-0AA5F84CDE37}" destId="{85CC2FAD-1216-F848-94F0-688363803F0B}" srcOrd="0" destOrd="0" presId="urn:microsoft.com/office/officeart/2005/8/layout/vList5"/>
    <dgm:cxn modelId="{A6238EF0-12AC-904C-862F-4FEB72049380}" srcId="{C6A77737-7378-3041-B04E-15C60E8FDA1B}" destId="{87CFBC4B-C124-964D-ADC7-44B1AC8AAB78}" srcOrd="2" destOrd="0" parTransId="{D8493CA0-E889-E34D-8CBE-C87C737B6D9B}" sibTransId="{87F3217F-5956-1E4E-932D-8A4F1A6ACE07}"/>
    <dgm:cxn modelId="{ABEE65FC-45D3-3647-8961-CAA8D9AAA417}" srcId="{5D716664-0B17-E543-B6B4-0AA5F84CDE37}" destId="{3F1B2EFC-33AE-0C4A-8598-7FA36AEBF48E}" srcOrd="0" destOrd="0" parTransId="{1A9FF16B-00DF-FC4D-B3B2-52E05218F1EF}" sibTransId="{CF5899D6-169A-7E47-B52B-A80E53877B6F}"/>
    <dgm:cxn modelId="{B180D5FE-83A5-FA40-819E-7F3D5DDE0EA7}" srcId="{2C9B466F-10D2-8641-BCF6-1E898AB37691}" destId="{4395EA63-6A37-5C4C-8F5F-34D388289C73}" srcOrd="0" destOrd="0" parTransId="{438A03DD-C0F7-1445-B476-8B9D0858E366}" sibTransId="{50431499-C1A7-C344-83ED-F69D7CF2C4DC}"/>
    <dgm:cxn modelId="{EF5CA060-C79E-CA4E-8550-1AB9AC33AF7B}" type="presParOf" srcId="{4A0C5C28-AE0B-174C-8C34-FD4A7F3DE743}" destId="{E174C132-0909-4C41-B7A7-F6F18908FF58}" srcOrd="0" destOrd="0" presId="urn:microsoft.com/office/officeart/2005/8/layout/vList5"/>
    <dgm:cxn modelId="{556ED781-2425-684A-A81C-F04D7C976CB7}" type="presParOf" srcId="{E174C132-0909-4C41-B7A7-F6F18908FF58}" destId="{C5A25CED-CF48-464E-A869-02C621C3CAA7}" srcOrd="0" destOrd="0" presId="urn:microsoft.com/office/officeart/2005/8/layout/vList5"/>
    <dgm:cxn modelId="{3FFC394C-612D-C043-A7FC-237D34DB990A}" type="presParOf" srcId="{E174C132-0909-4C41-B7A7-F6F18908FF58}" destId="{30E0FF9B-6E70-BF49-902B-6C3FF0C93413}" srcOrd="1" destOrd="0" presId="urn:microsoft.com/office/officeart/2005/8/layout/vList5"/>
    <dgm:cxn modelId="{54F162A4-5568-0B48-AB39-2CB49873AC59}" type="presParOf" srcId="{4A0C5C28-AE0B-174C-8C34-FD4A7F3DE743}" destId="{19C734EC-2DE6-4D45-8EC7-DBC5C0D0F977}" srcOrd="1" destOrd="0" presId="urn:microsoft.com/office/officeart/2005/8/layout/vList5"/>
    <dgm:cxn modelId="{D7BDDA25-5979-7142-834D-550CE67188AC}" type="presParOf" srcId="{4A0C5C28-AE0B-174C-8C34-FD4A7F3DE743}" destId="{FD63D8A7-7DC2-6342-A033-9DA8F067ADFE}" srcOrd="2" destOrd="0" presId="urn:microsoft.com/office/officeart/2005/8/layout/vList5"/>
    <dgm:cxn modelId="{33B5B6F0-BF47-6F40-9C8C-B447D9AF4FD8}" type="presParOf" srcId="{FD63D8A7-7DC2-6342-A033-9DA8F067ADFE}" destId="{4300B796-55EB-824B-978B-08F66CE277FE}" srcOrd="0" destOrd="0" presId="urn:microsoft.com/office/officeart/2005/8/layout/vList5"/>
    <dgm:cxn modelId="{62954950-1C90-5644-B77B-69A6702CF845}" type="presParOf" srcId="{FD63D8A7-7DC2-6342-A033-9DA8F067ADFE}" destId="{EF8AD37D-FF2E-CA43-871F-FBA756D1F550}" srcOrd="1" destOrd="0" presId="urn:microsoft.com/office/officeart/2005/8/layout/vList5"/>
    <dgm:cxn modelId="{F1CF330D-D9F7-4F43-ACE3-A71C250D1106}" type="presParOf" srcId="{4A0C5C28-AE0B-174C-8C34-FD4A7F3DE743}" destId="{BB88D621-AE19-C447-B3AC-16B7F8A072E4}" srcOrd="3" destOrd="0" presId="urn:microsoft.com/office/officeart/2005/8/layout/vList5"/>
    <dgm:cxn modelId="{6D9B9DBE-AA8E-6544-81D6-A1C945559DBC}" type="presParOf" srcId="{4A0C5C28-AE0B-174C-8C34-FD4A7F3DE743}" destId="{8AB536DE-ED9E-FC4D-9BDF-ADBEC548411C}" srcOrd="4" destOrd="0" presId="urn:microsoft.com/office/officeart/2005/8/layout/vList5"/>
    <dgm:cxn modelId="{1B3CA317-A01F-894A-BE3A-D992F6485057}" type="presParOf" srcId="{8AB536DE-ED9E-FC4D-9BDF-ADBEC548411C}" destId="{7C1657C9-1741-2143-963E-4EB4E870B28E}" srcOrd="0" destOrd="0" presId="urn:microsoft.com/office/officeart/2005/8/layout/vList5"/>
    <dgm:cxn modelId="{09A92134-9C3F-6A48-8EC7-2A187B588816}" type="presParOf" srcId="{8AB536DE-ED9E-FC4D-9BDF-ADBEC548411C}" destId="{4E3154ED-3646-E543-A8D3-F8136E440BCB}" srcOrd="1" destOrd="0" presId="urn:microsoft.com/office/officeart/2005/8/layout/vList5"/>
    <dgm:cxn modelId="{75A18E83-E2C0-E744-BF3C-B73B4E23423D}" type="presParOf" srcId="{4A0C5C28-AE0B-174C-8C34-FD4A7F3DE743}" destId="{35F86F63-6D9A-2044-9588-CF96505FA15F}" srcOrd="5" destOrd="0" presId="urn:microsoft.com/office/officeart/2005/8/layout/vList5"/>
    <dgm:cxn modelId="{37B0453E-80D9-4940-9523-F35C8FC3DB00}" type="presParOf" srcId="{4A0C5C28-AE0B-174C-8C34-FD4A7F3DE743}" destId="{4C37D16D-A32B-4A4B-B83D-751B7B33AC67}" srcOrd="6" destOrd="0" presId="urn:microsoft.com/office/officeart/2005/8/layout/vList5"/>
    <dgm:cxn modelId="{02BE2917-5ACD-274C-899D-833969B841BE}" type="presParOf" srcId="{4C37D16D-A32B-4A4B-B83D-751B7B33AC67}" destId="{85CC2FAD-1216-F848-94F0-688363803F0B}" srcOrd="0" destOrd="0" presId="urn:microsoft.com/office/officeart/2005/8/layout/vList5"/>
    <dgm:cxn modelId="{2DF67C18-7B97-3548-BC1C-1874FB48ACD5}" type="presParOf" srcId="{4C37D16D-A32B-4A4B-B83D-751B7B33AC67}" destId="{6428CD15-513F-F34B-B94C-6B16692A500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EEB1B5-83BA-47FC-8E67-521AC195BDC6}"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D90714C3-F686-4F3E-B70C-713E13E33266}">
      <dgm:prSet custT="1"/>
      <dgm:spPr/>
      <dgm:t>
        <a:bodyPr/>
        <a:lstStyle/>
        <a:p>
          <a:r>
            <a:rPr lang="en-US" sz="2000" dirty="0"/>
            <a:t>The percentage of discharges for members 6 years of age and older who were hospitalized for treatment of selected mental illness or intentional self-harm diagnoses and who had a follow-up visit with a </a:t>
          </a:r>
          <a:r>
            <a:rPr lang="en-US" sz="2000" b="1" u="sng" dirty="0"/>
            <a:t>mental health provider</a:t>
          </a:r>
          <a:r>
            <a:rPr lang="en-US" sz="2000" dirty="0"/>
            <a:t>. </a:t>
          </a:r>
        </a:p>
      </dgm:t>
    </dgm:pt>
    <dgm:pt modelId="{E0D995BA-2F79-4D1A-92D1-24AE98382870}" type="parTrans" cxnId="{D4F0581E-0FFA-427C-BB58-FC4C4E9275E1}">
      <dgm:prSet/>
      <dgm:spPr/>
      <dgm:t>
        <a:bodyPr/>
        <a:lstStyle/>
        <a:p>
          <a:endParaRPr lang="en-US"/>
        </a:p>
      </dgm:t>
    </dgm:pt>
    <dgm:pt modelId="{E4428644-63B4-4401-BE49-A13AB1585F4B}" type="sibTrans" cxnId="{D4F0581E-0FFA-427C-BB58-FC4C4E9275E1}">
      <dgm:prSet/>
      <dgm:spPr/>
      <dgm:t>
        <a:bodyPr/>
        <a:lstStyle/>
        <a:p>
          <a:endParaRPr lang="en-US"/>
        </a:p>
      </dgm:t>
    </dgm:pt>
    <dgm:pt modelId="{EF37CA65-9429-4B99-AECA-84B870D2815E}">
      <dgm:prSet custT="1"/>
      <dgm:spPr/>
      <dgm:t>
        <a:bodyPr/>
        <a:lstStyle/>
        <a:p>
          <a:r>
            <a:rPr lang="en-US" sz="1400" dirty="0"/>
            <a:t>Two rates are reported for follow-up visit after a BH admission:</a:t>
          </a:r>
        </a:p>
      </dgm:t>
    </dgm:pt>
    <dgm:pt modelId="{45479C3A-793E-4607-9C44-3CEBE3E3D162}" type="parTrans" cxnId="{93EE96D6-6FD2-4C7B-8DB3-1052D043B437}">
      <dgm:prSet/>
      <dgm:spPr/>
      <dgm:t>
        <a:bodyPr/>
        <a:lstStyle/>
        <a:p>
          <a:endParaRPr lang="en-US"/>
        </a:p>
      </dgm:t>
    </dgm:pt>
    <dgm:pt modelId="{6A91A24F-FBCA-403A-815F-16DE50F54625}" type="sibTrans" cxnId="{93EE96D6-6FD2-4C7B-8DB3-1052D043B437}">
      <dgm:prSet/>
      <dgm:spPr/>
      <dgm:t>
        <a:bodyPr/>
        <a:lstStyle/>
        <a:p>
          <a:endParaRPr lang="en-US"/>
        </a:p>
      </dgm:t>
    </dgm:pt>
    <dgm:pt modelId="{D0F7E8FB-63F9-4CF5-975F-6B8DEF055679}">
      <dgm:prSet custT="1"/>
      <dgm:spPr/>
      <dgm:t>
        <a:bodyPr/>
        <a:lstStyle/>
        <a:p>
          <a:r>
            <a:rPr lang="en-US" sz="1400" dirty="0"/>
            <a:t>The percentage of discharges for which the member received follow-up within 30 days after discharge. </a:t>
          </a:r>
          <a:r>
            <a:rPr lang="en-US" sz="1400" b="1" dirty="0"/>
            <a:t>(7 days; does not count on day of discharge)</a:t>
          </a:r>
          <a:endParaRPr lang="en-US" sz="1400" dirty="0"/>
        </a:p>
      </dgm:t>
    </dgm:pt>
    <dgm:pt modelId="{8FC7D7E8-CD06-459E-AD37-016ADF531DB5}" type="parTrans" cxnId="{C42E16C0-5ADE-4360-93D0-AD6B7FF8BD88}">
      <dgm:prSet/>
      <dgm:spPr/>
      <dgm:t>
        <a:bodyPr/>
        <a:lstStyle/>
        <a:p>
          <a:endParaRPr lang="en-US"/>
        </a:p>
      </dgm:t>
    </dgm:pt>
    <dgm:pt modelId="{CD91E27E-F843-457E-B65B-44828DAE49C8}" type="sibTrans" cxnId="{C42E16C0-5ADE-4360-93D0-AD6B7FF8BD88}">
      <dgm:prSet/>
      <dgm:spPr/>
      <dgm:t>
        <a:bodyPr/>
        <a:lstStyle/>
        <a:p>
          <a:endParaRPr lang="en-US"/>
        </a:p>
      </dgm:t>
    </dgm:pt>
    <dgm:pt modelId="{5F81F085-732B-4DDE-BAD5-317860DC68CF}">
      <dgm:prSet custT="1"/>
      <dgm:spPr/>
      <dgm:t>
        <a:bodyPr/>
        <a:lstStyle/>
        <a:p>
          <a:r>
            <a:rPr lang="en-US" sz="1400" dirty="0"/>
            <a:t>The percentage of discharges for which the member received follow-up within 7 days after discharge. (30 days; does not count on day of discharge)</a:t>
          </a:r>
        </a:p>
      </dgm:t>
    </dgm:pt>
    <dgm:pt modelId="{52DCFD39-4762-4092-9833-EBBC03133E47}" type="parTrans" cxnId="{FFF81B99-A609-44F2-9985-2DC201A32487}">
      <dgm:prSet/>
      <dgm:spPr/>
      <dgm:t>
        <a:bodyPr/>
        <a:lstStyle/>
        <a:p>
          <a:endParaRPr lang="en-US"/>
        </a:p>
      </dgm:t>
    </dgm:pt>
    <dgm:pt modelId="{CA248185-63DD-4D91-8886-BF3646392E8E}" type="sibTrans" cxnId="{FFF81B99-A609-44F2-9985-2DC201A32487}">
      <dgm:prSet/>
      <dgm:spPr/>
      <dgm:t>
        <a:bodyPr/>
        <a:lstStyle/>
        <a:p>
          <a:endParaRPr lang="en-US"/>
        </a:p>
      </dgm:t>
    </dgm:pt>
    <dgm:pt modelId="{BEC594B2-5007-4B73-9606-0FF7200CA006}" type="pres">
      <dgm:prSet presAssocID="{E4EEB1B5-83BA-47FC-8E67-521AC195BDC6}" presName="outerComposite" presStyleCnt="0">
        <dgm:presLayoutVars>
          <dgm:chMax val="5"/>
          <dgm:dir/>
          <dgm:resizeHandles val="exact"/>
        </dgm:presLayoutVars>
      </dgm:prSet>
      <dgm:spPr/>
    </dgm:pt>
    <dgm:pt modelId="{0000FB88-54AE-4C04-9148-B9203FABE9E1}" type="pres">
      <dgm:prSet presAssocID="{E4EEB1B5-83BA-47FC-8E67-521AC195BDC6}" presName="dummyMaxCanvas" presStyleCnt="0">
        <dgm:presLayoutVars/>
      </dgm:prSet>
      <dgm:spPr/>
    </dgm:pt>
    <dgm:pt modelId="{B3982EC2-E651-45B9-A5C2-3B2E600DB8B2}" type="pres">
      <dgm:prSet presAssocID="{E4EEB1B5-83BA-47FC-8E67-521AC195BDC6}" presName="TwoNodes_1" presStyleLbl="node1" presStyleIdx="0" presStyleCnt="2" custScaleX="116084" custScaleY="139126" custLinFactNeighborX="1136" custLinFactNeighborY="-33152">
        <dgm:presLayoutVars>
          <dgm:bulletEnabled val="1"/>
        </dgm:presLayoutVars>
      </dgm:prSet>
      <dgm:spPr/>
    </dgm:pt>
    <dgm:pt modelId="{16ED05AE-9D25-4C80-A073-20AF33049D70}" type="pres">
      <dgm:prSet presAssocID="{E4EEB1B5-83BA-47FC-8E67-521AC195BDC6}" presName="TwoNodes_2" presStyleLbl="node1" presStyleIdx="1" presStyleCnt="2" custScaleY="134248" custLinFactNeighborX="-2842" custLinFactNeighborY="25973">
        <dgm:presLayoutVars>
          <dgm:bulletEnabled val="1"/>
        </dgm:presLayoutVars>
      </dgm:prSet>
      <dgm:spPr/>
    </dgm:pt>
    <dgm:pt modelId="{C4EB2AA9-5839-4806-B347-378C89BEF740}" type="pres">
      <dgm:prSet presAssocID="{E4EEB1B5-83BA-47FC-8E67-521AC195BDC6}" presName="TwoConn_1-2" presStyleLbl="fgAccFollowNode1" presStyleIdx="0" presStyleCnt="1">
        <dgm:presLayoutVars>
          <dgm:bulletEnabled val="1"/>
        </dgm:presLayoutVars>
      </dgm:prSet>
      <dgm:spPr/>
    </dgm:pt>
    <dgm:pt modelId="{542181FF-018C-47D1-BEBF-AFF341566892}" type="pres">
      <dgm:prSet presAssocID="{E4EEB1B5-83BA-47FC-8E67-521AC195BDC6}" presName="TwoNodes_1_text" presStyleLbl="node1" presStyleIdx="1" presStyleCnt="2">
        <dgm:presLayoutVars>
          <dgm:bulletEnabled val="1"/>
        </dgm:presLayoutVars>
      </dgm:prSet>
      <dgm:spPr/>
    </dgm:pt>
    <dgm:pt modelId="{FB2BAC8F-1117-4596-B56E-57FCB10D918F}" type="pres">
      <dgm:prSet presAssocID="{E4EEB1B5-83BA-47FC-8E67-521AC195BDC6}" presName="TwoNodes_2_text" presStyleLbl="node1" presStyleIdx="1" presStyleCnt="2">
        <dgm:presLayoutVars>
          <dgm:bulletEnabled val="1"/>
        </dgm:presLayoutVars>
      </dgm:prSet>
      <dgm:spPr/>
    </dgm:pt>
  </dgm:ptLst>
  <dgm:cxnLst>
    <dgm:cxn modelId="{D4F0581E-0FFA-427C-BB58-FC4C4E9275E1}" srcId="{E4EEB1B5-83BA-47FC-8E67-521AC195BDC6}" destId="{D90714C3-F686-4F3E-B70C-713E13E33266}" srcOrd="0" destOrd="0" parTransId="{E0D995BA-2F79-4D1A-92D1-24AE98382870}" sibTransId="{E4428644-63B4-4401-BE49-A13AB1585F4B}"/>
    <dgm:cxn modelId="{25A2A821-D28F-48C5-99BD-ACAA8E6BD372}" type="presOf" srcId="{EF37CA65-9429-4B99-AECA-84B870D2815E}" destId="{FB2BAC8F-1117-4596-B56E-57FCB10D918F}" srcOrd="1" destOrd="0" presId="urn:microsoft.com/office/officeart/2005/8/layout/vProcess5"/>
    <dgm:cxn modelId="{28377D33-68A6-45A6-9DDE-EAF425F57312}" type="presOf" srcId="{E4428644-63B4-4401-BE49-A13AB1585F4B}" destId="{C4EB2AA9-5839-4806-B347-378C89BEF740}" srcOrd="0" destOrd="0" presId="urn:microsoft.com/office/officeart/2005/8/layout/vProcess5"/>
    <dgm:cxn modelId="{32A2A846-22B8-4AA7-B608-247AD7A832EE}" type="presOf" srcId="{D0F7E8FB-63F9-4CF5-975F-6B8DEF055679}" destId="{16ED05AE-9D25-4C80-A073-20AF33049D70}" srcOrd="0" destOrd="1" presId="urn:microsoft.com/office/officeart/2005/8/layout/vProcess5"/>
    <dgm:cxn modelId="{14F9B092-96DD-41B7-8994-EFCEAAE13173}" type="presOf" srcId="{D0F7E8FB-63F9-4CF5-975F-6B8DEF055679}" destId="{FB2BAC8F-1117-4596-B56E-57FCB10D918F}" srcOrd="1" destOrd="1" presId="urn:microsoft.com/office/officeart/2005/8/layout/vProcess5"/>
    <dgm:cxn modelId="{C5633897-BA29-44DE-B96A-602B506B37AA}" type="presOf" srcId="{D90714C3-F686-4F3E-B70C-713E13E33266}" destId="{B3982EC2-E651-45B9-A5C2-3B2E600DB8B2}" srcOrd="0" destOrd="0" presId="urn:microsoft.com/office/officeart/2005/8/layout/vProcess5"/>
    <dgm:cxn modelId="{FFF81B99-A609-44F2-9985-2DC201A32487}" srcId="{EF37CA65-9429-4B99-AECA-84B870D2815E}" destId="{5F81F085-732B-4DDE-BAD5-317860DC68CF}" srcOrd="1" destOrd="0" parTransId="{52DCFD39-4762-4092-9833-EBBC03133E47}" sibTransId="{CA248185-63DD-4D91-8886-BF3646392E8E}"/>
    <dgm:cxn modelId="{0028BEA8-8861-4B60-8990-B544284E3F9E}" type="presOf" srcId="{5F81F085-732B-4DDE-BAD5-317860DC68CF}" destId="{16ED05AE-9D25-4C80-A073-20AF33049D70}" srcOrd="0" destOrd="2" presId="urn:microsoft.com/office/officeart/2005/8/layout/vProcess5"/>
    <dgm:cxn modelId="{438F30B0-A250-4743-B6E3-6B5FCDB5DFB3}" type="presOf" srcId="{D90714C3-F686-4F3E-B70C-713E13E33266}" destId="{542181FF-018C-47D1-BEBF-AFF341566892}" srcOrd="1" destOrd="0" presId="urn:microsoft.com/office/officeart/2005/8/layout/vProcess5"/>
    <dgm:cxn modelId="{9263DABB-4551-49E1-90F4-165785E87457}" type="presOf" srcId="{EF37CA65-9429-4B99-AECA-84B870D2815E}" destId="{16ED05AE-9D25-4C80-A073-20AF33049D70}" srcOrd="0" destOrd="0" presId="urn:microsoft.com/office/officeart/2005/8/layout/vProcess5"/>
    <dgm:cxn modelId="{C42E16C0-5ADE-4360-93D0-AD6B7FF8BD88}" srcId="{EF37CA65-9429-4B99-AECA-84B870D2815E}" destId="{D0F7E8FB-63F9-4CF5-975F-6B8DEF055679}" srcOrd="0" destOrd="0" parTransId="{8FC7D7E8-CD06-459E-AD37-016ADF531DB5}" sibTransId="{CD91E27E-F843-457E-B65B-44828DAE49C8}"/>
    <dgm:cxn modelId="{E718C4C1-7F61-471D-A176-86E3D94B5DC4}" type="presOf" srcId="{E4EEB1B5-83BA-47FC-8E67-521AC195BDC6}" destId="{BEC594B2-5007-4B73-9606-0FF7200CA006}" srcOrd="0" destOrd="0" presId="urn:microsoft.com/office/officeart/2005/8/layout/vProcess5"/>
    <dgm:cxn modelId="{D56167CD-50BE-4EAF-9EB5-D9ECC606D8A8}" type="presOf" srcId="{5F81F085-732B-4DDE-BAD5-317860DC68CF}" destId="{FB2BAC8F-1117-4596-B56E-57FCB10D918F}" srcOrd="1" destOrd="2" presId="urn:microsoft.com/office/officeart/2005/8/layout/vProcess5"/>
    <dgm:cxn modelId="{93EE96D6-6FD2-4C7B-8DB3-1052D043B437}" srcId="{E4EEB1B5-83BA-47FC-8E67-521AC195BDC6}" destId="{EF37CA65-9429-4B99-AECA-84B870D2815E}" srcOrd="1" destOrd="0" parTransId="{45479C3A-793E-4607-9C44-3CEBE3E3D162}" sibTransId="{6A91A24F-FBCA-403A-815F-16DE50F54625}"/>
    <dgm:cxn modelId="{E9BDD4E0-7FA0-4505-94A4-B68F1B437DE8}" type="presParOf" srcId="{BEC594B2-5007-4B73-9606-0FF7200CA006}" destId="{0000FB88-54AE-4C04-9148-B9203FABE9E1}" srcOrd="0" destOrd="0" presId="urn:microsoft.com/office/officeart/2005/8/layout/vProcess5"/>
    <dgm:cxn modelId="{BA422276-78CA-470F-9F13-1B2832114B66}" type="presParOf" srcId="{BEC594B2-5007-4B73-9606-0FF7200CA006}" destId="{B3982EC2-E651-45B9-A5C2-3B2E600DB8B2}" srcOrd="1" destOrd="0" presId="urn:microsoft.com/office/officeart/2005/8/layout/vProcess5"/>
    <dgm:cxn modelId="{305C8A4F-EC84-4261-9EBE-4B79E4AA8E65}" type="presParOf" srcId="{BEC594B2-5007-4B73-9606-0FF7200CA006}" destId="{16ED05AE-9D25-4C80-A073-20AF33049D70}" srcOrd="2" destOrd="0" presId="urn:microsoft.com/office/officeart/2005/8/layout/vProcess5"/>
    <dgm:cxn modelId="{1C3EA5C4-2868-4B0B-B9B0-8D9D55AB0936}" type="presParOf" srcId="{BEC594B2-5007-4B73-9606-0FF7200CA006}" destId="{C4EB2AA9-5839-4806-B347-378C89BEF740}" srcOrd="3" destOrd="0" presId="urn:microsoft.com/office/officeart/2005/8/layout/vProcess5"/>
    <dgm:cxn modelId="{62DF4574-C54C-4228-A3DC-757FE5B2AB67}" type="presParOf" srcId="{BEC594B2-5007-4B73-9606-0FF7200CA006}" destId="{542181FF-018C-47D1-BEBF-AFF341566892}" srcOrd="4" destOrd="0" presId="urn:microsoft.com/office/officeart/2005/8/layout/vProcess5"/>
    <dgm:cxn modelId="{AE3BAF76-E8DE-425A-A0AA-44569EEF3929}" type="presParOf" srcId="{BEC594B2-5007-4B73-9606-0FF7200CA006}" destId="{FB2BAC8F-1117-4596-B56E-57FCB10D918F}"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3D47400-CCCD-4E75-B50C-1273DB44431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5571F13-8754-4132-8FCE-E8C392C48959}">
      <dgm:prSet phldrT="[Text]" custT="1"/>
      <dgm:spPr>
        <a:solidFill>
          <a:srgbClr val="51B1E0"/>
        </a:solidFill>
      </dgm:spPr>
      <dgm:t>
        <a:bodyPr/>
        <a:lstStyle/>
        <a:p>
          <a:r>
            <a:rPr lang="en-US" sz="1800" b="1"/>
            <a:t>MEDI Portal -&gt; Eligibility Results by Enrollee </a:t>
          </a:r>
        </a:p>
      </dgm:t>
    </dgm:pt>
    <dgm:pt modelId="{4EB32142-736A-4C5F-B3D1-E219031B8E2B}" type="sibTrans" cxnId="{845D3B11-A3C1-4294-9335-8526F2658A2B}">
      <dgm:prSet/>
      <dgm:spPr/>
      <dgm:t>
        <a:bodyPr/>
        <a:lstStyle/>
        <a:p>
          <a:endParaRPr lang="en-US"/>
        </a:p>
      </dgm:t>
    </dgm:pt>
    <dgm:pt modelId="{89132587-5D3D-42DB-AB60-E04D453572A4}" type="parTrans" cxnId="{845D3B11-A3C1-4294-9335-8526F2658A2B}">
      <dgm:prSet/>
      <dgm:spPr/>
      <dgm:t>
        <a:bodyPr/>
        <a:lstStyle/>
        <a:p>
          <a:endParaRPr lang="en-US"/>
        </a:p>
      </dgm:t>
    </dgm:pt>
    <dgm:pt modelId="{1C7983D3-C00B-4D38-B268-5DC2288BF320}" type="pres">
      <dgm:prSet presAssocID="{A3D47400-CCCD-4E75-B50C-1273DB444313}" presName="linear" presStyleCnt="0">
        <dgm:presLayoutVars>
          <dgm:dir/>
          <dgm:animLvl val="lvl"/>
          <dgm:resizeHandles val="exact"/>
        </dgm:presLayoutVars>
      </dgm:prSet>
      <dgm:spPr/>
    </dgm:pt>
    <dgm:pt modelId="{30299C5B-1F68-4F0F-896C-391E2BA84D90}" type="pres">
      <dgm:prSet presAssocID="{C5571F13-8754-4132-8FCE-E8C392C48959}" presName="parentLin" presStyleCnt="0"/>
      <dgm:spPr/>
    </dgm:pt>
    <dgm:pt modelId="{3CA245E6-ECD8-4591-AB87-5A9BA868B131}" type="pres">
      <dgm:prSet presAssocID="{C5571F13-8754-4132-8FCE-E8C392C48959}" presName="parentLeftMargin" presStyleLbl="node1" presStyleIdx="0" presStyleCnt="1"/>
      <dgm:spPr/>
    </dgm:pt>
    <dgm:pt modelId="{9DB01618-2B90-4FD5-8336-3016A6114BCF}" type="pres">
      <dgm:prSet presAssocID="{C5571F13-8754-4132-8FCE-E8C392C48959}" presName="parentText" presStyleLbl="node1" presStyleIdx="0" presStyleCnt="1" custScaleX="125290" custScaleY="23780" custLinFactNeighborX="-47308" custLinFactNeighborY="-69893">
        <dgm:presLayoutVars>
          <dgm:chMax val="0"/>
          <dgm:bulletEnabled val="1"/>
        </dgm:presLayoutVars>
      </dgm:prSet>
      <dgm:spPr/>
    </dgm:pt>
    <dgm:pt modelId="{AF289DC2-E6C6-4D6C-A89A-06A280553462}" type="pres">
      <dgm:prSet presAssocID="{C5571F13-8754-4132-8FCE-E8C392C48959}" presName="negativeSpace" presStyleCnt="0"/>
      <dgm:spPr/>
    </dgm:pt>
    <dgm:pt modelId="{C8EDF6CA-7E09-4DFA-BBB4-7150D9EDD290}" type="pres">
      <dgm:prSet presAssocID="{C5571F13-8754-4132-8FCE-E8C392C48959}" presName="childText" presStyleLbl="conFgAcc1" presStyleIdx="0" presStyleCnt="1" custScaleY="307033">
        <dgm:presLayoutVars>
          <dgm:bulletEnabled val="1"/>
        </dgm:presLayoutVars>
      </dgm:prSet>
      <dgm:spPr/>
    </dgm:pt>
  </dgm:ptLst>
  <dgm:cxnLst>
    <dgm:cxn modelId="{845D3B11-A3C1-4294-9335-8526F2658A2B}" srcId="{A3D47400-CCCD-4E75-B50C-1273DB444313}" destId="{C5571F13-8754-4132-8FCE-E8C392C48959}" srcOrd="0" destOrd="0" parTransId="{89132587-5D3D-42DB-AB60-E04D453572A4}" sibTransId="{4EB32142-736A-4C5F-B3D1-E219031B8E2B}"/>
    <dgm:cxn modelId="{3B96FA16-96C3-4037-BF2C-1F67758D6437}" type="presOf" srcId="{C5571F13-8754-4132-8FCE-E8C392C48959}" destId="{3CA245E6-ECD8-4591-AB87-5A9BA868B131}" srcOrd="0" destOrd="0" presId="urn:microsoft.com/office/officeart/2005/8/layout/list1"/>
    <dgm:cxn modelId="{DB74234F-DC9F-4DA0-B574-F7D2C33466FA}" type="presOf" srcId="{A3D47400-CCCD-4E75-B50C-1273DB444313}" destId="{1C7983D3-C00B-4D38-B268-5DC2288BF320}" srcOrd="0" destOrd="0" presId="urn:microsoft.com/office/officeart/2005/8/layout/list1"/>
    <dgm:cxn modelId="{400EACCA-2DEA-490F-911C-5961E90FB1E6}" type="presOf" srcId="{C5571F13-8754-4132-8FCE-E8C392C48959}" destId="{9DB01618-2B90-4FD5-8336-3016A6114BCF}" srcOrd="1" destOrd="0" presId="urn:microsoft.com/office/officeart/2005/8/layout/list1"/>
    <dgm:cxn modelId="{A7772277-C369-478A-A37F-360FC5137699}" type="presParOf" srcId="{1C7983D3-C00B-4D38-B268-5DC2288BF320}" destId="{30299C5B-1F68-4F0F-896C-391E2BA84D90}" srcOrd="0" destOrd="0" presId="urn:microsoft.com/office/officeart/2005/8/layout/list1"/>
    <dgm:cxn modelId="{4665943A-41AB-4468-A10B-CB46FEB8F872}" type="presParOf" srcId="{30299C5B-1F68-4F0F-896C-391E2BA84D90}" destId="{3CA245E6-ECD8-4591-AB87-5A9BA868B131}" srcOrd="0" destOrd="0" presId="urn:microsoft.com/office/officeart/2005/8/layout/list1"/>
    <dgm:cxn modelId="{7FDD64B2-674F-42F2-ABCA-C234EFE6A2DC}" type="presParOf" srcId="{30299C5B-1F68-4F0F-896C-391E2BA84D90}" destId="{9DB01618-2B90-4FD5-8336-3016A6114BCF}" srcOrd="1" destOrd="0" presId="urn:microsoft.com/office/officeart/2005/8/layout/list1"/>
    <dgm:cxn modelId="{C4DC9F61-5F4C-4550-8D94-9D872CEBC7E0}" type="presParOf" srcId="{1C7983D3-C00B-4D38-B268-5DC2288BF320}" destId="{AF289DC2-E6C6-4D6C-A89A-06A280553462}" srcOrd="1" destOrd="0" presId="urn:microsoft.com/office/officeart/2005/8/layout/list1"/>
    <dgm:cxn modelId="{43BB5F9D-D59E-4E77-AEFB-A76871F9BB5F}" type="presParOf" srcId="{1C7983D3-C00B-4D38-B268-5DC2288BF320}" destId="{C8EDF6CA-7E09-4DFA-BBB4-7150D9EDD290}" srcOrd="2"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47354D-83D7-4E74-9655-3811A1D12A25}"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03E21F5D-C62C-4A1D-8C5F-04F4B31351CD}">
      <dgm:prSet custT="1"/>
      <dgm:spPr/>
      <dgm:t>
        <a:bodyPr/>
        <a:lstStyle/>
        <a:p>
          <a:r>
            <a:rPr lang="en-US" sz="1800"/>
            <a:t>An MD, DO, APN, or PA who specializes in Psychiatry for children or Adults. (Psychiatrist or Psychiatry provider)  </a:t>
          </a:r>
        </a:p>
      </dgm:t>
    </dgm:pt>
    <dgm:pt modelId="{3D9E235A-643F-40A6-8786-8F97C8B62752}" type="parTrans" cxnId="{7A4EAAB4-23FF-47EB-89CE-28B48AC0C202}">
      <dgm:prSet/>
      <dgm:spPr/>
      <dgm:t>
        <a:bodyPr/>
        <a:lstStyle/>
        <a:p>
          <a:endParaRPr lang="en-US"/>
        </a:p>
      </dgm:t>
    </dgm:pt>
    <dgm:pt modelId="{C8A19A87-F848-46FF-A3B9-B5A667300009}" type="sibTrans" cxnId="{7A4EAAB4-23FF-47EB-89CE-28B48AC0C202}">
      <dgm:prSet/>
      <dgm:spPr/>
      <dgm:t>
        <a:bodyPr/>
        <a:lstStyle/>
        <a:p>
          <a:endParaRPr lang="en-US"/>
        </a:p>
      </dgm:t>
    </dgm:pt>
    <dgm:pt modelId="{65F8BD51-E67C-42E7-BDEB-0E340EB5EB1A}">
      <dgm:prSet custT="1"/>
      <dgm:spPr/>
      <dgm:t>
        <a:bodyPr/>
        <a:lstStyle/>
        <a:p>
          <a:r>
            <a:rPr lang="en-US" sz="1800"/>
            <a:t>An RN who is certified and credentialed as a Psychiatric Nurse or Mental Health Clinical Nurse Specialist </a:t>
          </a:r>
        </a:p>
      </dgm:t>
    </dgm:pt>
    <dgm:pt modelId="{81EEB178-8CFF-4708-81C7-448B71287193}" type="parTrans" cxnId="{584B569F-1741-48E4-8B97-F82E5F867D45}">
      <dgm:prSet/>
      <dgm:spPr/>
      <dgm:t>
        <a:bodyPr/>
        <a:lstStyle/>
        <a:p>
          <a:endParaRPr lang="en-US"/>
        </a:p>
      </dgm:t>
    </dgm:pt>
    <dgm:pt modelId="{8A0CCC8C-DB3B-4CA5-9233-8B84B33F5630}" type="sibTrans" cxnId="{584B569F-1741-48E4-8B97-F82E5F867D45}">
      <dgm:prSet/>
      <dgm:spPr/>
      <dgm:t>
        <a:bodyPr/>
        <a:lstStyle/>
        <a:p>
          <a:endParaRPr lang="en-US"/>
        </a:p>
      </dgm:t>
    </dgm:pt>
    <dgm:pt modelId="{A408E85D-9095-4DF6-B61E-0F53F17E287C}">
      <dgm:prSet custT="1"/>
      <dgm:spPr/>
      <dgm:t>
        <a:bodyPr/>
        <a:lstStyle/>
        <a:p>
          <a:r>
            <a:rPr lang="en-US" sz="1800"/>
            <a:t>A Licensed Psychologist, Therapist, Counselor (Including LPCs &amp; LCPCs) , or Social Worker (LCSW). </a:t>
          </a:r>
        </a:p>
      </dgm:t>
    </dgm:pt>
    <dgm:pt modelId="{5E6C7A56-3508-4DD4-B2A5-51F803F0B39D}" type="parTrans" cxnId="{96F68AAB-D192-459C-A340-E20683A01CBB}">
      <dgm:prSet/>
      <dgm:spPr/>
      <dgm:t>
        <a:bodyPr/>
        <a:lstStyle/>
        <a:p>
          <a:endParaRPr lang="en-US"/>
        </a:p>
      </dgm:t>
    </dgm:pt>
    <dgm:pt modelId="{43F57225-CA0C-475B-817E-B01AB8D8AF12}" type="sibTrans" cxnId="{96F68AAB-D192-459C-A340-E20683A01CBB}">
      <dgm:prSet/>
      <dgm:spPr/>
      <dgm:t>
        <a:bodyPr/>
        <a:lstStyle/>
        <a:p>
          <a:endParaRPr lang="en-US"/>
        </a:p>
      </dgm:t>
    </dgm:pt>
    <dgm:pt modelId="{D90BD3BC-1851-4A6F-AACE-9FA9B591DF7E}">
      <dgm:prSet custT="1"/>
      <dgm:spPr/>
      <dgm:t>
        <a:bodyPr/>
        <a:lstStyle/>
        <a:p>
          <a:r>
            <a:rPr lang="en-US" sz="1800"/>
            <a:t>A Certified Community Behavioral Health Center Or Certified Community Behavioral Health Clinic</a:t>
          </a:r>
        </a:p>
      </dgm:t>
    </dgm:pt>
    <dgm:pt modelId="{1BCF192A-BE73-4E81-9A90-3D6A1FA10DF1}" type="parTrans" cxnId="{56474C74-A7A6-43A5-9789-11D48754DACD}">
      <dgm:prSet/>
      <dgm:spPr/>
      <dgm:t>
        <a:bodyPr/>
        <a:lstStyle/>
        <a:p>
          <a:endParaRPr lang="en-US"/>
        </a:p>
      </dgm:t>
    </dgm:pt>
    <dgm:pt modelId="{80FA0EC2-87F0-4227-B069-2C43463B1F39}" type="sibTrans" cxnId="{56474C74-A7A6-43A5-9789-11D48754DACD}">
      <dgm:prSet/>
      <dgm:spPr/>
      <dgm:t>
        <a:bodyPr/>
        <a:lstStyle/>
        <a:p>
          <a:endParaRPr lang="en-US"/>
        </a:p>
      </dgm:t>
    </dgm:pt>
    <dgm:pt modelId="{66E824D6-1EFE-43E2-A0A4-B52AB994CD5D}" type="pres">
      <dgm:prSet presAssocID="{1B47354D-83D7-4E74-9655-3811A1D12A25}" presName="vert0" presStyleCnt="0">
        <dgm:presLayoutVars>
          <dgm:dir/>
          <dgm:animOne val="branch"/>
          <dgm:animLvl val="lvl"/>
        </dgm:presLayoutVars>
      </dgm:prSet>
      <dgm:spPr/>
    </dgm:pt>
    <dgm:pt modelId="{C0DC2A73-F3BD-41C7-B3CB-A28B7A5D48F4}" type="pres">
      <dgm:prSet presAssocID="{03E21F5D-C62C-4A1D-8C5F-04F4B31351CD}" presName="thickLine" presStyleLbl="alignNode1" presStyleIdx="0" presStyleCnt="4"/>
      <dgm:spPr/>
    </dgm:pt>
    <dgm:pt modelId="{ECA07F33-1149-446C-AE94-BB35477D95E2}" type="pres">
      <dgm:prSet presAssocID="{03E21F5D-C62C-4A1D-8C5F-04F4B31351CD}" presName="horz1" presStyleCnt="0"/>
      <dgm:spPr/>
    </dgm:pt>
    <dgm:pt modelId="{A91126A5-B712-47C0-B381-54E17BE0F80A}" type="pres">
      <dgm:prSet presAssocID="{03E21F5D-C62C-4A1D-8C5F-04F4B31351CD}" presName="tx1" presStyleLbl="revTx" presStyleIdx="0" presStyleCnt="4"/>
      <dgm:spPr/>
    </dgm:pt>
    <dgm:pt modelId="{8E98CA42-D032-4D07-A13C-DF134BCE1165}" type="pres">
      <dgm:prSet presAssocID="{03E21F5D-C62C-4A1D-8C5F-04F4B31351CD}" presName="vert1" presStyleCnt="0"/>
      <dgm:spPr/>
    </dgm:pt>
    <dgm:pt modelId="{51713D16-203E-4293-A51E-238CE75A0D52}" type="pres">
      <dgm:prSet presAssocID="{65F8BD51-E67C-42E7-BDEB-0E340EB5EB1A}" presName="thickLine" presStyleLbl="alignNode1" presStyleIdx="1" presStyleCnt="4"/>
      <dgm:spPr/>
    </dgm:pt>
    <dgm:pt modelId="{4F7E9164-37DC-4075-99FF-FEC424B9DB0B}" type="pres">
      <dgm:prSet presAssocID="{65F8BD51-E67C-42E7-BDEB-0E340EB5EB1A}" presName="horz1" presStyleCnt="0"/>
      <dgm:spPr/>
    </dgm:pt>
    <dgm:pt modelId="{5A20E4D5-3771-4CDA-94C0-DC866EC1F2CA}" type="pres">
      <dgm:prSet presAssocID="{65F8BD51-E67C-42E7-BDEB-0E340EB5EB1A}" presName="tx1" presStyleLbl="revTx" presStyleIdx="1" presStyleCnt="4"/>
      <dgm:spPr/>
    </dgm:pt>
    <dgm:pt modelId="{077368F9-BA18-41B8-BE75-4173FFA79A38}" type="pres">
      <dgm:prSet presAssocID="{65F8BD51-E67C-42E7-BDEB-0E340EB5EB1A}" presName="vert1" presStyleCnt="0"/>
      <dgm:spPr/>
    </dgm:pt>
    <dgm:pt modelId="{F398E665-B616-4D14-82B8-D2CDE3CBF13C}" type="pres">
      <dgm:prSet presAssocID="{A408E85D-9095-4DF6-B61E-0F53F17E287C}" presName="thickLine" presStyleLbl="alignNode1" presStyleIdx="2" presStyleCnt="4"/>
      <dgm:spPr/>
    </dgm:pt>
    <dgm:pt modelId="{ACFF53FF-3B94-41CC-BFF7-1B0B679ED8B3}" type="pres">
      <dgm:prSet presAssocID="{A408E85D-9095-4DF6-B61E-0F53F17E287C}" presName="horz1" presStyleCnt="0"/>
      <dgm:spPr/>
    </dgm:pt>
    <dgm:pt modelId="{CE89D3E5-B299-42E6-B245-4ACBC4F5FF9C}" type="pres">
      <dgm:prSet presAssocID="{A408E85D-9095-4DF6-B61E-0F53F17E287C}" presName="tx1" presStyleLbl="revTx" presStyleIdx="2" presStyleCnt="4"/>
      <dgm:spPr/>
    </dgm:pt>
    <dgm:pt modelId="{C5340805-493C-495C-B74F-1DD8B02D7471}" type="pres">
      <dgm:prSet presAssocID="{A408E85D-9095-4DF6-B61E-0F53F17E287C}" presName="vert1" presStyleCnt="0"/>
      <dgm:spPr/>
    </dgm:pt>
    <dgm:pt modelId="{342BD919-7159-4879-9755-8F238F705678}" type="pres">
      <dgm:prSet presAssocID="{D90BD3BC-1851-4A6F-AACE-9FA9B591DF7E}" presName="thickLine" presStyleLbl="alignNode1" presStyleIdx="3" presStyleCnt="4"/>
      <dgm:spPr/>
    </dgm:pt>
    <dgm:pt modelId="{DFFFD7EF-5ECA-4A9E-AB28-FF7151484C8F}" type="pres">
      <dgm:prSet presAssocID="{D90BD3BC-1851-4A6F-AACE-9FA9B591DF7E}" presName="horz1" presStyleCnt="0"/>
      <dgm:spPr/>
    </dgm:pt>
    <dgm:pt modelId="{81161068-6706-4388-AEDE-BE1F4A34F36C}" type="pres">
      <dgm:prSet presAssocID="{D90BD3BC-1851-4A6F-AACE-9FA9B591DF7E}" presName="tx1" presStyleLbl="revTx" presStyleIdx="3" presStyleCnt="4"/>
      <dgm:spPr/>
    </dgm:pt>
    <dgm:pt modelId="{5E7A432C-99E5-4756-A1AF-7F6CEF4D8C8E}" type="pres">
      <dgm:prSet presAssocID="{D90BD3BC-1851-4A6F-AACE-9FA9B591DF7E}" presName="vert1" presStyleCnt="0"/>
      <dgm:spPr/>
    </dgm:pt>
  </dgm:ptLst>
  <dgm:cxnLst>
    <dgm:cxn modelId="{CD00511A-866F-4F14-A565-728CF4B54050}" type="presOf" srcId="{D90BD3BC-1851-4A6F-AACE-9FA9B591DF7E}" destId="{81161068-6706-4388-AEDE-BE1F4A34F36C}" srcOrd="0" destOrd="0" presId="urn:microsoft.com/office/officeart/2008/layout/LinedList"/>
    <dgm:cxn modelId="{F6A1B250-0364-41C3-8235-BFE3585B3700}" type="presOf" srcId="{1B47354D-83D7-4E74-9655-3811A1D12A25}" destId="{66E824D6-1EFE-43E2-A0A4-B52AB994CD5D}" srcOrd="0" destOrd="0" presId="urn:microsoft.com/office/officeart/2008/layout/LinedList"/>
    <dgm:cxn modelId="{56474C74-A7A6-43A5-9789-11D48754DACD}" srcId="{1B47354D-83D7-4E74-9655-3811A1D12A25}" destId="{D90BD3BC-1851-4A6F-AACE-9FA9B591DF7E}" srcOrd="3" destOrd="0" parTransId="{1BCF192A-BE73-4E81-9A90-3D6A1FA10DF1}" sibTransId="{80FA0EC2-87F0-4227-B069-2C43463B1F39}"/>
    <dgm:cxn modelId="{63B84582-CD40-4834-A296-A0F5E1A227E0}" type="presOf" srcId="{03E21F5D-C62C-4A1D-8C5F-04F4B31351CD}" destId="{A91126A5-B712-47C0-B381-54E17BE0F80A}" srcOrd="0" destOrd="0" presId="urn:microsoft.com/office/officeart/2008/layout/LinedList"/>
    <dgm:cxn modelId="{584B569F-1741-48E4-8B97-F82E5F867D45}" srcId="{1B47354D-83D7-4E74-9655-3811A1D12A25}" destId="{65F8BD51-E67C-42E7-BDEB-0E340EB5EB1A}" srcOrd="1" destOrd="0" parTransId="{81EEB178-8CFF-4708-81C7-448B71287193}" sibTransId="{8A0CCC8C-DB3B-4CA5-9233-8B84B33F5630}"/>
    <dgm:cxn modelId="{96F68AAB-D192-459C-A340-E20683A01CBB}" srcId="{1B47354D-83D7-4E74-9655-3811A1D12A25}" destId="{A408E85D-9095-4DF6-B61E-0F53F17E287C}" srcOrd="2" destOrd="0" parTransId="{5E6C7A56-3508-4DD4-B2A5-51F803F0B39D}" sibTransId="{43F57225-CA0C-475B-817E-B01AB8D8AF12}"/>
    <dgm:cxn modelId="{7A4EAAB4-23FF-47EB-89CE-28B48AC0C202}" srcId="{1B47354D-83D7-4E74-9655-3811A1D12A25}" destId="{03E21F5D-C62C-4A1D-8C5F-04F4B31351CD}" srcOrd="0" destOrd="0" parTransId="{3D9E235A-643F-40A6-8786-8F97C8B62752}" sibTransId="{C8A19A87-F848-46FF-A3B9-B5A667300009}"/>
    <dgm:cxn modelId="{543E15E0-DF1B-4B39-8C29-6BE701720F4B}" type="presOf" srcId="{A408E85D-9095-4DF6-B61E-0F53F17E287C}" destId="{CE89D3E5-B299-42E6-B245-4ACBC4F5FF9C}" srcOrd="0" destOrd="0" presId="urn:microsoft.com/office/officeart/2008/layout/LinedList"/>
    <dgm:cxn modelId="{2D3017E5-3F75-4368-8F20-44F961F45354}" type="presOf" srcId="{65F8BD51-E67C-42E7-BDEB-0E340EB5EB1A}" destId="{5A20E4D5-3771-4CDA-94C0-DC866EC1F2CA}" srcOrd="0" destOrd="0" presId="urn:microsoft.com/office/officeart/2008/layout/LinedList"/>
    <dgm:cxn modelId="{CC600FBD-1B23-4E63-AAFC-461DF4F53E06}" type="presParOf" srcId="{66E824D6-1EFE-43E2-A0A4-B52AB994CD5D}" destId="{C0DC2A73-F3BD-41C7-B3CB-A28B7A5D48F4}" srcOrd="0" destOrd="0" presId="urn:microsoft.com/office/officeart/2008/layout/LinedList"/>
    <dgm:cxn modelId="{572A39B6-D981-4B1C-BAA6-0A9E252900E2}" type="presParOf" srcId="{66E824D6-1EFE-43E2-A0A4-B52AB994CD5D}" destId="{ECA07F33-1149-446C-AE94-BB35477D95E2}" srcOrd="1" destOrd="0" presId="urn:microsoft.com/office/officeart/2008/layout/LinedList"/>
    <dgm:cxn modelId="{C5184266-C886-48AB-B1C5-EE6D965BE856}" type="presParOf" srcId="{ECA07F33-1149-446C-AE94-BB35477D95E2}" destId="{A91126A5-B712-47C0-B381-54E17BE0F80A}" srcOrd="0" destOrd="0" presId="urn:microsoft.com/office/officeart/2008/layout/LinedList"/>
    <dgm:cxn modelId="{F0F2928B-1CDF-4B0A-BBDE-F28FA2CD72F7}" type="presParOf" srcId="{ECA07F33-1149-446C-AE94-BB35477D95E2}" destId="{8E98CA42-D032-4D07-A13C-DF134BCE1165}" srcOrd="1" destOrd="0" presId="urn:microsoft.com/office/officeart/2008/layout/LinedList"/>
    <dgm:cxn modelId="{9CDEA7DB-F758-4D2E-95C3-91EE81CC0D54}" type="presParOf" srcId="{66E824D6-1EFE-43E2-A0A4-B52AB994CD5D}" destId="{51713D16-203E-4293-A51E-238CE75A0D52}" srcOrd="2" destOrd="0" presId="urn:microsoft.com/office/officeart/2008/layout/LinedList"/>
    <dgm:cxn modelId="{F6A19D6E-933D-440A-9CF9-E6F38B14E9EF}" type="presParOf" srcId="{66E824D6-1EFE-43E2-A0A4-B52AB994CD5D}" destId="{4F7E9164-37DC-4075-99FF-FEC424B9DB0B}" srcOrd="3" destOrd="0" presId="urn:microsoft.com/office/officeart/2008/layout/LinedList"/>
    <dgm:cxn modelId="{DBC06E5B-FF55-4869-82BB-4E31B186227A}" type="presParOf" srcId="{4F7E9164-37DC-4075-99FF-FEC424B9DB0B}" destId="{5A20E4D5-3771-4CDA-94C0-DC866EC1F2CA}" srcOrd="0" destOrd="0" presId="urn:microsoft.com/office/officeart/2008/layout/LinedList"/>
    <dgm:cxn modelId="{6A34D522-CA07-4215-A61C-00A455CC0E6B}" type="presParOf" srcId="{4F7E9164-37DC-4075-99FF-FEC424B9DB0B}" destId="{077368F9-BA18-41B8-BE75-4173FFA79A38}" srcOrd="1" destOrd="0" presId="urn:microsoft.com/office/officeart/2008/layout/LinedList"/>
    <dgm:cxn modelId="{B6061BAC-B896-459C-82E8-83F97B720484}" type="presParOf" srcId="{66E824D6-1EFE-43E2-A0A4-B52AB994CD5D}" destId="{F398E665-B616-4D14-82B8-D2CDE3CBF13C}" srcOrd="4" destOrd="0" presId="urn:microsoft.com/office/officeart/2008/layout/LinedList"/>
    <dgm:cxn modelId="{744B484E-7276-45C7-8A4E-F5758954C257}" type="presParOf" srcId="{66E824D6-1EFE-43E2-A0A4-B52AB994CD5D}" destId="{ACFF53FF-3B94-41CC-BFF7-1B0B679ED8B3}" srcOrd="5" destOrd="0" presId="urn:microsoft.com/office/officeart/2008/layout/LinedList"/>
    <dgm:cxn modelId="{A444EA98-8097-4EE0-A30D-5E6764A814BD}" type="presParOf" srcId="{ACFF53FF-3B94-41CC-BFF7-1B0B679ED8B3}" destId="{CE89D3E5-B299-42E6-B245-4ACBC4F5FF9C}" srcOrd="0" destOrd="0" presId="urn:microsoft.com/office/officeart/2008/layout/LinedList"/>
    <dgm:cxn modelId="{3AA0152C-4B76-4109-9B89-9763DC7A5316}" type="presParOf" srcId="{ACFF53FF-3B94-41CC-BFF7-1B0B679ED8B3}" destId="{C5340805-493C-495C-B74F-1DD8B02D7471}" srcOrd="1" destOrd="0" presId="urn:microsoft.com/office/officeart/2008/layout/LinedList"/>
    <dgm:cxn modelId="{033FC880-25C5-47CB-927D-C9421616BDA5}" type="presParOf" srcId="{66E824D6-1EFE-43E2-A0A4-B52AB994CD5D}" destId="{342BD919-7159-4879-9755-8F238F705678}" srcOrd="6" destOrd="0" presId="urn:microsoft.com/office/officeart/2008/layout/LinedList"/>
    <dgm:cxn modelId="{E73DA5ED-CB81-4E23-9EF7-C97177369480}" type="presParOf" srcId="{66E824D6-1EFE-43E2-A0A4-B52AB994CD5D}" destId="{DFFFD7EF-5ECA-4A9E-AB28-FF7151484C8F}" srcOrd="7" destOrd="0" presId="urn:microsoft.com/office/officeart/2008/layout/LinedList"/>
    <dgm:cxn modelId="{361ED289-19D5-489D-8A59-C37784244894}" type="presParOf" srcId="{DFFFD7EF-5ECA-4A9E-AB28-FF7151484C8F}" destId="{81161068-6706-4388-AEDE-BE1F4A34F36C}" srcOrd="0" destOrd="0" presId="urn:microsoft.com/office/officeart/2008/layout/LinedList"/>
    <dgm:cxn modelId="{78887B8D-72FF-47B3-ACFF-433DDB528053}" type="presParOf" srcId="{DFFFD7EF-5ECA-4A9E-AB28-FF7151484C8F}" destId="{5E7A432C-99E5-4756-A1AF-7F6CEF4D8C8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EEB1B5-83BA-47FC-8E67-521AC195BDC6}"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478BFA80-686D-42E7-A438-027064BDA5D9}">
      <dgm:prSet/>
      <dgm:spPr/>
      <dgm:t>
        <a:bodyPr/>
        <a:lstStyle/>
        <a:p>
          <a:pPr>
            <a:buFont typeface="Arial" panose="020B0604020202020204" pitchFamily="34" charset="0"/>
            <a:buChar char="•"/>
          </a:pPr>
          <a:r>
            <a:rPr lang="en-US" b="0" i="0" u="none"/>
            <a:t>Assesses emergency department (ED) visits for adults and children 6 years of age and older with a diagnosis of mental illness and who received a follow-up visit with </a:t>
          </a:r>
          <a:r>
            <a:rPr lang="en-US" b="1" i="0" u="none"/>
            <a:t>any practitioner</a:t>
          </a:r>
          <a:r>
            <a:rPr lang="en-US" b="0" i="0" u="none"/>
            <a:t>.</a:t>
          </a:r>
          <a:r>
            <a:rPr lang="en-US" b="0" i="0"/>
            <a:t>​</a:t>
          </a:r>
        </a:p>
      </dgm:t>
    </dgm:pt>
    <dgm:pt modelId="{4D1E96FC-44CB-43DA-B282-76B3E014A1B5}" type="parTrans" cxnId="{B913626E-5896-44CC-A723-9330A5D5246D}">
      <dgm:prSet/>
      <dgm:spPr/>
      <dgm:t>
        <a:bodyPr/>
        <a:lstStyle/>
        <a:p>
          <a:endParaRPr lang="en-US"/>
        </a:p>
      </dgm:t>
    </dgm:pt>
    <dgm:pt modelId="{F3791D25-052F-4BB0-820F-91769B00D258}" type="sibTrans" cxnId="{B913626E-5896-44CC-A723-9330A5D5246D}">
      <dgm:prSet/>
      <dgm:spPr/>
      <dgm:t>
        <a:bodyPr/>
        <a:lstStyle/>
        <a:p>
          <a:endParaRPr lang="en-US"/>
        </a:p>
      </dgm:t>
    </dgm:pt>
    <dgm:pt modelId="{5FE8F2B3-904C-4F64-B569-12CF06FAB424}">
      <dgm:prSet/>
      <dgm:spPr/>
      <dgm:t>
        <a:bodyPr/>
        <a:lstStyle/>
        <a:p>
          <a:pPr>
            <a:buFont typeface="Arial" panose="020B0604020202020204" pitchFamily="34" charset="0"/>
            <a:buChar char="•"/>
          </a:pPr>
          <a:r>
            <a:rPr lang="en-US" b="0" i="0" u="none"/>
            <a:t>Two rates are reported for follow-up visit after ED visit:</a:t>
          </a:r>
          <a:r>
            <a:rPr lang="en-US" b="0" i="0"/>
            <a:t>​</a:t>
          </a:r>
        </a:p>
      </dgm:t>
    </dgm:pt>
    <dgm:pt modelId="{752BE227-8221-4BDC-BCEF-F38D8EBB9FC9}" type="parTrans" cxnId="{498F7E45-F959-4FDB-BD2A-7F7EC25FBB6A}">
      <dgm:prSet/>
      <dgm:spPr/>
      <dgm:t>
        <a:bodyPr/>
        <a:lstStyle/>
        <a:p>
          <a:endParaRPr lang="en-US"/>
        </a:p>
      </dgm:t>
    </dgm:pt>
    <dgm:pt modelId="{F057F225-9013-4553-8C98-932C132E44CD}" type="sibTrans" cxnId="{498F7E45-F959-4FDB-BD2A-7F7EC25FBB6A}">
      <dgm:prSet/>
      <dgm:spPr/>
      <dgm:t>
        <a:bodyPr/>
        <a:lstStyle/>
        <a:p>
          <a:endParaRPr lang="en-US"/>
        </a:p>
      </dgm:t>
    </dgm:pt>
    <dgm:pt modelId="{2DD15E23-54F1-4C2C-82FC-6F9DB9C90388}">
      <dgm:prSet/>
      <dgm:spPr/>
      <dgm:t>
        <a:bodyPr/>
        <a:lstStyle/>
        <a:p>
          <a:pPr>
            <a:buFont typeface="Arial" panose="020B0604020202020204" pitchFamily="34" charset="0"/>
            <a:buChar char="•"/>
          </a:pPr>
          <a:r>
            <a:rPr lang="en-US" b="0" i="0" u="none" dirty="0"/>
            <a:t>ED visits for which the member received follow-up within 7 days of the ED visit (</a:t>
          </a:r>
          <a:r>
            <a:rPr lang="en-US" b="1" i="0" u="none" dirty="0"/>
            <a:t>8 total days; does  count on day of discharge</a:t>
          </a:r>
          <a:r>
            <a:rPr lang="en-US" b="0" i="0" u="none" dirty="0"/>
            <a:t>)</a:t>
          </a:r>
          <a:r>
            <a:rPr lang="en-US" b="0" i="0" dirty="0"/>
            <a:t>​</a:t>
          </a:r>
        </a:p>
      </dgm:t>
    </dgm:pt>
    <dgm:pt modelId="{7769463A-8A7F-46C2-BA85-5772620D7108}" type="parTrans" cxnId="{3FD35485-5A86-475D-A66C-7EEF4FE88D97}">
      <dgm:prSet/>
      <dgm:spPr/>
      <dgm:t>
        <a:bodyPr/>
        <a:lstStyle/>
        <a:p>
          <a:endParaRPr lang="en-US"/>
        </a:p>
      </dgm:t>
    </dgm:pt>
    <dgm:pt modelId="{F94B9AE2-FB70-40E6-944C-2DB26A56CB99}" type="sibTrans" cxnId="{3FD35485-5A86-475D-A66C-7EEF4FE88D97}">
      <dgm:prSet/>
      <dgm:spPr/>
      <dgm:t>
        <a:bodyPr/>
        <a:lstStyle/>
        <a:p>
          <a:endParaRPr lang="en-US"/>
        </a:p>
      </dgm:t>
    </dgm:pt>
    <dgm:pt modelId="{2F9DAE83-985C-461E-B184-E494FD077483}">
      <dgm:prSet/>
      <dgm:spPr/>
      <dgm:t>
        <a:bodyPr/>
        <a:lstStyle/>
        <a:p>
          <a:pPr>
            <a:buFont typeface="Arial" panose="020B0604020202020204" pitchFamily="34" charset="0"/>
            <a:buChar char="•"/>
          </a:pPr>
          <a:r>
            <a:rPr lang="en-US" b="0" i="0" u="none"/>
            <a:t>ED visits for which the member received follow-up within 30 days of the ED visit. (31 total days; does count on day of discharge)</a:t>
          </a:r>
          <a:r>
            <a:rPr lang="en-US" b="0" i="0"/>
            <a:t>​</a:t>
          </a:r>
        </a:p>
      </dgm:t>
    </dgm:pt>
    <dgm:pt modelId="{60F1BA08-B5B7-4C05-B7D8-A65386939CA6}" type="parTrans" cxnId="{B1149EEA-BC21-45A3-A607-05301E7D81F9}">
      <dgm:prSet/>
      <dgm:spPr/>
      <dgm:t>
        <a:bodyPr/>
        <a:lstStyle/>
        <a:p>
          <a:endParaRPr lang="en-US"/>
        </a:p>
      </dgm:t>
    </dgm:pt>
    <dgm:pt modelId="{5429AB41-56C4-4DA9-B4D5-B7393F26F4F7}" type="sibTrans" cxnId="{B1149EEA-BC21-45A3-A607-05301E7D81F9}">
      <dgm:prSet/>
      <dgm:spPr/>
      <dgm:t>
        <a:bodyPr/>
        <a:lstStyle/>
        <a:p>
          <a:endParaRPr lang="en-US"/>
        </a:p>
      </dgm:t>
    </dgm:pt>
    <dgm:pt modelId="{429522EE-DC9A-47B0-9FE8-0BD55C2F6E4E}" type="pres">
      <dgm:prSet presAssocID="{E4EEB1B5-83BA-47FC-8E67-521AC195BDC6}" presName="outerComposite" presStyleCnt="0">
        <dgm:presLayoutVars>
          <dgm:chMax val="5"/>
          <dgm:dir/>
          <dgm:resizeHandles val="exact"/>
        </dgm:presLayoutVars>
      </dgm:prSet>
      <dgm:spPr/>
    </dgm:pt>
    <dgm:pt modelId="{11D2BDC8-E61A-45AC-918E-8BB71BC20179}" type="pres">
      <dgm:prSet presAssocID="{E4EEB1B5-83BA-47FC-8E67-521AC195BDC6}" presName="dummyMaxCanvas" presStyleCnt="0">
        <dgm:presLayoutVars/>
      </dgm:prSet>
      <dgm:spPr/>
    </dgm:pt>
    <dgm:pt modelId="{7AE964F8-F977-4152-AFDA-CF77669AD77D}" type="pres">
      <dgm:prSet presAssocID="{E4EEB1B5-83BA-47FC-8E67-521AC195BDC6}" presName="TwoNodes_1" presStyleLbl="node1" presStyleIdx="0" presStyleCnt="2" custLinFactNeighborX="-377" custLinFactNeighborY="5413">
        <dgm:presLayoutVars>
          <dgm:bulletEnabled val="1"/>
        </dgm:presLayoutVars>
      </dgm:prSet>
      <dgm:spPr/>
    </dgm:pt>
    <dgm:pt modelId="{6510C955-D6B3-4D70-AF62-21AA39BE22EB}" type="pres">
      <dgm:prSet presAssocID="{E4EEB1B5-83BA-47FC-8E67-521AC195BDC6}" presName="TwoNodes_2" presStyleLbl="node1" presStyleIdx="1" presStyleCnt="2" custLinFactNeighborX="-5915" custLinFactNeighborY="0">
        <dgm:presLayoutVars>
          <dgm:bulletEnabled val="1"/>
        </dgm:presLayoutVars>
      </dgm:prSet>
      <dgm:spPr/>
    </dgm:pt>
    <dgm:pt modelId="{65F6F06A-A97A-4A34-B3DF-1B05CEB14C9A}" type="pres">
      <dgm:prSet presAssocID="{E4EEB1B5-83BA-47FC-8E67-521AC195BDC6}" presName="TwoConn_1-2" presStyleLbl="fgAccFollowNode1" presStyleIdx="0" presStyleCnt="1">
        <dgm:presLayoutVars>
          <dgm:bulletEnabled val="1"/>
        </dgm:presLayoutVars>
      </dgm:prSet>
      <dgm:spPr/>
    </dgm:pt>
    <dgm:pt modelId="{D3983DE5-F3C6-46A4-868E-31A7D9D8312B}" type="pres">
      <dgm:prSet presAssocID="{E4EEB1B5-83BA-47FC-8E67-521AC195BDC6}" presName="TwoNodes_1_text" presStyleLbl="node1" presStyleIdx="1" presStyleCnt="2">
        <dgm:presLayoutVars>
          <dgm:bulletEnabled val="1"/>
        </dgm:presLayoutVars>
      </dgm:prSet>
      <dgm:spPr/>
    </dgm:pt>
    <dgm:pt modelId="{8E0932C9-318E-4FC6-9F64-CAF5C0DB17BC}" type="pres">
      <dgm:prSet presAssocID="{E4EEB1B5-83BA-47FC-8E67-521AC195BDC6}" presName="TwoNodes_2_text" presStyleLbl="node1" presStyleIdx="1" presStyleCnt="2">
        <dgm:presLayoutVars>
          <dgm:bulletEnabled val="1"/>
        </dgm:presLayoutVars>
      </dgm:prSet>
      <dgm:spPr/>
    </dgm:pt>
  </dgm:ptLst>
  <dgm:cxnLst>
    <dgm:cxn modelId="{20C1F21C-5FB5-40DD-A21A-E67743B91E25}" type="presOf" srcId="{5FE8F2B3-904C-4F64-B569-12CF06FAB424}" destId="{8E0932C9-318E-4FC6-9F64-CAF5C0DB17BC}" srcOrd="1" destOrd="0" presId="urn:microsoft.com/office/officeart/2005/8/layout/vProcess5"/>
    <dgm:cxn modelId="{E098C03C-C04D-4210-BE09-CD1EBB8D43EC}" type="presOf" srcId="{2DD15E23-54F1-4C2C-82FC-6F9DB9C90388}" destId="{6510C955-D6B3-4D70-AF62-21AA39BE22EB}" srcOrd="0" destOrd="1" presId="urn:microsoft.com/office/officeart/2005/8/layout/vProcess5"/>
    <dgm:cxn modelId="{A1A39D63-89B1-4728-8003-0320BFB13FBE}" type="presOf" srcId="{E4EEB1B5-83BA-47FC-8E67-521AC195BDC6}" destId="{429522EE-DC9A-47B0-9FE8-0BD55C2F6E4E}" srcOrd="0" destOrd="0" presId="urn:microsoft.com/office/officeart/2005/8/layout/vProcess5"/>
    <dgm:cxn modelId="{498F7E45-F959-4FDB-BD2A-7F7EC25FBB6A}" srcId="{E4EEB1B5-83BA-47FC-8E67-521AC195BDC6}" destId="{5FE8F2B3-904C-4F64-B569-12CF06FAB424}" srcOrd="1" destOrd="0" parTransId="{752BE227-8221-4BDC-BCEF-F38D8EBB9FC9}" sibTransId="{F057F225-9013-4553-8C98-932C132E44CD}"/>
    <dgm:cxn modelId="{B913626E-5896-44CC-A723-9330A5D5246D}" srcId="{E4EEB1B5-83BA-47FC-8E67-521AC195BDC6}" destId="{478BFA80-686D-42E7-A438-027064BDA5D9}" srcOrd="0" destOrd="0" parTransId="{4D1E96FC-44CB-43DA-B282-76B3E014A1B5}" sibTransId="{F3791D25-052F-4BB0-820F-91769B00D258}"/>
    <dgm:cxn modelId="{3FD35485-5A86-475D-A66C-7EEF4FE88D97}" srcId="{5FE8F2B3-904C-4F64-B569-12CF06FAB424}" destId="{2DD15E23-54F1-4C2C-82FC-6F9DB9C90388}" srcOrd="0" destOrd="0" parTransId="{7769463A-8A7F-46C2-BA85-5772620D7108}" sibTransId="{F94B9AE2-FB70-40E6-944C-2DB26A56CB99}"/>
    <dgm:cxn modelId="{15840090-9522-43B4-B826-1410DF91C16B}" type="presOf" srcId="{2F9DAE83-985C-461E-B184-E494FD077483}" destId="{6510C955-D6B3-4D70-AF62-21AA39BE22EB}" srcOrd="0" destOrd="2" presId="urn:microsoft.com/office/officeart/2005/8/layout/vProcess5"/>
    <dgm:cxn modelId="{6D34F999-2225-439A-B338-F62A935FE9F0}" type="presOf" srcId="{478BFA80-686D-42E7-A438-027064BDA5D9}" destId="{D3983DE5-F3C6-46A4-868E-31A7D9D8312B}" srcOrd="1" destOrd="0" presId="urn:microsoft.com/office/officeart/2005/8/layout/vProcess5"/>
    <dgm:cxn modelId="{98D4029C-334A-4A07-82EC-38288BE7D6F2}" type="presOf" srcId="{2F9DAE83-985C-461E-B184-E494FD077483}" destId="{8E0932C9-318E-4FC6-9F64-CAF5C0DB17BC}" srcOrd="1" destOrd="2" presId="urn:microsoft.com/office/officeart/2005/8/layout/vProcess5"/>
    <dgm:cxn modelId="{CE18A6A9-7088-461B-A59A-3F6575E927BF}" type="presOf" srcId="{F3791D25-052F-4BB0-820F-91769B00D258}" destId="{65F6F06A-A97A-4A34-B3DF-1B05CEB14C9A}" srcOrd="0" destOrd="0" presId="urn:microsoft.com/office/officeart/2005/8/layout/vProcess5"/>
    <dgm:cxn modelId="{83900ABD-4BDC-43D7-A642-134174FE1C65}" type="presOf" srcId="{5FE8F2B3-904C-4F64-B569-12CF06FAB424}" destId="{6510C955-D6B3-4D70-AF62-21AA39BE22EB}" srcOrd="0" destOrd="0" presId="urn:microsoft.com/office/officeart/2005/8/layout/vProcess5"/>
    <dgm:cxn modelId="{A6ECE1C1-80D8-45EF-AF1B-9B18C0F410AC}" type="presOf" srcId="{2DD15E23-54F1-4C2C-82FC-6F9DB9C90388}" destId="{8E0932C9-318E-4FC6-9F64-CAF5C0DB17BC}" srcOrd="1" destOrd="1" presId="urn:microsoft.com/office/officeart/2005/8/layout/vProcess5"/>
    <dgm:cxn modelId="{B1149EEA-BC21-45A3-A607-05301E7D81F9}" srcId="{5FE8F2B3-904C-4F64-B569-12CF06FAB424}" destId="{2F9DAE83-985C-461E-B184-E494FD077483}" srcOrd="1" destOrd="0" parTransId="{60F1BA08-B5B7-4C05-B7D8-A65386939CA6}" sibTransId="{5429AB41-56C4-4DA9-B4D5-B7393F26F4F7}"/>
    <dgm:cxn modelId="{C54670F1-6A68-4335-A246-71E3E058277B}" type="presOf" srcId="{478BFA80-686D-42E7-A438-027064BDA5D9}" destId="{7AE964F8-F977-4152-AFDA-CF77669AD77D}" srcOrd="0" destOrd="0" presId="urn:microsoft.com/office/officeart/2005/8/layout/vProcess5"/>
    <dgm:cxn modelId="{DDA86024-26C3-466F-B9E7-F6C61CBC3751}" type="presParOf" srcId="{429522EE-DC9A-47B0-9FE8-0BD55C2F6E4E}" destId="{11D2BDC8-E61A-45AC-918E-8BB71BC20179}" srcOrd="0" destOrd="0" presId="urn:microsoft.com/office/officeart/2005/8/layout/vProcess5"/>
    <dgm:cxn modelId="{194ED665-6E02-4E83-86E8-3A3EF39292EE}" type="presParOf" srcId="{429522EE-DC9A-47B0-9FE8-0BD55C2F6E4E}" destId="{7AE964F8-F977-4152-AFDA-CF77669AD77D}" srcOrd="1" destOrd="0" presId="urn:microsoft.com/office/officeart/2005/8/layout/vProcess5"/>
    <dgm:cxn modelId="{EEB20CFE-68F4-419F-B793-B7A1ABE66D27}" type="presParOf" srcId="{429522EE-DC9A-47B0-9FE8-0BD55C2F6E4E}" destId="{6510C955-D6B3-4D70-AF62-21AA39BE22EB}" srcOrd="2" destOrd="0" presId="urn:microsoft.com/office/officeart/2005/8/layout/vProcess5"/>
    <dgm:cxn modelId="{75DF0CB8-01BD-4D8B-921F-54205D6E75BE}" type="presParOf" srcId="{429522EE-DC9A-47B0-9FE8-0BD55C2F6E4E}" destId="{65F6F06A-A97A-4A34-B3DF-1B05CEB14C9A}" srcOrd="3" destOrd="0" presId="urn:microsoft.com/office/officeart/2005/8/layout/vProcess5"/>
    <dgm:cxn modelId="{EDB001B3-A262-4AB4-A406-432B16AF369D}" type="presParOf" srcId="{429522EE-DC9A-47B0-9FE8-0BD55C2F6E4E}" destId="{D3983DE5-F3C6-46A4-868E-31A7D9D8312B}" srcOrd="4" destOrd="0" presId="urn:microsoft.com/office/officeart/2005/8/layout/vProcess5"/>
    <dgm:cxn modelId="{D8A9DAE5-C43D-470A-8D8B-87B5E77B65A2}" type="presParOf" srcId="{429522EE-DC9A-47B0-9FE8-0BD55C2F6E4E}" destId="{8E0932C9-318E-4FC6-9F64-CAF5C0DB17BC}"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7C3C2B-5412-4988-B451-5FE4B659512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8167489-18F4-4691-A395-7371F26C6A06}">
      <dgm:prSet/>
      <dgm:spPr/>
      <dgm:t>
        <a:bodyPr/>
        <a:lstStyle/>
        <a:p>
          <a:r>
            <a:rPr lang="en-US"/>
            <a:t>FUM </a:t>
          </a:r>
          <a:r>
            <a:rPr lang="en-US" b="1"/>
            <a:t>doesn’t require a follow up with a Mental health provider</a:t>
          </a:r>
          <a:r>
            <a:rPr lang="en-US"/>
            <a:t>, a visit with any practitioner counts if Mental health Diagnosis or Self Harm diagnosis is Principal diagnosis for the ED visit.</a:t>
          </a:r>
        </a:p>
      </dgm:t>
    </dgm:pt>
    <dgm:pt modelId="{78AEB296-00BA-4E1F-91DF-0A9C898F2D18}" type="parTrans" cxnId="{344C15A8-D2F9-4DFE-BA64-EC13F6DF803B}">
      <dgm:prSet/>
      <dgm:spPr/>
      <dgm:t>
        <a:bodyPr/>
        <a:lstStyle/>
        <a:p>
          <a:endParaRPr lang="en-US"/>
        </a:p>
      </dgm:t>
    </dgm:pt>
    <dgm:pt modelId="{B9D4E684-34AD-40EB-9882-E867E9E73EB2}" type="sibTrans" cxnId="{344C15A8-D2F9-4DFE-BA64-EC13F6DF803B}">
      <dgm:prSet/>
      <dgm:spPr/>
      <dgm:t>
        <a:bodyPr/>
        <a:lstStyle/>
        <a:p>
          <a:endParaRPr lang="en-US"/>
        </a:p>
      </dgm:t>
    </dgm:pt>
    <dgm:pt modelId="{89226585-7DB7-43DE-814D-81DCB32E120B}">
      <dgm:prSet/>
      <dgm:spPr/>
      <dgm:t>
        <a:bodyPr/>
        <a:lstStyle/>
        <a:p>
          <a:r>
            <a:rPr lang="en-US"/>
            <a:t>Visit with a PCP can count!   (MD, DO, PA, APN, etc. )</a:t>
          </a:r>
        </a:p>
      </dgm:t>
    </dgm:pt>
    <dgm:pt modelId="{8DE3B9ED-D05F-4728-AB0A-DB45054EB118}" type="parTrans" cxnId="{442CC82F-B57E-4C57-A225-5164B85E0F17}">
      <dgm:prSet/>
      <dgm:spPr/>
      <dgm:t>
        <a:bodyPr/>
        <a:lstStyle/>
        <a:p>
          <a:endParaRPr lang="en-US"/>
        </a:p>
      </dgm:t>
    </dgm:pt>
    <dgm:pt modelId="{A4BEF331-90D8-446D-8366-6A81BEBAD8E4}" type="sibTrans" cxnId="{442CC82F-B57E-4C57-A225-5164B85E0F17}">
      <dgm:prSet/>
      <dgm:spPr/>
      <dgm:t>
        <a:bodyPr/>
        <a:lstStyle/>
        <a:p>
          <a:endParaRPr lang="en-US"/>
        </a:p>
      </dgm:t>
    </dgm:pt>
    <dgm:pt modelId="{329FC583-946C-49DD-A8F1-028FE122F614}" type="pres">
      <dgm:prSet presAssocID="{B17C3C2B-5412-4988-B451-5FE4B6595126}" presName="hierChild1" presStyleCnt="0">
        <dgm:presLayoutVars>
          <dgm:chPref val="1"/>
          <dgm:dir/>
          <dgm:animOne val="branch"/>
          <dgm:animLvl val="lvl"/>
          <dgm:resizeHandles/>
        </dgm:presLayoutVars>
      </dgm:prSet>
      <dgm:spPr/>
    </dgm:pt>
    <dgm:pt modelId="{780CD98A-656B-42B2-A443-4B8FDF723510}" type="pres">
      <dgm:prSet presAssocID="{38167489-18F4-4691-A395-7371F26C6A06}" presName="hierRoot1" presStyleCnt="0"/>
      <dgm:spPr/>
    </dgm:pt>
    <dgm:pt modelId="{12CC1A35-B80F-4890-A266-CD95EE0F687C}" type="pres">
      <dgm:prSet presAssocID="{38167489-18F4-4691-A395-7371F26C6A06}" presName="composite" presStyleCnt="0"/>
      <dgm:spPr/>
    </dgm:pt>
    <dgm:pt modelId="{3D6F48F3-0741-4D4D-83BB-C113B5D35483}" type="pres">
      <dgm:prSet presAssocID="{38167489-18F4-4691-A395-7371F26C6A06}" presName="background" presStyleLbl="node0" presStyleIdx="0" presStyleCnt="2"/>
      <dgm:spPr/>
    </dgm:pt>
    <dgm:pt modelId="{5152C1D5-37DC-4E3A-927C-99D4677DC0B3}" type="pres">
      <dgm:prSet presAssocID="{38167489-18F4-4691-A395-7371F26C6A06}" presName="text" presStyleLbl="fgAcc0" presStyleIdx="0" presStyleCnt="2">
        <dgm:presLayoutVars>
          <dgm:chPref val="3"/>
        </dgm:presLayoutVars>
      </dgm:prSet>
      <dgm:spPr/>
    </dgm:pt>
    <dgm:pt modelId="{88F541BA-58D5-4B85-B855-F27BC0DA23FE}" type="pres">
      <dgm:prSet presAssocID="{38167489-18F4-4691-A395-7371F26C6A06}" presName="hierChild2" presStyleCnt="0"/>
      <dgm:spPr/>
    </dgm:pt>
    <dgm:pt modelId="{EBD9E506-08C1-4852-8DC8-BFA0BFD37F93}" type="pres">
      <dgm:prSet presAssocID="{89226585-7DB7-43DE-814D-81DCB32E120B}" presName="hierRoot1" presStyleCnt="0"/>
      <dgm:spPr/>
    </dgm:pt>
    <dgm:pt modelId="{8E55B96C-21CE-44A2-A1FF-7D6AF7EFDD3F}" type="pres">
      <dgm:prSet presAssocID="{89226585-7DB7-43DE-814D-81DCB32E120B}" presName="composite" presStyleCnt="0"/>
      <dgm:spPr/>
    </dgm:pt>
    <dgm:pt modelId="{29BDF4D1-5CD4-4AAC-BE34-98FC6D5689E8}" type="pres">
      <dgm:prSet presAssocID="{89226585-7DB7-43DE-814D-81DCB32E120B}" presName="background" presStyleLbl="node0" presStyleIdx="1" presStyleCnt="2"/>
      <dgm:spPr/>
    </dgm:pt>
    <dgm:pt modelId="{F91D62BE-3609-473B-A4C1-3CD99E3270FB}" type="pres">
      <dgm:prSet presAssocID="{89226585-7DB7-43DE-814D-81DCB32E120B}" presName="text" presStyleLbl="fgAcc0" presStyleIdx="1" presStyleCnt="2">
        <dgm:presLayoutVars>
          <dgm:chPref val="3"/>
        </dgm:presLayoutVars>
      </dgm:prSet>
      <dgm:spPr/>
    </dgm:pt>
    <dgm:pt modelId="{18CD3E93-6B9E-4368-9812-3C340250AB23}" type="pres">
      <dgm:prSet presAssocID="{89226585-7DB7-43DE-814D-81DCB32E120B}" presName="hierChild2" presStyleCnt="0"/>
      <dgm:spPr/>
    </dgm:pt>
  </dgm:ptLst>
  <dgm:cxnLst>
    <dgm:cxn modelId="{442CC82F-B57E-4C57-A225-5164B85E0F17}" srcId="{B17C3C2B-5412-4988-B451-5FE4B6595126}" destId="{89226585-7DB7-43DE-814D-81DCB32E120B}" srcOrd="1" destOrd="0" parTransId="{8DE3B9ED-D05F-4728-AB0A-DB45054EB118}" sibTransId="{A4BEF331-90D8-446D-8366-6A81BEBAD8E4}"/>
    <dgm:cxn modelId="{F5A34A94-695D-4376-9438-F8762030C289}" type="presOf" srcId="{B17C3C2B-5412-4988-B451-5FE4B6595126}" destId="{329FC583-946C-49DD-A8F1-028FE122F614}" srcOrd="0" destOrd="0" presId="urn:microsoft.com/office/officeart/2005/8/layout/hierarchy1"/>
    <dgm:cxn modelId="{344C15A8-D2F9-4DFE-BA64-EC13F6DF803B}" srcId="{B17C3C2B-5412-4988-B451-5FE4B6595126}" destId="{38167489-18F4-4691-A395-7371F26C6A06}" srcOrd="0" destOrd="0" parTransId="{78AEB296-00BA-4E1F-91DF-0A9C898F2D18}" sibTransId="{B9D4E684-34AD-40EB-9882-E867E9E73EB2}"/>
    <dgm:cxn modelId="{43D002C3-0F80-458A-B282-73F8404CF55B}" type="presOf" srcId="{89226585-7DB7-43DE-814D-81DCB32E120B}" destId="{F91D62BE-3609-473B-A4C1-3CD99E3270FB}" srcOrd="0" destOrd="0" presId="urn:microsoft.com/office/officeart/2005/8/layout/hierarchy1"/>
    <dgm:cxn modelId="{70244BF4-415A-4465-9D69-1DC702A66E30}" type="presOf" srcId="{38167489-18F4-4691-A395-7371F26C6A06}" destId="{5152C1D5-37DC-4E3A-927C-99D4677DC0B3}" srcOrd="0" destOrd="0" presId="urn:microsoft.com/office/officeart/2005/8/layout/hierarchy1"/>
    <dgm:cxn modelId="{44CE3E89-DF8F-4516-AB61-4C738D7160E4}" type="presParOf" srcId="{329FC583-946C-49DD-A8F1-028FE122F614}" destId="{780CD98A-656B-42B2-A443-4B8FDF723510}" srcOrd="0" destOrd="0" presId="urn:microsoft.com/office/officeart/2005/8/layout/hierarchy1"/>
    <dgm:cxn modelId="{A31797C6-6AE9-4E14-B143-07A90A4542C1}" type="presParOf" srcId="{780CD98A-656B-42B2-A443-4B8FDF723510}" destId="{12CC1A35-B80F-4890-A266-CD95EE0F687C}" srcOrd="0" destOrd="0" presId="urn:microsoft.com/office/officeart/2005/8/layout/hierarchy1"/>
    <dgm:cxn modelId="{EC07278C-8CF0-4090-810C-C3D736A7B538}" type="presParOf" srcId="{12CC1A35-B80F-4890-A266-CD95EE0F687C}" destId="{3D6F48F3-0741-4D4D-83BB-C113B5D35483}" srcOrd="0" destOrd="0" presId="urn:microsoft.com/office/officeart/2005/8/layout/hierarchy1"/>
    <dgm:cxn modelId="{C8012122-CE0C-4477-8D26-A5458BFF73D1}" type="presParOf" srcId="{12CC1A35-B80F-4890-A266-CD95EE0F687C}" destId="{5152C1D5-37DC-4E3A-927C-99D4677DC0B3}" srcOrd="1" destOrd="0" presId="urn:microsoft.com/office/officeart/2005/8/layout/hierarchy1"/>
    <dgm:cxn modelId="{4707B967-6356-41C3-A6BA-548C8A4BB5A0}" type="presParOf" srcId="{780CD98A-656B-42B2-A443-4B8FDF723510}" destId="{88F541BA-58D5-4B85-B855-F27BC0DA23FE}" srcOrd="1" destOrd="0" presId="urn:microsoft.com/office/officeart/2005/8/layout/hierarchy1"/>
    <dgm:cxn modelId="{0BF2F4B0-EC14-4338-91B7-19D933EAB9F5}" type="presParOf" srcId="{329FC583-946C-49DD-A8F1-028FE122F614}" destId="{EBD9E506-08C1-4852-8DC8-BFA0BFD37F93}" srcOrd="1" destOrd="0" presId="urn:microsoft.com/office/officeart/2005/8/layout/hierarchy1"/>
    <dgm:cxn modelId="{D086BD4D-B899-4F3C-A9DC-A2BA80C07254}" type="presParOf" srcId="{EBD9E506-08C1-4852-8DC8-BFA0BFD37F93}" destId="{8E55B96C-21CE-44A2-A1FF-7D6AF7EFDD3F}" srcOrd="0" destOrd="0" presId="urn:microsoft.com/office/officeart/2005/8/layout/hierarchy1"/>
    <dgm:cxn modelId="{8E5A5632-A918-425E-B53C-3951181D475F}" type="presParOf" srcId="{8E55B96C-21CE-44A2-A1FF-7D6AF7EFDD3F}" destId="{29BDF4D1-5CD4-4AAC-BE34-98FC6D5689E8}" srcOrd="0" destOrd="0" presId="urn:microsoft.com/office/officeart/2005/8/layout/hierarchy1"/>
    <dgm:cxn modelId="{1AE04E33-664A-456D-85BA-95D649DB496E}" type="presParOf" srcId="{8E55B96C-21CE-44A2-A1FF-7D6AF7EFDD3F}" destId="{F91D62BE-3609-473B-A4C1-3CD99E3270FB}" srcOrd="1" destOrd="0" presId="urn:microsoft.com/office/officeart/2005/8/layout/hierarchy1"/>
    <dgm:cxn modelId="{0DED6D31-85CA-4D97-9E54-00DC479C9822}" type="presParOf" srcId="{EBD9E506-08C1-4852-8DC8-BFA0BFD37F93}" destId="{18CD3E93-6B9E-4368-9812-3C340250AB2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D12260-7941-4FBF-803B-23D8D7313244}"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A6E2F2A5-1C3D-444D-BFCA-93F6830F2A9D}">
      <dgm:prSet/>
      <dgm:spPr/>
      <dgm:t>
        <a:bodyPr/>
        <a:lstStyle/>
        <a:p>
          <a:r>
            <a:rPr lang="en-US"/>
            <a:t>An ED visit with a </a:t>
          </a:r>
          <a:r>
            <a:rPr lang="en-US" b="1" u="sng"/>
            <a:t>principal diagnosis </a:t>
          </a:r>
          <a:r>
            <a:rPr lang="en-US" b="1"/>
            <a:t>of SUD or </a:t>
          </a:r>
          <a:r>
            <a:rPr lang="en-US" b="1" u="sng"/>
            <a:t>any</a:t>
          </a:r>
          <a:r>
            <a:rPr lang="en-US" b="1"/>
            <a:t> diagnosis of drug overdose</a:t>
          </a:r>
          <a:r>
            <a:rPr lang="en-US"/>
            <a:t>, where the member was 13 years or older on the date of visit. </a:t>
          </a:r>
        </a:p>
      </dgm:t>
    </dgm:pt>
    <dgm:pt modelId="{41166A49-1C35-492D-84EC-B1D8F69275C4}" type="parTrans" cxnId="{2FDE8275-AEA9-426C-96B2-783DDC7531D8}">
      <dgm:prSet/>
      <dgm:spPr/>
      <dgm:t>
        <a:bodyPr/>
        <a:lstStyle/>
        <a:p>
          <a:endParaRPr lang="en-US"/>
        </a:p>
      </dgm:t>
    </dgm:pt>
    <dgm:pt modelId="{E128987A-CCEE-49CF-96F4-E03966A7B788}" type="sibTrans" cxnId="{2FDE8275-AEA9-426C-96B2-783DDC7531D8}">
      <dgm:prSet/>
      <dgm:spPr/>
      <dgm:t>
        <a:bodyPr/>
        <a:lstStyle/>
        <a:p>
          <a:endParaRPr lang="en-US"/>
        </a:p>
      </dgm:t>
    </dgm:pt>
    <dgm:pt modelId="{EEEA3271-DDE2-4DB4-A04C-875D28F783A6}">
      <dgm:prSet/>
      <dgm:spPr/>
      <dgm:t>
        <a:bodyPr/>
        <a:lstStyle/>
        <a:p>
          <a:r>
            <a:rPr lang="en-US"/>
            <a:t>Two rates are reported: </a:t>
          </a:r>
        </a:p>
      </dgm:t>
    </dgm:pt>
    <dgm:pt modelId="{C9FA345F-5489-4556-AFC4-3C9654611B0E}" type="parTrans" cxnId="{A2001EDB-A0EE-4787-A368-EFCDF5433EA3}">
      <dgm:prSet/>
      <dgm:spPr/>
      <dgm:t>
        <a:bodyPr/>
        <a:lstStyle/>
        <a:p>
          <a:endParaRPr lang="en-US"/>
        </a:p>
      </dgm:t>
    </dgm:pt>
    <dgm:pt modelId="{3884E19B-4E4B-4CC9-86DA-44938BF0328F}" type="sibTrans" cxnId="{A2001EDB-A0EE-4787-A368-EFCDF5433EA3}">
      <dgm:prSet/>
      <dgm:spPr/>
      <dgm:t>
        <a:bodyPr/>
        <a:lstStyle/>
        <a:p>
          <a:endParaRPr lang="en-US"/>
        </a:p>
      </dgm:t>
    </dgm:pt>
    <dgm:pt modelId="{40FE8042-D399-422F-BF70-D89DE3E38D52}">
      <dgm:prSet/>
      <dgm:spPr/>
      <dgm:t>
        <a:bodyPr/>
        <a:lstStyle/>
        <a:p>
          <a:r>
            <a:rPr lang="en-US" b="0" i="0"/>
            <a:t>ED visits for which the member received follow-up within 30 days of the ED visit (31 total days).</a:t>
          </a:r>
          <a:endParaRPr lang="en-US"/>
        </a:p>
      </dgm:t>
    </dgm:pt>
    <dgm:pt modelId="{637088BF-1444-43D9-8DEF-B596D7005188}" type="parTrans" cxnId="{63688FB0-46CC-473F-AC19-2B7E58B8DC2A}">
      <dgm:prSet/>
      <dgm:spPr/>
      <dgm:t>
        <a:bodyPr/>
        <a:lstStyle/>
        <a:p>
          <a:endParaRPr lang="en-US"/>
        </a:p>
      </dgm:t>
    </dgm:pt>
    <dgm:pt modelId="{D3E0DE1B-782A-4C8A-A576-7E9CD41B9382}" type="sibTrans" cxnId="{63688FB0-46CC-473F-AC19-2B7E58B8DC2A}">
      <dgm:prSet/>
      <dgm:spPr/>
      <dgm:t>
        <a:bodyPr/>
        <a:lstStyle/>
        <a:p>
          <a:endParaRPr lang="en-US"/>
        </a:p>
      </dgm:t>
    </dgm:pt>
    <dgm:pt modelId="{6B4DCD81-1F2E-423C-89A8-D6FB9B474A93}">
      <dgm:prSet/>
      <dgm:spPr/>
      <dgm:t>
        <a:bodyPr/>
        <a:lstStyle/>
        <a:p>
          <a:r>
            <a:rPr lang="en-US" b="0" i="0"/>
            <a:t>ED visits for which the member received follow-up within 7 days of the ED visit (8 total days). </a:t>
          </a:r>
          <a:r>
            <a:rPr lang="en-US" b="1" i="0"/>
            <a:t>Same day of ED Visit Follow up Counts! </a:t>
          </a:r>
          <a:endParaRPr lang="en-US"/>
        </a:p>
      </dgm:t>
    </dgm:pt>
    <dgm:pt modelId="{471D56AF-2763-4686-A1C7-8C046499072A}" type="parTrans" cxnId="{BEC3E7F2-0B52-4A84-8803-3E4A9F13162F}">
      <dgm:prSet/>
      <dgm:spPr/>
      <dgm:t>
        <a:bodyPr/>
        <a:lstStyle/>
        <a:p>
          <a:endParaRPr lang="en-US"/>
        </a:p>
      </dgm:t>
    </dgm:pt>
    <dgm:pt modelId="{6F3E449B-286D-4850-8B7F-73021591E415}" type="sibTrans" cxnId="{BEC3E7F2-0B52-4A84-8803-3E4A9F13162F}">
      <dgm:prSet/>
      <dgm:spPr/>
      <dgm:t>
        <a:bodyPr/>
        <a:lstStyle/>
        <a:p>
          <a:endParaRPr lang="en-US"/>
        </a:p>
      </dgm:t>
    </dgm:pt>
    <dgm:pt modelId="{B223D923-00DF-486B-A5CD-AEBAF3334F26}">
      <dgm:prSet/>
      <dgm:spPr/>
      <dgm:t>
        <a:bodyPr/>
        <a:lstStyle/>
        <a:p>
          <a:r>
            <a:rPr lang="en-US" b="1" i="1"/>
            <a:t>* A follow up visit or pharmacotherapy dispensing event within 7 or 30 days will make member compliant </a:t>
          </a:r>
          <a:endParaRPr lang="en-US"/>
        </a:p>
      </dgm:t>
    </dgm:pt>
    <dgm:pt modelId="{76647C89-4D23-4069-9F52-5930F3FADEE9}" type="parTrans" cxnId="{94B08D7B-1819-4331-ABCB-B4F61D3B6AB0}">
      <dgm:prSet/>
      <dgm:spPr/>
      <dgm:t>
        <a:bodyPr/>
        <a:lstStyle/>
        <a:p>
          <a:endParaRPr lang="en-US"/>
        </a:p>
      </dgm:t>
    </dgm:pt>
    <dgm:pt modelId="{03310288-1CC3-4F83-945F-EB87597FFE92}" type="sibTrans" cxnId="{94B08D7B-1819-4331-ABCB-B4F61D3B6AB0}">
      <dgm:prSet/>
      <dgm:spPr/>
      <dgm:t>
        <a:bodyPr/>
        <a:lstStyle/>
        <a:p>
          <a:endParaRPr lang="en-US"/>
        </a:p>
      </dgm:t>
    </dgm:pt>
    <dgm:pt modelId="{0EDFFD64-3ADC-4908-92F9-CA5FA078435A}" type="pres">
      <dgm:prSet presAssocID="{56D12260-7941-4FBF-803B-23D8D7313244}" presName="Name0" presStyleCnt="0">
        <dgm:presLayoutVars>
          <dgm:dir/>
          <dgm:resizeHandles val="exact"/>
        </dgm:presLayoutVars>
      </dgm:prSet>
      <dgm:spPr/>
    </dgm:pt>
    <dgm:pt modelId="{3B03E078-7A95-4752-BA79-1796CFAE62AA}" type="pres">
      <dgm:prSet presAssocID="{A6E2F2A5-1C3D-444D-BFCA-93F6830F2A9D}" presName="composite" presStyleCnt="0"/>
      <dgm:spPr/>
    </dgm:pt>
    <dgm:pt modelId="{7051D395-A83B-46B1-BC5F-203805545747}" type="pres">
      <dgm:prSet presAssocID="{A6E2F2A5-1C3D-444D-BFCA-93F6830F2A9D}" presName="rect1" presStyleLbl="trAlignAcc1" presStyleIdx="0" presStyleCnt="3">
        <dgm:presLayoutVars>
          <dgm:bulletEnabled val="1"/>
        </dgm:presLayoutVars>
      </dgm:prSet>
      <dgm:spPr/>
    </dgm:pt>
    <dgm:pt modelId="{AC1CB582-93A9-4EC3-BDCD-D461DA9561B3}" type="pres">
      <dgm:prSet presAssocID="{A6E2F2A5-1C3D-444D-BFCA-93F6830F2A9D}"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Hospital with solid fill"/>
        </a:ext>
      </dgm:extLst>
    </dgm:pt>
    <dgm:pt modelId="{60AA6379-F207-42EC-B74E-49A6A00F82FE}" type="pres">
      <dgm:prSet presAssocID="{E128987A-CCEE-49CF-96F4-E03966A7B788}" presName="sibTrans" presStyleCnt="0"/>
      <dgm:spPr/>
    </dgm:pt>
    <dgm:pt modelId="{785D7E65-2604-4C2A-B730-8F31C1CC6BBD}" type="pres">
      <dgm:prSet presAssocID="{EEEA3271-DDE2-4DB4-A04C-875D28F783A6}" presName="composite" presStyleCnt="0"/>
      <dgm:spPr/>
    </dgm:pt>
    <dgm:pt modelId="{9A1E2876-565B-4BEF-8C1C-5072FD044101}" type="pres">
      <dgm:prSet presAssocID="{EEEA3271-DDE2-4DB4-A04C-875D28F783A6}" presName="rect1" presStyleLbl="trAlignAcc1" presStyleIdx="1" presStyleCnt="3">
        <dgm:presLayoutVars>
          <dgm:bulletEnabled val="1"/>
        </dgm:presLayoutVars>
      </dgm:prSet>
      <dgm:spPr/>
    </dgm:pt>
    <dgm:pt modelId="{5E853FBB-01A4-4C7F-82EA-C815418A3888}" type="pres">
      <dgm:prSet presAssocID="{EEEA3271-DDE2-4DB4-A04C-875D28F783A6}" presName="rect2"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Doctor female with solid fill"/>
        </a:ext>
      </dgm:extLst>
    </dgm:pt>
    <dgm:pt modelId="{A9AB1724-B84D-46CF-8A99-CD50541AB6B9}" type="pres">
      <dgm:prSet presAssocID="{3884E19B-4E4B-4CC9-86DA-44938BF0328F}" presName="sibTrans" presStyleCnt="0"/>
      <dgm:spPr/>
    </dgm:pt>
    <dgm:pt modelId="{F57F64B8-4130-49F9-83CE-B55A302E97C5}" type="pres">
      <dgm:prSet presAssocID="{B223D923-00DF-486B-A5CD-AEBAF3334F26}" presName="composite" presStyleCnt="0"/>
      <dgm:spPr/>
    </dgm:pt>
    <dgm:pt modelId="{27CDEAEA-746B-45BF-B176-6CB96572F95D}" type="pres">
      <dgm:prSet presAssocID="{B223D923-00DF-486B-A5CD-AEBAF3334F26}" presName="rect1" presStyleLbl="trAlignAcc1" presStyleIdx="2" presStyleCnt="3">
        <dgm:presLayoutVars>
          <dgm:bulletEnabled val="1"/>
        </dgm:presLayoutVars>
      </dgm:prSet>
      <dgm:spPr/>
    </dgm:pt>
    <dgm:pt modelId="{D22AACA5-E37F-4455-A41F-16698D49826B}" type="pres">
      <dgm:prSet presAssocID="{B223D923-00DF-486B-A5CD-AEBAF3334F26}" presName="rect2"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Medicine with solid fill"/>
        </a:ext>
      </dgm:extLst>
    </dgm:pt>
  </dgm:ptLst>
  <dgm:cxnLst>
    <dgm:cxn modelId="{ADF03F6E-1245-4091-A91B-D775F36D13EF}" type="presOf" srcId="{40FE8042-D399-422F-BF70-D89DE3E38D52}" destId="{9A1E2876-565B-4BEF-8C1C-5072FD044101}" srcOrd="0" destOrd="1" presId="urn:microsoft.com/office/officeart/2008/layout/PictureStrips"/>
    <dgm:cxn modelId="{2FDE8275-AEA9-426C-96B2-783DDC7531D8}" srcId="{56D12260-7941-4FBF-803B-23D8D7313244}" destId="{A6E2F2A5-1C3D-444D-BFCA-93F6830F2A9D}" srcOrd="0" destOrd="0" parTransId="{41166A49-1C35-492D-84EC-B1D8F69275C4}" sibTransId="{E128987A-CCEE-49CF-96F4-E03966A7B788}"/>
    <dgm:cxn modelId="{76DC9055-DDB8-4E81-80C9-008A07B3EC61}" type="presOf" srcId="{56D12260-7941-4FBF-803B-23D8D7313244}" destId="{0EDFFD64-3ADC-4908-92F9-CA5FA078435A}" srcOrd="0" destOrd="0" presId="urn:microsoft.com/office/officeart/2008/layout/PictureStrips"/>
    <dgm:cxn modelId="{94B08D7B-1819-4331-ABCB-B4F61D3B6AB0}" srcId="{56D12260-7941-4FBF-803B-23D8D7313244}" destId="{B223D923-00DF-486B-A5CD-AEBAF3334F26}" srcOrd="2" destOrd="0" parTransId="{76647C89-4D23-4069-9F52-5930F3FADEE9}" sibTransId="{03310288-1CC3-4F83-945F-EB87597FFE92}"/>
    <dgm:cxn modelId="{63688FB0-46CC-473F-AC19-2B7E58B8DC2A}" srcId="{EEEA3271-DDE2-4DB4-A04C-875D28F783A6}" destId="{40FE8042-D399-422F-BF70-D89DE3E38D52}" srcOrd="0" destOrd="0" parTransId="{637088BF-1444-43D9-8DEF-B596D7005188}" sibTransId="{D3E0DE1B-782A-4C8A-A576-7E9CD41B9382}"/>
    <dgm:cxn modelId="{58A695BD-13D6-4362-993E-0DB95ED59D1C}" type="presOf" srcId="{EEEA3271-DDE2-4DB4-A04C-875D28F783A6}" destId="{9A1E2876-565B-4BEF-8C1C-5072FD044101}" srcOrd="0" destOrd="0" presId="urn:microsoft.com/office/officeart/2008/layout/PictureStrips"/>
    <dgm:cxn modelId="{1E5D6BC3-08AB-4E54-B59A-8AAE2723A813}" type="presOf" srcId="{A6E2F2A5-1C3D-444D-BFCA-93F6830F2A9D}" destId="{7051D395-A83B-46B1-BC5F-203805545747}" srcOrd="0" destOrd="0" presId="urn:microsoft.com/office/officeart/2008/layout/PictureStrips"/>
    <dgm:cxn modelId="{A2001EDB-A0EE-4787-A368-EFCDF5433EA3}" srcId="{56D12260-7941-4FBF-803B-23D8D7313244}" destId="{EEEA3271-DDE2-4DB4-A04C-875D28F783A6}" srcOrd="1" destOrd="0" parTransId="{C9FA345F-5489-4556-AFC4-3C9654611B0E}" sibTransId="{3884E19B-4E4B-4CC9-86DA-44938BF0328F}"/>
    <dgm:cxn modelId="{1A7197E9-1AD1-4567-9E5B-5FC21BE65022}" type="presOf" srcId="{B223D923-00DF-486B-A5CD-AEBAF3334F26}" destId="{27CDEAEA-746B-45BF-B176-6CB96572F95D}" srcOrd="0" destOrd="0" presId="urn:microsoft.com/office/officeart/2008/layout/PictureStrips"/>
    <dgm:cxn modelId="{BEC3E7F2-0B52-4A84-8803-3E4A9F13162F}" srcId="{EEEA3271-DDE2-4DB4-A04C-875D28F783A6}" destId="{6B4DCD81-1F2E-423C-89A8-D6FB9B474A93}" srcOrd="1" destOrd="0" parTransId="{471D56AF-2763-4686-A1C7-8C046499072A}" sibTransId="{6F3E449B-286D-4850-8B7F-73021591E415}"/>
    <dgm:cxn modelId="{3A454DFC-A71E-4C1A-A2F3-D47ECDDFE305}" type="presOf" srcId="{6B4DCD81-1F2E-423C-89A8-D6FB9B474A93}" destId="{9A1E2876-565B-4BEF-8C1C-5072FD044101}" srcOrd="0" destOrd="2" presId="urn:microsoft.com/office/officeart/2008/layout/PictureStrips"/>
    <dgm:cxn modelId="{4A685DB1-74E0-48C8-A244-B8777CC59817}" type="presParOf" srcId="{0EDFFD64-3ADC-4908-92F9-CA5FA078435A}" destId="{3B03E078-7A95-4752-BA79-1796CFAE62AA}" srcOrd="0" destOrd="0" presId="urn:microsoft.com/office/officeart/2008/layout/PictureStrips"/>
    <dgm:cxn modelId="{7DA961E2-E3A1-455C-874C-434CA4731303}" type="presParOf" srcId="{3B03E078-7A95-4752-BA79-1796CFAE62AA}" destId="{7051D395-A83B-46B1-BC5F-203805545747}" srcOrd="0" destOrd="0" presId="urn:microsoft.com/office/officeart/2008/layout/PictureStrips"/>
    <dgm:cxn modelId="{1318228A-1F4E-4329-BDEF-8EF2F068D9A1}" type="presParOf" srcId="{3B03E078-7A95-4752-BA79-1796CFAE62AA}" destId="{AC1CB582-93A9-4EC3-BDCD-D461DA9561B3}" srcOrd="1" destOrd="0" presId="urn:microsoft.com/office/officeart/2008/layout/PictureStrips"/>
    <dgm:cxn modelId="{62E97AC1-6E8D-40EE-9B9C-325296AEEAB8}" type="presParOf" srcId="{0EDFFD64-3ADC-4908-92F9-CA5FA078435A}" destId="{60AA6379-F207-42EC-B74E-49A6A00F82FE}" srcOrd="1" destOrd="0" presId="urn:microsoft.com/office/officeart/2008/layout/PictureStrips"/>
    <dgm:cxn modelId="{09BF8A1D-7DFC-4073-859A-79EB41BCEC62}" type="presParOf" srcId="{0EDFFD64-3ADC-4908-92F9-CA5FA078435A}" destId="{785D7E65-2604-4C2A-B730-8F31C1CC6BBD}" srcOrd="2" destOrd="0" presId="urn:microsoft.com/office/officeart/2008/layout/PictureStrips"/>
    <dgm:cxn modelId="{0D8238E9-96B4-4EA5-8DE1-CB48CCD1BB96}" type="presParOf" srcId="{785D7E65-2604-4C2A-B730-8F31C1CC6BBD}" destId="{9A1E2876-565B-4BEF-8C1C-5072FD044101}" srcOrd="0" destOrd="0" presId="urn:microsoft.com/office/officeart/2008/layout/PictureStrips"/>
    <dgm:cxn modelId="{C9FE02FC-684C-43D7-AE7A-70068AC9C14C}" type="presParOf" srcId="{785D7E65-2604-4C2A-B730-8F31C1CC6BBD}" destId="{5E853FBB-01A4-4C7F-82EA-C815418A3888}" srcOrd="1" destOrd="0" presId="urn:microsoft.com/office/officeart/2008/layout/PictureStrips"/>
    <dgm:cxn modelId="{50F46EF5-B623-4FAD-8420-96FE82356AD4}" type="presParOf" srcId="{0EDFFD64-3ADC-4908-92F9-CA5FA078435A}" destId="{A9AB1724-B84D-46CF-8A99-CD50541AB6B9}" srcOrd="3" destOrd="0" presId="urn:microsoft.com/office/officeart/2008/layout/PictureStrips"/>
    <dgm:cxn modelId="{237C6A00-1234-40B7-B91D-7F269B738C7D}" type="presParOf" srcId="{0EDFFD64-3ADC-4908-92F9-CA5FA078435A}" destId="{F57F64B8-4130-49F9-83CE-B55A302E97C5}" srcOrd="4" destOrd="0" presId="urn:microsoft.com/office/officeart/2008/layout/PictureStrips"/>
    <dgm:cxn modelId="{01CAB4E6-D3DB-4025-B07C-F0A48F0BE55C}" type="presParOf" srcId="{F57F64B8-4130-49F9-83CE-B55A302E97C5}" destId="{27CDEAEA-746B-45BF-B176-6CB96572F95D}" srcOrd="0" destOrd="0" presId="urn:microsoft.com/office/officeart/2008/layout/PictureStrips"/>
    <dgm:cxn modelId="{7AA8648D-F977-413A-85A3-422F58A3C0EF}" type="presParOf" srcId="{F57F64B8-4130-49F9-83CE-B55A302E97C5}" destId="{D22AACA5-E37F-4455-A41F-16698D49826B}"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2708FC-1508-4C93-A630-4420B4FB574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34BBA67A-FC26-4252-9B7F-751E9D4479CD}">
      <dgm:prSet custT="1"/>
      <dgm:spPr/>
      <dgm:t>
        <a:bodyPr/>
        <a:lstStyle/>
        <a:p>
          <a:r>
            <a:rPr lang="en-US" sz="1800"/>
            <a:t>Visit with a mental health provider (Counselor, psychiatrist, therapist, etc.)  or Community Mental Health Center </a:t>
          </a:r>
        </a:p>
      </dgm:t>
    </dgm:pt>
    <dgm:pt modelId="{3BFD79F0-357F-41E4-A4D7-A872AFAABCA6}" type="parTrans" cxnId="{B6AAE207-C9F5-42EC-B343-D4E8A97CBEF5}">
      <dgm:prSet/>
      <dgm:spPr/>
      <dgm:t>
        <a:bodyPr/>
        <a:lstStyle/>
        <a:p>
          <a:endParaRPr lang="en-US"/>
        </a:p>
      </dgm:t>
    </dgm:pt>
    <dgm:pt modelId="{C8CA9639-DF2A-4CE3-95DE-02A979DF22C6}" type="sibTrans" cxnId="{B6AAE207-C9F5-42EC-B343-D4E8A97CBEF5}">
      <dgm:prSet/>
      <dgm:spPr/>
      <dgm:t>
        <a:bodyPr/>
        <a:lstStyle/>
        <a:p>
          <a:endParaRPr lang="en-US"/>
        </a:p>
      </dgm:t>
    </dgm:pt>
    <dgm:pt modelId="{F70CD067-C3C6-425A-8C09-F2C59F2972C9}">
      <dgm:prSet custT="1"/>
      <dgm:spPr/>
      <dgm:t>
        <a:bodyPr/>
        <a:lstStyle/>
        <a:p>
          <a:r>
            <a:rPr lang="en-US" sz="1800"/>
            <a:t>Visit with a PCP or other non-mental health provider</a:t>
          </a:r>
        </a:p>
      </dgm:t>
    </dgm:pt>
    <dgm:pt modelId="{4D81EF5F-C5AB-4947-A43A-4A93652A7A67}" type="parTrans" cxnId="{A42D510B-0D2C-487E-83E1-415996D53CDE}">
      <dgm:prSet/>
      <dgm:spPr/>
      <dgm:t>
        <a:bodyPr/>
        <a:lstStyle/>
        <a:p>
          <a:endParaRPr lang="en-US"/>
        </a:p>
      </dgm:t>
    </dgm:pt>
    <dgm:pt modelId="{C7E1F19D-4D0B-44D0-9F2F-B5723A1829DA}" type="sibTrans" cxnId="{A42D510B-0D2C-487E-83E1-415996D53CDE}">
      <dgm:prSet/>
      <dgm:spPr/>
      <dgm:t>
        <a:bodyPr/>
        <a:lstStyle/>
        <a:p>
          <a:endParaRPr lang="en-US"/>
        </a:p>
      </dgm:t>
    </dgm:pt>
    <dgm:pt modelId="{06C105B9-E09F-4CA9-96FB-5DDFADF4E9BB}">
      <dgm:prSet custT="1"/>
      <dgm:spPr/>
      <dgm:t>
        <a:bodyPr/>
        <a:lstStyle/>
        <a:p>
          <a:r>
            <a:rPr lang="en-US" sz="1800" b="0"/>
            <a:t>Pharmacotherapy Dispensing Event or Medication Treatment Event </a:t>
          </a:r>
          <a:r>
            <a:rPr lang="en-US" sz="1800"/>
            <a:t>(for AOD and/or OUD Medication Treatment Value sets) </a:t>
          </a:r>
        </a:p>
      </dgm:t>
    </dgm:pt>
    <dgm:pt modelId="{97B2DDE5-ED2E-4A6C-B979-F9E3FD5EDDED}" type="parTrans" cxnId="{85A8A097-8ADF-4DD2-B4DE-D0CB38C07F98}">
      <dgm:prSet/>
      <dgm:spPr/>
      <dgm:t>
        <a:bodyPr/>
        <a:lstStyle/>
        <a:p>
          <a:endParaRPr lang="en-US"/>
        </a:p>
      </dgm:t>
    </dgm:pt>
    <dgm:pt modelId="{51D0F962-7F34-4837-89AC-F36C38EA978E}" type="sibTrans" cxnId="{85A8A097-8ADF-4DD2-B4DE-D0CB38C07F98}">
      <dgm:prSet/>
      <dgm:spPr/>
      <dgm:t>
        <a:bodyPr/>
        <a:lstStyle/>
        <a:p>
          <a:endParaRPr lang="en-US"/>
        </a:p>
      </dgm:t>
    </dgm:pt>
    <dgm:pt modelId="{199FB384-D8BC-4C3A-BF01-BAE44103D0E1}">
      <dgm:prSet custT="1"/>
      <dgm:spPr/>
      <dgm:t>
        <a:bodyPr/>
        <a:lstStyle/>
        <a:p>
          <a:r>
            <a:rPr lang="en-US" sz="1800"/>
            <a:t>Intensive Outpatient Treatment or PHP</a:t>
          </a:r>
        </a:p>
      </dgm:t>
    </dgm:pt>
    <dgm:pt modelId="{26FD8F1B-20B3-4078-A1C9-C249099B6E60}" type="parTrans" cxnId="{C591358A-6FA9-4C86-A6A2-5AB8C4D477C0}">
      <dgm:prSet/>
      <dgm:spPr/>
      <dgm:t>
        <a:bodyPr/>
        <a:lstStyle/>
        <a:p>
          <a:endParaRPr lang="en-US"/>
        </a:p>
      </dgm:t>
    </dgm:pt>
    <dgm:pt modelId="{47B515AD-C3BC-4CD9-911F-2F437E0F9D5B}" type="sibTrans" cxnId="{C591358A-6FA9-4C86-A6A2-5AB8C4D477C0}">
      <dgm:prSet/>
      <dgm:spPr/>
      <dgm:t>
        <a:bodyPr/>
        <a:lstStyle/>
        <a:p>
          <a:endParaRPr lang="en-US"/>
        </a:p>
      </dgm:t>
    </dgm:pt>
    <dgm:pt modelId="{53869944-56B3-4F2F-85F1-51C59D6E5080}">
      <dgm:prSet custT="1"/>
      <dgm:spPr/>
      <dgm:t>
        <a:bodyPr/>
        <a:lstStyle/>
        <a:p>
          <a:r>
            <a:rPr lang="en-US" sz="1800"/>
            <a:t>Non-Residential Substance Abuse Treatment Facility Visits</a:t>
          </a:r>
        </a:p>
      </dgm:t>
    </dgm:pt>
    <dgm:pt modelId="{C3E3FE83-DDBA-4FE9-85B6-BCF4124A6BF5}" type="parTrans" cxnId="{12CAA73E-6F74-45F6-AF40-9D58A0F54020}">
      <dgm:prSet/>
      <dgm:spPr/>
      <dgm:t>
        <a:bodyPr/>
        <a:lstStyle/>
        <a:p>
          <a:endParaRPr lang="en-US"/>
        </a:p>
      </dgm:t>
    </dgm:pt>
    <dgm:pt modelId="{D1D5B4B3-DB11-41C9-B6CF-6322FBB4B80D}" type="sibTrans" cxnId="{12CAA73E-6F74-45F6-AF40-9D58A0F54020}">
      <dgm:prSet/>
      <dgm:spPr/>
      <dgm:t>
        <a:bodyPr/>
        <a:lstStyle/>
        <a:p>
          <a:endParaRPr lang="en-US"/>
        </a:p>
      </dgm:t>
    </dgm:pt>
    <dgm:pt modelId="{B7C14BD0-8165-4624-9295-7AEF330E7259}" type="pres">
      <dgm:prSet presAssocID="{B32708FC-1508-4C93-A630-4420B4FB574A}" presName="vert0" presStyleCnt="0">
        <dgm:presLayoutVars>
          <dgm:dir/>
          <dgm:animOne val="branch"/>
          <dgm:animLvl val="lvl"/>
        </dgm:presLayoutVars>
      </dgm:prSet>
      <dgm:spPr/>
    </dgm:pt>
    <dgm:pt modelId="{56D1A4B5-F288-4359-BD8A-104A91A3943C}" type="pres">
      <dgm:prSet presAssocID="{34BBA67A-FC26-4252-9B7F-751E9D4479CD}" presName="thickLine" presStyleLbl="alignNode1" presStyleIdx="0" presStyleCnt="5"/>
      <dgm:spPr/>
    </dgm:pt>
    <dgm:pt modelId="{B519C41D-DE97-45BC-B0FC-F94BD5DC195E}" type="pres">
      <dgm:prSet presAssocID="{34BBA67A-FC26-4252-9B7F-751E9D4479CD}" presName="horz1" presStyleCnt="0"/>
      <dgm:spPr/>
    </dgm:pt>
    <dgm:pt modelId="{23738F1D-B213-41FA-B165-2F87A99595F9}" type="pres">
      <dgm:prSet presAssocID="{34BBA67A-FC26-4252-9B7F-751E9D4479CD}" presName="tx1" presStyleLbl="revTx" presStyleIdx="0" presStyleCnt="5"/>
      <dgm:spPr/>
    </dgm:pt>
    <dgm:pt modelId="{1EB25186-1729-4503-B087-BBEF33937476}" type="pres">
      <dgm:prSet presAssocID="{34BBA67A-FC26-4252-9B7F-751E9D4479CD}" presName="vert1" presStyleCnt="0"/>
      <dgm:spPr/>
    </dgm:pt>
    <dgm:pt modelId="{2E935792-C9E5-4DBB-B472-384B3391C6BC}" type="pres">
      <dgm:prSet presAssocID="{F70CD067-C3C6-425A-8C09-F2C59F2972C9}" presName="thickLine" presStyleLbl="alignNode1" presStyleIdx="1" presStyleCnt="5"/>
      <dgm:spPr/>
    </dgm:pt>
    <dgm:pt modelId="{F607ECEE-2FCF-46E5-8F8A-82BFB032E4DC}" type="pres">
      <dgm:prSet presAssocID="{F70CD067-C3C6-425A-8C09-F2C59F2972C9}" presName="horz1" presStyleCnt="0"/>
      <dgm:spPr/>
    </dgm:pt>
    <dgm:pt modelId="{C8EE5B75-B6D4-4795-94D8-041B0C410186}" type="pres">
      <dgm:prSet presAssocID="{F70CD067-C3C6-425A-8C09-F2C59F2972C9}" presName="tx1" presStyleLbl="revTx" presStyleIdx="1" presStyleCnt="5"/>
      <dgm:spPr/>
    </dgm:pt>
    <dgm:pt modelId="{0DF6B2DE-FAF4-4AD4-B058-164912412786}" type="pres">
      <dgm:prSet presAssocID="{F70CD067-C3C6-425A-8C09-F2C59F2972C9}" presName="vert1" presStyleCnt="0"/>
      <dgm:spPr/>
    </dgm:pt>
    <dgm:pt modelId="{18368F00-F1D6-4697-8A9A-39B994420F25}" type="pres">
      <dgm:prSet presAssocID="{06C105B9-E09F-4CA9-96FB-5DDFADF4E9BB}" presName="thickLine" presStyleLbl="alignNode1" presStyleIdx="2" presStyleCnt="5"/>
      <dgm:spPr/>
    </dgm:pt>
    <dgm:pt modelId="{FEA09EFB-B0AC-4CA3-9C6D-587B3D1B581E}" type="pres">
      <dgm:prSet presAssocID="{06C105B9-E09F-4CA9-96FB-5DDFADF4E9BB}" presName="horz1" presStyleCnt="0"/>
      <dgm:spPr/>
    </dgm:pt>
    <dgm:pt modelId="{CB374513-0690-4E07-A023-DE2AA30379BC}" type="pres">
      <dgm:prSet presAssocID="{06C105B9-E09F-4CA9-96FB-5DDFADF4E9BB}" presName="tx1" presStyleLbl="revTx" presStyleIdx="2" presStyleCnt="5"/>
      <dgm:spPr/>
    </dgm:pt>
    <dgm:pt modelId="{09BC508C-925E-4D68-9D43-9E0A8ED9610B}" type="pres">
      <dgm:prSet presAssocID="{06C105B9-E09F-4CA9-96FB-5DDFADF4E9BB}" presName="vert1" presStyleCnt="0"/>
      <dgm:spPr/>
    </dgm:pt>
    <dgm:pt modelId="{DF64DB2B-6AB4-4B34-8AA7-F1E7A2B6AC5D}" type="pres">
      <dgm:prSet presAssocID="{199FB384-D8BC-4C3A-BF01-BAE44103D0E1}" presName="thickLine" presStyleLbl="alignNode1" presStyleIdx="3" presStyleCnt="5"/>
      <dgm:spPr/>
    </dgm:pt>
    <dgm:pt modelId="{0FB588B3-ECFF-4006-98AB-9E775F3D54C2}" type="pres">
      <dgm:prSet presAssocID="{199FB384-D8BC-4C3A-BF01-BAE44103D0E1}" presName="horz1" presStyleCnt="0"/>
      <dgm:spPr/>
    </dgm:pt>
    <dgm:pt modelId="{E5FA5DC4-FD94-4D11-8212-A3E572A36C98}" type="pres">
      <dgm:prSet presAssocID="{199FB384-D8BC-4C3A-BF01-BAE44103D0E1}" presName="tx1" presStyleLbl="revTx" presStyleIdx="3" presStyleCnt="5"/>
      <dgm:spPr/>
    </dgm:pt>
    <dgm:pt modelId="{A0A0B8FD-7631-4B95-90A6-B2B466CAB02C}" type="pres">
      <dgm:prSet presAssocID="{199FB384-D8BC-4C3A-BF01-BAE44103D0E1}" presName="vert1" presStyleCnt="0"/>
      <dgm:spPr/>
    </dgm:pt>
    <dgm:pt modelId="{B066E980-28EB-4D49-8410-E091B94484C6}" type="pres">
      <dgm:prSet presAssocID="{53869944-56B3-4F2F-85F1-51C59D6E5080}" presName="thickLine" presStyleLbl="alignNode1" presStyleIdx="4" presStyleCnt="5"/>
      <dgm:spPr/>
    </dgm:pt>
    <dgm:pt modelId="{3B5F498B-87C1-4A79-A05B-B0AA430D24B1}" type="pres">
      <dgm:prSet presAssocID="{53869944-56B3-4F2F-85F1-51C59D6E5080}" presName="horz1" presStyleCnt="0"/>
      <dgm:spPr/>
    </dgm:pt>
    <dgm:pt modelId="{6441F2A6-77EC-4F82-9B79-A7F19D5A3822}" type="pres">
      <dgm:prSet presAssocID="{53869944-56B3-4F2F-85F1-51C59D6E5080}" presName="tx1" presStyleLbl="revTx" presStyleIdx="4" presStyleCnt="5"/>
      <dgm:spPr/>
    </dgm:pt>
    <dgm:pt modelId="{303E676E-F3F6-4B01-B739-28C6717ADB1D}" type="pres">
      <dgm:prSet presAssocID="{53869944-56B3-4F2F-85F1-51C59D6E5080}" presName="vert1" presStyleCnt="0"/>
      <dgm:spPr/>
    </dgm:pt>
  </dgm:ptLst>
  <dgm:cxnLst>
    <dgm:cxn modelId="{A795A301-638A-4958-904D-D469F836C26D}" type="presOf" srcId="{34BBA67A-FC26-4252-9B7F-751E9D4479CD}" destId="{23738F1D-B213-41FA-B165-2F87A99595F9}" srcOrd="0" destOrd="0" presId="urn:microsoft.com/office/officeart/2008/layout/LinedList"/>
    <dgm:cxn modelId="{B6AAE207-C9F5-42EC-B343-D4E8A97CBEF5}" srcId="{B32708FC-1508-4C93-A630-4420B4FB574A}" destId="{34BBA67A-FC26-4252-9B7F-751E9D4479CD}" srcOrd="0" destOrd="0" parTransId="{3BFD79F0-357F-41E4-A4D7-A872AFAABCA6}" sibTransId="{C8CA9639-DF2A-4CE3-95DE-02A979DF22C6}"/>
    <dgm:cxn modelId="{A42D510B-0D2C-487E-83E1-415996D53CDE}" srcId="{B32708FC-1508-4C93-A630-4420B4FB574A}" destId="{F70CD067-C3C6-425A-8C09-F2C59F2972C9}" srcOrd="1" destOrd="0" parTransId="{4D81EF5F-C5AB-4947-A43A-4A93652A7A67}" sibTransId="{C7E1F19D-4D0B-44D0-9F2F-B5723A1829DA}"/>
    <dgm:cxn modelId="{67D3CB33-F0E6-4753-9B52-51B1E14CED16}" type="presOf" srcId="{199FB384-D8BC-4C3A-BF01-BAE44103D0E1}" destId="{E5FA5DC4-FD94-4D11-8212-A3E572A36C98}" srcOrd="0" destOrd="0" presId="urn:microsoft.com/office/officeart/2008/layout/LinedList"/>
    <dgm:cxn modelId="{5F2C7A37-5826-4568-ABD3-DADDCB5CDDF3}" type="presOf" srcId="{B32708FC-1508-4C93-A630-4420B4FB574A}" destId="{B7C14BD0-8165-4624-9295-7AEF330E7259}" srcOrd="0" destOrd="0" presId="urn:microsoft.com/office/officeart/2008/layout/LinedList"/>
    <dgm:cxn modelId="{12CAA73E-6F74-45F6-AF40-9D58A0F54020}" srcId="{B32708FC-1508-4C93-A630-4420B4FB574A}" destId="{53869944-56B3-4F2F-85F1-51C59D6E5080}" srcOrd="4" destOrd="0" parTransId="{C3E3FE83-DDBA-4FE9-85B6-BCF4124A6BF5}" sibTransId="{D1D5B4B3-DB11-41C9-B6CF-6322FBB4B80D}"/>
    <dgm:cxn modelId="{C3103366-E53F-45BF-851F-C5DCE49B2747}" type="presOf" srcId="{F70CD067-C3C6-425A-8C09-F2C59F2972C9}" destId="{C8EE5B75-B6D4-4795-94D8-041B0C410186}" srcOrd="0" destOrd="0" presId="urn:microsoft.com/office/officeart/2008/layout/LinedList"/>
    <dgm:cxn modelId="{C591358A-6FA9-4C86-A6A2-5AB8C4D477C0}" srcId="{B32708FC-1508-4C93-A630-4420B4FB574A}" destId="{199FB384-D8BC-4C3A-BF01-BAE44103D0E1}" srcOrd="3" destOrd="0" parTransId="{26FD8F1B-20B3-4078-A1C9-C249099B6E60}" sibTransId="{47B515AD-C3BC-4CD9-911F-2F437E0F9D5B}"/>
    <dgm:cxn modelId="{85A8A097-8ADF-4DD2-B4DE-D0CB38C07F98}" srcId="{B32708FC-1508-4C93-A630-4420B4FB574A}" destId="{06C105B9-E09F-4CA9-96FB-5DDFADF4E9BB}" srcOrd="2" destOrd="0" parTransId="{97B2DDE5-ED2E-4A6C-B979-F9E3FD5EDDED}" sibTransId="{51D0F962-7F34-4837-89AC-F36C38EA978E}"/>
    <dgm:cxn modelId="{5E03E19F-488B-4873-9D2F-3591F9D45821}" type="presOf" srcId="{06C105B9-E09F-4CA9-96FB-5DDFADF4E9BB}" destId="{CB374513-0690-4E07-A023-DE2AA30379BC}" srcOrd="0" destOrd="0" presId="urn:microsoft.com/office/officeart/2008/layout/LinedList"/>
    <dgm:cxn modelId="{DD1805E3-D0BC-442B-BC01-631284B5FF2B}" type="presOf" srcId="{53869944-56B3-4F2F-85F1-51C59D6E5080}" destId="{6441F2A6-77EC-4F82-9B79-A7F19D5A3822}" srcOrd="0" destOrd="0" presId="urn:microsoft.com/office/officeart/2008/layout/LinedList"/>
    <dgm:cxn modelId="{63003CBB-2346-40D6-BF37-66DDA2822A11}" type="presParOf" srcId="{B7C14BD0-8165-4624-9295-7AEF330E7259}" destId="{56D1A4B5-F288-4359-BD8A-104A91A3943C}" srcOrd="0" destOrd="0" presId="urn:microsoft.com/office/officeart/2008/layout/LinedList"/>
    <dgm:cxn modelId="{2390AEB4-6563-4A6C-8729-60DED32536E7}" type="presParOf" srcId="{B7C14BD0-8165-4624-9295-7AEF330E7259}" destId="{B519C41D-DE97-45BC-B0FC-F94BD5DC195E}" srcOrd="1" destOrd="0" presId="urn:microsoft.com/office/officeart/2008/layout/LinedList"/>
    <dgm:cxn modelId="{487AB084-C1F3-4FAD-A072-221A38BB104F}" type="presParOf" srcId="{B519C41D-DE97-45BC-B0FC-F94BD5DC195E}" destId="{23738F1D-B213-41FA-B165-2F87A99595F9}" srcOrd="0" destOrd="0" presId="urn:microsoft.com/office/officeart/2008/layout/LinedList"/>
    <dgm:cxn modelId="{246E1730-C4B3-4B34-B873-211ECB4C8E8E}" type="presParOf" srcId="{B519C41D-DE97-45BC-B0FC-F94BD5DC195E}" destId="{1EB25186-1729-4503-B087-BBEF33937476}" srcOrd="1" destOrd="0" presId="urn:microsoft.com/office/officeart/2008/layout/LinedList"/>
    <dgm:cxn modelId="{C4B5E624-ADD2-465C-9DEA-8BD45F94F426}" type="presParOf" srcId="{B7C14BD0-8165-4624-9295-7AEF330E7259}" destId="{2E935792-C9E5-4DBB-B472-384B3391C6BC}" srcOrd="2" destOrd="0" presId="urn:microsoft.com/office/officeart/2008/layout/LinedList"/>
    <dgm:cxn modelId="{02775B75-1A78-4C2C-A1E5-59D7008FFF83}" type="presParOf" srcId="{B7C14BD0-8165-4624-9295-7AEF330E7259}" destId="{F607ECEE-2FCF-46E5-8F8A-82BFB032E4DC}" srcOrd="3" destOrd="0" presId="urn:microsoft.com/office/officeart/2008/layout/LinedList"/>
    <dgm:cxn modelId="{99216EEA-2285-4C0E-A941-3A03742E8695}" type="presParOf" srcId="{F607ECEE-2FCF-46E5-8F8A-82BFB032E4DC}" destId="{C8EE5B75-B6D4-4795-94D8-041B0C410186}" srcOrd="0" destOrd="0" presId="urn:microsoft.com/office/officeart/2008/layout/LinedList"/>
    <dgm:cxn modelId="{282BCD69-3D8F-4934-A769-EB13112A27F3}" type="presParOf" srcId="{F607ECEE-2FCF-46E5-8F8A-82BFB032E4DC}" destId="{0DF6B2DE-FAF4-4AD4-B058-164912412786}" srcOrd="1" destOrd="0" presId="urn:microsoft.com/office/officeart/2008/layout/LinedList"/>
    <dgm:cxn modelId="{B569F04E-40C2-4F3B-B29B-93BAE9706B96}" type="presParOf" srcId="{B7C14BD0-8165-4624-9295-7AEF330E7259}" destId="{18368F00-F1D6-4697-8A9A-39B994420F25}" srcOrd="4" destOrd="0" presId="urn:microsoft.com/office/officeart/2008/layout/LinedList"/>
    <dgm:cxn modelId="{0183877B-6E18-4596-825A-5506625F6828}" type="presParOf" srcId="{B7C14BD0-8165-4624-9295-7AEF330E7259}" destId="{FEA09EFB-B0AC-4CA3-9C6D-587B3D1B581E}" srcOrd="5" destOrd="0" presId="urn:microsoft.com/office/officeart/2008/layout/LinedList"/>
    <dgm:cxn modelId="{E09AE947-B98F-4545-A9D5-8854112FDB55}" type="presParOf" srcId="{FEA09EFB-B0AC-4CA3-9C6D-587B3D1B581E}" destId="{CB374513-0690-4E07-A023-DE2AA30379BC}" srcOrd="0" destOrd="0" presId="urn:microsoft.com/office/officeart/2008/layout/LinedList"/>
    <dgm:cxn modelId="{97C5180A-2A2F-4F7A-8712-1816FE487411}" type="presParOf" srcId="{FEA09EFB-B0AC-4CA3-9C6D-587B3D1B581E}" destId="{09BC508C-925E-4D68-9D43-9E0A8ED9610B}" srcOrd="1" destOrd="0" presId="urn:microsoft.com/office/officeart/2008/layout/LinedList"/>
    <dgm:cxn modelId="{365AAF93-AC47-4EDF-96DD-37AB9AFDA7ED}" type="presParOf" srcId="{B7C14BD0-8165-4624-9295-7AEF330E7259}" destId="{DF64DB2B-6AB4-4B34-8AA7-F1E7A2B6AC5D}" srcOrd="6" destOrd="0" presId="urn:microsoft.com/office/officeart/2008/layout/LinedList"/>
    <dgm:cxn modelId="{016FFD47-E872-411F-BFDA-DEAB67272A22}" type="presParOf" srcId="{B7C14BD0-8165-4624-9295-7AEF330E7259}" destId="{0FB588B3-ECFF-4006-98AB-9E775F3D54C2}" srcOrd="7" destOrd="0" presId="urn:microsoft.com/office/officeart/2008/layout/LinedList"/>
    <dgm:cxn modelId="{27FA86C9-CF8C-4791-9331-87755B03AED9}" type="presParOf" srcId="{0FB588B3-ECFF-4006-98AB-9E775F3D54C2}" destId="{E5FA5DC4-FD94-4D11-8212-A3E572A36C98}" srcOrd="0" destOrd="0" presId="urn:microsoft.com/office/officeart/2008/layout/LinedList"/>
    <dgm:cxn modelId="{38B2F98E-8250-4A7C-B4E8-E7C12A8F36B4}" type="presParOf" srcId="{0FB588B3-ECFF-4006-98AB-9E775F3D54C2}" destId="{A0A0B8FD-7631-4B95-90A6-B2B466CAB02C}" srcOrd="1" destOrd="0" presId="urn:microsoft.com/office/officeart/2008/layout/LinedList"/>
    <dgm:cxn modelId="{A7C92FDE-D092-4872-864E-ADB746D6E11B}" type="presParOf" srcId="{B7C14BD0-8165-4624-9295-7AEF330E7259}" destId="{B066E980-28EB-4D49-8410-E091B94484C6}" srcOrd="8" destOrd="0" presId="urn:microsoft.com/office/officeart/2008/layout/LinedList"/>
    <dgm:cxn modelId="{FD4F316A-FA00-4434-A9E6-B163E663E0FA}" type="presParOf" srcId="{B7C14BD0-8165-4624-9295-7AEF330E7259}" destId="{3B5F498B-87C1-4A79-A05B-B0AA430D24B1}" srcOrd="9" destOrd="0" presId="urn:microsoft.com/office/officeart/2008/layout/LinedList"/>
    <dgm:cxn modelId="{C26E40F4-8952-47FE-9256-2F6026F5AF1C}" type="presParOf" srcId="{3B5F498B-87C1-4A79-A05B-B0AA430D24B1}" destId="{6441F2A6-77EC-4F82-9B79-A7F19D5A3822}" srcOrd="0" destOrd="0" presId="urn:microsoft.com/office/officeart/2008/layout/LinedList"/>
    <dgm:cxn modelId="{A3701F4F-68C0-4F61-A580-FE3B98B1E2D1}" type="presParOf" srcId="{3B5F498B-87C1-4A79-A05B-B0AA430D24B1}" destId="{303E676E-F3F6-4B01-B739-28C6717ADB1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162C35-D940-45C9-B24F-F97190C93E1D}"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73863C8C-086C-455E-B0D2-B401BF5DD222}">
      <dgm:prSet/>
      <dgm:spPr/>
      <dgm:t>
        <a:bodyPr/>
        <a:lstStyle/>
        <a:p>
          <a:r>
            <a:rPr lang="en-US"/>
            <a:t>Pharmacotherapy Dispensing Events: </a:t>
          </a:r>
        </a:p>
      </dgm:t>
    </dgm:pt>
    <dgm:pt modelId="{87DB820C-F978-4886-B817-4A18DA8A50DA}" type="parTrans" cxnId="{5BE319DD-60D8-47DF-9AE1-61343285B0CF}">
      <dgm:prSet/>
      <dgm:spPr/>
      <dgm:t>
        <a:bodyPr/>
        <a:lstStyle/>
        <a:p>
          <a:endParaRPr lang="en-US"/>
        </a:p>
      </dgm:t>
    </dgm:pt>
    <dgm:pt modelId="{B79443BF-A629-4714-9E87-1769DDF12D12}" type="sibTrans" cxnId="{5BE319DD-60D8-47DF-9AE1-61343285B0CF}">
      <dgm:prSet/>
      <dgm:spPr/>
      <dgm:t>
        <a:bodyPr/>
        <a:lstStyle/>
        <a:p>
          <a:endParaRPr lang="en-US"/>
        </a:p>
      </dgm:t>
    </dgm:pt>
    <dgm:pt modelId="{BFC5FD38-2F46-4401-941F-0FCA544C510B}">
      <dgm:prSet custT="1"/>
      <dgm:spPr/>
      <dgm:t>
        <a:bodyPr/>
        <a:lstStyle/>
        <a:p>
          <a:r>
            <a:rPr lang="en-US" sz="1800"/>
            <a:t>Medications on the Alcohol Use Treatment Medication List and/or the Opioid Use Disorder Medication List. </a:t>
          </a:r>
        </a:p>
      </dgm:t>
    </dgm:pt>
    <dgm:pt modelId="{5239866B-B9B9-4F50-8262-859FD4795A77}" type="parTrans" cxnId="{ED367B1A-BEEC-44EC-BA6E-44BE6E624D15}">
      <dgm:prSet/>
      <dgm:spPr/>
      <dgm:t>
        <a:bodyPr/>
        <a:lstStyle/>
        <a:p>
          <a:endParaRPr lang="en-US"/>
        </a:p>
      </dgm:t>
    </dgm:pt>
    <dgm:pt modelId="{316DAE07-610F-4682-A0C2-6031512FF72B}" type="sibTrans" cxnId="{ED367B1A-BEEC-44EC-BA6E-44BE6E624D15}">
      <dgm:prSet/>
      <dgm:spPr/>
      <dgm:t>
        <a:bodyPr/>
        <a:lstStyle/>
        <a:p>
          <a:endParaRPr lang="en-US"/>
        </a:p>
      </dgm:t>
    </dgm:pt>
    <dgm:pt modelId="{7C4CAEF1-00B1-4B6C-AC16-1C8390A86F3E}">
      <dgm:prSet/>
      <dgm:spPr/>
      <dgm:t>
        <a:bodyPr/>
        <a:lstStyle/>
        <a:p>
          <a:r>
            <a:rPr lang="en-US"/>
            <a:t>Medication Treatment Events (Dispensing and/or Administration)</a:t>
          </a:r>
        </a:p>
      </dgm:t>
    </dgm:pt>
    <dgm:pt modelId="{DD91766C-87AF-4435-9428-78DE1DC86F09}" type="parTrans" cxnId="{CCD10FDD-33B2-4BFD-8264-681504D9F193}">
      <dgm:prSet/>
      <dgm:spPr/>
      <dgm:t>
        <a:bodyPr/>
        <a:lstStyle/>
        <a:p>
          <a:endParaRPr lang="en-US"/>
        </a:p>
      </dgm:t>
    </dgm:pt>
    <dgm:pt modelId="{4CCFF44D-9930-4B56-9C1D-730C699773A7}" type="sibTrans" cxnId="{CCD10FDD-33B2-4BFD-8264-681504D9F193}">
      <dgm:prSet/>
      <dgm:spPr/>
      <dgm:t>
        <a:bodyPr/>
        <a:lstStyle/>
        <a:p>
          <a:endParaRPr lang="en-US"/>
        </a:p>
      </dgm:t>
    </dgm:pt>
    <dgm:pt modelId="{9F3FF460-A496-4CCA-BD3F-31307B17A6F8}">
      <dgm:prSet custT="1"/>
      <dgm:spPr/>
      <dgm:t>
        <a:bodyPr/>
        <a:lstStyle/>
        <a:p>
          <a:r>
            <a:rPr lang="en-US" sz="1800"/>
            <a:t>Buprenorphine (implant, oral, injectable) </a:t>
          </a:r>
        </a:p>
      </dgm:t>
    </dgm:pt>
    <dgm:pt modelId="{659674CB-5DA0-460C-A55B-B3728D83C1C0}" type="parTrans" cxnId="{AD451FB6-8F2E-4801-9231-E17DDEEE8014}">
      <dgm:prSet/>
      <dgm:spPr/>
      <dgm:t>
        <a:bodyPr/>
        <a:lstStyle/>
        <a:p>
          <a:endParaRPr lang="en-US"/>
        </a:p>
      </dgm:t>
    </dgm:pt>
    <dgm:pt modelId="{CA43B987-9032-464E-999B-393AA4DAF43C}" type="sibTrans" cxnId="{AD451FB6-8F2E-4801-9231-E17DDEEE8014}">
      <dgm:prSet/>
      <dgm:spPr/>
      <dgm:t>
        <a:bodyPr/>
        <a:lstStyle/>
        <a:p>
          <a:endParaRPr lang="en-US"/>
        </a:p>
      </dgm:t>
    </dgm:pt>
    <dgm:pt modelId="{EF45838B-A15B-4270-B31D-FA3D02883D54}">
      <dgm:prSet custT="1"/>
      <dgm:spPr/>
      <dgm:t>
        <a:bodyPr/>
        <a:lstStyle/>
        <a:p>
          <a:r>
            <a:rPr lang="en-US" sz="1800"/>
            <a:t>Subclade </a:t>
          </a:r>
        </a:p>
      </dgm:t>
    </dgm:pt>
    <dgm:pt modelId="{7F6A39BC-E5FF-4F70-B338-B5A00FD43BDA}" type="parTrans" cxnId="{43B902CB-94EE-4065-8378-7E2D5345CE75}">
      <dgm:prSet/>
      <dgm:spPr/>
      <dgm:t>
        <a:bodyPr/>
        <a:lstStyle/>
        <a:p>
          <a:endParaRPr lang="en-US"/>
        </a:p>
      </dgm:t>
    </dgm:pt>
    <dgm:pt modelId="{AF9637D8-E2A0-4C91-8CA6-1140C0639221}" type="sibTrans" cxnId="{43B902CB-94EE-4065-8378-7E2D5345CE75}">
      <dgm:prSet/>
      <dgm:spPr/>
      <dgm:t>
        <a:bodyPr/>
        <a:lstStyle/>
        <a:p>
          <a:endParaRPr lang="en-US"/>
        </a:p>
      </dgm:t>
    </dgm:pt>
    <dgm:pt modelId="{DFE9028A-87F0-4AAE-9C65-B26D415607CC}">
      <dgm:prSet custT="1"/>
      <dgm:spPr/>
      <dgm:t>
        <a:bodyPr/>
        <a:lstStyle/>
        <a:p>
          <a:r>
            <a:rPr lang="en-US" sz="1800"/>
            <a:t>Methadone </a:t>
          </a:r>
        </a:p>
      </dgm:t>
    </dgm:pt>
    <dgm:pt modelId="{26A538F7-97B8-40CF-BB64-1D81091633DA}" type="parTrans" cxnId="{33FC05A1-3FDA-4D90-A11B-EA15CEE61DFB}">
      <dgm:prSet/>
      <dgm:spPr/>
      <dgm:t>
        <a:bodyPr/>
        <a:lstStyle/>
        <a:p>
          <a:endParaRPr lang="en-US"/>
        </a:p>
      </dgm:t>
    </dgm:pt>
    <dgm:pt modelId="{5BBF2719-A760-4485-95C1-7DFF167717AF}" type="sibTrans" cxnId="{33FC05A1-3FDA-4D90-A11B-EA15CEE61DFB}">
      <dgm:prSet/>
      <dgm:spPr/>
      <dgm:t>
        <a:bodyPr/>
        <a:lstStyle/>
        <a:p>
          <a:endParaRPr lang="en-US"/>
        </a:p>
      </dgm:t>
    </dgm:pt>
    <dgm:pt modelId="{FA540BFD-4E6B-4638-9500-6B309059A5E8}">
      <dgm:prSet custT="1"/>
      <dgm:spPr/>
      <dgm:t>
        <a:bodyPr/>
        <a:lstStyle/>
        <a:p>
          <a:r>
            <a:rPr lang="en-US" sz="1800"/>
            <a:t>Naltrexone </a:t>
          </a:r>
        </a:p>
      </dgm:t>
    </dgm:pt>
    <dgm:pt modelId="{89308464-17DD-4236-958E-F2A7E35C4F53}" type="parTrans" cxnId="{57CCC037-04CC-49DF-B6F9-E2C0C42F8109}">
      <dgm:prSet/>
      <dgm:spPr/>
      <dgm:t>
        <a:bodyPr/>
        <a:lstStyle/>
        <a:p>
          <a:endParaRPr lang="en-US"/>
        </a:p>
      </dgm:t>
    </dgm:pt>
    <dgm:pt modelId="{7AB72209-6DA7-4353-9A9E-2F2486763FC4}" type="sibTrans" cxnId="{57CCC037-04CC-49DF-B6F9-E2C0C42F8109}">
      <dgm:prSet/>
      <dgm:spPr/>
      <dgm:t>
        <a:bodyPr/>
        <a:lstStyle/>
        <a:p>
          <a:endParaRPr lang="en-US"/>
        </a:p>
      </dgm:t>
    </dgm:pt>
    <dgm:pt modelId="{52498304-7C9C-4E72-8D74-A60852724F89}">
      <dgm:prSet custT="1"/>
      <dgm:spPr/>
      <dgm:t>
        <a:bodyPr/>
        <a:lstStyle/>
        <a:p>
          <a:r>
            <a:rPr lang="en-US" sz="1800"/>
            <a:t>Naloxone</a:t>
          </a:r>
        </a:p>
      </dgm:t>
    </dgm:pt>
    <dgm:pt modelId="{FB89AEE6-A69A-43AF-A6EC-CE11B61269DD}" type="parTrans" cxnId="{D11B22EC-1B1E-4B59-93A2-73C619D43665}">
      <dgm:prSet/>
      <dgm:spPr/>
      <dgm:t>
        <a:bodyPr/>
        <a:lstStyle/>
        <a:p>
          <a:endParaRPr lang="en-US"/>
        </a:p>
      </dgm:t>
    </dgm:pt>
    <dgm:pt modelId="{21536EDD-9213-4C6D-9274-C0A158C39273}" type="sibTrans" cxnId="{D11B22EC-1B1E-4B59-93A2-73C619D43665}">
      <dgm:prSet/>
      <dgm:spPr/>
      <dgm:t>
        <a:bodyPr/>
        <a:lstStyle/>
        <a:p>
          <a:endParaRPr lang="en-US"/>
        </a:p>
      </dgm:t>
    </dgm:pt>
    <dgm:pt modelId="{2C6F750E-80F5-43B0-B55C-7FDCD572216B}">
      <dgm:prSet custT="1"/>
      <dgm:spPr/>
      <dgm:t>
        <a:bodyPr/>
        <a:lstStyle/>
        <a:p>
          <a:r>
            <a:rPr lang="en-US" sz="1800"/>
            <a:t>Weekly MAT Bundles</a:t>
          </a:r>
        </a:p>
      </dgm:t>
    </dgm:pt>
    <dgm:pt modelId="{7D08F852-1EC6-489F-BB25-D767337BDF4A}" type="parTrans" cxnId="{380C36E8-FCF9-4B54-A0ED-1103F6AF78F7}">
      <dgm:prSet/>
      <dgm:spPr/>
      <dgm:t>
        <a:bodyPr/>
        <a:lstStyle/>
        <a:p>
          <a:endParaRPr lang="en-US"/>
        </a:p>
      </dgm:t>
    </dgm:pt>
    <dgm:pt modelId="{E8B07153-D2E7-4296-86E9-1CD336D0DFD2}" type="sibTrans" cxnId="{380C36E8-FCF9-4B54-A0ED-1103F6AF78F7}">
      <dgm:prSet/>
      <dgm:spPr/>
      <dgm:t>
        <a:bodyPr/>
        <a:lstStyle/>
        <a:p>
          <a:endParaRPr lang="en-US"/>
        </a:p>
      </dgm:t>
    </dgm:pt>
    <dgm:pt modelId="{B2CE0B80-0A8B-46BE-88D2-BA9048672F01}" type="pres">
      <dgm:prSet presAssocID="{CA162C35-D940-45C9-B24F-F97190C93E1D}" presName="linear" presStyleCnt="0">
        <dgm:presLayoutVars>
          <dgm:dir/>
          <dgm:animLvl val="lvl"/>
          <dgm:resizeHandles val="exact"/>
        </dgm:presLayoutVars>
      </dgm:prSet>
      <dgm:spPr/>
    </dgm:pt>
    <dgm:pt modelId="{227F3F8A-D830-496F-B450-378F13C9099B}" type="pres">
      <dgm:prSet presAssocID="{73863C8C-086C-455E-B0D2-B401BF5DD222}" presName="parentLin" presStyleCnt="0"/>
      <dgm:spPr/>
    </dgm:pt>
    <dgm:pt modelId="{7AB3E923-A41E-4CAD-8F9D-AF8B69A53AE7}" type="pres">
      <dgm:prSet presAssocID="{73863C8C-086C-455E-B0D2-B401BF5DD222}" presName="parentLeftMargin" presStyleLbl="node1" presStyleIdx="0" presStyleCnt="2"/>
      <dgm:spPr/>
    </dgm:pt>
    <dgm:pt modelId="{14B85C6E-AFEF-490F-B5AD-8A5A0CC1062F}" type="pres">
      <dgm:prSet presAssocID="{73863C8C-086C-455E-B0D2-B401BF5DD222}" presName="parentText" presStyleLbl="node1" presStyleIdx="0" presStyleCnt="2">
        <dgm:presLayoutVars>
          <dgm:chMax val="0"/>
          <dgm:bulletEnabled val="1"/>
        </dgm:presLayoutVars>
      </dgm:prSet>
      <dgm:spPr/>
    </dgm:pt>
    <dgm:pt modelId="{B245F065-25DF-4108-AE34-A498A0BCE499}" type="pres">
      <dgm:prSet presAssocID="{73863C8C-086C-455E-B0D2-B401BF5DD222}" presName="negativeSpace" presStyleCnt="0"/>
      <dgm:spPr/>
    </dgm:pt>
    <dgm:pt modelId="{C9556874-3AB3-48F2-AB1A-7F8E5BCBADB2}" type="pres">
      <dgm:prSet presAssocID="{73863C8C-086C-455E-B0D2-B401BF5DD222}" presName="childText" presStyleLbl="conFgAcc1" presStyleIdx="0" presStyleCnt="2">
        <dgm:presLayoutVars>
          <dgm:bulletEnabled val="1"/>
        </dgm:presLayoutVars>
      </dgm:prSet>
      <dgm:spPr/>
    </dgm:pt>
    <dgm:pt modelId="{BF37D387-02E9-4B7A-AD74-EDD78FFCC1D1}" type="pres">
      <dgm:prSet presAssocID="{B79443BF-A629-4714-9E87-1769DDF12D12}" presName="spaceBetweenRectangles" presStyleCnt="0"/>
      <dgm:spPr/>
    </dgm:pt>
    <dgm:pt modelId="{B1AD0C5C-C5E0-4BC3-AC92-DF8DC22C26BE}" type="pres">
      <dgm:prSet presAssocID="{7C4CAEF1-00B1-4B6C-AC16-1C8390A86F3E}" presName="parentLin" presStyleCnt="0"/>
      <dgm:spPr/>
    </dgm:pt>
    <dgm:pt modelId="{1810FFC1-DF94-4AF0-92CE-FC8A0196EAA1}" type="pres">
      <dgm:prSet presAssocID="{7C4CAEF1-00B1-4B6C-AC16-1C8390A86F3E}" presName="parentLeftMargin" presStyleLbl="node1" presStyleIdx="0" presStyleCnt="2"/>
      <dgm:spPr/>
    </dgm:pt>
    <dgm:pt modelId="{9B6AEF0D-AE7D-4B99-A4F2-0D5EF2739A2B}" type="pres">
      <dgm:prSet presAssocID="{7C4CAEF1-00B1-4B6C-AC16-1C8390A86F3E}" presName="parentText" presStyleLbl="node1" presStyleIdx="1" presStyleCnt="2">
        <dgm:presLayoutVars>
          <dgm:chMax val="0"/>
          <dgm:bulletEnabled val="1"/>
        </dgm:presLayoutVars>
      </dgm:prSet>
      <dgm:spPr/>
    </dgm:pt>
    <dgm:pt modelId="{73EC1B71-19EE-4322-AE54-7428C6D4C94C}" type="pres">
      <dgm:prSet presAssocID="{7C4CAEF1-00B1-4B6C-AC16-1C8390A86F3E}" presName="negativeSpace" presStyleCnt="0"/>
      <dgm:spPr/>
    </dgm:pt>
    <dgm:pt modelId="{B792717C-8FFB-4DCD-B2BD-D5D533BD09CB}" type="pres">
      <dgm:prSet presAssocID="{7C4CAEF1-00B1-4B6C-AC16-1C8390A86F3E}" presName="childText" presStyleLbl="conFgAcc1" presStyleIdx="1" presStyleCnt="2">
        <dgm:presLayoutVars>
          <dgm:bulletEnabled val="1"/>
        </dgm:presLayoutVars>
      </dgm:prSet>
      <dgm:spPr/>
    </dgm:pt>
  </dgm:ptLst>
  <dgm:cxnLst>
    <dgm:cxn modelId="{13A03F0D-39A1-4057-9FA4-5FED7E2368A3}" type="presOf" srcId="{52498304-7C9C-4E72-8D74-A60852724F89}" destId="{B792717C-8FFB-4DCD-B2BD-D5D533BD09CB}" srcOrd="0" destOrd="4" presId="urn:microsoft.com/office/officeart/2005/8/layout/list1"/>
    <dgm:cxn modelId="{55099615-64DC-4795-9FD3-F1449DAC9CA2}" type="presOf" srcId="{BFC5FD38-2F46-4401-941F-0FCA544C510B}" destId="{C9556874-3AB3-48F2-AB1A-7F8E5BCBADB2}" srcOrd="0" destOrd="0" presId="urn:microsoft.com/office/officeart/2005/8/layout/list1"/>
    <dgm:cxn modelId="{ED367B1A-BEEC-44EC-BA6E-44BE6E624D15}" srcId="{73863C8C-086C-455E-B0D2-B401BF5DD222}" destId="{BFC5FD38-2F46-4401-941F-0FCA544C510B}" srcOrd="0" destOrd="0" parTransId="{5239866B-B9B9-4F50-8262-859FD4795A77}" sibTransId="{316DAE07-610F-4682-A0C2-6031512FF72B}"/>
    <dgm:cxn modelId="{4EBC2D21-7B2F-4EE2-B7F9-1B046732D5F5}" type="presOf" srcId="{73863C8C-086C-455E-B0D2-B401BF5DD222}" destId="{14B85C6E-AFEF-490F-B5AD-8A5A0CC1062F}" srcOrd="1" destOrd="0" presId="urn:microsoft.com/office/officeart/2005/8/layout/list1"/>
    <dgm:cxn modelId="{15938930-15C2-4F2E-A4C9-03C290731F2A}" type="presOf" srcId="{2C6F750E-80F5-43B0-B55C-7FDCD572216B}" destId="{B792717C-8FFB-4DCD-B2BD-D5D533BD09CB}" srcOrd="0" destOrd="5" presId="urn:microsoft.com/office/officeart/2005/8/layout/list1"/>
    <dgm:cxn modelId="{57CCC037-04CC-49DF-B6F9-E2C0C42F8109}" srcId="{7C4CAEF1-00B1-4B6C-AC16-1C8390A86F3E}" destId="{FA540BFD-4E6B-4638-9500-6B309059A5E8}" srcOrd="3" destOrd="0" parTransId="{89308464-17DD-4236-958E-F2A7E35C4F53}" sibTransId="{7AB72209-6DA7-4353-9A9E-2F2486763FC4}"/>
    <dgm:cxn modelId="{45B15B6C-BBC2-4C1D-865E-2153B52EA900}" type="presOf" srcId="{73863C8C-086C-455E-B0D2-B401BF5DD222}" destId="{7AB3E923-A41E-4CAD-8F9D-AF8B69A53AE7}" srcOrd="0" destOrd="0" presId="urn:microsoft.com/office/officeart/2005/8/layout/list1"/>
    <dgm:cxn modelId="{57012E85-9396-4808-8DAD-F81BE98CC082}" type="presOf" srcId="{7C4CAEF1-00B1-4B6C-AC16-1C8390A86F3E}" destId="{9B6AEF0D-AE7D-4B99-A4F2-0D5EF2739A2B}" srcOrd="1" destOrd="0" presId="urn:microsoft.com/office/officeart/2005/8/layout/list1"/>
    <dgm:cxn modelId="{6D96B289-183F-4035-BE47-BC886E1F1287}" type="presOf" srcId="{EF45838B-A15B-4270-B31D-FA3D02883D54}" destId="{B792717C-8FFB-4DCD-B2BD-D5D533BD09CB}" srcOrd="0" destOrd="1" presId="urn:microsoft.com/office/officeart/2005/8/layout/list1"/>
    <dgm:cxn modelId="{DAEB6E90-0FCB-4EF7-8D09-F00A9866DCF9}" type="presOf" srcId="{FA540BFD-4E6B-4638-9500-6B309059A5E8}" destId="{B792717C-8FFB-4DCD-B2BD-D5D533BD09CB}" srcOrd="0" destOrd="3" presId="urn:microsoft.com/office/officeart/2005/8/layout/list1"/>
    <dgm:cxn modelId="{33FC05A1-3FDA-4D90-A11B-EA15CEE61DFB}" srcId="{7C4CAEF1-00B1-4B6C-AC16-1C8390A86F3E}" destId="{DFE9028A-87F0-4AAE-9C65-B26D415607CC}" srcOrd="2" destOrd="0" parTransId="{26A538F7-97B8-40CF-BB64-1D81091633DA}" sibTransId="{5BBF2719-A760-4485-95C1-7DFF167717AF}"/>
    <dgm:cxn modelId="{AD451FB6-8F2E-4801-9231-E17DDEEE8014}" srcId="{7C4CAEF1-00B1-4B6C-AC16-1C8390A86F3E}" destId="{9F3FF460-A496-4CCA-BD3F-31307B17A6F8}" srcOrd="0" destOrd="0" parTransId="{659674CB-5DA0-460C-A55B-B3728D83C1C0}" sibTransId="{CA43B987-9032-464E-999B-393AA4DAF43C}"/>
    <dgm:cxn modelId="{5C8394BC-FB3C-4986-839E-97AE9B82F4E3}" type="presOf" srcId="{7C4CAEF1-00B1-4B6C-AC16-1C8390A86F3E}" destId="{1810FFC1-DF94-4AF0-92CE-FC8A0196EAA1}" srcOrd="0" destOrd="0" presId="urn:microsoft.com/office/officeart/2005/8/layout/list1"/>
    <dgm:cxn modelId="{CF88B7BD-A92D-488F-90EE-BC4332D329C1}" type="presOf" srcId="{9F3FF460-A496-4CCA-BD3F-31307B17A6F8}" destId="{B792717C-8FFB-4DCD-B2BD-D5D533BD09CB}" srcOrd="0" destOrd="0" presId="urn:microsoft.com/office/officeart/2005/8/layout/list1"/>
    <dgm:cxn modelId="{43B902CB-94EE-4065-8378-7E2D5345CE75}" srcId="{7C4CAEF1-00B1-4B6C-AC16-1C8390A86F3E}" destId="{EF45838B-A15B-4270-B31D-FA3D02883D54}" srcOrd="1" destOrd="0" parTransId="{7F6A39BC-E5FF-4F70-B338-B5A00FD43BDA}" sibTransId="{AF9637D8-E2A0-4C91-8CA6-1140C0639221}"/>
    <dgm:cxn modelId="{CCD10FDD-33B2-4BFD-8264-681504D9F193}" srcId="{CA162C35-D940-45C9-B24F-F97190C93E1D}" destId="{7C4CAEF1-00B1-4B6C-AC16-1C8390A86F3E}" srcOrd="1" destOrd="0" parTransId="{DD91766C-87AF-4435-9428-78DE1DC86F09}" sibTransId="{4CCFF44D-9930-4B56-9C1D-730C699773A7}"/>
    <dgm:cxn modelId="{5BE319DD-60D8-47DF-9AE1-61343285B0CF}" srcId="{CA162C35-D940-45C9-B24F-F97190C93E1D}" destId="{73863C8C-086C-455E-B0D2-B401BF5DD222}" srcOrd="0" destOrd="0" parTransId="{87DB820C-F978-4886-B817-4A18DA8A50DA}" sibTransId="{B79443BF-A629-4714-9E87-1769DDF12D12}"/>
    <dgm:cxn modelId="{3AEB48DF-632B-4CAA-A2EE-4D6E41FC3369}" type="presOf" srcId="{DFE9028A-87F0-4AAE-9C65-B26D415607CC}" destId="{B792717C-8FFB-4DCD-B2BD-D5D533BD09CB}" srcOrd="0" destOrd="2" presId="urn:microsoft.com/office/officeart/2005/8/layout/list1"/>
    <dgm:cxn modelId="{7F82A5E6-9312-4F47-8872-5BC1FCCDA7DC}" type="presOf" srcId="{CA162C35-D940-45C9-B24F-F97190C93E1D}" destId="{B2CE0B80-0A8B-46BE-88D2-BA9048672F01}" srcOrd="0" destOrd="0" presId="urn:microsoft.com/office/officeart/2005/8/layout/list1"/>
    <dgm:cxn modelId="{380C36E8-FCF9-4B54-A0ED-1103F6AF78F7}" srcId="{7C4CAEF1-00B1-4B6C-AC16-1C8390A86F3E}" destId="{2C6F750E-80F5-43B0-B55C-7FDCD572216B}" srcOrd="5" destOrd="0" parTransId="{7D08F852-1EC6-489F-BB25-D767337BDF4A}" sibTransId="{E8B07153-D2E7-4296-86E9-1CD336D0DFD2}"/>
    <dgm:cxn modelId="{D11B22EC-1B1E-4B59-93A2-73C619D43665}" srcId="{7C4CAEF1-00B1-4B6C-AC16-1C8390A86F3E}" destId="{52498304-7C9C-4E72-8D74-A60852724F89}" srcOrd="4" destOrd="0" parTransId="{FB89AEE6-A69A-43AF-A6EC-CE11B61269DD}" sibTransId="{21536EDD-9213-4C6D-9274-C0A158C39273}"/>
    <dgm:cxn modelId="{00C76193-D622-4F1A-9393-E20A52128973}" type="presParOf" srcId="{B2CE0B80-0A8B-46BE-88D2-BA9048672F01}" destId="{227F3F8A-D830-496F-B450-378F13C9099B}" srcOrd="0" destOrd="0" presId="urn:microsoft.com/office/officeart/2005/8/layout/list1"/>
    <dgm:cxn modelId="{E6E3A5FE-EC2F-4CCF-80E1-6A54A5476741}" type="presParOf" srcId="{227F3F8A-D830-496F-B450-378F13C9099B}" destId="{7AB3E923-A41E-4CAD-8F9D-AF8B69A53AE7}" srcOrd="0" destOrd="0" presId="urn:microsoft.com/office/officeart/2005/8/layout/list1"/>
    <dgm:cxn modelId="{BC902BC6-D923-4F99-BB85-7C07602D4F29}" type="presParOf" srcId="{227F3F8A-D830-496F-B450-378F13C9099B}" destId="{14B85C6E-AFEF-490F-B5AD-8A5A0CC1062F}" srcOrd="1" destOrd="0" presId="urn:microsoft.com/office/officeart/2005/8/layout/list1"/>
    <dgm:cxn modelId="{34EF9134-63B8-4D55-BF57-727B78F8F2D9}" type="presParOf" srcId="{B2CE0B80-0A8B-46BE-88D2-BA9048672F01}" destId="{B245F065-25DF-4108-AE34-A498A0BCE499}" srcOrd="1" destOrd="0" presId="urn:microsoft.com/office/officeart/2005/8/layout/list1"/>
    <dgm:cxn modelId="{7FF3118A-459D-4AC6-A261-D341AB778EB1}" type="presParOf" srcId="{B2CE0B80-0A8B-46BE-88D2-BA9048672F01}" destId="{C9556874-3AB3-48F2-AB1A-7F8E5BCBADB2}" srcOrd="2" destOrd="0" presId="urn:microsoft.com/office/officeart/2005/8/layout/list1"/>
    <dgm:cxn modelId="{C7BC74C5-41DC-41C7-B115-DCF760E0E289}" type="presParOf" srcId="{B2CE0B80-0A8B-46BE-88D2-BA9048672F01}" destId="{BF37D387-02E9-4B7A-AD74-EDD78FFCC1D1}" srcOrd="3" destOrd="0" presId="urn:microsoft.com/office/officeart/2005/8/layout/list1"/>
    <dgm:cxn modelId="{C4917F94-0B50-4855-B419-64D970B244DD}" type="presParOf" srcId="{B2CE0B80-0A8B-46BE-88D2-BA9048672F01}" destId="{B1AD0C5C-C5E0-4BC3-AC92-DF8DC22C26BE}" srcOrd="4" destOrd="0" presId="urn:microsoft.com/office/officeart/2005/8/layout/list1"/>
    <dgm:cxn modelId="{EEB955FE-915C-420A-920A-31A0BDA9BFE0}" type="presParOf" srcId="{B1AD0C5C-C5E0-4BC3-AC92-DF8DC22C26BE}" destId="{1810FFC1-DF94-4AF0-92CE-FC8A0196EAA1}" srcOrd="0" destOrd="0" presId="urn:microsoft.com/office/officeart/2005/8/layout/list1"/>
    <dgm:cxn modelId="{971027D2-66E8-4A4D-87EC-8E74774D81D6}" type="presParOf" srcId="{B1AD0C5C-C5E0-4BC3-AC92-DF8DC22C26BE}" destId="{9B6AEF0D-AE7D-4B99-A4F2-0D5EF2739A2B}" srcOrd="1" destOrd="0" presId="urn:microsoft.com/office/officeart/2005/8/layout/list1"/>
    <dgm:cxn modelId="{72E4AFC1-0F36-413C-9711-255CBBE2CF85}" type="presParOf" srcId="{B2CE0B80-0A8B-46BE-88D2-BA9048672F01}" destId="{73EC1B71-19EE-4322-AE54-7428C6D4C94C}" srcOrd="5" destOrd="0" presId="urn:microsoft.com/office/officeart/2005/8/layout/list1"/>
    <dgm:cxn modelId="{8C5C6637-8B63-428B-9DA5-6924A070EC87}" type="presParOf" srcId="{B2CE0B80-0A8B-46BE-88D2-BA9048672F01}" destId="{B792717C-8FFB-4DCD-B2BD-D5D533BD09C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B8FE05-065E-451C-A4E3-344216C3116A}" type="doc">
      <dgm:prSet loTypeId="urn:microsoft.com/office/officeart/2005/8/layout/hList1" loCatId="list" qsTypeId="urn:microsoft.com/office/officeart/2005/8/quickstyle/3d2" qsCatId="3D" csTypeId="urn:microsoft.com/office/officeart/2005/8/colors/colorful5" csCatId="colorful" phldr="1"/>
      <dgm:spPr/>
      <dgm:t>
        <a:bodyPr/>
        <a:lstStyle/>
        <a:p>
          <a:endParaRPr lang="en-US"/>
        </a:p>
      </dgm:t>
    </dgm:pt>
    <dgm:pt modelId="{E4281C6E-CE01-42FD-A483-3671C5DE1EA3}">
      <dgm:prSet/>
      <dgm:spPr/>
      <dgm:t>
        <a:bodyPr/>
        <a:lstStyle/>
        <a:p>
          <a:r>
            <a:rPr lang="en-US"/>
            <a:t>Educate</a:t>
          </a:r>
        </a:p>
      </dgm:t>
    </dgm:pt>
    <dgm:pt modelId="{26DF55D4-995B-43C8-BC2A-5F81074F4C7D}" type="parTrans" cxnId="{AAB73130-E6DC-4F29-BE5E-2557627E67B5}">
      <dgm:prSet/>
      <dgm:spPr/>
      <dgm:t>
        <a:bodyPr/>
        <a:lstStyle/>
        <a:p>
          <a:endParaRPr lang="en-US"/>
        </a:p>
      </dgm:t>
    </dgm:pt>
    <dgm:pt modelId="{8A9D6EDC-6E84-4AC0-9327-07F4658A5082}" type="sibTrans" cxnId="{AAB73130-E6DC-4F29-BE5E-2557627E67B5}">
      <dgm:prSet/>
      <dgm:spPr/>
      <dgm:t>
        <a:bodyPr/>
        <a:lstStyle/>
        <a:p>
          <a:endParaRPr lang="en-US"/>
        </a:p>
      </dgm:t>
    </dgm:pt>
    <dgm:pt modelId="{328E9E60-D72E-4676-B0C9-5AC9F6253D3B}">
      <dgm:prSet/>
      <dgm:spPr/>
      <dgm:t>
        <a:bodyPr/>
        <a:lstStyle/>
        <a:p>
          <a:r>
            <a:rPr lang="en-US"/>
            <a:t>Provide education about treatment plan. Use </a:t>
          </a:r>
          <a:r>
            <a:rPr lang="en-US" b="1"/>
            <a:t>Motivational Interviewing </a:t>
          </a:r>
          <a:r>
            <a:rPr lang="en-US"/>
            <a:t>to assess the member’s priorities and engage them in their care plan. </a:t>
          </a:r>
        </a:p>
      </dgm:t>
    </dgm:pt>
    <dgm:pt modelId="{AAEFBAAE-8FC4-4021-8ED6-78A8AC852895}" type="parTrans" cxnId="{002614D2-8E93-4160-92A7-B47C278589A7}">
      <dgm:prSet/>
      <dgm:spPr/>
      <dgm:t>
        <a:bodyPr/>
        <a:lstStyle/>
        <a:p>
          <a:endParaRPr lang="en-US"/>
        </a:p>
      </dgm:t>
    </dgm:pt>
    <dgm:pt modelId="{2E449335-2C41-4DD3-AE48-0DBED71347F3}" type="sibTrans" cxnId="{002614D2-8E93-4160-92A7-B47C278589A7}">
      <dgm:prSet/>
      <dgm:spPr/>
      <dgm:t>
        <a:bodyPr/>
        <a:lstStyle/>
        <a:p>
          <a:endParaRPr lang="en-US"/>
        </a:p>
      </dgm:t>
    </dgm:pt>
    <dgm:pt modelId="{3A7884F2-DCE5-42F5-A434-3996F0BA33AD}">
      <dgm:prSet/>
      <dgm:spPr/>
      <dgm:t>
        <a:bodyPr/>
        <a:lstStyle/>
        <a:p>
          <a:r>
            <a:rPr lang="en-US"/>
            <a:t>Appointments</a:t>
          </a:r>
        </a:p>
      </dgm:t>
    </dgm:pt>
    <dgm:pt modelId="{869BFA7B-B9C9-4B49-BEC2-0ABF69B78A9E}" type="parTrans" cxnId="{85AC5E55-CC16-4862-9D5A-59DC369D4B96}">
      <dgm:prSet/>
      <dgm:spPr/>
      <dgm:t>
        <a:bodyPr/>
        <a:lstStyle/>
        <a:p>
          <a:endParaRPr lang="en-US"/>
        </a:p>
      </dgm:t>
    </dgm:pt>
    <dgm:pt modelId="{DEEA255C-E095-411B-8B9B-C3988CB06A98}" type="sibTrans" cxnId="{85AC5E55-CC16-4862-9D5A-59DC369D4B96}">
      <dgm:prSet/>
      <dgm:spPr/>
      <dgm:t>
        <a:bodyPr/>
        <a:lstStyle/>
        <a:p>
          <a:endParaRPr lang="en-US"/>
        </a:p>
      </dgm:t>
    </dgm:pt>
    <dgm:pt modelId="{0F75BB10-F11E-4D67-BC1E-153D560BC75B}">
      <dgm:prSet/>
      <dgm:spPr/>
      <dgm:t>
        <a:bodyPr/>
        <a:lstStyle/>
        <a:p>
          <a:r>
            <a:rPr lang="en-US"/>
            <a:t>Ensure members have the right </a:t>
          </a:r>
          <a:r>
            <a:rPr lang="en-US" b="1"/>
            <a:t>follow up appointment </a:t>
          </a:r>
          <a:r>
            <a:rPr lang="en-US"/>
            <a:t>type with the right provider. </a:t>
          </a:r>
        </a:p>
      </dgm:t>
    </dgm:pt>
    <dgm:pt modelId="{95C46AE8-085C-4C3B-86B4-65405B934327}" type="parTrans" cxnId="{7EC01DDA-5B2F-4671-AC48-CB76BFCEC98A}">
      <dgm:prSet/>
      <dgm:spPr/>
      <dgm:t>
        <a:bodyPr/>
        <a:lstStyle/>
        <a:p>
          <a:endParaRPr lang="en-US"/>
        </a:p>
      </dgm:t>
    </dgm:pt>
    <dgm:pt modelId="{737FC386-355E-4BB8-A317-764BDBA26F26}" type="sibTrans" cxnId="{7EC01DDA-5B2F-4671-AC48-CB76BFCEC98A}">
      <dgm:prSet/>
      <dgm:spPr/>
      <dgm:t>
        <a:bodyPr/>
        <a:lstStyle/>
        <a:p>
          <a:endParaRPr lang="en-US"/>
        </a:p>
      </dgm:t>
    </dgm:pt>
    <dgm:pt modelId="{F08913BD-111D-4BBB-9040-D6761F1F0A22}">
      <dgm:prSet/>
      <dgm:spPr/>
      <dgm:t>
        <a:bodyPr/>
        <a:lstStyle/>
        <a:p>
          <a:r>
            <a:rPr lang="en-US"/>
            <a:t>Transportation</a:t>
          </a:r>
        </a:p>
      </dgm:t>
    </dgm:pt>
    <dgm:pt modelId="{D343AE81-AB03-4CB8-9588-43B0DBBFE140}" type="parTrans" cxnId="{D05AE779-0D7E-4A54-82DB-C9BCE2BABD60}">
      <dgm:prSet/>
      <dgm:spPr/>
      <dgm:t>
        <a:bodyPr/>
        <a:lstStyle/>
        <a:p>
          <a:endParaRPr lang="en-US"/>
        </a:p>
      </dgm:t>
    </dgm:pt>
    <dgm:pt modelId="{553F830F-FD2F-4FC5-8E11-1117B5EF7F39}" type="sibTrans" cxnId="{D05AE779-0D7E-4A54-82DB-C9BCE2BABD60}">
      <dgm:prSet/>
      <dgm:spPr/>
      <dgm:t>
        <a:bodyPr/>
        <a:lstStyle/>
        <a:p>
          <a:endParaRPr lang="en-US"/>
        </a:p>
      </dgm:t>
    </dgm:pt>
    <dgm:pt modelId="{B5A00D79-160A-4BEB-BEEA-36A6C25122D2}">
      <dgm:prSet/>
      <dgm:spPr/>
      <dgm:t>
        <a:bodyPr/>
        <a:lstStyle/>
        <a:p>
          <a:r>
            <a:rPr lang="en-US"/>
            <a:t>Ask </a:t>
          </a:r>
          <a:r>
            <a:rPr lang="en-US" b="1"/>
            <a:t>about how the member will get to their appointment.</a:t>
          </a:r>
          <a:r>
            <a:rPr lang="en-US"/>
            <a:t> Assist with transportation if needed. </a:t>
          </a:r>
        </a:p>
      </dgm:t>
    </dgm:pt>
    <dgm:pt modelId="{39D9CDC6-7E59-46F7-A852-AE5E379F597C}" type="parTrans" cxnId="{67DBE127-4BD4-4D52-B02B-30EDC39C8C48}">
      <dgm:prSet/>
      <dgm:spPr/>
      <dgm:t>
        <a:bodyPr/>
        <a:lstStyle/>
        <a:p>
          <a:endParaRPr lang="en-US"/>
        </a:p>
      </dgm:t>
    </dgm:pt>
    <dgm:pt modelId="{D8756F4A-075E-449E-8E3E-A10018B1C304}" type="sibTrans" cxnId="{67DBE127-4BD4-4D52-B02B-30EDC39C8C48}">
      <dgm:prSet/>
      <dgm:spPr/>
      <dgm:t>
        <a:bodyPr/>
        <a:lstStyle/>
        <a:p>
          <a:endParaRPr lang="en-US"/>
        </a:p>
      </dgm:t>
    </dgm:pt>
    <dgm:pt modelId="{4D9C17F7-58AB-402D-8C71-6ABF5E2BEB37}">
      <dgm:prSet/>
      <dgm:spPr/>
      <dgm:t>
        <a:bodyPr/>
        <a:lstStyle/>
        <a:p>
          <a:r>
            <a:rPr lang="en-US"/>
            <a:t>Medication</a:t>
          </a:r>
        </a:p>
      </dgm:t>
    </dgm:pt>
    <dgm:pt modelId="{D2836668-F798-4C46-B8D4-946448FA2342}" type="parTrans" cxnId="{9A038B83-0E22-450A-9CE8-6403BA67F77C}">
      <dgm:prSet/>
      <dgm:spPr/>
      <dgm:t>
        <a:bodyPr/>
        <a:lstStyle/>
        <a:p>
          <a:endParaRPr lang="en-US"/>
        </a:p>
      </dgm:t>
    </dgm:pt>
    <dgm:pt modelId="{A9792E3A-977E-4FC8-A94A-D546788EC82D}" type="sibTrans" cxnId="{9A038B83-0E22-450A-9CE8-6403BA67F77C}">
      <dgm:prSet/>
      <dgm:spPr/>
      <dgm:t>
        <a:bodyPr/>
        <a:lstStyle/>
        <a:p>
          <a:endParaRPr lang="en-US"/>
        </a:p>
      </dgm:t>
    </dgm:pt>
    <dgm:pt modelId="{021711B0-EB3C-44CC-9D2E-6BC3CC5C6887}">
      <dgm:prSet/>
      <dgm:spPr/>
      <dgm:t>
        <a:bodyPr/>
        <a:lstStyle/>
        <a:p>
          <a:r>
            <a:rPr lang="en-US"/>
            <a:t>Follow up with member to ensure they pick up medications after ED visits or hospitalizations. Assist in </a:t>
          </a:r>
          <a:r>
            <a:rPr lang="en-US" b="1"/>
            <a:t>troubleshooting</a:t>
          </a:r>
          <a:r>
            <a:rPr lang="en-US"/>
            <a:t> any issues with meds/pharmacy. </a:t>
          </a:r>
        </a:p>
      </dgm:t>
    </dgm:pt>
    <dgm:pt modelId="{FF2E335E-8D46-44AA-8E79-54AAA0B5C802}" type="parTrans" cxnId="{98B2CC3A-D46B-42CB-830F-FD680F5BB2FD}">
      <dgm:prSet/>
      <dgm:spPr/>
      <dgm:t>
        <a:bodyPr/>
        <a:lstStyle/>
        <a:p>
          <a:endParaRPr lang="en-US"/>
        </a:p>
      </dgm:t>
    </dgm:pt>
    <dgm:pt modelId="{382E4487-D361-4F06-824B-8240E80AD79D}" type="sibTrans" cxnId="{98B2CC3A-D46B-42CB-830F-FD680F5BB2FD}">
      <dgm:prSet/>
      <dgm:spPr/>
      <dgm:t>
        <a:bodyPr/>
        <a:lstStyle/>
        <a:p>
          <a:endParaRPr lang="en-US"/>
        </a:p>
      </dgm:t>
    </dgm:pt>
    <dgm:pt modelId="{FA5D2C43-ED15-4678-8531-C4BBC5742928}">
      <dgm:prSet/>
      <dgm:spPr/>
      <dgm:t>
        <a:bodyPr/>
        <a:lstStyle/>
        <a:p>
          <a:r>
            <a:rPr lang="en-US"/>
            <a:t>Barriers </a:t>
          </a:r>
        </a:p>
      </dgm:t>
    </dgm:pt>
    <dgm:pt modelId="{0E7EB6D5-605E-47B1-B08F-3012B681BA25}" type="parTrans" cxnId="{C9C7DD37-172F-40B5-AE80-297762951C90}">
      <dgm:prSet/>
      <dgm:spPr/>
      <dgm:t>
        <a:bodyPr/>
        <a:lstStyle/>
        <a:p>
          <a:endParaRPr lang="en-US"/>
        </a:p>
      </dgm:t>
    </dgm:pt>
    <dgm:pt modelId="{AC95492B-8BD2-41CF-BBB9-B5C85474F5E2}" type="sibTrans" cxnId="{C9C7DD37-172F-40B5-AE80-297762951C90}">
      <dgm:prSet/>
      <dgm:spPr/>
      <dgm:t>
        <a:bodyPr/>
        <a:lstStyle/>
        <a:p>
          <a:endParaRPr lang="en-US"/>
        </a:p>
      </dgm:t>
    </dgm:pt>
    <dgm:pt modelId="{91FFE5FE-6812-451C-B418-D0DAEF504A60}">
      <dgm:prSet/>
      <dgm:spPr/>
      <dgm:t>
        <a:bodyPr/>
        <a:lstStyle/>
        <a:p>
          <a:r>
            <a:rPr lang="en-US"/>
            <a:t>Assess other barriers to member following up as recommended. Refer members to </a:t>
          </a:r>
          <a:r>
            <a:rPr lang="en-US" b="1"/>
            <a:t>appropriate services and resources</a:t>
          </a:r>
          <a:r>
            <a:rPr lang="en-US"/>
            <a:t> as applicable. </a:t>
          </a:r>
        </a:p>
      </dgm:t>
    </dgm:pt>
    <dgm:pt modelId="{C0B523CA-EA40-425C-A984-F3044D3B79E1}" type="parTrans" cxnId="{8A3C0F9C-58DD-4D39-8E94-66A51FA86845}">
      <dgm:prSet/>
      <dgm:spPr/>
      <dgm:t>
        <a:bodyPr/>
        <a:lstStyle/>
        <a:p>
          <a:endParaRPr lang="en-US"/>
        </a:p>
      </dgm:t>
    </dgm:pt>
    <dgm:pt modelId="{C6C1C5A8-4B2F-46F3-9742-C24258BBC8B9}" type="sibTrans" cxnId="{8A3C0F9C-58DD-4D39-8E94-66A51FA86845}">
      <dgm:prSet/>
      <dgm:spPr/>
      <dgm:t>
        <a:bodyPr/>
        <a:lstStyle/>
        <a:p>
          <a:endParaRPr lang="en-US"/>
        </a:p>
      </dgm:t>
    </dgm:pt>
    <dgm:pt modelId="{A88BB063-3122-48F6-8DC6-23E731413DEF}">
      <dgm:prSet/>
      <dgm:spPr/>
      <dgm:t>
        <a:bodyPr/>
        <a:lstStyle/>
        <a:p>
          <a:r>
            <a:rPr lang="en-US"/>
            <a:t>Provide Appointment Reminders. </a:t>
          </a:r>
        </a:p>
      </dgm:t>
    </dgm:pt>
    <dgm:pt modelId="{9BD3B4C9-8BA4-44C9-BCEF-E66EE8EB7013}" type="parTrans" cxnId="{5568CF0E-D35F-46F3-AC39-0F7E76334E9F}">
      <dgm:prSet/>
      <dgm:spPr/>
      <dgm:t>
        <a:bodyPr/>
        <a:lstStyle/>
        <a:p>
          <a:endParaRPr lang="en-US"/>
        </a:p>
      </dgm:t>
    </dgm:pt>
    <dgm:pt modelId="{61E96BB2-040A-401C-8D24-55ABE3B0EBEC}" type="sibTrans" cxnId="{5568CF0E-D35F-46F3-AC39-0F7E76334E9F}">
      <dgm:prSet/>
      <dgm:spPr/>
      <dgm:t>
        <a:bodyPr/>
        <a:lstStyle/>
        <a:p>
          <a:endParaRPr lang="en-US"/>
        </a:p>
      </dgm:t>
    </dgm:pt>
    <dgm:pt modelId="{E89E98EB-4413-451A-8A77-6002F5199D9F}" type="pres">
      <dgm:prSet presAssocID="{0FB8FE05-065E-451C-A4E3-344216C3116A}" presName="Name0" presStyleCnt="0">
        <dgm:presLayoutVars>
          <dgm:dir/>
          <dgm:animLvl val="lvl"/>
          <dgm:resizeHandles val="exact"/>
        </dgm:presLayoutVars>
      </dgm:prSet>
      <dgm:spPr/>
    </dgm:pt>
    <dgm:pt modelId="{3ECB7002-0FC8-4B8F-9291-062362AAF6E4}" type="pres">
      <dgm:prSet presAssocID="{E4281C6E-CE01-42FD-A483-3671C5DE1EA3}" presName="composite" presStyleCnt="0"/>
      <dgm:spPr/>
    </dgm:pt>
    <dgm:pt modelId="{4B17CB6E-1E81-47EF-8400-45FDFCEAC7DF}" type="pres">
      <dgm:prSet presAssocID="{E4281C6E-CE01-42FD-A483-3671C5DE1EA3}" presName="parTx" presStyleLbl="alignNode1" presStyleIdx="0" presStyleCnt="5">
        <dgm:presLayoutVars>
          <dgm:chMax val="0"/>
          <dgm:chPref val="0"/>
          <dgm:bulletEnabled val="1"/>
        </dgm:presLayoutVars>
      </dgm:prSet>
      <dgm:spPr/>
    </dgm:pt>
    <dgm:pt modelId="{EF1DD758-96C2-4467-8F95-7BAF80E930E1}" type="pres">
      <dgm:prSet presAssocID="{E4281C6E-CE01-42FD-A483-3671C5DE1EA3}" presName="desTx" presStyleLbl="alignAccFollowNode1" presStyleIdx="0" presStyleCnt="5">
        <dgm:presLayoutVars>
          <dgm:bulletEnabled val="1"/>
        </dgm:presLayoutVars>
      </dgm:prSet>
      <dgm:spPr/>
    </dgm:pt>
    <dgm:pt modelId="{C67948DB-9E34-4756-A0AA-C37F8DBB751A}" type="pres">
      <dgm:prSet presAssocID="{8A9D6EDC-6E84-4AC0-9327-07F4658A5082}" presName="space" presStyleCnt="0"/>
      <dgm:spPr/>
    </dgm:pt>
    <dgm:pt modelId="{0A4BDF95-8B79-49F0-BD4B-9AF71EB97AEA}" type="pres">
      <dgm:prSet presAssocID="{3A7884F2-DCE5-42F5-A434-3996F0BA33AD}" presName="composite" presStyleCnt="0"/>
      <dgm:spPr/>
    </dgm:pt>
    <dgm:pt modelId="{7BB309D5-9CB0-49F9-A187-78D112DC9171}" type="pres">
      <dgm:prSet presAssocID="{3A7884F2-DCE5-42F5-A434-3996F0BA33AD}" presName="parTx" presStyleLbl="alignNode1" presStyleIdx="1" presStyleCnt="5">
        <dgm:presLayoutVars>
          <dgm:chMax val="0"/>
          <dgm:chPref val="0"/>
          <dgm:bulletEnabled val="1"/>
        </dgm:presLayoutVars>
      </dgm:prSet>
      <dgm:spPr/>
    </dgm:pt>
    <dgm:pt modelId="{0259725B-6607-4A1B-BB91-404B289AD61A}" type="pres">
      <dgm:prSet presAssocID="{3A7884F2-DCE5-42F5-A434-3996F0BA33AD}" presName="desTx" presStyleLbl="alignAccFollowNode1" presStyleIdx="1" presStyleCnt="5">
        <dgm:presLayoutVars>
          <dgm:bulletEnabled val="1"/>
        </dgm:presLayoutVars>
      </dgm:prSet>
      <dgm:spPr/>
    </dgm:pt>
    <dgm:pt modelId="{7BB89739-3122-46D7-82E0-694DC05CAAB8}" type="pres">
      <dgm:prSet presAssocID="{DEEA255C-E095-411B-8B9B-C3988CB06A98}" presName="space" presStyleCnt="0"/>
      <dgm:spPr/>
    </dgm:pt>
    <dgm:pt modelId="{FABF5E7C-263C-4131-9B50-195AEDEB18B5}" type="pres">
      <dgm:prSet presAssocID="{F08913BD-111D-4BBB-9040-D6761F1F0A22}" presName="composite" presStyleCnt="0"/>
      <dgm:spPr/>
    </dgm:pt>
    <dgm:pt modelId="{51487254-8889-4F8F-A003-E47E168BB412}" type="pres">
      <dgm:prSet presAssocID="{F08913BD-111D-4BBB-9040-D6761F1F0A22}" presName="parTx" presStyleLbl="alignNode1" presStyleIdx="2" presStyleCnt="5">
        <dgm:presLayoutVars>
          <dgm:chMax val="0"/>
          <dgm:chPref val="0"/>
          <dgm:bulletEnabled val="1"/>
        </dgm:presLayoutVars>
      </dgm:prSet>
      <dgm:spPr/>
    </dgm:pt>
    <dgm:pt modelId="{FFC00EBF-C80B-4B23-983C-2060FCBC27BF}" type="pres">
      <dgm:prSet presAssocID="{F08913BD-111D-4BBB-9040-D6761F1F0A22}" presName="desTx" presStyleLbl="alignAccFollowNode1" presStyleIdx="2" presStyleCnt="5">
        <dgm:presLayoutVars>
          <dgm:bulletEnabled val="1"/>
        </dgm:presLayoutVars>
      </dgm:prSet>
      <dgm:spPr/>
    </dgm:pt>
    <dgm:pt modelId="{1238D8D6-BB99-4D28-9E59-EB6FEC6124A0}" type="pres">
      <dgm:prSet presAssocID="{553F830F-FD2F-4FC5-8E11-1117B5EF7F39}" presName="space" presStyleCnt="0"/>
      <dgm:spPr/>
    </dgm:pt>
    <dgm:pt modelId="{6BD01CFE-FAEF-42E1-B067-46DA7DFADF02}" type="pres">
      <dgm:prSet presAssocID="{4D9C17F7-58AB-402D-8C71-6ABF5E2BEB37}" presName="composite" presStyleCnt="0"/>
      <dgm:spPr/>
    </dgm:pt>
    <dgm:pt modelId="{A9249DFF-80FC-4E6A-BEBC-4633E55769D4}" type="pres">
      <dgm:prSet presAssocID="{4D9C17F7-58AB-402D-8C71-6ABF5E2BEB37}" presName="parTx" presStyleLbl="alignNode1" presStyleIdx="3" presStyleCnt="5">
        <dgm:presLayoutVars>
          <dgm:chMax val="0"/>
          <dgm:chPref val="0"/>
          <dgm:bulletEnabled val="1"/>
        </dgm:presLayoutVars>
      </dgm:prSet>
      <dgm:spPr/>
    </dgm:pt>
    <dgm:pt modelId="{A7FCFC3F-4B7F-4A19-AE09-531D83553C93}" type="pres">
      <dgm:prSet presAssocID="{4D9C17F7-58AB-402D-8C71-6ABF5E2BEB37}" presName="desTx" presStyleLbl="alignAccFollowNode1" presStyleIdx="3" presStyleCnt="5">
        <dgm:presLayoutVars>
          <dgm:bulletEnabled val="1"/>
        </dgm:presLayoutVars>
      </dgm:prSet>
      <dgm:spPr/>
    </dgm:pt>
    <dgm:pt modelId="{C61400C7-B99A-474A-86CF-B7D1952F5C35}" type="pres">
      <dgm:prSet presAssocID="{A9792E3A-977E-4FC8-A94A-D546788EC82D}" presName="space" presStyleCnt="0"/>
      <dgm:spPr/>
    </dgm:pt>
    <dgm:pt modelId="{A18B9F26-4962-45EC-BA59-87F5A903CAA2}" type="pres">
      <dgm:prSet presAssocID="{FA5D2C43-ED15-4678-8531-C4BBC5742928}" presName="composite" presStyleCnt="0"/>
      <dgm:spPr/>
    </dgm:pt>
    <dgm:pt modelId="{2935D859-AB32-4F5C-AB04-80593A3E974B}" type="pres">
      <dgm:prSet presAssocID="{FA5D2C43-ED15-4678-8531-C4BBC5742928}" presName="parTx" presStyleLbl="alignNode1" presStyleIdx="4" presStyleCnt="5">
        <dgm:presLayoutVars>
          <dgm:chMax val="0"/>
          <dgm:chPref val="0"/>
          <dgm:bulletEnabled val="1"/>
        </dgm:presLayoutVars>
      </dgm:prSet>
      <dgm:spPr/>
    </dgm:pt>
    <dgm:pt modelId="{AB9190F8-ECCF-446B-ACCB-0D73E1DA2B2F}" type="pres">
      <dgm:prSet presAssocID="{FA5D2C43-ED15-4678-8531-C4BBC5742928}" presName="desTx" presStyleLbl="alignAccFollowNode1" presStyleIdx="4" presStyleCnt="5">
        <dgm:presLayoutVars>
          <dgm:bulletEnabled val="1"/>
        </dgm:presLayoutVars>
      </dgm:prSet>
      <dgm:spPr/>
    </dgm:pt>
  </dgm:ptLst>
  <dgm:cxnLst>
    <dgm:cxn modelId="{5568CF0E-D35F-46F3-AC39-0F7E76334E9F}" srcId="{3A7884F2-DCE5-42F5-A434-3996F0BA33AD}" destId="{A88BB063-3122-48F6-8DC6-23E731413DEF}" srcOrd="1" destOrd="0" parTransId="{9BD3B4C9-8BA4-44C9-BCEF-E66EE8EB7013}" sibTransId="{61E96BB2-040A-401C-8D24-55ABE3B0EBEC}"/>
    <dgm:cxn modelId="{E03F9D13-CCAF-4DFF-9720-893291E227A0}" type="presOf" srcId="{328E9E60-D72E-4676-B0C9-5AC9F6253D3B}" destId="{EF1DD758-96C2-4467-8F95-7BAF80E930E1}" srcOrd="0" destOrd="0" presId="urn:microsoft.com/office/officeart/2005/8/layout/hList1"/>
    <dgm:cxn modelId="{5DD59D1A-BB24-479A-BCD4-133499B0A701}" type="presOf" srcId="{021711B0-EB3C-44CC-9D2E-6BC3CC5C6887}" destId="{A7FCFC3F-4B7F-4A19-AE09-531D83553C93}" srcOrd="0" destOrd="0" presId="urn:microsoft.com/office/officeart/2005/8/layout/hList1"/>
    <dgm:cxn modelId="{B89EC61D-AFEA-434F-8FDB-FC81B6EDA64F}" type="presOf" srcId="{0F75BB10-F11E-4D67-BC1E-153D560BC75B}" destId="{0259725B-6607-4A1B-BB91-404B289AD61A}" srcOrd="0" destOrd="0" presId="urn:microsoft.com/office/officeart/2005/8/layout/hList1"/>
    <dgm:cxn modelId="{67DBE127-4BD4-4D52-B02B-30EDC39C8C48}" srcId="{F08913BD-111D-4BBB-9040-D6761F1F0A22}" destId="{B5A00D79-160A-4BEB-BEEA-36A6C25122D2}" srcOrd="0" destOrd="0" parTransId="{39D9CDC6-7E59-46F7-A852-AE5E379F597C}" sibTransId="{D8756F4A-075E-449E-8E3E-A10018B1C304}"/>
    <dgm:cxn modelId="{AAB73130-E6DC-4F29-BE5E-2557627E67B5}" srcId="{0FB8FE05-065E-451C-A4E3-344216C3116A}" destId="{E4281C6E-CE01-42FD-A483-3671C5DE1EA3}" srcOrd="0" destOrd="0" parTransId="{26DF55D4-995B-43C8-BC2A-5F81074F4C7D}" sibTransId="{8A9D6EDC-6E84-4AC0-9327-07F4658A5082}"/>
    <dgm:cxn modelId="{C9C7DD37-172F-40B5-AE80-297762951C90}" srcId="{0FB8FE05-065E-451C-A4E3-344216C3116A}" destId="{FA5D2C43-ED15-4678-8531-C4BBC5742928}" srcOrd="4" destOrd="0" parTransId="{0E7EB6D5-605E-47B1-B08F-3012B681BA25}" sibTransId="{AC95492B-8BD2-41CF-BBB9-B5C85474F5E2}"/>
    <dgm:cxn modelId="{98B2CC3A-D46B-42CB-830F-FD680F5BB2FD}" srcId="{4D9C17F7-58AB-402D-8C71-6ABF5E2BEB37}" destId="{021711B0-EB3C-44CC-9D2E-6BC3CC5C6887}" srcOrd="0" destOrd="0" parTransId="{FF2E335E-8D46-44AA-8E79-54AAA0B5C802}" sibTransId="{382E4487-D361-4F06-824B-8240E80AD79D}"/>
    <dgm:cxn modelId="{51591D45-ECA9-467E-B412-A0600A4B0670}" type="presOf" srcId="{3A7884F2-DCE5-42F5-A434-3996F0BA33AD}" destId="{7BB309D5-9CB0-49F9-A187-78D112DC9171}" srcOrd="0" destOrd="0" presId="urn:microsoft.com/office/officeart/2005/8/layout/hList1"/>
    <dgm:cxn modelId="{FF618549-7F71-4B52-B0F1-56F671F0BAE8}" type="presOf" srcId="{FA5D2C43-ED15-4678-8531-C4BBC5742928}" destId="{2935D859-AB32-4F5C-AB04-80593A3E974B}" srcOrd="0" destOrd="0" presId="urn:microsoft.com/office/officeart/2005/8/layout/hList1"/>
    <dgm:cxn modelId="{BE120D4C-76EB-4C7C-968E-9E9EE07C4259}" type="presOf" srcId="{91FFE5FE-6812-451C-B418-D0DAEF504A60}" destId="{AB9190F8-ECCF-446B-ACCB-0D73E1DA2B2F}" srcOrd="0" destOrd="0" presId="urn:microsoft.com/office/officeart/2005/8/layout/hList1"/>
    <dgm:cxn modelId="{09800154-4E1D-4A13-A4B2-0ADF892855B6}" type="presOf" srcId="{E4281C6E-CE01-42FD-A483-3671C5DE1EA3}" destId="{4B17CB6E-1E81-47EF-8400-45FDFCEAC7DF}" srcOrd="0" destOrd="0" presId="urn:microsoft.com/office/officeart/2005/8/layout/hList1"/>
    <dgm:cxn modelId="{85AC5E55-CC16-4862-9D5A-59DC369D4B96}" srcId="{0FB8FE05-065E-451C-A4E3-344216C3116A}" destId="{3A7884F2-DCE5-42F5-A434-3996F0BA33AD}" srcOrd="1" destOrd="0" parTransId="{869BFA7B-B9C9-4B49-BEC2-0ABF69B78A9E}" sibTransId="{DEEA255C-E095-411B-8B9B-C3988CB06A98}"/>
    <dgm:cxn modelId="{D05AE779-0D7E-4A54-82DB-C9BCE2BABD60}" srcId="{0FB8FE05-065E-451C-A4E3-344216C3116A}" destId="{F08913BD-111D-4BBB-9040-D6761F1F0A22}" srcOrd="2" destOrd="0" parTransId="{D343AE81-AB03-4CB8-9588-43B0DBBFE140}" sibTransId="{553F830F-FD2F-4FC5-8E11-1117B5EF7F39}"/>
    <dgm:cxn modelId="{9A038B83-0E22-450A-9CE8-6403BA67F77C}" srcId="{0FB8FE05-065E-451C-A4E3-344216C3116A}" destId="{4D9C17F7-58AB-402D-8C71-6ABF5E2BEB37}" srcOrd="3" destOrd="0" parTransId="{D2836668-F798-4C46-B8D4-946448FA2342}" sibTransId="{A9792E3A-977E-4FC8-A94A-D546788EC82D}"/>
    <dgm:cxn modelId="{8A3C0F9C-58DD-4D39-8E94-66A51FA86845}" srcId="{FA5D2C43-ED15-4678-8531-C4BBC5742928}" destId="{91FFE5FE-6812-451C-B418-D0DAEF504A60}" srcOrd="0" destOrd="0" parTransId="{C0B523CA-EA40-425C-A984-F3044D3B79E1}" sibTransId="{C6C1C5A8-4B2F-46F3-9742-C24258BBC8B9}"/>
    <dgm:cxn modelId="{11CA2EBF-DA5B-499C-823D-17605E6D3787}" type="presOf" srcId="{B5A00D79-160A-4BEB-BEEA-36A6C25122D2}" destId="{FFC00EBF-C80B-4B23-983C-2060FCBC27BF}" srcOrd="0" destOrd="0" presId="urn:microsoft.com/office/officeart/2005/8/layout/hList1"/>
    <dgm:cxn modelId="{ADD382C4-5121-4088-B961-00F56E181EAB}" type="presOf" srcId="{0FB8FE05-065E-451C-A4E3-344216C3116A}" destId="{E89E98EB-4413-451A-8A77-6002F5199D9F}" srcOrd="0" destOrd="0" presId="urn:microsoft.com/office/officeart/2005/8/layout/hList1"/>
    <dgm:cxn modelId="{273A62CC-9620-4299-BE5F-D29CBD54A678}" type="presOf" srcId="{A88BB063-3122-48F6-8DC6-23E731413DEF}" destId="{0259725B-6607-4A1B-BB91-404B289AD61A}" srcOrd="0" destOrd="1" presId="urn:microsoft.com/office/officeart/2005/8/layout/hList1"/>
    <dgm:cxn modelId="{002614D2-8E93-4160-92A7-B47C278589A7}" srcId="{E4281C6E-CE01-42FD-A483-3671C5DE1EA3}" destId="{328E9E60-D72E-4676-B0C9-5AC9F6253D3B}" srcOrd="0" destOrd="0" parTransId="{AAEFBAAE-8FC4-4021-8ED6-78A8AC852895}" sibTransId="{2E449335-2C41-4DD3-AE48-0DBED71347F3}"/>
    <dgm:cxn modelId="{7EC01DDA-5B2F-4671-AC48-CB76BFCEC98A}" srcId="{3A7884F2-DCE5-42F5-A434-3996F0BA33AD}" destId="{0F75BB10-F11E-4D67-BC1E-153D560BC75B}" srcOrd="0" destOrd="0" parTransId="{95C46AE8-085C-4C3B-86B4-65405B934327}" sibTransId="{737FC386-355E-4BB8-A317-764BDBA26F26}"/>
    <dgm:cxn modelId="{76B8B0DC-6F1E-417A-93EA-0ED220A01DD5}" type="presOf" srcId="{4D9C17F7-58AB-402D-8C71-6ABF5E2BEB37}" destId="{A9249DFF-80FC-4E6A-BEBC-4633E55769D4}" srcOrd="0" destOrd="0" presId="urn:microsoft.com/office/officeart/2005/8/layout/hList1"/>
    <dgm:cxn modelId="{97F6ECEC-7A4D-437A-9D08-0DD0F30AA588}" type="presOf" srcId="{F08913BD-111D-4BBB-9040-D6761F1F0A22}" destId="{51487254-8889-4F8F-A003-E47E168BB412}" srcOrd="0" destOrd="0" presId="urn:microsoft.com/office/officeart/2005/8/layout/hList1"/>
    <dgm:cxn modelId="{8DF61FFA-1375-4D33-A841-B91CCD4FDDD6}" type="presParOf" srcId="{E89E98EB-4413-451A-8A77-6002F5199D9F}" destId="{3ECB7002-0FC8-4B8F-9291-062362AAF6E4}" srcOrd="0" destOrd="0" presId="urn:microsoft.com/office/officeart/2005/8/layout/hList1"/>
    <dgm:cxn modelId="{9027B496-CAC7-4B07-85F6-E053C6257C95}" type="presParOf" srcId="{3ECB7002-0FC8-4B8F-9291-062362AAF6E4}" destId="{4B17CB6E-1E81-47EF-8400-45FDFCEAC7DF}" srcOrd="0" destOrd="0" presId="urn:microsoft.com/office/officeart/2005/8/layout/hList1"/>
    <dgm:cxn modelId="{28ABB0FA-0EE4-4DFD-ADF0-E86716BCC760}" type="presParOf" srcId="{3ECB7002-0FC8-4B8F-9291-062362AAF6E4}" destId="{EF1DD758-96C2-4467-8F95-7BAF80E930E1}" srcOrd="1" destOrd="0" presId="urn:microsoft.com/office/officeart/2005/8/layout/hList1"/>
    <dgm:cxn modelId="{A8CB57D2-E195-4CA4-87B1-E924591CE752}" type="presParOf" srcId="{E89E98EB-4413-451A-8A77-6002F5199D9F}" destId="{C67948DB-9E34-4756-A0AA-C37F8DBB751A}" srcOrd="1" destOrd="0" presId="urn:microsoft.com/office/officeart/2005/8/layout/hList1"/>
    <dgm:cxn modelId="{D0069AE4-637A-4645-B4FA-841FF6FB4081}" type="presParOf" srcId="{E89E98EB-4413-451A-8A77-6002F5199D9F}" destId="{0A4BDF95-8B79-49F0-BD4B-9AF71EB97AEA}" srcOrd="2" destOrd="0" presId="urn:microsoft.com/office/officeart/2005/8/layout/hList1"/>
    <dgm:cxn modelId="{E0F1F0F6-BC66-4D03-9B35-A107C90EC2E3}" type="presParOf" srcId="{0A4BDF95-8B79-49F0-BD4B-9AF71EB97AEA}" destId="{7BB309D5-9CB0-49F9-A187-78D112DC9171}" srcOrd="0" destOrd="0" presId="urn:microsoft.com/office/officeart/2005/8/layout/hList1"/>
    <dgm:cxn modelId="{E3254738-72F9-4F25-ACD0-321CC492EC03}" type="presParOf" srcId="{0A4BDF95-8B79-49F0-BD4B-9AF71EB97AEA}" destId="{0259725B-6607-4A1B-BB91-404B289AD61A}" srcOrd="1" destOrd="0" presId="urn:microsoft.com/office/officeart/2005/8/layout/hList1"/>
    <dgm:cxn modelId="{57661A1B-CF33-47FA-9DD8-88A7AD85BD71}" type="presParOf" srcId="{E89E98EB-4413-451A-8A77-6002F5199D9F}" destId="{7BB89739-3122-46D7-82E0-694DC05CAAB8}" srcOrd="3" destOrd="0" presId="urn:microsoft.com/office/officeart/2005/8/layout/hList1"/>
    <dgm:cxn modelId="{28A1D4D9-2257-4008-87D5-BD488B2BA2B1}" type="presParOf" srcId="{E89E98EB-4413-451A-8A77-6002F5199D9F}" destId="{FABF5E7C-263C-4131-9B50-195AEDEB18B5}" srcOrd="4" destOrd="0" presId="urn:microsoft.com/office/officeart/2005/8/layout/hList1"/>
    <dgm:cxn modelId="{6A8C844F-5EEC-429D-9C86-8FB8F8717D41}" type="presParOf" srcId="{FABF5E7C-263C-4131-9B50-195AEDEB18B5}" destId="{51487254-8889-4F8F-A003-E47E168BB412}" srcOrd="0" destOrd="0" presId="urn:microsoft.com/office/officeart/2005/8/layout/hList1"/>
    <dgm:cxn modelId="{3DC8C14C-B1A0-4D2D-A284-1725CBD063EB}" type="presParOf" srcId="{FABF5E7C-263C-4131-9B50-195AEDEB18B5}" destId="{FFC00EBF-C80B-4B23-983C-2060FCBC27BF}" srcOrd="1" destOrd="0" presId="urn:microsoft.com/office/officeart/2005/8/layout/hList1"/>
    <dgm:cxn modelId="{2773428F-66DA-42D2-94D9-FF04DBC0DF84}" type="presParOf" srcId="{E89E98EB-4413-451A-8A77-6002F5199D9F}" destId="{1238D8D6-BB99-4D28-9E59-EB6FEC6124A0}" srcOrd="5" destOrd="0" presId="urn:microsoft.com/office/officeart/2005/8/layout/hList1"/>
    <dgm:cxn modelId="{F3EE772E-92E7-44DA-BEB0-EC6A565A771E}" type="presParOf" srcId="{E89E98EB-4413-451A-8A77-6002F5199D9F}" destId="{6BD01CFE-FAEF-42E1-B067-46DA7DFADF02}" srcOrd="6" destOrd="0" presId="urn:microsoft.com/office/officeart/2005/8/layout/hList1"/>
    <dgm:cxn modelId="{BB3D6F39-1CE2-4C6F-9C9D-FEAE62CA15A7}" type="presParOf" srcId="{6BD01CFE-FAEF-42E1-B067-46DA7DFADF02}" destId="{A9249DFF-80FC-4E6A-BEBC-4633E55769D4}" srcOrd="0" destOrd="0" presId="urn:microsoft.com/office/officeart/2005/8/layout/hList1"/>
    <dgm:cxn modelId="{51F9BF0B-C7DE-46E2-9CC7-2F9C2107BEAF}" type="presParOf" srcId="{6BD01CFE-FAEF-42E1-B067-46DA7DFADF02}" destId="{A7FCFC3F-4B7F-4A19-AE09-531D83553C93}" srcOrd="1" destOrd="0" presId="urn:microsoft.com/office/officeart/2005/8/layout/hList1"/>
    <dgm:cxn modelId="{B5442C53-0C57-4587-AEC2-165B98FAA7D6}" type="presParOf" srcId="{E89E98EB-4413-451A-8A77-6002F5199D9F}" destId="{C61400C7-B99A-474A-86CF-B7D1952F5C35}" srcOrd="7" destOrd="0" presId="urn:microsoft.com/office/officeart/2005/8/layout/hList1"/>
    <dgm:cxn modelId="{6032B7EA-6CB6-4751-A3B9-E93BBBB36F51}" type="presParOf" srcId="{E89E98EB-4413-451A-8A77-6002F5199D9F}" destId="{A18B9F26-4962-45EC-BA59-87F5A903CAA2}" srcOrd="8" destOrd="0" presId="urn:microsoft.com/office/officeart/2005/8/layout/hList1"/>
    <dgm:cxn modelId="{2C73FBA5-557E-4723-8BB0-5A41D35915AE}" type="presParOf" srcId="{A18B9F26-4962-45EC-BA59-87F5A903CAA2}" destId="{2935D859-AB32-4F5C-AB04-80593A3E974B}" srcOrd="0" destOrd="0" presId="urn:microsoft.com/office/officeart/2005/8/layout/hList1"/>
    <dgm:cxn modelId="{3E5B48E7-405A-487E-9B2F-8A1A31637D1C}" type="presParOf" srcId="{A18B9F26-4962-45EC-BA59-87F5A903CAA2}" destId="{AB9190F8-ECCF-446B-ACCB-0D73E1DA2B2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123D7-4388-4D1C-8D36-D26170F5076D}">
      <dsp:nvSpPr>
        <dsp:cNvPr id="0" name=""/>
        <dsp:cNvSpPr/>
      </dsp:nvSpPr>
      <dsp:spPr>
        <a:xfrm>
          <a:off x="0" y="1420"/>
          <a:ext cx="78867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4FAA4-4687-4514-ABBC-06A35B2227C5}">
      <dsp:nvSpPr>
        <dsp:cNvPr id="0" name=""/>
        <dsp:cNvSpPr/>
      </dsp:nvSpPr>
      <dsp:spPr>
        <a:xfrm>
          <a:off x="0" y="1420"/>
          <a:ext cx="7886700" cy="48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Welcome/Introductions</a:t>
          </a:r>
        </a:p>
      </dsp:txBody>
      <dsp:txXfrm>
        <a:off x="0" y="1420"/>
        <a:ext cx="7886700" cy="484455"/>
      </dsp:txXfrm>
    </dsp:sp>
    <dsp:sp modelId="{ABE9AFF6-FB4C-48E4-804B-8AAA5A4A039B}">
      <dsp:nvSpPr>
        <dsp:cNvPr id="0" name=""/>
        <dsp:cNvSpPr/>
      </dsp:nvSpPr>
      <dsp:spPr>
        <a:xfrm>
          <a:off x="0" y="485876"/>
          <a:ext cx="7886700" cy="0"/>
        </a:xfrm>
        <a:prstGeom prst="line">
          <a:avLst/>
        </a:prstGeom>
        <a:solidFill>
          <a:schemeClr val="accent5">
            <a:hueOff val="-1986775"/>
            <a:satOff val="7962"/>
            <a:lumOff val="1726"/>
            <a:alphaOff val="0"/>
          </a:schemeClr>
        </a:solidFill>
        <a:ln w="25400" cap="flat" cmpd="sng" algn="ctr">
          <a:solidFill>
            <a:schemeClr val="accent5">
              <a:hueOff val="-1986775"/>
              <a:satOff val="7962"/>
              <a:lumOff val="17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CE79CD-463B-4C28-84D4-6D25006FE842}">
      <dsp:nvSpPr>
        <dsp:cNvPr id="0" name=""/>
        <dsp:cNvSpPr/>
      </dsp:nvSpPr>
      <dsp:spPr>
        <a:xfrm>
          <a:off x="0" y="485876"/>
          <a:ext cx="7886700" cy="48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BH Rate Improvement Initiative </a:t>
          </a:r>
        </a:p>
      </dsp:txBody>
      <dsp:txXfrm>
        <a:off x="0" y="485876"/>
        <a:ext cx="7886700" cy="484455"/>
      </dsp:txXfrm>
    </dsp:sp>
    <dsp:sp modelId="{3B9B6E8A-5E6A-498D-97BC-B9785F49E203}">
      <dsp:nvSpPr>
        <dsp:cNvPr id="0" name=""/>
        <dsp:cNvSpPr/>
      </dsp:nvSpPr>
      <dsp:spPr>
        <a:xfrm>
          <a:off x="0" y="970332"/>
          <a:ext cx="7886700" cy="0"/>
        </a:xfrm>
        <a:prstGeom prst="line">
          <a:avLst/>
        </a:prstGeom>
        <a:solidFill>
          <a:schemeClr val="accent5">
            <a:hueOff val="-3973551"/>
            <a:satOff val="15924"/>
            <a:lumOff val="3451"/>
            <a:alphaOff val="0"/>
          </a:schemeClr>
        </a:solidFill>
        <a:ln w="25400" cap="flat" cmpd="sng" algn="ctr">
          <a:solidFill>
            <a:schemeClr val="accent5">
              <a:hueOff val="-3973551"/>
              <a:satOff val="15924"/>
              <a:lumOff val="345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965387-A785-4E79-A35E-5881476A6BE5}">
      <dsp:nvSpPr>
        <dsp:cNvPr id="0" name=""/>
        <dsp:cNvSpPr/>
      </dsp:nvSpPr>
      <dsp:spPr>
        <a:xfrm>
          <a:off x="0" y="970332"/>
          <a:ext cx="7886700" cy="48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Follow-Up After Hospitalization for Mental Illness (FUH)</a:t>
          </a:r>
        </a:p>
      </dsp:txBody>
      <dsp:txXfrm>
        <a:off x="0" y="970332"/>
        <a:ext cx="7886700" cy="484455"/>
      </dsp:txXfrm>
    </dsp:sp>
    <dsp:sp modelId="{9D4EE90D-B3AE-4A10-9BBA-2F12E9CBC687}">
      <dsp:nvSpPr>
        <dsp:cNvPr id="0" name=""/>
        <dsp:cNvSpPr/>
      </dsp:nvSpPr>
      <dsp:spPr>
        <a:xfrm>
          <a:off x="0" y="1454788"/>
          <a:ext cx="7886700" cy="0"/>
        </a:xfrm>
        <a:prstGeom prst="line">
          <a:avLst/>
        </a:prstGeom>
        <a:solidFill>
          <a:schemeClr val="accent5">
            <a:hueOff val="-5960326"/>
            <a:satOff val="23887"/>
            <a:lumOff val="5177"/>
            <a:alphaOff val="0"/>
          </a:schemeClr>
        </a:solidFill>
        <a:ln w="25400" cap="flat" cmpd="sng" algn="ctr">
          <a:solidFill>
            <a:schemeClr val="accent5">
              <a:hueOff val="-5960326"/>
              <a:satOff val="23887"/>
              <a:lumOff val="5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2069B1-652B-4C57-8DE0-EB5DE13FF695}">
      <dsp:nvSpPr>
        <dsp:cNvPr id="0" name=""/>
        <dsp:cNvSpPr/>
      </dsp:nvSpPr>
      <dsp:spPr>
        <a:xfrm>
          <a:off x="0" y="1454788"/>
          <a:ext cx="7886700" cy="48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Follow-Up After ED Visit for Mental Illness (FUM) </a:t>
          </a:r>
        </a:p>
      </dsp:txBody>
      <dsp:txXfrm>
        <a:off x="0" y="1454788"/>
        <a:ext cx="7886700" cy="484455"/>
      </dsp:txXfrm>
    </dsp:sp>
    <dsp:sp modelId="{1E3F73C9-4E49-459D-AF8E-B1EC24F7BB97}">
      <dsp:nvSpPr>
        <dsp:cNvPr id="0" name=""/>
        <dsp:cNvSpPr/>
      </dsp:nvSpPr>
      <dsp:spPr>
        <a:xfrm>
          <a:off x="0" y="1939244"/>
          <a:ext cx="7886700" cy="0"/>
        </a:xfrm>
        <a:prstGeom prst="line">
          <a:avLst/>
        </a:prstGeom>
        <a:solidFill>
          <a:schemeClr val="accent5">
            <a:hueOff val="-7947101"/>
            <a:satOff val="31849"/>
            <a:lumOff val="6902"/>
            <a:alphaOff val="0"/>
          </a:schemeClr>
        </a:solidFill>
        <a:ln w="25400" cap="flat" cmpd="sng" algn="ctr">
          <a:solidFill>
            <a:schemeClr val="accent5">
              <a:hueOff val="-7947101"/>
              <a:satOff val="31849"/>
              <a:lumOff val="69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E32CDF-B16C-4172-A48F-92C84739E193}">
      <dsp:nvSpPr>
        <dsp:cNvPr id="0" name=""/>
        <dsp:cNvSpPr/>
      </dsp:nvSpPr>
      <dsp:spPr>
        <a:xfrm>
          <a:off x="0" y="1939244"/>
          <a:ext cx="7886700" cy="48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Follow-Up After ED Visit for Substance use Disorder (FUA) </a:t>
          </a:r>
        </a:p>
      </dsp:txBody>
      <dsp:txXfrm>
        <a:off x="0" y="1939244"/>
        <a:ext cx="7886700" cy="484455"/>
      </dsp:txXfrm>
    </dsp:sp>
    <dsp:sp modelId="{AD549CD9-0563-40BC-A338-8C041F935C13}">
      <dsp:nvSpPr>
        <dsp:cNvPr id="0" name=""/>
        <dsp:cNvSpPr/>
      </dsp:nvSpPr>
      <dsp:spPr>
        <a:xfrm>
          <a:off x="0" y="2423700"/>
          <a:ext cx="7886700" cy="0"/>
        </a:xfrm>
        <a:prstGeom prst="line">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3BFE8D-9244-4554-B39C-DBA12EEF5009}">
      <dsp:nvSpPr>
        <dsp:cNvPr id="0" name=""/>
        <dsp:cNvSpPr/>
      </dsp:nvSpPr>
      <dsp:spPr>
        <a:xfrm>
          <a:off x="0" y="2423700"/>
          <a:ext cx="7886700" cy="48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Member Rewards Program </a:t>
          </a:r>
        </a:p>
      </dsp:txBody>
      <dsp:txXfrm>
        <a:off x="0" y="2423700"/>
        <a:ext cx="7886700" cy="4844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4F3CB-7574-4034-88F0-49FC5EB65F9C}">
      <dsp:nvSpPr>
        <dsp:cNvPr id="0" name=""/>
        <dsp:cNvSpPr/>
      </dsp:nvSpPr>
      <dsp:spPr>
        <a:xfrm>
          <a:off x="0" y="1528"/>
          <a:ext cx="7128587"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120240-DE20-40B7-A31E-DDBF0B373DAF}">
      <dsp:nvSpPr>
        <dsp:cNvPr id="0" name=""/>
        <dsp:cNvSpPr/>
      </dsp:nvSpPr>
      <dsp:spPr>
        <a:xfrm>
          <a:off x="0" y="1528"/>
          <a:ext cx="7128587" cy="521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Members can earn the same exact rewards as before; it will be loaded to their new cards.</a:t>
          </a:r>
        </a:p>
      </dsp:txBody>
      <dsp:txXfrm>
        <a:off x="0" y="1528"/>
        <a:ext cx="7128587" cy="521227"/>
      </dsp:txXfrm>
    </dsp:sp>
    <dsp:sp modelId="{ACEB79B3-1EF2-4461-AEAD-670E5D35B8A2}">
      <dsp:nvSpPr>
        <dsp:cNvPr id="0" name=""/>
        <dsp:cNvSpPr/>
      </dsp:nvSpPr>
      <dsp:spPr>
        <a:xfrm>
          <a:off x="0" y="522755"/>
          <a:ext cx="7128587" cy="0"/>
        </a:xfrm>
        <a:prstGeom prst="line">
          <a:avLst/>
        </a:prstGeom>
        <a:solidFill>
          <a:schemeClr val="accent5">
            <a:hueOff val="-1986775"/>
            <a:satOff val="7962"/>
            <a:lumOff val="1726"/>
            <a:alphaOff val="0"/>
          </a:schemeClr>
        </a:solidFill>
        <a:ln w="25400" cap="flat" cmpd="sng" algn="ctr">
          <a:solidFill>
            <a:schemeClr val="accent5">
              <a:hueOff val="-1986775"/>
              <a:satOff val="7962"/>
              <a:lumOff val="17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1EEF13-ED65-4C46-B7B5-CF229D874D86}">
      <dsp:nvSpPr>
        <dsp:cNvPr id="0" name=""/>
        <dsp:cNvSpPr/>
      </dsp:nvSpPr>
      <dsp:spPr>
        <a:xfrm>
          <a:off x="0" y="522755"/>
          <a:ext cx="7128587" cy="521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Rewards earned expire 6 months after the reward is put onto the member’s card.</a:t>
          </a:r>
        </a:p>
      </dsp:txBody>
      <dsp:txXfrm>
        <a:off x="0" y="522755"/>
        <a:ext cx="7128587" cy="521227"/>
      </dsp:txXfrm>
    </dsp:sp>
    <dsp:sp modelId="{2F238CD0-C403-4370-A2EE-CC70AE4C8C7E}">
      <dsp:nvSpPr>
        <dsp:cNvPr id="0" name=""/>
        <dsp:cNvSpPr/>
      </dsp:nvSpPr>
      <dsp:spPr>
        <a:xfrm>
          <a:off x="0" y="1043983"/>
          <a:ext cx="7128587" cy="0"/>
        </a:xfrm>
        <a:prstGeom prst="line">
          <a:avLst/>
        </a:prstGeom>
        <a:solidFill>
          <a:schemeClr val="accent5">
            <a:hueOff val="-3973551"/>
            <a:satOff val="15924"/>
            <a:lumOff val="3451"/>
            <a:alphaOff val="0"/>
          </a:schemeClr>
        </a:solidFill>
        <a:ln w="25400" cap="flat" cmpd="sng" algn="ctr">
          <a:solidFill>
            <a:schemeClr val="accent5">
              <a:hueOff val="-3973551"/>
              <a:satOff val="15924"/>
              <a:lumOff val="345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78938E-C87F-478C-82E6-3588B138FA3F}">
      <dsp:nvSpPr>
        <dsp:cNvPr id="0" name=""/>
        <dsp:cNvSpPr/>
      </dsp:nvSpPr>
      <dsp:spPr>
        <a:xfrm>
          <a:off x="0" y="1043983"/>
          <a:ext cx="7128587" cy="521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Members will still be able to call our call center for questions regarding the benefit, card replacements, card issues, etc.</a:t>
          </a:r>
        </a:p>
      </dsp:txBody>
      <dsp:txXfrm>
        <a:off x="0" y="1043983"/>
        <a:ext cx="7128587" cy="521227"/>
      </dsp:txXfrm>
    </dsp:sp>
    <dsp:sp modelId="{441AE37D-AF4A-4B1E-913F-3F598131E0BD}">
      <dsp:nvSpPr>
        <dsp:cNvPr id="0" name=""/>
        <dsp:cNvSpPr/>
      </dsp:nvSpPr>
      <dsp:spPr>
        <a:xfrm>
          <a:off x="0" y="1565210"/>
          <a:ext cx="7128587" cy="0"/>
        </a:xfrm>
        <a:prstGeom prst="line">
          <a:avLst/>
        </a:prstGeom>
        <a:solidFill>
          <a:schemeClr val="accent5">
            <a:hueOff val="-5960326"/>
            <a:satOff val="23887"/>
            <a:lumOff val="5177"/>
            <a:alphaOff val="0"/>
          </a:schemeClr>
        </a:solidFill>
        <a:ln w="25400" cap="flat" cmpd="sng" algn="ctr">
          <a:solidFill>
            <a:schemeClr val="accent5">
              <a:hueOff val="-5960326"/>
              <a:satOff val="23887"/>
              <a:lumOff val="5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0C61A1-05D6-41F0-B646-966A9FAA11C1}">
      <dsp:nvSpPr>
        <dsp:cNvPr id="0" name=""/>
        <dsp:cNvSpPr/>
      </dsp:nvSpPr>
      <dsp:spPr>
        <a:xfrm>
          <a:off x="0" y="1565210"/>
          <a:ext cx="7128587" cy="521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Members can still use the OTC Network App or call our call center to see their balance.</a:t>
          </a:r>
        </a:p>
      </dsp:txBody>
      <dsp:txXfrm>
        <a:off x="0" y="1565210"/>
        <a:ext cx="7128587" cy="521227"/>
      </dsp:txXfrm>
    </dsp:sp>
    <dsp:sp modelId="{79771481-08B5-4516-AEEE-9EC71C86580B}">
      <dsp:nvSpPr>
        <dsp:cNvPr id="0" name=""/>
        <dsp:cNvSpPr/>
      </dsp:nvSpPr>
      <dsp:spPr>
        <a:xfrm>
          <a:off x="0" y="2086437"/>
          <a:ext cx="7128587" cy="0"/>
        </a:xfrm>
        <a:prstGeom prst="line">
          <a:avLst/>
        </a:prstGeom>
        <a:solidFill>
          <a:schemeClr val="accent5">
            <a:hueOff val="-7947101"/>
            <a:satOff val="31849"/>
            <a:lumOff val="6902"/>
            <a:alphaOff val="0"/>
          </a:schemeClr>
        </a:solidFill>
        <a:ln w="25400" cap="flat" cmpd="sng" algn="ctr">
          <a:solidFill>
            <a:schemeClr val="accent5">
              <a:hueOff val="-7947101"/>
              <a:satOff val="31849"/>
              <a:lumOff val="69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9EEFBC-6621-4A47-9CF9-5605502DBC9D}">
      <dsp:nvSpPr>
        <dsp:cNvPr id="0" name=""/>
        <dsp:cNvSpPr/>
      </dsp:nvSpPr>
      <dsp:spPr>
        <a:xfrm>
          <a:off x="0" y="2086437"/>
          <a:ext cx="7128587" cy="521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Cards must be activated before they can be used.</a:t>
          </a:r>
        </a:p>
      </dsp:txBody>
      <dsp:txXfrm>
        <a:off x="0" y="2086437"/>
        <a:ext cx="7128587" cy="521227"/>
      </dsp:txXfrm>
    </dsp:sp>
    <dsp:sp modelId="{1D125590-81DF-47AC-8DFA-B9E94857AA15}">
      <dsp:nvSpPr>
        <dsp:cNvPr id="0" name=""/>
        <dsp:cNvSpPr/>
      </dsp:nvSpPr>
      <dsp:spPr>
        <a:xfrm>
          <a:off x="0" y="2607665"/>
          <a:ext cx="7128587" cy="0"/>
        </a:xfrm>
        <a:prstGeom prst="line">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4E9869-770E-41E5-AA5B-DF6313D1A3DF}">
      <dsp:nvSpPr>
        <dsp:cNvPr id="0" name=""/>
        <dsp:cNvSpPr/>
      </dsp:nvSpPr>
      <dsp:spPr>
        <a:xfrm>
          <a:off x="0" y="2607665"/>
          <a:ext cx="7128587" cy="521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Members cannot purchase tobacco, alcohol, or firearms</a:t>
          </a:r>
        </a:p>
      </dsp:txBody>
      <dsp:txXfrm>
        <a:off x="0" y="2607665"/>
        <a:ext cx="7128587" cy="52122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41A87-4C5C-4A3F-87C6-29891ABFF6C1}">
      <dsp:nvSpPr>
        <dsp:cNvPr id="0" name=""/>
        <dsp:cNvSpPr/>
      </dsp:nvSpPr>
      <dsp:spPr>
        <a:xfrm>
          <a:off x="0" y="58102"/>
          <a:ext cx="7427108" cy="74353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Calibri"/>
              <a:cs typeface="Calibri"/>
            </a:rPr>
            <a:t>Purpose</a:t>
          </a:r>
          <a:endParaRPr lang="en-US" sz="3100" b="1" kern="1200" dirty="0">
            <a:latin typeface="Calibri"/>
            <a:cs typeface="Calibri"/>
          </a:endParaRPr>
        </a:p>
      </dsp:txBody>
      <dsp:txXfrm>
        <a:off x="36296" y="94398"/>
        <a:ext cx="7354516" cy="670943"/>
      </dsp:txXfrm>
    </dsp:sp>
    <dsp:sp modelId="{B3CCB886-C629-D241-B5FC-41B7515B6092}">
      <dsp:nvSpPr>
        <dsp:cNvPr id="0" name=""/>
        <dsp:cNvSpPr/>
      </dsp:nvSpPr>
      <dsp:spPr>
        <a:xfrm>
          <a:off x="0" y="890917"/>
          <a:ext cx="7427108" cy="74353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dirty="0">
              <a:latin typeface="Calibri"/>
              <a:cs typeface="Calibri"/>
            </a:rPr>
            <a:t>Redetermination Overview </a:t>
          </a:r>
        </a:p>
      </dsp:txBody>
      <dsp:txXfrm>
        <a:off x="36296" y="927213"/>
        <a:ext cx="7354516" cy="670943"/>
      </dsp:txXfrm>
    </dsp:sp>
    <dsp:sp modelId="{0C7D0826-332E-084E-8670-B3AA903E2846}">
      <dsp:nvSpPr>
        <dsp:cNvPr id="0" name=""/>
        <dsp:cNvSpPr/>
      </dsp:nvSpPr>
      <dsp:spPr>
        <a:xfrm>
          <a:off x="0" y="1723732"/>
          <a:ext cx="7427108" cy="74353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Calibri"/>
              <a:cs typeface="Calibri"/>
            </a:rPr>
            <a:t>Timelines</a:t>
          </a:r>
        </a:p>
      </dsp:txBody>
      <dsp:txXfrm>
        <a:off x="36296" y="1760028"/>
        <a:ext cx="7354516" cy="670943"/>
      </dsp:txXfrm>
    </dsp:sp>
    <dsp:sp modelId="{4F0939D8-2E99-2140-B35A-9E8EC2626D80}">
      <dsp:nvSpPr>
        <dsp:cNvPr id="0" name=""/>
        <dsp:cNvSpPr/>
      </dsp:nvSpPr>
      <dsp:spPr>
        <a:xfrm>
          <a:off x="0" y="2556547"/>
          <a:ext cx="7427108" cy="74353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Calibri"/>
              <a:cs typeface="Calibri"/>
            </a:rPr>
            <a:t>What Can Care Coordination Teams Do?</a:t>
          </a:r>
        </a:p>
      </dsp:txBody>
      <dsp:txXfrm>
        <a:off x="36296" y="2592843"/>
        <a:ext cx="7354516" cy="670943"/>
      </dsp:txXfrm>
    </dsp:sp>
    <dsp:sp modelId="{DB3A3066-A04E-3B49-AFEA-2E3C944F5C56}">
      <dsp:nvSpPr>
        <dsp:cNvPr id="0" name=""/>
        <dsp:cNvSpPr/>
      </dsp:nvSpPr>
      <dsp:spPr>
        <a:xfrm>
          <a:off x="0" y="3389362"/>
          <a:ext cx="7427108" cy="74353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dirty="0">
              <a:latin typeface="Calibri"/>
              <a:cs typeface="Calibri"/>
            </a:rPr>
            <a:t>Manage My Case Overview </a:t>
          </a:r>
        </a:p>
      </dsp:txBody>
      <dsp:txXfrm>
        <a:off x="36296" y="3425658"/>
        <a:ext cx="7354516" cy="6709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DF6CA-7E09-4DFA-BBB4-7150D9EDD290}">
      <dsp:nvSpPr>
        <dsp:cNvPr id="0" name=""/>
        <dsp:cNvSpPr/>
      </dsp:nvSpPr>
      <dsp:spPr>
        <a:xfrm>
          <a:off x="0" y="374174"/>
          <a:ext cx="8112907" cy="20837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9652" tIns="437388" rIns="629652" bIns="149352" numCol="1" spcCol="1270" anchor="t" anchorCtr="0">
          <a:noAutofit/>
        </a:bodyPr>
        <a:lstStyle/>
        <a:p>
          <a:pPr marL="111125" lvl="1" indent="0" algn="l" defTabSz="933450">
            <a:lnSpc>
              <a:spcPct val="90000"/>
            </a:lnSpc>
            <a:spcBef>
              <a:spcPct val="0"/>
            </a:spcBef>
            <a:spcAft>
              <a:spcPct val="15000"/>
            </a:spcAft>
            <a:buFont typeface="Arial" panose="020B0604020202020204" pitchFamily="34" charset="0"/>
            <a:buNone/>
          </a:pPr>
          <a:r>
            <a:rPr lang="en-US" sz="2100" kern="1200" dirty="0">
              <a:latin typeface="Calibri"/>
              <a:cs typeface="Calibri"/>
            </a:rPr>
            <a:t>Medicaid redetermination is the process Medicaid enrollees must complete annually* to determine their eligibility for Medicaid. If Medicaid enrollees do not complete the renewal process and provide the required eligibility documents, their Medicaid benefits may be terminated.</a:t>
          </a:r>
        </a:p>
      </dsp:txBody>
      <dsp:txXfrm>
        <a:off x="0" y="374174"/>
        <a:ext cx="8112907" cy="2083725"/>
      </dsp:txXfrm>
    </dsp:sp>
    <dsp:sp modelId="{9DB01618-2B90-4FD5-8336-3016A6114BCF}">
      <dsp:nvSpPr>
        <dsp:cNvPr id="0" name=""/>
        <dsp:cNvSpPr/>
      </dsp:nvSpPr>
      <dsp:spPr>
        <a:xfrm>
          <a:off x="405645" y="64214"/>
          <a:ext cx="6687517" cy="619920"/>
        </a:xfrm>
        <a:prstGeom prst="roundRect">
          <a:avLst/>
        </a:prstGeom>
        <a:solidFill>
          <a:srgbClr val="51B1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654" tIns="0" rIns="214654" bIns="0" numCol="1" spcCol="1270" anchor="ctr" anchorCtr="0">
          <a:noAutofit/>
        </a:bodyPr>
        <a:lstStyle/>
        <a:p>
          <a:pPr marL="0" lvl="0" indent="0" algn="l" defTabSz="800100" rtl="0">
            <a:lnSpc>
              <a:spcPct val="90000"/>
            </a:lnSpc>
            <a:spcBef>
              <a:spcPct val="0"/>
            </a:spcBef>
            <a:spcAft>
              <a:spcPct val="35000"/>
            </a:spcAft>
            <a:buNone/>
          </a:pPr>
          <a:r>
            <a:rPr lang="en-US" sz="1800" b="1" kern="1200" dirty="0"/>
            <a:t>Redetermination (REDE) or Medicaid Renewal</a:t>
          </a:r>
          <a:r>
            <a:rPr lang="en-US" sz="1800" b="1" kern="1200" dirty="0">
              <a:latin typeface="Calibri Light" panose="020F0302020204030204"/>
            </a:rPr>
            <a:t> </a:t>
          </a:r>
          <a:endParaRPr lang="en-US" sz="1800" b="1" kern="1200" dirty="0"/>
        </a:p>
      </dsp:txBody>
      <dsp:txXfrm>
        <a:off x="435907" y="94476"/>
        <a:ext cx="6626993" cy="559396"/>
      </dsp:txXfrm>
    </dsp:sp>
    <dsp:sp modelId="{E59F5C1C-4879-4FA3-9A90-7204E83C4EE3}">
      <dsp:nvSpPr>
        <dsp:cNvPr id="0" name=""/>
        <dsp:cNvSpPr/>
      </dsp:nvSpPr>
      <dsp:spPr>
        <a:xfrm>
          <a:off x="0" y="2881260"/>
          <a:ext cx="8112907" cy="20837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9652" tIns="437388" rIns="629652" bIns="149352" numCol="1" spcCol="1270" anchor="t" anchorCtr="0">
          <a:noAutofit/>
        </a:bodyPr>
        <a:lstStyle/>
        <a:p>
          <a:pPr marL="111125" lvl="1" indent="0" algn="l" defTabSz="933450" rtl="0">
            <a:lnSpc>
              <a:spcPct val="90000"/>
            </a:lnSpc>
            <a:spcBef>
              <a:spcPct val="0"/>
            </a:spcBef>
            <a:spcAft>
              <a:spcPct val="15000"/>
            </a:spcAft>
            <a:buNone/>
          </a:pPr>
          <a:r>
            <a:rPr lang="en-US" sz="2100" b="0" kern="1200" dirty="0"/>
            <a:t>Medicaid redetermination was on hold due to the COVID-19 public health emergen</a:t>
          </a:r>
          <a:r>
            <a:rPr lang="en-US" sz="2100" b="0" kern="1200" dirty="0">
              <a:latin typeface="Calibri"/>
              <a:cs typeface="Calibri"/>
            </a:rPr>
            <a:t>cy (PHE). Many Medicaid enrollees may be unfamiliar with the redetermination process because it </a:t>
          </a:r>
          <a:r>
            <a:rPr lang="en-US" sz="2100" kern="1200" dirty="0">
              <a:latin typeface="Calibri"/>
              <a:cs typeface="Calibri"/>
            </a:rPr>
            <a:t>was on hold for over two years or joined CountyCare during the PHE and have not gone through this process.</a:t>
          </a:r>
          <a:r>
            <a:rPr lang="en-US" sz="2100" kern="1200" dirty="0">
              <a:solidFill>
                <a:schemeClr val="tx1"/>
              </a:solidFill>
              <a:latin typeface="Calibri"/>
              <a:cs typeface="Calibri"/>
            </a:rPr>
            <a:t> </a:t>
          </a:r>
          <a:endParaRPr lang="en-US" sz="2100" b="0" kern="1200" dirty="0">
            <a:solidFill>
              <a:schemeClr val="tx1"/>
            </a:solidFill>
            <a:latin typeface="Calibri"/>
            <a:ea typeface="Calibri" panose="020F0502020204030204" pitchFamily="34" charset="0"/>
            <a:cs typeface="Calibri"/>
          </a:endParaRPr>
        </a:p>
      </dsp:txBody>
      <dsp:txXfrm>
        <a:off x="0" y="2881260"/>
        <a:ext cx="8112907" cy="2083725"/>
      </dsp:txXfrm>
    </dsp:sp>
    <dsp:sp modelId="{A92F8D81-B780-4C5C-85EE-A9C50C5ADBF7}">
      <dsp:nvSpPr>
        <dsp:cNvPr id="0" name=""/>
        <dsp:cNvSpPr/>
      </dsp:nvSpPr>
      <dsp:spPr>
        <a:xfrm>
          <a:off x="405645" y="2571300"/>
          <a:ext cx="6687517" cy="619920"/>
        </a:xfrm>
        <a:prstGeom prst="roundRect">
          <a:avLst/>
        </a:prstGeom>
        <a:solidFill>
          <a:srgbClr val="51B1E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654" tIns="0" rIns="214654" bIns="0" numCol="1" spcCol="1270" anchor="ctr" anchorCtr="0">
          <a:noAutofit/>
        </a:bodyPr>
        <a:lstStyle/>
        <a:p>
          <a:pPr marL="0" lvl="0" indent="0" algn="l" defTabSz="800100" rtl="0">
            <a:lnSpc>
              <a:spcPct val="90000"/>
            </a:lnSpc>
            <a:spcBef>
              <a:spcPct val="0"/>
            </a:spcBef>
            <a:spcAft>
              <a:spcPct val="35000"/>
            </a:spcAft>
            <a:buNone/>
          </a:pPr>
          <a:r>
            <a:rPr lang="en-US" sz="1800" b="1" kern="1200" dirty="0">
              <a:solidFill>
                <a:schemeClr val="bg1"/>
              </a:solidFill>
              <a:ea typeface="Calibri" panose="020F0502020204030204" pitchFamily="34" charset="0"/>
            </a:rPr>
            <a:t>Why is Medicaid Redetermination Restarting?</a:t>
          </a:r>
          <a:r>
            <a:rPr lang="en-US" sz="1800" b="1" kern="1200" dirty="0">
              <a:solidFill>
                <a:schemeClr val="bg1"/>
              </a:solidFill>
              <a:latin typeface="Calibri Light" panose="020F0302020204030204"/>
              <a:ea typeface="Calibri" panose="020F0502020204030204" pitchFamily="34" charset="0"/>
            </a:rPr>
            <a:t> </a:t>
          </a:r>
          <a:endParaRPr lang="en-US" sz="1800" b="1" kern="1200" dirty="0">
            <a:solidFill>
              <a:schemeClr val="bg1"/>
            </a:solidFill>
            <a:ea typeface="Calibri" panose="020F0502020204030204" pitchFamily="34" charset="0"/>
          </a:endParaRPr>
        </a:p>
      </dsp:txBody>
      <dsp:txXfrm>
        <a:off x="435907" y="2601562"/>
        <a:ext cx="6626993" cy="5593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DF6CA-7E09-4DFA-BBB4-7150D9EDD290}">
      <dsp:nvSpPr>
        <dsp:cNvPr id="0" name=""/>
        <dsp:cNvSpPr/>
      </dsp:nvSpPr>
      <dsp:spPr>
        <a:xfrm>
          <a:off x="0" y="380999"/>
          <a:ext cx="8112907" cy="441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9652" tIns="416560" rIns="629652" bIns="142240" numCol="1" spcCol="1270" anchor="t" anchorCtr="0">
          <a:noAutofit/>
        </a:bodyPr>
        <a:lstStyle/>
        <a:p>
          <a:pPr marL="111125" lvl="1" indent="0" algn="l" defTabSz="889000">
            <a:lnSpc>
              <a:spcPct val="90000"/>
            </a:lnSpc>
            <a:spcBef>
              <a:spcPct val="0"/>
            </a:spcBef>
            <a:spcAft>
              <a:spcPct val="15000"/>
            </a:spcAft>
            <a:buFont typeface="Arial" panose="020B0604020202020204" pitchFamily="34" charset="0"/>
            <a:buNone/>
          </a:pPr>
          <a:r>
            <a:rPr lang="en-US" sz="2000" b="1" kern="1200" dirty="0"/>
            <a:t>Form A – No response required.</a:t>
          </a:r>
        </a:p>
        <a:p>
          <a:pPr marL="346075" lvl="2" indent="-234950" algn="l" defTabSz="889000">
            <a:lnSpc>
              <a:spcPct val="90000"/>
            </a:lnSpc>
            <a:spcBef>
              <a:spcPct val="0"/>
            </a:spcBef>
            <a:spcAft>
              <a:spcPct val="15000"/>
            </a:spcAft>
            <a:buChar char="•"/>
          </a:pPr>
          <a:r>
            <a:rPr lang="en-US" sz="2000" b="0" kern="1200" dirty="0"/>
            <a:t>This is referred to as an Ex-</a:t>
          </a:r>
          <a:r>
            <a:rPr lang="en-US" sz="2000" b="0" kern="1200" dirty="0" err="1"/>
            <a:t>Parte</a:t>
          </a:r>
          <a:r>
            <a:rPr lang="en-US" sz="2000" b="0" kern="1200" dirty="0"/>
            <a:t> renewal.  Enrollees who receive Form A notice do not need to do anything to keep their coverage.  Form A notifies the enrollee that their coverage has been renewed using electronic verification. It also includes the information (family size, income amount, etc.) that was used to renew coverage.</a:t>
          </a:r>
        </a:p>
        <a:p>
          <a:pPr marL="111125" lvl="1" indent="0" algn="l" defTabSz="889000">
            <a:lnSpc>
              <a:spcPct val="90000"/>
            </a:lnSpc>
            <a:spcBef>
              <a:spcPct val="0"/>
            </a:spcBef>
            <a:spcAft>
              <a:spcPct val="15000"/>
            </a:spcAft>
            <a:buFont typeface="Arial" panose="020B0604020202020204" pitchFamily="34" charset="0"/>
            <a:buNone/>
          </a:pPr>
          <a:r>
            <a:rPr lang="en-US" sz="2000" b="1" kern="1200" dirty="0"/>
            <a:t>Form B – Response is required.</a:t>
          </a:r>
        </a:p>
        <a:p>
          <a:pPr marL="346075" lvl="1" indent="-234950" algn="l" defTabSz="889000" rtl="0">
            <a:lnSpc>
              <a:spcPct val="90000"/>
            </a:lnSpc>
            <a:spcBef>
              <a:spcPct val="0"/>
            </a:spcBef>
            <a:spcAft>
              <a:spcPct val="15000"/>
            </a:spcAft>
            <a:buFont typeface="Arial" panose="020B0604020202020204" pitchFamily="34" charset="0"/>
            <a:buChar char="•"/>
          </a:pPr>
          <a:r>
            <a:rPr lang="en-US" sz="2000" b="0" kern="1200" dirty="0"/>
            <a:t>This is a pre-populated form that notifies enrollees they are up for renewal and that they must complete their redetermination in order to be assessed for renewed coverage.  If the enrollee does not respond to Form B by the due date, their Medicaid coverage will be cancelled.</a:t>
          </a:r>
          <a:endParaRPr lang="en-US" sz="2000" b="0" kern="1200" dirty="0">
            <a:latin typeface="Calibri"/>
            <a:cs typeface="Calibri"/>
          </a:endParaRPr>
        </a:p>
      </dsp:txBody>
      <dsp:txXfrm>
        <a:off x="0" y="380999"/>
        <a:ext cx="8112907" cy="4410000"/>
      </dsp:txXfrm>
    </dsp:sp>
    <dsp:sp modelId="{9DB01618-2B90-4FD5-8336-3016A6114BCF}">
      <dsp:nvSpPr>
        <dsp:cNvPr id="0" name=""/>
        <dsp:cNvSpPr/>
      </dsp:nvSpPr>
      <dsp:spPr>
        <a:xfrm>
          <a:off x="405645" y="85799"/>
          <a:ext cx="6687517" cy="590400"/>
        </a:xfrm>
        <a:prstGeom prst="roundRect">
          <a:avLst/>
        </a:prstGeom>
        <a:solidFill>
          <a:srgbClr val="51B1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654" tIns="0" rIns="214654" bIns="0" numCol="1" spcCol="1270" anchor="ctr" anchorCtr="0">
          <a:noAutofit/>
        </a:bodyPr>
        <a:lstStyle/>
        <a:p>
          <a:pPr marL="0" lvl="0" indent="0" algn="l" defTabSz="800100">
            <a:lnSpc>
              <a:spcPct val="90000"/>
            </a:lnSpc>
            <a:spcBef>
              <a:spcPct val="0"/>
            </a:spcBef>
            <a:spcAft>
              <a:spcPct val="35000"/>
            </a:spcAft>
            <a:buNone/>
          </a:pPr>
          <a:r>
            <a:rPr lang="en-US" sz="1800" b="1" kern="1200" dirty="0"/>
            <a:t>Form A vs. Form B Renewals</a:t>
          </a:r>
        </a:p>
      </dsp:txBody>
      <dsp:txXfrm>
        <a:off x="434466" y="114620"/>
        <a:ext cx="6629875" cy="53275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DF6CA-7E09-4DFA-BBB4-7150D9EDD290}">
      <dsp:nvSpPr>
        <dsp:cNvPr id="0" name=""/>
        <dsp:cNvSpPr/>
      </dsp:nvSpPr>
      <dsp:spPr>
        <a:xfrm>
          <a:off x="0" y="235076"/>
          <a:ext cx="8354079" cy="338791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8369" tIns="520700" rIns="648369" bIns="177800" numCol="1" spcCol="1270" anchor="t" anchorCtr="0">
          <a:noAutofit/>
        </a:bodyPr>
        <a:lstStyle/>
        <a:p>
          <a:pPr marL="111125" lvl="1" indent="0" algn="l" defTabSz="1111250">
            <a:lnSpc>
              <a:spcPct val="90000"/>
            </a:lnSpc>
            <a:spcBef>
              <a:spcPct val="0"/>
            </a:spcBef>
            <a:spcAft>
              <a:spcPct val="15000"/>
            </a:spcAft>
            <a:buNone/>
          </a:pPr>
          <a:endParaRPr lang="en-US" sz="2500" kern="1200" dirty="0"/>
        </a:p>
        <a:p>
          <a:pPr marL="111125" lvl="1" indent="0" algn="l" defTabSz="1111250">
            <a:lnSpc>
              <a:spcPct val="90000"/>
            </a:lnSpc>
            <a:spcBef>
              <a:spcPct val="0"/>
            </a:spcBef>
            <a:spcAft>
              <a:spcPct val="15000"/>
            </a:spcAft>
            <a:buNone/>
          </a:pPr>
          <a:r>
            <a:rPr lang="en-US" sz="2500" b="1" kern="1200" dirty="0">
              <a:solidFill>
                <a:schemeClr val="tx1"/>
              </a:solidFill>
            </a:rPr>
            <a:t>Make sure members update their address </a:t>
          </a:r>
          <a:endParaRPr lang="en-US" sz="2500" kern="1200" dirty="0"/>
        </a:p>
        <a:p>
          <a:pPr marL="111125" lvl="1" indent="0" algn="l" defTabSz="1111250">
            <a:lnSpc>
              <a:spcPct val="90000"/>
            </a:lnSpc>
            <a:spcBef>
              <a:spcPct val="0"/>
            </a:spcBef>
            <a:spcAft>
              <a:spcPct val="15000"/>
            </a:spcAft>
            <a:buNone/>
          </a:pPr>
          <a:r>
            <a:rPr lang="en-US" sz="2500" kern="1200" dirty="0"/>
            <a:t>You can help members by encouraging them to make sure their information (mailing address, phone number, and email) is up-to-date with HFS. </a:t>
          </a:r>
        </a:p>
        <a:p>
          <a:pPr marL="111125" lvl="1" indent="0" algn="l" defTabSz="1111250">
            <a:lnSpc>
              <a:spcPct val="90000"/>
            </a:lnSpc>
            <a:spcBef>
              <a:spcPct val="0"/>
            </a:spcBef>
            <a:spcAft>
              <a:spcPct val="15000"/>
            </a:spcAft>
            <a:buNone/>
          </a:pPr>
          <a:endParaRPr lang="en-US" sz="2500" kern="1200" dirty="0"/>
        </a:p>
        <a:p>
          <a:pPr marL="111125" lvl="1" indent="0" algn="l" defTabSz="1111250">
            <a:lnSpc>
              <a:spcPct val="90000"/>
            </a:lnSpc>
            <a:spcBef>
              <a:spcPct val="0"/>
            </a:spcBef>
            <a:spcAft>
              <a:spcPct val="15000"/>
            </a:spcAft>
            <a:buNone/>
          </a:pPr>
          <a:r>
            <a:rPr lang="en-US" sz="2500" kern="1200" dirty="0">
              <a:solidFill>
                <a:schemeClr val="tx1"/>
              </a:solidFill>
            </a:rPr>
            <a:t>They can do that in one of two ways: </a:t>
          </a:r>
          <a:endParaRPr lang="en-US" sz="2500" kern="1200" dirty="0"/>
        </a:p>
      </dsp:txBody>
      <dsp:txXfrm>
        <a:off x="0" y="235076"/>
        <a:ext cx="8354079" cy="3387910"/>
      </dsp:txXfrm>
    </dsp:sp>
    <dsp:sp modelId="{9DB01618-2B90-4FD5-8336-3016A6114BCF}">
      <dsp:nvSpPr>
        <dsp:cNvPr id="0" name=""/>
        <dsp:cNvSpPr/>
      </dsp:nvSpPr>
      <dsp:spPr>
        <a:xfrm>
          <a:off x="482347" y="220976"/>
          <a:ext cx="6886317" cy="489143"/>
        </a:xfrm>
        <a:prstGeom prst="roundRect">
          <a:avLst/>
        </a:prstGeom>
        <a:solidFill>
          <a:srgbClr val="51B1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035" tIns="0" rIns="221035" bIns="0" numCol="1" spcCol="1270" anchor="ctr" anchorCtr="0">
          <a:noAutofit/>
        </a:bodyPr>
        <a:lstStyle/>
        <a:p>
          <a:pPr marL="0" lvl="0" indent="0" algn="l" defTabSz="800100">
            <a:lnSpc>
              <a:spcPct val="90000"/>
            </a:lnSpc>
            <a:spcBef>
              <a:spcPct val="0"/>
            </a:spcBef>
            <a:spcAft>
              <a:spcPct val="35000"/>
            </a:spcAft>
            <a:buNone/>
          </a:pPr>
          <a:r>
            <a:rPr lang="en-US" sz="1800" b="1" kern="1200" dirty="0"/>
            <a:t>Supporting Members – Address Updates </a:t>
          </a:r>
        </a:p>
      </dsp:txBody>
      <dsp:txXfrm>
        <a:off x="506225" y="244854"/>
        <a:ext cx="6838561" cy="4413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C8F23-7654-164A-AF46-0501DA7848F4}">
      <dsp:nvSpPr>
        <dsp:cNvPr id="0" name=""/>
        <dsp:cNvSpPr/>
      </dsp:nvSpPr>
      <dsp:spPr>
        <a:xfrm>
          <a:off x="1752" y="734286"/>
          <a:ext cx="3288208" cy="16441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Calling the HFS hotline  </a:t>
          </a:r>
        </a:p>
        <a:p>
          <a:pPr marL="0" lvl="0" indent="0" algn="ctr" defTabSz="889000">
            <a:lnSpc>
              <a:spcPct val="90000"/>
            </a:lnSpc>
            <a:spcBef>
              <a:spcPct val="0"/>
            </a:spcBef>
            <a:spcAft>
              <a:spcPct val="35000"/>
            </a:spcAft>
            <a:buNone/>
          </a:pPr>
          <a:r>
            <a:rPr lang="en-US" sz="2000" kern="1200" dirty="0"/>
            <a:t>(877)-805-5312</a:t>
          </a:r>
        </a:p>
        <a:p>
          <a:pPr marL="0" lvl="0" indent="0" algn="ctr" defTabSz="889000">
            <a:lnSpc>
              <a:spcPct val="90000"/>
            </a:lnSpc>
            <a:spcBef>
              <a:spcPct val="0"/>
            </a:spcBef>
            <a:spcAft>
              <a:spcPct val="35000"/>
            </a:spcAft>
            <a:buNone/>
          </a:pPr>
          <a:r>
            <a:rPr lang="en-US" sz="2000" kern="1200" dirty="0"/>
            <a:t>(TTY) (877)-204-1012</a:t>
          </a:r>
        </a:p>
      </dsp:txBody>
      <dsp:txXfrm>
        <a:off x="1752" y="734286"/>
        <a:ext cx="3288208" cy="1644104"/>
      </dsp:txXfrm>
    </dsp:sp>
    <dsp:sp modelId="{444519AD-C8D2-4C4F-BD98-B67FB47AACAA}">
      <dsp:nvSpPr>
        <dsp:cNvPr id="0" name=""/>
        <dsp:cNvSpPr/>
      </dsp:nvSpPr>
      <dsp:spPr>
        <a:xfrm>
          <a:off x="3980485" y="734286"/>
          <a:ext cx="3288208" cy="16441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Updating information on the HFS web form </a:t>
          </a:r>
          <a:r>
            <a:rPr lang="en-US" sz="1800"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www2.illinois.gov/hfs/address</a:t>
          </a:r>
          <a:endParaRPr lang="en-US" sz="2000" kern="1200">
            <a:solidFill>
              <a:schemeClr val="tx1"/>
            </a:solidFill>
          </a:endParaRPr>
        </a:p>
      </dsp:txBody>
      <dsp:txXfrm>
        <a:off x="3980485" y="734286"/>
        <a:ext cx="3288208" cy="164410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DF6CA-7E09-4DFA-BBB4-7150D9EDD290}">
      <dsp:nvSpPr>
        <dsp:cNvPr id="0" name=""/>
        <dsp:cNvSpPr/>
      </dsp:nvSpPr>
      <dsp:spPr>
        <a:xfrm>
          <a:off x="0" y="471587"/>
          <a:ext cx="3617108" cy="4231240"/>
        </a:xfrm>
        <a:prstGeom prst="rect">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0728" tIns="479044" rIns="280728" bIns="163576" numCol="1" spcCol="1270" anchor="t" anchorCtr="0">
          <a:noAutofit/>
        </a:bodyPr>
        <a:lstStyle/>
        <a:p>
          <a:pPr marL="111125" lvl="1" indent="0" algn="l" defTabSz="1022350">
            <a:lnSpc>
              <a:spcPct val="90000"/>
            </a:lnSpc>
            <a:spcBef>
              <a:spcPct val="0"/>
            </a:spcBef>
            <a:spcAft>
              <a:spcPct val="15000"/>
            </a:spcAft>
            <a:buNone/>
          </a:pPr>
          <a:r>
            <a:rPr lang="en-US" sz="2300" kern="1200" dirty="0"/>
            <a:t>Don’t risk losing your </a:t>
          </a:r>
          <a:r>
            <a:rPr lang="en-US" sz="2300" kern="1200" dirty="0">
              <a:solidFill>
                <a:schemeClr val="tx1"/>
              </a:solidFill>
            </a:rPr>
            <a:t>CountyCare</a:t>
          </a:r>
          <a:r>
            <a:rPr lang="en-US" sz="2300" kern="1200" dirty="0">
              <a:solidFill>
                <a:srgbClr val="FF0000"/>
              </a:solidFill>
            </a:rPr>
            <a:t> </a:t>
          </a:r>
          <a:r>
            <a:rPr lang="en-US" sz="2300" kern="1200" dirty="0"/>
            <a:t>coverage. Illinois Medicaid needs to be able to send you renewal paperwork. Make sure you give them an address where mail can always reach you. If you need help, we can call HFS together.</a:t>
          </a:r>
        </a:p>
      </dsp:txBody>
      <dsp:txXfrm>
        <a:off x="0" y="471587"/>
        <a:ext cx="3617108" cy="4231240"/>
      </dsp:txXfrm>
    </dsp:sp>
    <dsp:sp modelId="{9DB01618-2B90-4FD5-8336-3016A6114BCF}">
      <dsp:nvSpPr>
        <dsp:cNvPr id="0" name=""/>
        <dsp:cNvSpPr/>
      </dsp:nvSpPr>
      <dsp:spPr>
        <a:xfrm>
          <a:off x="180855" y="250172"/>
          <a:ext cx="2981603" cy="590414"/>
        </a:xfrm>
        <a:prstGeom prst="roundRect">
          <a:avLst/>
        </a:prstGeom>
        <a:solidFill>
          <a:srgbClr val="51B1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703" tIns="0" rIns="95703" bIns="0" numCol="1" spcCol="1270" anchor="ctr" anchorCtr="0">
          <a:noAutofit/>
        </a:bodyPr>
        <a:lstStyle/>
        <a:p>
          <a:pPr marL="0" lvl="0" indent="0" algn="l" defTabSz="800100">
            <a:lnSpc>
              <a:spcPct val="90000"/>
            </a:lnSpc>
            <a:spcBef>
              <a:spcPct val="0"/>
            </a:spcBef>
            <a:spcAft>
              <a:spcPct val="35000"/>
            </a:spcAft>
            <a:buNone/>
          </a:pPr>
          <a:r>
            <a:rPr lang="en-US" sz="1800" b="1" kern="1200"/>
            <a:t>Sample Messaging</a:t>
          </a:r>
        </a:p>
      </dsp:txBody>
      <dsp:txXfrm>
        <a:off x="209677" y="278994"/>
        <a:ext cx="2923959" cy="53277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BC838-60FD-F84C-A390-E234F49E7BBA}">
      <dsp:nvSpPr>
        <dsp:cNvPr id="0" name=""/>
        <dsp:cNvSpPr/>
      </dsp:nvSpPr>
      <dsp:spPr>
        <a:xfrm>
          <a:off x="12495" y="1489"/>
          <a:ext cx="4562382" cy="892797"/>
        </a:xfrm>
        <a:prstGeom prst="roundRect">
          <a:avLst>
            <a:gd name="adj" fmla="val 10000"/>
          </a:avLst>
        </a:prstGeom>
        <a:solidFill>
          <a:srgbClr val="2E6CB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a:t>Update Your Mailing Address By: </a:t>
          </a:r>
        </a:p>
      </dsp:txBody>
      <dsp:txXfrm>
        <a:off x="38644" y="27638"/>
        <a:ext cx="4510084" cy="840499"/>
      </dsp:txXfrm>
    </dsp:sp>
    <dsp:sp modelId="{FF358160-80BA-3E49-9ECA-8343FA07D5A2}">
      <dsp:nvSpPr>
        <dsp:cNvPr id="0" name=""/>
        <dsp:cNvSpPr/>
      </dsp:nvSpPr>
      <dsp:spPr>
        <a:xfrm>
          <a:off x="25321" y="1179343"/>
          <a:ext cx="892797" cy="892797"/>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854345-B5BC-D342-881F-C6B01816EE37}">
      <dsp:nvSpPr>
        <dsp:cNvPr id="0" name=""/>
        <dsp:cNvSpPr/>
      </dsp:nvSpPr>
      <dsp:spPr>
        <a:xfrm>
          <a:off x="967600" y="1054990"/>
          <a:ext cx="3619773" cy="1318867"/>
        </a:xfrm>
        <a:prstGeom prst="roundRect">
          <a:avLst>
            <a:gd name="adj" fmla="val 16670"/>
          </a:avLst>
        </a:prstGeom>
        <a:solidFill>
          <a:srgbClr val="2E6CB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777875">
            <a:lnSpc>
              <a:spcPct val="90000"/>
            </a:lnSpc>
            <a:spcBef>
              <a:spcPct val="0"/>
            </a:spcBef>
            <a:spcAft>
              <a:spcPct val="35000"/>
            </a:spcAft>
            <a:buNone/>
          </a:pPr>
          <a:r>
            <a:rPr lang="en-US" sz="1750" kern="1200"/>
            <a:t>Calling the HFS hotline at </a:t>
          </a:r>
        </a:p>
        <a:p>
          <a:pPr marL="0" lvl="0" indent="0" algn="ctr" defTabSz="777875">
            <a:lnSpc>
              <a:spcPct val="90000"/>
            </a:lnSpc>
            <a:spcBef>
              <a:spcPct val="0"/>
            </a:spcBef>
            <a:spcAft>
              <a:spcPct val="35000"/>
            </a:spcAft>
            <a:buNone/>
          </a:pPr>
          <a:r>
            <a:rPr lang="en-US" sz="1750" kern="1200"/>
            <a:t>(877)-805-5312, TTY (877)204-1012</a:t>
          </a:r>
        </a:p>
        <a:p>
          <a:pPr marL="0" lvl="0" indent="0" algn="ctr" defTabSz="777875">
            <a:lnSpc>
              <a:spcPct val="90000"/>
            </a:lnSpc>
            <a:spcBef>
              <a:spcPct val="0"/>
            </a:spcBef>
            <a:spcAft>
              <a:spcPct val="35000"/>
            </a:spcAft>
            <a:buNone/>
          </a:pPr>
          <a:r>
            <a:rPr lang="en-US" sz="1750" kern="1200"/>
            <a:t>From 7:45 a.m. – 4:30 p.m.</a:t>
          </a:r>
        </a:p>
      </dsp:txBody>
      <dsp:txXfrm>
        <a:off x="1031993" y="1119383"/>
        <a:ext cx="3490987" cy="1190081"/>
      </dsp:txXfrm>
    </dsp:sp>
    <dsp:sp modelId="{9816508B-2C14-3B41-847B-1F4CCD230C2D}">
      <dsp:nvSpPr>
        <dsp:cNvPr id="0" name=""/>
        <dsp:cNvSpPr/>
      </dsp:nvSpPr>
      <dsp:spPr>
        <a:xfrm>
          <a:off x="25321" y="2605346"/>
          <a:ext cx="892797" cy="892797"/>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CD06E9-747A-5841-88AE-0312C2208574}">
      <dsp:nvSpPr>
        <dsp:cNvPr id="0" name=""/>
        <dsp:cNvSpPr/>
      </dsp:nvSpPr>
      <dsp:spPr>
        <a:xfrm>
          <a:off x="967600" y="2420702"/>
          <a:ext cx="3619773" cy="1318867"/>
        </a:xfrm>
        <a:prstGeom prst="roundRect">
          <a:avLst>
            <a:gd name="adj" fmla="val 16670"/>
          </a:avLst>
        </a:prstGeom>
        <a:solidFill>
          <a:srgbClr val="2E6CB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777875">
            <a:lnSpc>
              <a:spcPct val="90000"/>
            </a:lnSpc>
            <a:spcBef>
              <a:spcPct val="0"/>
            </a:spcBef>
            <a:spcAft>
              <a:spcPct val="35000"/>
            </a:spcAft>
            <a:buNone/>
          </a:pPr>
          <a:r>
            <a:rPr lang="en-US" sz="1750" kern="1200"/>
            <a:t>Completing </a:t>
          </a:r>
          <a:r>
            <a:rPr lang="en-US" sz="1750" kern="1200">
              <a:solidFill>
                <a:schemeClr val="bg1"/>
              </a:solidFill>
            </a:rPr>
            <a:t>an </a:t>
          </a:r>
          <a:r>
            <a:rPr lang="en-US" sz="1750" kern="120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online form </a:t>
          </a:r>
          <a:endParaRPr lang="en-US" sz="1750" kern="1200">
            <a:solidFill>
              <a:schemeClr val="bg1"/>
            </a:solidFill>
          </a:endParaRPr>
        </a:p>
      </dsp:txBody>
      <dsp:txXfrm>
        <a:off x="1031993" y="2485095"/>
        <a:ext cx="3490987" cy="119008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DF6CA-7E09-4DFA-BBB4-7150D9EDD290}">
      <dsp:nvSpPr>
        <dsp:cNvPr id="0" name=""/>
        <dsp:cNvSpPr/>
      </dsp:nvSpPr>
      <dsp:spPr>
        <a:xfrm>
          <a:off x="0" y="988938"/>
          <a:ext cx="8424964" cy="244371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53871" tIns="166624" rIns="653871" bIns="128016" numCol="1" spcCol="1270" anchor="t" anchorCtr="0">
          <a:noAutofit/>
        </a:bodyPr>
        <a:lstStyle/>
        <a:p>
          <a:pPr marL="233363" lvl="1" indent="-233363" algn="l" defTabSz="800100">
            <a:lnSpc>
              <a:spcPct val="90000"/>
            </a:lnSpc>
            <a:spcBef>
              <a:spcPct val="0"/>
            </a:spcBef>
            <a:spcAft>
              <a:spcPct val="15000"/>
            </a:spcAft>
            <a:buFont typeface="Arial" panose="020B0604020202020204" pitchFamily="34" charset="0"/>
            <a:buChar char="•"/>
          </a:pPr>
          <a:r>
            <a:rPr lang="en-US" sz="1800" kern="1200" dirty="0">
              <a:solidFill>
                <a:schemeClr val="tx1"/>
              </a:solidFill>
              <a:latin typeface="Calibri"/>
              <a:cs typeface="Calibri"/>
            </a:rPr>
            <a:t>Ensure enrollee address is up to date.</a:t>
          </a:r>
          <a:endParaRPr lang="en-US" sz="1800" b="0" kern="1200" dirty="0">
            <a:solidFill>
              <a:schemeClr val="tx1"/>
            </a:solidFill>
            <a:latin typeface="Calibri"/>
            <a:cs typeface="Calibri"/>
          </a:endParaRPr>
        </a:p>
        <a:p>
          <a:pPr marL="233363" lvl="1" indent="-233363" algn="l" defTabSz="800100" rtl="0">
            <a:lnSpc>
              <a:spcPct val="90000"/>
            </a:lnSpc>
            <a:spcBef>
              <a:spcPct val="0"/>
            </a:spcBef>
            <a:spcAft>
              <a:spcPct val="15000"/>
            </a:spcAft>
            <a:buFont typeface="Arial" panose="020B0604020202020204" pitchFamily="34" charset="0"/>
            <a:buChar char="•"/>
          </a:pPr>
          <a:r>
            <a:rPr lang="en-US" sz="1800" kern="1200" dirty="0">
              <a:solidFill>
                <a:schemeClr val="tx1"/>
              </a:solidFill>
              <a:latin typeface="Calibri"/>
              <a:cs typeface="Calibri"/>
            </a:rPr>
            <a:t>Encourage enrollees to complete their redetermination through the 4 ways shown on the next slide. </a:t>
          </a:r>
        </a:p>
        <a:p>
          <a:pPr marL="233363" lvl="1" indent="-233363" algn="l" defTabSz="800100" rtl="0">
            <a:lnSpc>
              <a:spcPct val="90000"/>
            </a:lnSpc>
            <a:spcBef>
              <a:spcPct val="0"/>
            </a:spcBef>
            <a:spcAft>
              <a:spcPct val="15000"/>
            </a:spcAft>
            <a:buFont typeface="Arial" panose="020B0604020202020204" pitchFamily="34" charset="0"/>
            <a:buChar char="•"/>
          </a:pPr>
          <a:r>
            <a:rPr lang="en-US" sz="1800" kern="1200" dirty="0">
              <a:solidFill>
                <a:schemeClr val="tx1"/>
              </a:solidFill>
              <a:latin typeface="Calibri"/>
              <a:cs typeface="Calibri"/>
            </a:rPr>
            <a:t>Help enrollees set up Manage My Case (MMC). enrollees must create the account, but you can guide them through the process.</a:t>
          </a:r>
        </a:p>
        <a:p>
          <a:pPr marL="233363" lvl="1" indent="-233363" algn="l" defTabSz="800100" rtl="0">
            <a:lnSpc>
              <a:spcPct val="90000"/>
            </a:lnSpc>
            <a:spcBef>
              <a:spcPct val="0"/>
            </a:spcBef>
            <a:spcAft>
              <a:spcPct val="15000"/>
            </a:spcAft>
            <a:buFont typeface="Arial" panose="020B0604020202020204" pitchFamily="34" charset="0"/>
            <a:buChar char="•"/>
          </a:pPr>
          <a:r>
            <a:rPr lang="en-US" sz="1800" kern="1200" dirty="0">
              <a:solidFill>
                <a:schemeClr val="tx1"/>
              </a:solidFill>
              <a:latin typeface="Calibri"/>
              <a:cs typeface="Calibri"/>
            </a:rPr>
            <a:t>Direct and transfer enrollees to the DHS or Cook County Health Application Assistance call center to answer specific questions and help with the submission process. </a:t>
          </a:r>
        </a:p>
      </dsp:txBody>
      <dsp:txXfrm>
        <a:off x="0" y="988938"/>
        <a:ext cx="8424964" cy="2443718"/>
      </dsp:txXfrm>
    </dsp:sp>
    <dsp:sp modelId="{9DB01618-2B90-4FD5-8336-3016A6114BCF}">
      <dsp:nvSpPr>
        <dsp:cNvPr id="0" name=""/>
        <dsp:cNvSpPr/>
      </dsp:nvSpPr>
      <dsp:spPr>
        <a:xfrm>
          <a:off x="347943" y="0"/>
          <a:ext cx="6937966" cy="1085268"/>
        </a:xfrm>
        <a:prstGeom prst="roundRect">
          <a:avLst/>
        </a:prstGeom>
        <a:solidFill>
          <a:srgbClr val="51B1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911" tIns="0" rIns="222911" bIns="0" numCol="1" spcCol="1270" anchor="ctr" anchorCtr="0">
          <a:noAutofit/>
        </a:bodyPr>
        <a:lstStyle/>
        <a:p>
          <a:pPr marL="0" lvl="0" indent="0" algn="l" defTabSz="800100">
            <a:lnSpc>
              <a:spcPct val="90000"/>
            </a:lnSpc>
            <a:spcBef>
              <a:spcPct val="0"/>
            </a:spcBef>
            <a:spcAft>
              <a:spcPct val="35000"/>
            </a:spcAft>
            <a:buNone/>
          </a:pPr>
          <a:r>
            <a:rPr lang="en-US" sz="1800" b="1" kern="1200" dirty="0"/>
            <a:t>Redetermination Action Plan</a:t>
          </a:r>
        </a:p>
      </dsp:txBody>
      <dsp:txXfrm>
        <a:off x="400921" y="52978"/>
        <a:ext cx="6832010" cy="97931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0FF9B-6E70-BF49-902B-6C3FF0C93413}">
      <dsp:nvSpPr>
        <dsp:cNvPr id="0" name=""/>
        <dsp:cNvSpPr/>
      </dsp:nvSpPr>
      <dsp:spPr>
        <a:xfrm rot="5400000">
          <a:off x="4153820" y="-2898565"/>
          <a:ext cx="658271" cy="649683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a:t>Go to </a:t>
          </a:r>
          <a:r>
            <a:rPr lang="en-US" sz="1300" kern="1200">
              <a:hlinkClick xmlns:r="http://schemas.openxmlformats.org/officeDocument/2006/relationships" r:id="rId1"/>
            </a:rPr>
            <a:t>http://ABE.Illinois.gov</a:t>
          </a:r>
          <a:r>
            <a:rPr lang="en-US" sz="1300" kern="1200"/>
            <a:t> </a:t>
          </a:r>
        </a:p>
      </dsp:txBody>
      <dsp:txXfrm rot="-5400000">
        <a:off x="1234537" y="52852"/>
        <a:ext cx="6464704" cy="594003"/>
      </dsp:txXfrm>
    </dsp:sp>
    <dsp:sp modelId="{C5A25CED-CF48-464E-A869-02C621C3CAA7}">
      <dsp:nvSpPr>
        <dsp:cNvPr id="0" name=""/>
        <dsp:cNvSpPr/>
      </dsp:nvSpPr>
      <dsp:spPr>
        <a:xfrm>
          <a:off x="194" y="1177"/>
          <a:ext cx="1234342" cy="6973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34236" y="35219"/>
        <a:ext cx="1166258" cy="629267"/>
      </dsp:txXfrm>
    </dsp:sp>
    <dsp:sp modelId="{EF8AD37D-FF2E-CA43-871F-FBA756D1F550}">
      <dsp:nvSpPr>
        <dsp:cNvPr id="0" name=""/>
        <dsp:cNvSpPr/>
      </dsp:nvSpPr>
      <dsp:spPr>
        <a:xfrm rot="5400000">
          <a:off x="4153820" y="-2144905"/>
          <a:ext cx="658271" cy="649683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Click on the Green “Manage My Case” button. Enter ABE User ID and Password. If the patient does not have an ABE account, click “Create an ABE account” to register.</a:t>
          </a:r>
        </a:p>
      </dsp:txBody>
      <dsp:txXfrm rot="-5400000">
        <a:off x="1234537" y="806512"/>
        <a:ext cx="6464704" cy="594003"/>
      </dsp:txXfrm>
    </dsp:sp>
    <dsp:sp modelId="{4300B796-55EB-824B-978B-08F66CE277FE}">
      <dsp:nvSpPr>
        <dsp:cNvPr id="0" name=""/>
        <dsp:cNvSpPr/>
      </dsp:nvSpPr>
      <dsp:spPr>
        <a:xfrm>
          <a:off x="194" y="754837"/>
          <a:ext cx="1234342" cy="6973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4236" y="788879"/>
        <a:ext cx="1166258" cy="629267"/>
      </dsp:txXfrm>
    </dsp:sp>
    <dsp:sp modelId="{4E3154ED-3646-E543-A8D3-F8136E440BCB}">
      <dsp:nvSpPr>
        <dsp:cNvPr id="0" name=""/>
        <dsp:cNvSpPr/>
      </dsp:nvSpPr>
      <dsp:spPr>
        <a:xfrm rot="5400000">
          <a:off x="4153820" y="-1391245"/>
          <a:ext cx="658271" cy="649683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After logging in, select ”Link your account”. Enter date of birth, social security number or individual ID number. </a:t>
          </a:r>
        </a:p>
      </dsp:txBody>
      <dsp:txXfrm rot="-5400000">
        <a:off x="1234537" y="1560172"/>
        <a:ext cx="6464704" cy="594003"/>
      </dsp:txXfrm>
    </dsp:sp>
    <dsp:sp modelId="{7C1657C9-1741-2143-963E-4EB4E870B28E}">
      <dsp:nvSpPr>
        <dsp:cNvPr id="0" name=""/>
        <dsp:cNvSpPr/>
      </dsp:nvSpPr>
      <dsp:spPr>
        <a:xfrm>
          <a:off x="194" y="1508497"/>
          <a:ext cx="1234342" cy="6973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34236" y="1542539"/>
        <a:ext cx="1166258" cy="629267"/>
      </dsp:txXfrm>
    </dsp:sp>
    <dsp:sp modelId="{6428CD15-513F-F34B-B94C-6B16692A500F}">
      <dsp:nvSpPr>
        <dsp:cNvPr id="0" name=""/>
        <dsp:cNvSpPr/>
      </dsp:nvSpPr>
      <dsp:spPr>
        <a:xfrm rot="5400000">
          <a:off x="4153820" y="-637586"/>
          <a:ext cx="658271" cy="649683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When you link the case to the patient’s ABE Account, they will be asked to answer a few questions to confirm their identity. If successful, the patient will be able to go right into MMC</a:t>
          </a:r>
        </a:p>
      </dsp:txBody>
      <dsp:txXfrm rot="-5400000">
        <a:off x="1234537" y="2313831"/>
        <a:ext cx="6464704" cy="594003"/>
      </dsp:txXfrm>
    </dsp:sp>
    <dsp:sp modelId="{85CC2FAD-1216-F848-94F0-688363803F0B}">
      <dsp:nvSpPr>
        <dsp:cNvPr id="0" name=""/>
        <dsp:cNvSpPr/>
      </dsp:nvSpPr>
      <dsp:spPr>
        <a:xfrm>
          <a:off x="194" y="2262157"/>
          <a:ext cx="1234342" cy="6973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34236" y="2296199"/>
        <a:ext cx="1166258" cy="629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82EC2-E651-45B9-A5C2-3B2E600DB8B2}">
      <dsp:nvSpPr>
        <dsp:cNvPr id="0" name=""/>
        <dsp:cNvSpPr/>
      </dsp:nvSpPr>
      <dsp:spPr>
        <a:xfrm>
          <a:off x="-193401" y="-295991"/>
          <a:ext cx="7781917" cy="2244943"/>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 percentage of discharges for members 6 years of age and older who were hospitalized for treatment of selected mental illness or intentional self-harm diagnoses and who had a follow-up visit with a </a:t>
          </a:r>
          <a:r>
            <a:rPr lang="en-US" sz="2000" b="1" u="sng" kern="1200" dirty="0"/>
            <a:t>mental health provider</a:t>
          </a:r>
          <a:r>
            <a:rPr lang="en-US" sz="2000" kern="1200" dirty="0"/>
            <a:t>. </a:t>
          </a:r>
        </a:p>
      </dsp:txBody>
      <dsp:txXfrm>
        <a:off x="-127649" y="-230239"/>
        <a:ext cx="5824104" cy="2113439"/>
      </dsp:txXfrm>
    </dsp:sp>
    <dsp:sp modelId="{16ED05AE-9D25-4C80-A073-20AF33049D70}">
      <dsp:nvSpPr>
        <dsp:cNvPr id="0" name=""/>
        <dsp:cNvSpPr/>
      </dsp:nvSpPr>
      <dsp:spPr>
        <a:xfrm>
          <a:off x="1262041" y="1715547"/>
          <a:ext cx="6703695" cy="2166231"/>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Two rates are reported for follow-up visit after a BH admission:</a:t>
          </a:r>
        </a:p>
        <a:p>
          <a:pPr marL="114300" lvl="1" indent="-114300" algn="l" defTabSz="622300">
            <a:lnSpc>
              <a:spcPct val="90000"/>
            </a:lnSpc>
            <a:spcBef>
              <a:spcPct val="0"/>
            </a:spcBef>
            <a:spcAft>
              <a:spcPct val="15000"/>
            </a:spcAft>
            <a:buChar char="•"/>
          </a:pPr>
          <a:r>
            <a:rPr lang="en-US" sz="1400" kern="1200" dirty="0"/>
            <a:t>The percentage of discharges for which the member received follow-up within 30 days after discharge. </a:t>
          </a:r>
          <a:r>
            <a:rPr lang="en-US" sz="1400" b="1" kern="1200" dirty="0"/>
            <a:t>(7 days; does not count on day of discharge)</a:t>
          </a:r>
          <a:endParaRPr lang="en-US" sz="1400" kern="1200" dirty="0"/>
        </a:p>
        <a:p>
          <a:pPr marL="114300" lvl="1" indent="-114300" algn="l" defTabSz="622300">
            <a:lnSpc>
              <a:spcPct val="90000"/>
            </a:lnSpc>
            <a:spcBef>
              <a:spcPct val="0"/>
            </a:spcBef>
            <a:spcAft>
              <a:spcPct val="15000"/>
            </a:spcAft>
            <a:buChar char="•"/>
          </a:pPr>
          <a:r>
            <a:rPr lang="en-US" sz="1400" kern="1200" dirty="0"/>
            <a:t>The percentage of discharges for which the member received follow-up within 7 days after discharge. (30 days; does not count on day of discharge)</a:t>
          </a:r>
        </a:p>
      </dsp:txBody>
      <dsp:txXfrm>
        <a:off x="1325488" y="1778994"/>
        <a:ext cx="4344953" cy="2039337"/>
      </dsp:txXfrm>
    </dsp:sp>
    <dsp:sp modelId="{C4EB2AA9-5839-4806-B347-378C89BEF740}">
      <dsp:nvSpPr>
        <dsp:cNvPr id="0" name=""/>
        <dsp:cNvSpPr/>
      </dsp:nvSpPr>
      <dsp:spPr>
        <a:xfrm>
          <a:off x="5924407" y="1288150"/>
          <a:ext cx="1048842" cy="1048842"/>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160396" y="1288150"/>
        <a:ext cx="576864" cy="78925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DF6CA-7E09-4DFA-BBB4-7150D9EDD290}">
      <dsp:nvSpPr>
        <dsp:cNvPr id="0" name=""/>
        <dsp:cNvSpPr/>
      </dsp:nvSpPr>
      <dsp:spPr>
        <a:xfrm>
          <a:off x="0" y="76199"/>
          <a:ext cx="8472887" cy="5029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B01618-2B90-4FD5-8336-3016A6114BCF}">
      <dsp:nvSpPr>
        <dsp:cNvPr id="0" name=""/>
        <dsp:cNvSpPr/>
      </dsp:nvSpPr>
      <dsp:spPr>
        <a:xfrm>
          <a:off x="223226" y="0"/>
          <a:ext cx="7430976" cy="456290"/>
        </a:xfrm>
        <a:prstGeom prst="roundRect">
          <a:avLst/>
        </a:prstGeom>
        <a:solidFill>
          <a:srgbClr val="51B1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178" tIns="0" rIns="224178" bIns="0" numCol="1" spcCol="1270" anchor="ctr" anchorCtr="0">
          <a:noAutofit/>
        </a:bodyPr>
        <a:lstStyle/>
        <a:p>
          <a:pPr marL="0" lvl="0" indent="0" algn="l" defTabSz="800100">
            <a:lnSpc>
              <a:spcPct val="90000"/>
            </a:lnSpc>
            <a:spcBef>
              <a:spcPct val="0"/>
            </a:spcBef>
            <a:spcAft>
              <a:spcPct val="35000"/>
            </a:spcAft>
            <a:buNone/>
          </a:pPr>
          <a:r>
            <a:rPr lang="en-US" sz="1800" b="1" kern="1200"/>
            <a:t>MEDI Portal -&gt; Eligibility Results by Enrollee </a:t>
          </a:r>
        </a:p>
      </dsp:txBody>
      <dsp:txXfrm>
        <a:off x="245500" y="22274"/>
        <a:ext cx="7386428" cy="411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C2A73-F3BD-41C7-B3CB-A28B7A5D48F4}">
      <dsp:nvSpPr>
        <dsp:cNvPr id="0" name=""/>
        <dsp:cNvSpPr/>
      </dsp:nvSpPr>
      <dsp:spPr>
        <a:xfrm>
          <a:off x="0" y="0"/>
          <a:ext cx="78867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1126A5-B712-47C0-B381-54E17BE0F80A}">
      <dsp:nvSpPr>
        <dsp:cNvPr id="0" name=""/>
        <dsp:cNvSpPr/>
      </dsp:nvSpPr>
      <dsp:spPr>
        <a:xfrm>
          <a:off x="0" y="0"/>
          <a:ext cx="7886700" cy="72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An MD, DO, APN, or PA who specializes in Psychiatry for children or Adults. (Psychiatrist or Psychiatry provider)  </a:t>
          </a:r>
        </a:p>
      </dsp:txBody>
      <dsp:txXfrm>
        <a:off x="0" y="0"/>
        <a:ext cx="7886700" cy="727394"/>
      </dsp:txXfrm>
    </dsp:sp>
    <dsp:sp modelId="{51713D16-203E-4293-A51E-238CE75A0D52}">
      <dsp:nvSpPr>
        <dsp:cNvPr id="0" name=""/>
        <dsp:cNvSpPr/>
      </dsp:nvSpPr>
      <dsp:spPr>
        <a:xfrm>
          <a:off x="0" y="727394"/>
          <a:ext cx="7886700" cy="0"/>
        </a:xfrm>
        <a:prstGeom prst="line">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20E4D5-3771-4CDA-94C0-DC866EC1F2CA}">
      <dsp:nvSpPr>
        <dsp:cNvPr id="0" name=""/>
        <dsp:cNvSpPr/>
      </dsp:nvSpPr>
      <dsp:spPr>
        <a:xfrm>
          <a:off x="0" y="727394"/>
          <a:ext cx="7886700" cy="72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An RN who is certified and credentialed as a Psychiatric Nurse or Mental Health Clinical Nurse Specialist </a:t>
          </a:r>
        </a:p>
      </dsp:txBody>
      <dsp:txXfrm>
        <a:off x="0" y="727394"/>
        <a:ext cx="7886700" cy="727394"/>
      </dsp:txXfrm>
    </dsp:sp>
    <dsp:sp modelId="{F398E665-B616-4D14-82B8-D2CDE3CBF13C}">
      <dsp:nvSpPr>
        <dsp:cNvPr id="0" name=""/>
        <dsp:cNvSpPr/>
      </dsp:nvSpPr>
      <dsp:spPr>
        <a:xfrm>
          <a:off x="0" y="1454788"/>
          <a:ext cx="7886700" cy="0"/>
        </a:xfrm>
        <a:prstGeom prst="line">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89D3E5-B299-42E6-B245-4ACBC4F5FF9C}">
      <dsp:nvSpPr>
        <dsp:cNvPr id="0" name=""/>
        <dsp:cNvSpPr/>
      </dsp:nvSpPr>
      <dsp:spPr>
        <a:xfrm>
          <a:off x="0" y="1454788"/>
          <a:ext cx="7886700" cy="72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 Licensed Psychologist, Therapist, Counselor (Including LPCs &amp; LCPCs) , or Social Worker (LCSW). </a:t>
          </a:r>
        </a:p>
      </dsp:txBody>
      <dsp:txXfrm>
        <a:off x="0" y="1454788"/>
        <a:ext cx="7886700" cy="727394"/>
      </dsp:txXfrm>
    </dsp:sp>
    <dsp:sp modelId="{342BD919-7159-4879-9755-8F238F705678}">
      <dsp:nvSpPr>
        <dsp:cNvPr id="0" name=""/>
        <dsp:cNvSpPr/>
      </dsp:nvSpPr>
      <dsp:spPr>
        <a:xfrm>
          <a:off x="0" y="2182182"/>
          <a:ext cx="7886700" cy="0"/>
        </a:xfrm>
        <a:prstGeom prst="line">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161068-6706-4388-AEDE-BE1F4A34F36C}">
      <dsp:nvSpPr>
        <dsp:cNvPr id="0" name=""/>
        <dsp:cNvSpPr/>
      </dsp:nvSpPr>
      <dsp:spPr>
        <a:xfrm>
          <a:off x="0" y="2182182"/>
          <a:ext cx="7886700" cy="727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 Certified Community Behavioral Health Center Or Certified Community Behavioral Health Clinic</a:t>
          </a:r>
        </a:p>
      </dsp:txBody>
      <dsp:txXfrm>
        <a:off x="0" y="2182182"/>
        <a:ext cx="7886700" cy="7273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964F8-F977-4152-AFDA-CF77669AD77D}">
      <dsp:nvSpPr>
        <dsp:cNvPr id="0" name=""/>
        <dsp:cNvSpPr/>
      </dsp:nvSpPr>
      <dsp:spPr>
        <a:xfrm>
          <a:off x="0" y="101599"/>
          <a:ext cx="6870538" cy="187695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Assesses emergency department (ED) visits for adults and children 6 years of age and older with a diagnosis of mental illness and who received a follow-up visit with </a:t>
          </a:r>
          <a:r>
            <a:rPr lang="en-US" sz="1600" b="1" i="0" u="none" kern="1200"/>
            <a:t>any practitioner</a:t>
          </a:r>
          <a:r>
            <a:rPr lang="en-US" sz="1600" b="0" i="0" u="none" kern="1200"/>
            <a:t>.</a:t>
          </a:r>
          <a:r>
            <a:rPr lang="en-US" sz="1600" b="0" i="0" kern="1200"/>
            <a:t>​</a:t>
          </a:r>
        </a:p>
      </dsp:txBody>
      <dsp:txXfrm>
        <a:off x="54974" y="156573"/>
        <a:ext cx="4930556" cy="1767009"/>
      </dsp:txXfrm>
    </dsp:sp>
    <dsp:sp modelId="{6510C955-D6B3-4D70-AF62-21AA39BE22EB}">
      <dsp:nvSpPr>
        <dsp:cNvPr id="0" name=""/>
        <dsp:cNvSpPr/>
      </dsp:nvSpPr>
      <dsp:spPr>
        <a:xfrm>
          <a:off x="806055" y="2294059"/>
          <a:ext cx="6870538" cy="187695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u="none" kern="1200"/>
            <a:t>Two rates are reported for follow-up visit after ED visit:</a:t>
          </a:r>
          <a:r>
            <a:rPr lang="en-US" sz="1600" b="0" i="0" kern="1200"/>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dirty="0"/>
            <a:t>ED visits for which the member received follow-up within 7 days of the ED visit (</a:t>
          </a:r>
          <a:r>
            <a:rPr lang="en-US" sz="1200" b="1" i="0" u="none" kern="1200" dirty="0"/>
            <a:t>8 total days; does  count on day of discharge</a:t>
          </a:r>
          <a:r>
            <a:rPr lang="en-US" sz="1200" b="0" i="0" u="none" kern="1200" dirty="0"/>
            <a:t>)</a:t>
          </a:r>
          <a:r>
            <a:rPr lang="en-US" sz="1200" b="0" i="0" kern="1200" dirty="0"/>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t>ED visits for which the member received follow-up within 30 days of the ED visit. (31 total days; does count on day of discharge)</a:t>
          </a:r>
          <a:r>
            <a:rPr lang="en-US" sz="1200" b="0" i="0" kern="1200"/>
            <a:t>​</a:t>
          </a:r>
        </a:p>
      </dsp:txBody>
      <dsp:txXfrm>
        <a:off x="861029" y="2349033"/>
        <a:ext cx="4328119" cy="1767009"/>
      </dsp:txXfrm>
    </dsp:sp>
    <dsp:sp modelId="{65F6F06A-A97A-4A34-B3DF-1B05CEB14C9A}">
      <dsp:nvSpPr>
        <dsp:cNvPr id="0" name=""/>
        <dsp:cNvSpPr/>
      </dsp:nvSpPr>
      <dsp:spPr>
        <a:xfrm>
          <a:off x="5650515" y="1475497"/>
          <a:ext cx="1220022" cy="1220022"/>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925020" y="1475497"/>
        <a:ext cx="671012" cy="9180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F48F3-0741-4D4D-83BB-C113B5D35483}">
      <dsp:nvSpPr>
        <dsp:cNvPr id="0" name=""/>
        <dsp:cNvSpPr/>
      </dsp:nvSpPr>
      <dsp:spPr>
        <a:xfrm>
          <a:off x="962" y="203549"/>
          <a:ext cx="3379189" cy="21457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52C1D5-37DC-4E3A-927C-99D4677DC0B3}">
      <dsp:nvSpPr>
        <dsp:cNvPr id="0" name=""/>
        <dsp:cNvSpPr/>
      </dsp:nvSpPr>
      <dsp:spPr>
        <a:xfrm>
          <a:off x="376428" y="560242"/>
          <a:ext cx="3379189" cy="21457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FUM </a:t>
          </a:r>
          <a:r>
            <a:rPr lang="en-US" sz="1900" b="1" kern="1200"/>
            <a:t>doesn’t require a follow up with a Mental health provider</a:t>
          </a:r>
          <a:r>
            <a:rPr lang="en-US" sz="1900" kern="1200"/>
            <a:t>, a visit with any practitioner counts if Mental health Diagnosis or Self Harm diagnosis is Principal diagnosis for the ED visit.</a:t>
          </a:r>
        </a:p>
      </dsp:txBody>
      <dsp:txXfrm>
        <a:off x="439276" y="623090"/>
        <a:ext cx="3253493" cy="2020089"/>
      </dsp:txXfrm>
    </dsp:sp>
    <dsp:sp modelId="{29BDF4D1-5CD4-4AAC-BE34-98FC6D5689E8}">
      <dsp:nvSpPr>
        <dsp:cNvPr id="0" name=""/>
        <dsp:cNvSpPr/>
      </dsp:nvSpPr>
      <dsp:spPr>
        <a:xfrm>
          <a:off x="4131082" y="203549"/>
          <a:ext cx="3379189" cy="21457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1D62BE-3609-473B-A4C1-3CD99E3270FB}">
      <dsp:nvSpPr>
        <dsp:cNvPr id="0" name=""/>
        <dsp:cNvSpPr/>
      </dsp:nvSpPr>
      <dsp:spPr>
        <a:xfrm>
          <a:off x="4506548" y="560242"/>
          <a:ext cx="3379189" cy="21457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Visit with a PCP can count!   (MD, DO, PA, APN, etc. )</a:t>
          </a:r>
        </a:p>
      </dsp:txBody>
      <dsp:txXfrm>
        <a:off x="4569396" y="623090"/>
        <a:ext cx="3253493" cy="20200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1D395-A83B-46B1-BC5F-203805545747}">
      <dsp:nvSpPr>
        <dsp:cNvPr id="0" name=""/>
        <dsp:cNvSpPr/>
      </dsp:nvSpPr>
      <dsp:spPr>
        <a:xfrm>
          <a:off x="161233" y="398972"/>
          <a:ext cx="3822176" cy="1194430"/>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9027"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An ED visit with a </a:t>
          </a:r>
          <a:r>
            <a:rPr lang="en-US" sz="1400" b="1" u="sng" kern="1200"/>
            <a:t>principal diagnosis </a:t>
          </a:r>
          <a:r>
            <a:rPr lang="en-US" sz="1400" b="1" kern="1200"/>
            <a:t>of SUD or </a:t>
          </a:r>
          <a:r>
            <a:rPr lang="en-US" sz="1400" b="1" u="sng" kern="1200"/>
            <a:t>any</a:t>
          </a:r>
          <a:r>
            <a:rPr lang="en-US" sz="1400" b="1" kern="1200"/>
            <a:t> diagnosis of drug overdose</a:t>
          </a:r>
          <a:r>
            <a:rPr lang="en-US" sz="1400" kern="1200"/>
            <a:t>, where the member was 13 years or older on the date of visit. </a:t>
          </a:r>
        </a:p>
      </dsp:txBody>
      <dsp:txXfrm>
        <a:off x="161233" y="398972"/>
        <a:ext cx="3822176" cy="1194430"/>
      </dsp:txXfrm>
    </dsp:sp>
    <dsp:sp modelId="{AC1CB582-93A9-4EC3-BDCD-D461DA9561B3}">
      <dsp:nvSpPr>
        <dsp:cNvPr id="0" name=""/>
        <dsp:cNvSpPr/>
      </dsp:nvSpPr>
      <dsp:spPr>
        <a:xfrm>
          <a:off x="1976" y="226443"/>
          <a:ext cx="836101" cy="12541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1E2876-565B-4BEF-8C1C-5072FD044101}">
      <dsp:nvSpPr>
        <dsp:cNvPr id="0" name=""/>
        <dsp:cNvSpPr/>
      </dsp:nvSpPr>
      <dsp:spPr>
        <a:xfrm>
          <a:off x="4305434" y="398972"/>
          <a:ext cx="3822176" cy="1194430"/>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9027"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Two rates are reported: </a:t>
          </a:r>
        </a:p>
        <a:p>
          <a:pPr marL="57150" lvl="1" indent="-57150" algn="l" defTabSz="488950">
            <a:lnSpc>
              <a:spcPct val="90000"/>
            </a:lnSpc>
            <a:spcBef>
              <a:spcPct val="0"/>
            </a:spcBef>
            <a:spcAft>
              <a:spcPct val="15000"/>
            </a:spcAft>
            <a:buChar char="•"/>
          </a:pPr>
          <a:r>
            <a:rPr lang="en-US" sz="1100" b="0" i="0" kern="1200"/>
            <a:t>ED visits for which the member received follow-up within 30 days of the ED visit (31 total days).</a:t>
          </a:r>
          <a:endParaRPr lang="en-US" sz="1100" kern="1200"/>
        </a:p>
        <a:p>
          <a:pPr marL="57150" lvl="1" indent="-57150" algn="l" defTabSz="488950">
            <a:lnSpc>
              <a:spcPct val="90000"/>
            </a:lnSpc>
            <a:spcBef>
              <a:spcPct val="0"/>
            </a:spcBef>
            <a:spcAft>
              <a:spcPct val="15000"/>
            </a:spcAft>
            <a:buChar char="•"/>
          </a:pPr>
          <a:r>
            <a:rPr lang="en-US" sz="1100" b="0" i="0" kern="1200"/>
            <a:t>ED visits for which the member received follow-up within 7 days of the ED visit (8 total days). </a:t>
          </a:r>
          <a:r>
            <a:rPr lang="en-US" sz="1100" b="1" i="0" kern="1200"/>
            <a:t>Same day of ED Visit Follow up Counts! </a:t>
          </a:r>
          <a:endParaRPr lang="en-US" sz="1100" kern="1200"/>
        </a:p>
      </dsp:txBody>
      <dsp:txXfrm>
        <a:off x="4305434" y="398972"/>
        <a:ext cx="3822176" cy="1194430"/>
      </dsp:txXfrm>
    </dsp:sp>
    <dsp:sp modelId="{5E853FBB-01A4-4C7F-82EA-C815418A3888}">
      <dsp:nvSpPr>
        <dsp:cNvPr id="0" name=""/>
        <dsp:cNvSpPr/>
      </dsp:nvSpPr>
      <dsp:spPr>
        <a:xfrm>
          <a:off x="4146177" y="226443"/>
          <a:ext cx="836101" cy="12541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CDEAEA-746B-45BF-B176-6CB96572F95D}">
      <dsp:nvSpPr>
        <dsp:cNvPr id="0" name=""/>
        <dsp:cNvSpPr/>
      </dsp:nvSpPr>
      <dsp:spPr>
        <a:xfrm>
          <a:off x="2233334" y="1902627"/>
          <a:ext cx="3822176" cy="1194430"/>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9027"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1" kern="1200"/>
            <a:t>* A follow up visit or pharmacotherapy dispensing event within 7 or 30 days will make member compliant </a:t>
          </a:r>
          <a:endParaRPr lang="en-US" sz="1400" kern="1200"/>
        </a:p>
      </dsp:txBody>
      <dsp:txXfrm>
        <a:off x="2233334" y="1902627"/>
        <a:ext cx="3822176" cy="1194430"/>
      </dsp:txXfrm>
    </dsp:sp>
    <dsp:sp modelId="{D22AACA5-E37F-4455-A41F-16698D49826B}">
      <dsp:nvSpPr>
        <dsp:cNvPr id="0" name=""/>
        <dsp:cNvSpPr/>
      </dsp:nvSpPr>
      <dsp:spPr>
        <a:xfrm>
          <a:off x="2074077" y="1730098"/>
          <a:ext cx="836101" cy="12541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1A4B5-F288-4359-BD8A-104A91A3943C}">
      <dsp:nvSpPr>
        <dsp:cNvPr id="0" name=""/>
        <dsp:cNvSpPr/>
      </dsp:nvSpPr>
      <dsp:spPr>
        <a:xfrm>
          <a:off x="0" y="417"/>
          <a:ext cx="78867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738F1D-B213-41FA-B165-2F87A99595F9}">
      <dsp:nvSpPr>
        <dsp:cNvPr id="0" name=""/>
        <dsp:cNvSpPr/>
      </dsp:nvSpPr>
      <dsp:spPr>
        <a:xfrm>
          <a:off x="0" y="417"/>
          <a:ext cx="7886700" cy="683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Visit with a mental health provider (Counselor, psychiatrist, therapist, etc.)  or Community Mental Health Center </a:t>
          </a:r>
        </a:p>
      </dsp:txBody>
      <dsp:txXfrm>
        <a:off x="0" y="417"/>
        <a:ext cx="7886700" cy="683585"/>
      </dsp:txXfrm>
    </dsp:sp>
    <dsp:sp modelId="{2E935792-C9E5-4DBB-B472-384B3391C6BC}">
      <dsp:nvSpPr>
        <dsp:cNvPr id="0" name=""/>
        <dsp:cNvSpPr/>
      </dsp:nvSpPr>
      <dsp:spPr>
        <a:xfrm>
          <a:off x="0" y="684002"/>
          <a:ext cx="7886700" cy="0"/>
        </a:xfrm>
        <a:prstGeom prst="line">
          <a:avLst/>
        </a:prstGeom>
        <a:solidFill>
          <a:schemeClr val="accent5">
            <a:hueOff val="-2483469"/>
            <a:satOff val="9953"/>
            <a:lumOff val="2157"/>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EE5B75-B6D4-4795-94D8-041B0C410186}">
      <dsp:nvSpPr>
        <dsp:cNvPr id="0" name=""/>
        <dsp:cNvSpPr/>
      </dsp:nvSpPr>
      <dsp:spPr>
        <a:xfrm>
          <a:off x="0" y="684002"/>
          <a:ext cx="7886700" cy="683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Visit with a PCP or other non-mental health provider</a:t>
          </a:r>
        </a:p>
      </dsp:txBody>
      <dsp:txXfrm>
        <a:off x="0" y="684002"/>
        <a:ext cx="7886700" cy="683585"/>
      </dsp:txXfrm>
    </dsp:sp>
    <dsp:sp modelId="{18368F00-F1D6-4697-8A9A-39B994420F25}">
      <dsp:nvSpPr>
        <dsp:cNvPr id="0" name=""/>
        <dsp:cNvSpPr/>
      </dsp:nvSpPr>
      <dsp:spPr>
        <a:xfrm>
          <a:off x="0" y="1367588"/>
          <a:ext cx="7886700" cy="0"/>
        </a:xfrm>
        <a:prstGeom prst="line">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374513-0690-4E07-A023-DE2AA30379BC}">
      <dsp:nvSpPr>
        <dsp:cNvPr id="0" name=""/>
        <dsp:cNvSpPr/>
      </dsp:nvSpPr>
      <dsp:spPr>
        <a:xfrm>
          <a:off x="0" y="1367588"/>
          <a:ext cx="7886700" cy="683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kern="1200"/>
            <a:t>Pharmacotherapy Dispensing Event or Medication Treatment Event </a:t>
          </a:r>
          <a:r>
            <a:rPr lang="en-US" sz="1800" kern="1200"/>
            <a:t>(for AOD and/or OUD Medication Treatment Value sets) </a:t>
          </a:r>
        </a:p>
      </dsp:txBody>
      <dsp:txXfrm>
        <a:off x="0" y="1367588"/>
        <a:ext cx="7886700" cy="683585"/>
      </dsp:txXfrm>
    </dsp:sp>
    <dsp:sp modelId="{DF64DB2B-6AB4-4B34-8AA7-F1E7A2B6AC5D}">
      <dsp:nvSpPr>
        <dsp:cNvPr id="0" name=""/>
        <dsp:cNvSpPr/>
      </dsp:nvSpPr>
      <dsp:spPr>
        <a:xfrm>
          <a:off x="0" y="2051174"/>
          <a:ext cx="7886700" cy="0"/>
        </a:xfrm>
        <a:prstGeom prst="line">
          <a:avLst/>
        </a:prstGeom>
        <a:solidFill>
          <a:schemeClr val="accent5">
            <a:hueOff val="-7450407"/>
            <a:satOff val="29858"/>
            <a:lumOff val="6471"/>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FA5DC4-FD94-4D11-8212-A3E572A36C98}">
      <dsp:nvSpPr>
        <dsp:cNvPr id="0" name=""/>
        <dsp:cNvSpPr/>
      </dsp:nvSpPr>
      <dsp:spPr>
        <a:xfrm>
          <a:off x="0" y="2051174"/>
          <a:ext cx="7886700" cy="683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Intensive Outpatient Treatment or PHP</a:t>
          </a:r>
        </a:p>
      </dsp:txBody>
      <dsp:txXfrm>
        <a:off x="0" y="2051174"/>
        <a:ext cx="7886700" cy="683585"/>
      </dsp:txXfrm>
    </dsp:sp>
    <dsp:sp modelId="{B066E980-28EB-4D49-8410-E091B94484C6}">
      <dsp:nvSpPr>
        <dsp:cNvPr id="0" name=""/>
        <dsp:cNvSpPr/>
      </dsp:nvSpPr>
      <dsp:spPr>
        <a:xfrm>
          <a:off x="0" y="2734760"/>
          <a:ext cx="7886700" cy="0"/>
        </a:xfrm>
        <a:prstGeom prst="line">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41F2A6-77EC-4F82-9B79-A7F19D5A3822}">
      <dsp:nvSpPr>
        <dsp:cNvPr id="0" name=""/>
        <dsp:cNvSpPr/>
      </dsp:nvSpPr>
      <dsp:spPr>
        <a:xfrm>
          <a:off x="0" y="2734760"/>
          <a:ext cx="7886700" cy="683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Non-Residential Substance Abuse Treatment Facility Visits</a:t>
          </a:r>
        </a:p>
      </dsp:txBody>
      <dsp:txXfrm>
        <a:off x="0" y="2734760"/>
        <a:ext cx="7886700" cy="6835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56874-3AB3-48F2-AB1A-7F8E5BCBADB2}">
      <dsp:nvSpPr>
        <dsp:cNvPr id="0" name=""/>
        <dsp:cNvSpPr/>
      </dsp:nvSpPr>
      <dsp:spPr>
        <a:xfrm>
          <a:off x="0" y="111581"/>
          <a:ext cx="7886700" cy="793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096" tIns="145796" rIns="61209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Medications on the Alcohol Use Treatment Medication List and/or the Opioid Use Disorder Medication List. </a:t>
          </a:r>
        </a:p>
      </dsp:txBody>
      <dsp:txXfrm>
        <a:off x="0" y="111581"/>
        <a:ext cx="7886700" cy="793800"/>
      </dsp:txXfrm>
    </dsp:sp>
    <dsp:sp modelId="{14B85C6E-AFEF-490F-B5AD-8A5A0CC1062F}">
      <dsp:nvSpPr>
        <dsp:cNvPr id="0" name=""/>
        <dsp:cNvSpPr/>
      </dsp:nvSpPr>
      <dsp:spPr>
        <a:xfrm>
          <a:off x="394335" y="8261"/>
          <a:ext cx="5520690" cy="206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311150">
            <a:lnSpc>
              <a:spcPct val="90000"/>
            </a:lnSpc>
            <a:spcBef>
              <a:spcPct val="0"/>
            </a:spcBef>
            <a:spcAft>
              <a:spcPct val="35000"/>
            </a:spcAft>
            <a:buNone/>
          </a:pPr>
          <a:r>
            <a:rPr lang="en-US" sz="700" kern="1200"/>
            <a:t>Pharmacotherapy Dispensing Events: </a:t>
          </a:r>
        </a:p>
      </dsp:txBody>
      <dsp:txXfrm>
        <a:off x="404422" y="18348"/>
        <a:ext cx="5500516" cy="186466"/>
      </dsp:txXfrm>
    </dsp:sp>
    <dsp:sp modelId="{B792717C-8FFB-4DCD-B2BD-D5D533BD09CB}">
      <dsp:nvSpPr>
        <dsp:cNvPr id="0" name=""/>
        <dsp:cNvSpPr/>
      </dsp:nvSpPr>
      <dsp:spPr>
        <a:xfrm>
          <a:off x="0" y="1046501"/>
          <a:ext cx="7886700" cy="2028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096" tIns="145796" rIns="61209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Buprenorphine (implant, oral, injectable) </a:t>
          </a:r>
        </a:p>
        <a:p>
          <a:pPr marL="171450" lvl="1" indent="-171450" algn="l" defTabSz="800100">
            <a:lnSpc>
              <a:spcPct val="90000"/>
            </a:lnSpc>
            <a:spcBef>
              <a:spcPct val="0"/>
            </a:spcBef>
            <a:spcAft>
              <a:spcPct val="15000"/>
            </a:spcAft>
            <a:buChar char="•"/>
          </a:pPr>
          <a:r>
            <a:rPr lang="en-US" sz="1800" kern="1200"/>
            <a:t>Subclade </a:t>
          </a:r>
        </a:p>
        <a:p>
          <a:pPr marL="171450" lvl="1" indent="-171450" algn="l" defTabSz="800100">
            <a:lnSpc>
              <a:spcPct val="90000"/>
            </a:lnSpc>
            <a:spcBef>
              <a:spcPct val="0"/>
            </a:spcBef>
            <a:spcAft>
              <a:spcPct val="15000"/>
            </a:spcAft>
            <a:buChar char="•"/>
          </a:pPr>
          <a:r>
            <a:rPr lang="en-US" sz="1800" kern="1200"/>
            <a:t>Methadone </a:t>
          </a:r>
        </a:p>
        <a:p>
          <a:pPr marL="171450" lvl="1" indent="-171450" algn="l" defTabSz="800100">
            <a:lnSpc>
              <a:spcPct val="90000"/>
            </a:lnSpc>
            <a:spcBef>
              <a:spcPct val="0"/>
            </a:spcBef>
            <a:spcAft>
              <a:spcPct val="15000"/>
            </a:spcAft>
            <a:buChar char="•"/>
          </a:pPr>
          <a:r>
            <a:rPr lang="en-US" sz="1800" kern="1200"/>
            <a:t>Naltrexone </a:t>
          </a:r>
        </a:p>
        <a:p>
          <a:pPr marL="171450" lvl="1" indent="-171450" algn="l" defTabSz="800100">
            <a:lnSpc>
              <a:spcPct val="90000"/>
            </a:lnSpc>
            <a:spcBef>
              <a:spcPct val="0"/>
            </a:spcBef>
            <a:spcAft>
              <a:spcPct val="15000"/>
            </a:spcAft>
            <a:buChar char="•"/>
          </a:pPr>
          <a:r>
            <a:rPr lang="en-US" sz="1800" kern="1200"/>
            <a:t>Naloxone</a:t>
          </a:r>
        </a:p>
        <a:p>
          <a:pPr marL="171450" lvl="1" indent="-171450" algn="l" defTabSz="800100">
            <a:lnSpc>
              <a:spcPct val="90000"/>
            </a:lnSpc>
            <a:spcBef>
              <a:spcPct val="0"/>
            </a:spcBef>
            <a:spcAft>
              <a:spcPct val="15000"/>
            </a:spcAft>
            <a:buChar char="•"/>
          </a:pPr>
          <a:r>
            <a:rPr lang="en-US" sz="1800" kern="1200"/>
            <a:t>Weekly MAT Bundles</a:t>
          </a:r>
        </a:p>
      </dsp:txBody>
      <dsp:txXfrm>
        <a:off x="0" y="1046501"/>
        <a:ext cx="7886700" cy="2028600"/>
      </dsp:txXfrm>
    </dsp:sp>
    <dsp:sp modelId="{9B6AEF0D-AE7D-4B99-A4F2-0D5EF2739A2B}">
      <dsp:nvSpPr>
        <dsp:cNvPr id="0" name=""/>
        <dsp:cNvSpPr/>
      </dsp:nvSpPr>
      <dsp:spPr>
        <a:xfrm>
          <a:off x="394335" y="943181"/>
          <a:ext cx="5520690" cy="206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311150">
            <a:lnSpc>
              <a:spcPct val="90000"/>
            </a:lnSpc>
            <a:spcBef>
              <a:spcPct val="0"/>
            </a:spcBef>
            <a:spcAft>
              <a:spcPct val="35000"/>
            </a:spcAft>
            <a:buNone/>
          </a:pPr>
          <a:r>
            <a:rPr lang="en-US" sz="700" kern="1200"/>
            <a:t>Medication Treatment Events (Dispensing and/or Administration)</a:t>
          </a:r>
        </a:p>
      </dsp:txBody>
      <dsp:txXfrm>
        <a:off x="404422" y="953268"/>
        <a:ext cx="5500516" cy="1864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7CB6E-1E81-47EF-8400-45FDFCEAC7DF}">
      <dsp:nvSpPr>
        <dsp:cNvPr id="0" name=""/>
        <dsp:cNvSpPr/>
      </dsp:nvSpPr>
      <dsp:spPr>
        <a:xfrm>
          <a:off x="3696" y="179196"/>
          <a:ext cx="1417141" cy="374400"/>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Educate</a:t>
          </a:r>
        </a:p>
      </dsp:txBody>
      <dsp:txXfrm>
        <a:off x="3696" y="179196"/>
        <a:ext cx="1417141" cy="374400"/>
      </dsp:txXfrm>
    </dsp:sp>
    <dsp:sp modelId="{EF1DD758-96C2-4467-8F95-7BAF80E930E1}">
      <dsp:nvSpPr>
        <dsp:cNvPr id="0" name=""/>
        <dsp:cNvSpPr/>
      </dsp:nvSpPr>
      <dsp:spPr>
        <a:xfrm>
          <a:off x="3696" y="553596"/>
          <a:ext cx="1417141" cy="2176785"/>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Provide education about treatment plan. Use </a:t>
          </a:r>
          <a:r>
            <a:rPr lang="en-US" sz="1300" b="1" kern="1200"/>
            <a:t>Motivational Interviewing </a:t>
          </a:r>
          <a:r>
            <a:rPr lang="en-US" sz="1300" kern="1200"/>
            <a:t>to assess the member’s priorities and engage them in their care plan. </a:t>
          </a:r>
        </a:p>
      </dsp:txBody>
      <dsp:txXfrm>
        <a:off x="3696" y="553596"/>
        <a:ext cx="1417141" cy="2176785"/>
      </dsp:txXfrm>
    </dsp:sp>
    <dsp:sp modelId="{7BB309D5-9CB0-49F9-A187-78D112DC9171}">
      <dsp:nvSpPr>
        <dsp:cNvPr id="0" name=""/>
        <dsp:cNvSpPr/>
      </dsp:nvSpPr>
      <dsp:spPr>
        <a:xfrm>
          <a:off x="1619238" y="179196"/>
          <a:ext cx="1417141" cy="374400"/>
        </a:xfrm>
        <a:prstGeom prst="rect">
          <a:avLst/>
        </a:prstGeom>
        <a:gradFill rotWithShape="0">
          <a:gsLst>
            <a:gs pos="0">
              <a:schemeClr val="accent5">
                <a:hueOff val="-2483469"/>
                <a:satOff val="9953"/>
                <a:lumOff val="2157"/>
                <a:alphaOff val="0"/>
                <a:tint val="100000"/>
                <a:shade val="100000"/>
                <a:satMod val="130000"/>
              </a:schemeClr>
            </a:gs>
            <a:gs pos="100000">
              <a:schemeClr val="accent5">
                <a:hueOff val="-2483469"/>
                <a:satOff val="9953"/>
                <a:lumOff val="215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Appointments</a:t>
          </a:r>
        </a:p>
      </dsp:txBody>
      <dsp:txXfrm>
        <a:off x="1619238" y="179196"/>
        <a:ext cx="1417141" cy="374400"/>
      </dsp:txXfrm>
    </dsp:sp>
    <dsp:sp modelId="{0259725B-6607-4A1B-BB91-404B289AD61A}">
      <dsp:nvSpPr>
        <dsp:cNvPr id="0" name=""/>
        <dsp:cNvSpPr/>
      </dsp:nvSpPr>
      <dsp:spPr>
        <a:xfrm>
          <a:off x="1619238" y="553596"/>
          <a:ext cx="1417141" cy="2176785"/>
        </a:xfrm>
        <a:prstGeom prst="rect">
          <a:avLst/>
        </a:prstGeom>
        <a:solidFill>
          <a:schemeClr val="accent5">
            <a:tint val="40000"/>
            <a:alpha val="90000"/>
            <a:hueOff val="-2685120"/>
            <a:satOff val="12063"/>
            <a:lumOff val="829"/>
            <a:alphaOff val="0"/>
          </a:schemeClr>
        </a:solidFill>
        <a:ln w="9525" cap="flat" cmpd="sng" algn="ctr">
          <a:solidFill>
            <a:schemeClr val="accent5">
              <a:tint val="40000"/>
              <a:alpha val="90000"/>
              <a:hueOff val="-2685120"/>
              <a:satOff val="12063"/>
              <a:lumOff val="82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Ensure members have the right </a:t>
          </a:r>
          <a:r>
            <a:rPr lang="en-US" sz="1300" b="1" kern="1200"/>
            <a:t>follow up appointment </a:t>
          </a:r>
          <a:r>
            <a:rPr lang="en-US" sz="1300" kern="1200"/>
            <a:t>type with the right provider. </a:t>
          </a:r>
        </a:p>
        <a:p>
          <a:pPr marL="114300" lvl="1" indent="-114300" algn="l" defTabSz="577850">
            <a:lnSpc>
              <a:spcPct val="90000"/>
            </a:lnSpc>
            <a:spcBef>
              <a:spcPct val="0"/>
            </a:spcBef>
            <a:spcAft>
              <a:spcPct val="15000"/>
            </a:spcAft>
            <a:buChar char="•"/>
          </a:pPr>
          <a:r>
            <a:rPr lang="en-US" sz="1300" kern="1200"/>
            <a:t>Provide Appointment Reminders. </a:t>
          </a:r>
        </a:p>
      </dsp:txBody>
      <dsp:txXfrm>
        <a:off x="1619238" y="553596"/>
        <a:ext cx="1417141" cy="2176785"/>
      </dsp:txXfrm>
    </dsp:sp>
    <dsp:sp modelId="{51487254-8889-4F8F-A003-E47E168BB412}">
      <dsp:nvSpPr>
        <dsp:cNvPr id="0" name=""/>
        <dsp:cNvSpPr/>
      </dsp:nvSpPr>
      <dsp:spPr>
        <a:xfrm>
          <a:off x="3234779" y="179196"/>
          <a:ext cx="1417141" cy="374400"/>
        </a:xfrm>
        <a:prstGeom prst="rect">
          <a:avLst/>
        </a:prstGeom>
        <a:gradFill rotWithShape="0">
          <a:gsLst>
            <a:gs pos="0">
              <a:schemeClr val="accent5">
                <a:hueOff val="-4966938"/>
                <a:satOff val="19906"/>
                <a:lumOff val="4314"/>
                <a:alphaOff val="0"/>
                <a:tint val="100000"/>
                <a:shade val="100000"/>
                <a:satMod val="130000"/>
              </a:schemeClr>
            </a:gs>
            <a:gs pos="100000">
              <a:schemeClr val="accent5">
                <a:hueOff val="-4966938"/>
                <a:satOff val="19906"/>
                <a:lumOff val="431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Transportation</a:t>
          </a:r>
        </a:p>
      </dsp:txBody>
      <dsp:txXfrm>
        <a:off x="3234779" y="179196"/>
        <a:ext cx="1417141" cy="374400"/>
      </dsp:txXfrm>
    </dsp:sp>
    <dsp:sp modelId="{FFC00EBF-C80B-4B23-983C-2060FCBC27BF}">
      <dsp:nvSpPr>
        <dsp:cNvPr id="0" name=""/>
        <dsp:cNvSpPr/>
      </dsp:nvSpPr>
      <dsp:spPr>
        <a:xfrm>
          <a:off x="3234779" y="553596"/>
          <a:ext cx="1417141" cy="2176785"/>
        </a:xfrm>
        <a:prstGeom prst="rect">
          <a:avLst/>
        </a:prstGeom>
        <a:solidFill>
          <a:schemeClr val="accent5">
            <a:tint val="40000"/>
            <a:alpha val="90000"/>
            <a:hueOff val="-5370241"/>
            <a:satOff val="24126"/>
            <a:lumOff val="1658"/>
            <a:alphaOff val="0"/>
          </a:schemeClr>
        </a:solidFill>
        <a:ln w="9525" cap="flat" cmpd="sng" algn="ctr">
          <a:solidFill>
            <a:schemeClr val="accent5">
              <a:tint val="40000"/>
              <a:alpha val="90000"/>
              <a:hueOff val="-5370241"/>
              <a:satOff val="24126"/>
              <a:lumOff val="165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Ask </a:t>
          </a:r>
          <a:r>
            <a:rPr lang="en-US" sz="1300" b="1" kern="1200"/>
            <a:t>about how the member will get to their appointment.</a:t>
          </a:r>
          <a:r>
            <a:rPr lang="en-US" sz="1300" kern="1200"/>
            <a:t> Assist with transportation if needed. </a:t>
          </a:r>
        </a:p>
      </dsp:txBody>
      <dsp:txXfrm>
        <a:off x="3234779" y="553596"/>
        <a:ext cx="1417141" cy="2176785"/>
      </dsp:txXfrm>
    </dsp:sp>
    <dsp:sp modelId="{A9249DFF-80FC-4E6A-BEBC-4633E55769D4}">
      <dsp:nvSpPr>
        <dsp:cNvPr id="0" name=""/>
        <dsp:cNvSpPr/>
      </dsp:nvSpPr>
      <dsp:spPr>
        <a:xfrm>
          <a:off x="4850320" y="179196"/>
          <a:ext cx="1417141" cy="374400"/>
        </a:xfrm>
        <a:prstGeom prst="rect">
          <a:avLst/>
        </a:prstGeom>
        <a:gradFill rotWithShape="0">
          <a:gsLst>
            <a:gs pos="0">
              <a:schemeClr val="accent5">
                <a:hueOff val="-7450407"/>
                <a:satOff val="29858"/>
                <a:lumOff val="6471"/>
                <a:alphaOff val="0"/>
                <a:tint val="100000"/>
                <a:shade val="100000"/>
                <a:satMod val="130000"/>
              </a:schemeClr>
            </a:gs>
            <a:gs pos="100000">
              <a:schemeClr val="accent5">
                <a:hueOff val="-7450407"/>
                <a:satOff val="29858"/>
                <a:lumOff val="647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Medication</a:t>
          </a:r>
        </a:p>
      </dsp:txBody>
      <dsp:txXfrm>
        <a:off x="4850320" y="179196"/>
        <a:ext cx="1417141" cy="374400"/>
      </dsp:txXfrm>
    </dsp:sp>
    <dsp:sp modelId="{A7FCFC3F-4B7F-4A19-AE09-531D83553C93}">
      <dsp:nvSpPr>
        <dsp:cNvPr id="0" name=""/>
        <dsp:cNvSpPr/>
      </dsp:nvSpPr>
      <dsp:spPr>
        <a:xfrm>
          <a:off x="4850320" y="553596"/>
          <a:ext cx="1417141" cy="2176785"/>
        </a:xfrm>
        <a:prstGeom prst="rect">
          <a:avLst/>
        </a:prstGeom>
        <a:solidFill>
          <a:schemeClr val="accent5">
            <a:tint val="40000"/>
            <a:alpha val="90000"/>
            <a:hueOff val="-8055361"/>
            <a:satOff val="36190"/>
            <a:lumOff val="2488"/>
            <a:alphaOff val="0"/>
          </a:schemeClr>
        </a:solidFill>
        <a:ln w="9525" cap="flat" cmpd="sng" algn="ctr">
          <a:solidFill>
            <a:schemeClr val="accent5">
              <a:tint val="40000"/>
              <a:alpha val="90000"/>
              <a:hueOff val="-8055361"/>
              <a:satOff val="36190"/>
              <a:lumOff val="248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Follow up with member to ensure they pick up medications after ED visits or hospitalizations. Assist in </a:t>
          </a:r>
          <a:r>
            <a:rPr lang="en-US" sz="1300" b="1" kern="1200"/>
            <a:t>troubleshooting</a:t>
          </a:r>
          <a:r>
            <a:rPr lang="en-US" sz="1300" kern="1200"/>
            <a:t> any issues with meds/pharmacy. </a:t>
          </a:r>
        </a:p>
      </dsp:txBody>
      <dsp:txXfrm>
        <a:off x="4850320" y="553596"/>
        <a:ext cx="1417141" cy="2176785"/>
      </dsp:txXfrm>
    </dsp:sp>
    <dsp:sp modelId="{2935D859-AB32-4F5C-AB04-80593A3E974B}">
      <dsp:nvSpPr>
        <dsp:cNvPr id="0" name=""/>
        <dsp:cNvSpPr/>
      </dsp:nvSpPr>
      <dsp:spPr>
        <a:xfrm>
          <a:off x="6465861" y="179196"/>
          <a:ext cx="1417141" cy="374400"/>
        </a:xfrm>
        <a:prstGeom prst="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Barriers </a:t>
          </a:r>
        </a:p>
      </dsp:txBody>
      <dsp:txXfrm>
        <a:off x="6465861" y="179196"/>
        <a:ext cx="1417141" cy="374400"/>
      </dsp:txXfrm>
    </dsp:sp>
    <dsp:sp modelId="{AB9190F8-ECCF-446B-ACCB-0D73E1DA2B2F}">
      <dsp:nvSpPr>
        <dsp:cNvPr id="0" name=""/>
        <dsp:cNvSpPr/>
      </dsp:nvSpPr>
      <dsp:spPr>
        <a:xfrm>
          <a:off x="6465861" y="553596"/>
          <a:ext cx="1417141" cy="2176785"/>
        </a:xfrm>
        <a:prstGeom prst="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Assess other barriers to member following up as recommended. Refer members to </a:t>
          </a:r>
          <a:r>
            <a:rPr lang="en-US" sz="1300" b="1" kern="1200"/>
            <a:t>appropriate services and resources</a:t>
          </a:r>
          <a:r>
            <a:rPr lang="en-US" sz="1300" kern="1200"/>
            <a:t> as applicable. </a:t>
          </a:r>
        </a:p>
      </dsp:txBody>
      <dsp:txXfrm>
        <a:off x="6465861" y="553596"/>
        <a:ext cx="1417141" cy="217678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A5BA139-BECF-4A27-BCDA-4BD8B419556C}" type="datetimeFigureOut">
              <a:rPr lang="en-US" smtClean="0"/>
              <a:t>3/15/2023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C02B5D7-DA5E-4A9F-8E04-9A00CA967921}" type="slidenum">
              <a:rPr lang="en-US" smtClean="0"/>
              <a:t>‹#›</a:t>
            </a:fld>
            <a:endParaRPr lang="en-US"/>
          </a:p>
        </p:txBody>
      </p:sp>
    </p:spTree>
    <p:extLst>
      <p:ext uri="{BB962C8B-B14F-4D97-AF65-F5344CB8AC3E}">
        <p14:creationId xmlns:p14="http://schemas.microsoft.com/office/powerpoint/2010/main" val="4074907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a:defRPr sz="1200" dirty="0"/>
            </a:lvl1pPr>
          </a:lstStyle>
          <a:p>
            <a:pPr>
              <a:defRPr/>
            </a:pPr>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3177" tIns="46589" rIns="93177" bIns="46589" rtlCol="0"/>
          <a:lstStyle>
            <a:lvl1pPr algn="r">
              <a:defRPr sz="1200" smtClean="0"/>
            </a:lvl1pPr>
          </a:lstStyle>
          <a:p>
            <a:pPr>
              <a:defRPr/>
            </a:pPr>
            <a:fld id="{40C391DE-BCAD-473D-9067-8CF941F27D7C}" type="datetimeFigureOut">
              <a:rPr lang="en-US"/>
              <a:pPr>
                <a:defRPr/>
              </a:pPr>
              <a:t>3/15/2023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a:defRPr sz="1200" dirty="0"/>
            </a:lvl1pPr>
          </a:lstStyle>
          <a:p>
            <a:pPr>
              <a:defRPr/>
            </a:pPr>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a:defRPr sz="1200" smtClean="0"/>
            </a:lvl1pPr>
          </a:lstStyle>
          <a:p>
            <a:pPr>
              <a:defRPr/>
            </a:pPr>
            <a:fld id="{5A2F884F-B59C-497C-AB64-FDF5A2DFBAFB}" type="slidenum">
              <a:rPr lang="en-US"/>
              <a:pPr>
                <a:defRPr/>
              </a:pPr>
              <a:t>‹#›</a:t>
            </a:fld>
            <a:endParaRPr lang="en-US" dirty="0"/>
          </a:p>
        </p:txBody>
      </p:sp>
    </p:spTree>
    <p:extLst>
      <p:ext uri="{BB962C8B-B14F-4D97-AF65-F5344CB8AC3E}">
        <p14:creationId xmlns:p14="http://schemas.microsoft.com/office/powerpoint/2010/main" val="15750286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abe.illinois.gov/"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2F884F-B59C-497C-AB64-FDF5A2DFBAFB}" type="slidenum">
              <a:rPr lang="en-US" smtClean="0"/>
              <a:pPr>
                <a:defRPr/>
              </a:pPr>
              <a:t>2</a:t>
            </a:fld>
            <a:endParaRPr lang="en-US" dirty="0"/>
          </a:p>
        </p:txBody>
      </p:sp>
    </p:spTree>
    <p:extLst>
      <p:ext uri="{BB962C8B-B14F-4D97-AF65-F5344CB8AC3E}">
        <p14:creationId xmlns:p14="http://schemas.microsoft.com/office/powerpoint/2010/main" val="1975374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HFS will mail the redetermination paperwork out at least 30 days prior to the due date that is printed on the forms. Enrollees are instructed to complete the rede by the due date. HFS has built in a grace period of 15 days for enrollees who submit late. If the information is not received by the end of the grace period, the enrollee’s coverage will be cancelled.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2004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Below is an example of the state REDE timeline: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DC21855-DAFE-4E2B-917F-0907919C3483}" type="slidenum">
              <a:rPr lang="en-US" smtClean="0"/>
              <a:pPr/>
              <a:t>42</a:t>
            </a:fld>
            <a:endParaRPr lang="en-US"/>
          </a:p>
        </p:txBody>
      </p:sp>
    </p:spTree>
    <p:extLst>
      <p:ext uri="{BB962C8B-B14F-4D97-AF65-F5344CB8AC3E}">
        <p14:creationId xmlns:p14="http://schemas.microsoft.com/office/powerpoint/2010/main" val="3026813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Redetermination Forms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2004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Head of Case will get one of the following forms: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Form 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2004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Form A – No Response Required. This is referred to as an Ex-</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Parte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renewal.  Enrollees who receive Form A notice do not need to do anything to keep their coverage.  Form A notifies the enrollee that their coverage has been renewed using electronic verification. It also includes the information (family size, income amount, etc.) that was used to renew coverage.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2004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HFS estimates that approximately 35% to 40% of the population is renewed through ex-</a:t>
            </a:r>
            <a:r>
              <a:rPr lang="en-US" sz="1800" b="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parte</a:t>
            </a: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2004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Form 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2004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Form B – Response is Required.  This is a pre-populated form that notifies enrollees they are up for renewal and that they must complete their redetermination in order to be assessed for renewed coverage.  If the enrollee does not respond to Form B by the due date, their Medicaid coverage will be cancelled.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DC21855-DAFE-4E2B-917F-0907919C3483}" type="slidenum">
              <a:rPr lang="en-US" smtClean="0"/>
              <a:pPr/>
              <a:t>43</a:t>
            </a:fld>
            <a:endParaRPr lang="en-US"/>
          </a:p>
        </p:txBody>
      </p:sp>
    </p:spTree>
    <p:extLst>
      <p:ext uri="{BB962C8B-B14F-4D97-AF65-F5344CB8AC3E}">
        <p14:creationId xmlns:p14="http://schemas.microsoft.com/office/powerpoint/2010/main" val="3224005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21855-DAFE-4E2B-917F-0907919C3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86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Helping members complete their Redetermination paperwork ensures members can continue to get the care and services they need through Medicaid and reduce claim denials due to eligibility. To help as many patients as possible keep their Medicaid coverage, HFS needs updated mailing addresses to send patients their renewal forms for redetermination. </a:t>
            </a:r>
          </a:p>
          <a:p>
            <a:endParaRPr lang="en-US" dirty="0"/>
          </a:p>
          <a:p>
            <a:r>
              <a:rPr lang="en-US" dirty="0"/>
              <a:t>Medicaid Enrollees can update their mailing address in two ways:</a:t>
            </a:r>
          </a:p>
          <a:p>
            <a:r>
              <a:rPr lang="en-US" dirty="0"/>
              <a:t>Calling the HFS hotline (877-805-5312)</a:t>
            </a:r>
          </a:p>
          <a:p>
            <a:r>
              <a:rPr lang="en-US" dirty="0"/>
              <a:t>Through an HFS web form (www2.illinois.gov/hfs/address)</a:t>
            </a:r>
          </a:p>
          <a:p>
            <a:pPr marL="0" lvl="0" indent="0">
              <a:buNone/>
            </a:pPr>
            <a:endParaRPr lang="en-US" dirty="0"/>
          </a:p>
        </p:txBody>
      </p:sp>
      <p:sp>
        <p:nvSpPr>
          <p:cNvPr id="4" name="Slide Number Placeholder 3"/>
          <p:cNvSpPr>
            <a:spLocks noGrp="1"/>
          </p:cNvSpPr>
          <p:nvPr>
            <p:ph type="sldNum" sz="quarter" idx="5"/>
          </p:nvPr>
        </p:nvSpPr>
        <p:spPr/>
        <p:txBody>
          <a:bodyPr/>
          <a:lstStyle/>
          <a:p>
            <a:fld id="{BDC21855-DAFE-4E2B-917F-0907919C3483}" type="slidenum">
              <a:rPr lang="en-US" smtClean="0"/>
              <a:pPr/>
              <a:t>45</a:t>
            </a:fld>
            <a:endParaRPr lang="en-US"/>
          </a:p>
        </p:txBody>
      </p:sp>
    </p:spTree>
    <p:extLst>
      <p:ext uri="{BB962C8B-B14F-4D97-AF65-F5344CB8AC3E}">
        <p14:creationId xmlns:p14="http://schemas.microsoft.com/office/powerpoint/2010/main" val="1510455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defRPr/>
            </a:pPr>
            <a:r>
              <a:rPr lang="en-US" dirty="0"/>
              <a:t>Helping enrollees complete their Redetermination paperwork ensures they can continue to get the care and services they need through Medicaid and reduce claim denials due to eligibility. To help as many enrollees as possible keep their Medicaid coverage, HFS needs updated mailing addresses to send enrollees their renewal forms for redetermination. </a:t>
            </a:r>
          </a:p>
          <a:p>
            <a:endParaRPr lang="en-US" dirty="0"/>
          </a:p>
          <a:p>
            <a:r>
              <a:rPr lang="en-US" dirty="0"/>
              <a:t>Medicaid Enrollees can update their mailing address in two ways:</a:t>
            </a:r>
            <a:endParaRPr lang="en-US" dirty="0">
              <a:cs typeface="Calibri"/>
            </a:endParaRPr>
          </a:p>
          <a:p>
            <a:r>
              <a:rPr lang="en-US" dirty="0"/>
              <a:t>Calling the HFS hotline (877-805-5312)</a:t>
            </a:r>
            <a:endParaRPr lang="en-US" dirty="0">
              <a:cs typeface="Calibri"/>
            </a:endParaRPr>
          </a:p>
          <a:p>
            <a:r>
              <a:rPr lang="en-US" dirty="0"/>
              <a:t>Through an HFS web form (www2.illinois.gov/hfs/address)</a:t>
            </a:r>
            <a:endParaRPr lang="en-US" dirty="0">
              <a:cs typeface="Calibri"/>
            </a:endParaRPr>
          </a:p>
          <a:p>
            <a:pPr marL="0" lvl="0" indent="0">
              <a:buNone/>
            </a:pPr>
            <a:endParaRPr lang="en-US" dirty="0"/>
          </a:p>
        </p:txBody>
      </p:sp>
      <p:sp>
        <p:nvSpPr>
          <p:cNvPr id="4" name="Slide Number Placeholder 3"/>
          <p:cNvSpPr>
            <a:spLocks noGrp="1"/>
          </p:cNvSpPr>
          <p:nvPr>
            <p:ph type="sldNum" sz="quarter" idx="5"/>
          </p:nvPr>
        </p:nvSpPr>
        <p:spPr/>
        <p:txBody>
          <a:bodyPr/>
          <a:lstStyle/>
          <a:p>
            <a:fld id="{BDC21855-DAFE-4E2B-917F-0907919C3483}" type="slidenum">
              <a:rPr lang="en-US" smtClean="0"/>
              <a:pPr/>
              <a:t>46</a:t>
            </a:fld>
            <a:endParaRPr lang="en-US"/>
          </a:p>
        </p:txBody>
      </p:sp>
    </p:spTree>
    <p:extLst>
      <p:ext uri="{BB962C8B-B14F-4D97-AF65-F5344CB8AC3E}">
        <p14:creationId xmlns:p14="http://schemas.microsoft.com/office/powerpoint/2010/main" val="1875827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C21855-DAFE-4E2B-917F-0907919C3483}" type="slidenum">
              <a:rPr lang="en-US" smtClean="0"/>
              <a:pPr/>
              <a:t>47</a:t>
            </a:fld>
            <a:endParaRPr lang="en-US"/>
          </a:p>
        </p:txBody>
      </p:sp>
    </p:spTree>
    <p:extLst>
      <p:ext uri="{BB962C8B-B14F-4D97-AF65-F5344CB8AC3E}">
        <p14:creationId xmlns:p14="http://schemas.microsoft.com/office/powerpoint/2010/main" val="2211011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www.dhs.state.il.us</a:t>
            </a:r>
            <a:r>
              <a:rPr lang="en-US"/>
              <a:t>/p</a:t>
            </a:r>
          </a:p>
          <a:p>
            <a:endParaRPr lang="en-US"/>
          </a:p>
          <a:p>
            <a:pPr algn="ctr"/>
            <a:r>
              <a:rPr lang="en-US" sz="1200">
                <a:solidFill>
                  <a:srgbClr val="2E6CB8"/>
                </a:solidFill>
              </a:rPr>
              <a:t>If you need help accessing your ABE Manage My Case account or have other questions, CountyCare is here to help! Call us at 312-864-8200, and select option 1.</a:t>
            </a:r>
          </a:p>
          <a:p>
            <a:pPr algn="ctr"/>
            <a:endParaRPr lang="en-US" sz="1200">
              <a:solidFill>
                <a:srgbClr val="2E6CB8"/>
              </a:solidFill>
            </a:endParaRPr>
          </a:p>
          <a:p>
            <a:pPr algn="ctr"/>
            <a:r>
              <a:rPr lang="en-US" sz="1200">
                <a:solidFill>
                  <a:srgbClr val="2E6CB8"/>
                </a:solidFill>
              </a:rPr>
              <a:t>You can also call HFS at 800-843-6154.</a:t>
            </a:r>
          </a:p>
          <a:p>
            <a:endParaRPr lang="en-US"/>
          </a:p>
        </p:txBody>
      </p:sp>
      <p:sp>
        <p:nvSpPr>
          <p:cNvPr id="4" name="Slide Number Placeholder 3"/>
          <p:cNvSpPr>
            <a:spLocks noGrp="1"/>
          </p:cNvSpPr>
          <p:nvPr>
            <p:ph type="sldNum" sz="quarter" idx="5"/>
          </p:nvPr>
        </p:nvSpPr>
        <p:spPr/>
        <p:txBody>
          <a:bodyPr/>
          <a:lstStyle/>
          <a:p>
            <a:fld id="{BDC21855-DAFE-4E2B-917F-0907919C3483}" type="slidenum">
              <a:rPr lang="en-US" smtClean="0"/>
              <a:pPr/>
              <a:t>48</a:t>
            </a:fld>
            <a:endParaRPr lang="en-US"/>
          </a:p>
        </p:txBody>
      </p:sp>
    </p:spTree>
    <p:extLst>
      <p:ext uri="{BB962C8B-B14F-4D97-AF65-F5344CB8AC3E}">
        <p14:creationId xmlns:p14="http://schemas.microsoft.com/office/powerpoint/2010/main" val="2733166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All will close, field</a:t>
            </a:r>
            <a:r>
              <a:rPr lang="en-US" baseline="0"/>
              <a:t> questions</a:t>
            </a:r>
            <a:endParaRPr lang="en-US"/>
          </a:p>
        </p:txBody>
      </p:sp>
      <p:sp>
        <p:nvSpPr>
          <p:cNvPr id="4" name="Slide Number Placeholder 3"/>
          <p:cNvSpPr>
            <a:spLocks noGrp="1"/>
          </p:cNvSpPr>
          <p:nvPr>
            <p:ph type="sldNum" sz="quarter" idx="10"/>
          </p:nvPr>
        </p:nvSpPr>
        <p:spPr/>
        <p:txBody>
          <a:bodyPr/>
          <a:lstStyle/>
          <a:p>
            <a:fld id="{BDC21855-DAFE-4E2B-917F-0907919C3483}" type="slidenum">
              <a:rPr lang="en-US" smtClean="0"/>
              <a:pPr/>
              <a:t>49</a:t>
            </a:fld>
            <a:endParaRPr lang="en-US"/>
          </a:p>
        </p:txBody>
      </p:sp>
    </p:spTree>
    <p:extLst>
      <p:ext uri="{BB962C8B-B14F-4D97-AF65-F5344CB8AC3E}">
        <p14:creationId xmlns:p14="http://schemas.microsoft.com/office/powerpoint/2010/main" val="3268466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Peter</a:t>
            </a:r>
          </a:p>
        </p:txBody>
      </p:sp>
      <p:sp>
        <p:nvSpPr>
          <p:cNvPr id="4" name="Slide Number Placeholder 3"/>
          <p:cNvSpPr>
            <a:spLocks noGrp="1"/>
          </p:cNvSpPr>
          <p:nvPr>
            <p:ph type="sldNum" sz="quarter" idx="10"/>
          </p:nvPr>
        </p:nvSpPr>
        <p:spPr/>
        <p:txBody>
          <a:bodyPr/>
          <a:lstStyle/>
          <a:p>
            <a:fld id="{BDC21855-DAFE-4E2B-917F-0907919C3483}" type="slidenum">
              <a:rPr lang="en-US" smtClean="0"/>
              <a:pPr/>
              <a:t>50</a:t>
            </a:fld>
            <a:endParaRPr lang="en-US"/>
          </a:p>
        </p:txBody>
      </p:sp>
    </p:spTree>
    <p:extLst>
      <p:ext uri="{BB962C8B-B14F-4D97-AF65-F5344CB8AC3E}">
        <p14:creationId xmlns:p14="http://schemas.microsoft.com/office/powerpoint/2010/main" val="2800507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US" sz="500" b="1" dirty="0"/>
          </a:p>
        </p:txBody>
      </p:sp>
      <p:sp>
        <p:nvSpPr>
          <p:cNvPr id="4" name="Slide Number Placeholder 3"/>
          <p:cNvSpPr>
            <a:spLocks noGrp="1"/>
          </p:cNvSpPr>
          <p:nvPr>
            <p:ph type="sldNum" sz="quarter" idx="5"/>
          </p:nvPr>
        </p:nvSpPr>
        <p:spPr/>
        <p:txBody>
          <a:bodyPr/>
          <a:lstStyle/>
          <a:p>
            <a:fld id="{BDC21855-DAFE-4E2B-917F-0907919C3483}" type="slidenum">
              <a:rPr lang="en-US" smtClean="0"/>
              <a:pPr/>
              <a:t>51</a:t>
            </a:fld>
            <a:endParaRPr lang="en-US"/>
          </a:p>
        </p:txBody>
      </p:sp>
    </p:spTree>
    <p:extLst>
      <p:ext uri="{BB962C8B-B14F-4D97-AF65-F5344CB8AC3E}">
        <p14:creationId xmlns:p14="http://schemas.microsoft.com/office/powerpoint/2010/main" val="257350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21F033-A1C5-E64A-BE4E-6C9D267F5950}" type="slidenum">
              <a:rPr lang="en-US" smtClean="0"/>
              <a:t>9</a:t>
            </a:fld>
            <a:endParaRPr lang="en-US"/>
          </a:p>
        </p:txBody>
      </p:sp>
    </p:spTree>
    <p:extLst>
      <p:ext uri="{BB962C8B-B14F-4D97-AF65-F5344CB8AC3E}">
        <p14:creationId xmlns:p14="http://schemas.microsoft.com/office/powerpoint/2010/main" val="3215894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342900">
              <a:buFont typeface="Arial" panose="020B0604020202020204" pitchFamily="34" charset="0"/>
              <a:buChar char="•"/>
            </a:pPr>
            <a:r>
              <a:rPr lang="en-US" sz="800"/>
              <a:t>Step 1: Go to </a:t>
            </a:r>
            <a:r>
              <a:rPr lang="en-US" sz="800">
                <a:hlinkClick r:id="rId3"/>
              </a:rPr>
              <a:t>http://ABE.Illinois.gov</a:t>
            </a:r>
            <a:r>
              <a:rPr lang="en-US" sz="800"/>
              <a:t> </a:t>
            </a:r>
          </a:p>
          <a:p>
            <a:pPr marL="685800" lvl="1" indent="-342900">
              <a:buFont typeface="Arial" panose="020B0604020202020204" pitchFamily="34" charset="0"/>
              <a:buChar char="•"/>
            </a:pPr>
            <a:r>
              <a:rPr lang="en-US" sz="800"/>
              <a:t>Step 2: Click on the Green “Manage My Case” button. Enter ABE User ID and Password. If the patient does not have an ABE account, click “Create an ABE account” to register.</a:t>
            </a:r>
          </a:p>
          <a:p>
            <a:pPr marL="685800" lvl="1" indent="-342900">
              <a:buFont typeface="Arial" panose="020B0604020202020204" pitchFamily="34" charset="0"/>
              <a:buChar char="•"/>
            </a:pPr>
            <a:r>
              <a:rPr lang="en-US" sz="800"/>
              <a:t>Step 3: After logging in, select ”Link your account”. Enter date of birth, social security number or individual ID number. </a:t>
            </a:r>
          </a:p>
          <a:p>
            <a:pPr marL="685800" lvl="1" indent="-342900">
              <a:buFont typeface="Arial" panose="020B0604020202020204" pitchFamily="34" charset="0"/>
              <a:buChar char="•"/>
            </a:pPr>
            <a:r>
              <a:rPr lang="en-US" sz="800"/>
              <a:t>Step 4: When you link the case to the patient’s ABE Account, they will be asked to answer a few questions to confirm their identity. If successful, the patient will be able to go right into MMC. </a:t>
            </a:r>
          </a:p>
          <a:p>
            <a:pPr marL="0" indent="0" algn="ctr">
              <a:buNone/>
            </a:pPr>
            <a:endParaRPr lang="en-US" sz="500" b="1"/>
          </a:p>
        </p:txBody>
      </p:sp>
      <p:sp>
        <p:nvSpPr>
          <p:cNvPr id="4" name="Slide Number Placeholder 3"/>
          <p:cNvSpPr>
            <a:spLocks noGrp="1"/>
          </p:cNvSpPr>
          <p:nvPr>
            <p:ph type="sldNum" sz="quarter" idx="5"/>
          </p:nvPr>
        </p:nvSpPr>
        <p:spPr/>
        <p:txBody>
          <a:bodyPr/>
          <a:lstStyle/>
          <a:p>
            <a:fld id="{BDC21855-DAFE-4E2B-917F-0907919C3483}" type="slidenum">
              <a:rPr lang="en-US" smtClean="0"/>
              <a:pPr/>
              <a:t>52</a:t>
            </a:fld>
            <a:endParaRPr lang="en-US"/>
          </a:p>
        </p:txBody>
      </p:sp>
    </p:spTree>
    <p:extLst>
      <p:ext uri="{BB962C8B-B14F-4D97-AF65-F5344CB8AC3E}">
        <p14:creationId xmlns:p14="http://schemas.microsoft.com/office/powerpoint/2010/main" val="3315737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00" dirty="0"/>
              <a:t>enrollees </a:t>
            </a:r>
            <a:r>
              <a:rPr lang="en-US" sz="500" b="0" dirty="0"/>
              <a:t>will need to </a:t>
            </a:r>
            <a:r>
              <a:rPr lang="en-US" sz="1800" b="0" dirty="0">
                <a:effectLst/>
                <a:latin typeface="Arial"/>
                <a:ea typeface="Georgia" panose="02040502050405020303" pitchFamily="18" charset="0"/>
                <a:cs typeface="Arial"/>
              </a:rPr>
              <a:t>create</a:t>
            </a:r>
            <a:r>
              <a:rPr lang="en-US" sz="1800" b="0" spc="-35" dirty="0">
                <a:effectLst/>
                <a:latin typeface="Arial"/>
                <a:ea typeface="Georgia" panose="02040502050405020303" pitchFamily="18" charset="0"/>
                <a:cs typeface="Arial"/>
              </a:rPr>
              <a:t> </a:t>
            </a:r>
            <a:r>
              <a:rPr lang="en-US" sz="1800" b="0" dirty="0">
                <a:effectLst/>
                <a:latin typeface="Arial"/>
                <a:ea typeface="Georgia" panose="02040502050405020303" pitchFamily="18" charset="0"/>
                <a:cs typeface="Arial"/>
              </a:rPr>
              <a:t>an</a:t>
            </a:r>
            <a:r>
              <a:rPr lang="en-US" sz="1800" b="0" spc="-10" dirty="0">
                <a:effectLst/>
                <a:latin typeface="Arial"/>
                <a:ea typeface="Georgia" panose="02040502050405020303" pitchFamily="18" charset="0"/>
                <a:cs typeface="Arial"/>
              </a:rPr>
              <a:t> </a:t>
            </a:r>
            <a:r>
              <a:rPr lang="en-US" sz="1800" b="0" dirty="0">
                <a:effectLst/>
                <a:latin typeface="Arial"/>
                <a:ea typeface="Georgia" panose="02040502050405020303" pitchFamily="18" charset="0"/>
                <a:cs typeface="Arial"/>
              </a:rPr>
              <a:t>ABE</a:t>
            </a:r>
            <a:r>
              <a:rPr lang="en-US" sz="1800" b="0" spc="-90" dirty="0">
                <a:effectLst/>
                <a:latin typeface="Arial"/>
                <a:ea typeface="Georgia" panose="02040502050405020303" pitchFamily="18" charset="0"/>
                <a:cs typeface="Arial"/>
              </a:rPr>
              <a:t> </a:t>
            </a:r>
            <a:r>
              <a:rPr lang="en-US" sz="1800" b="0" dirty="0">
                <a:effectLst/>
                <a:latin typeface="Arial"/>
                <a:ea typeface="Georgia" panose="02040502050405020303" pitchFamily="18" charset="0"/>
                <a:cs typeface="Arial"/>
              </a:rPr>
              <a:t>User</a:t>
            </a:r>
            <a:r>
              <a:rPr lang="en-US" sz="1800" b="0" spc="-20" dirty="0">
                <a:effectLst/>
                <a:latin typeface="Arial"/>
                <a:ea typeface="Georgia" panose="02040502050405020303" pitchFamily="18" charset="0"/>
                <a:cs typeface="Arial"/>
              </a:rPr>
              <a:t> </a:t>
            </a:r>
            <a:r>
              <a:rPr lang="en-US" sz="1800" b="0" dirty="0">
                <a:effectLst/>
                <a:latin typeface="Arial"/>
                <a:ea typeface="Georgia" panose="02040502050405020303" pitchFamily="18" charset="0"/>
                <a:cs typeface="Arial"/>
              </a:rPr>
              <a:t>ID and password to</a:t>
            </a:r>
            <a:r>
              <a:rPr lang="en-US" sz="1800" b="0" spc="-25" dirty="0">
                <a:effectLst/>
                <a:latin typeface="Arial"/>
                <a:ea typeface="Georgia" panose="02040502050405020303" pitchFamily="18" charset="0"/>
                <a:cs typeface="Arial"/>
              </a:rPr>
              <a:t> </a:t>
            </a:r>
            <a:r>
              <a:rPr lang="en-US" sz="1800" b="0" dirty="0">
                <a:effectLst/>
                <a:latin typeface="Arial"/>
                <a:ea typeface="Georgia" panose="02040502050405020303" pitchFamily="18" charset="0"/>
                <a:cs typeface="Arial"/>
              </a:rPr>
              <a:t>access Manage</a:t>
            </a:r>
            <a:r>
              <a:rPr lang="en-US" sz="1800" b="0" spc="-35" dirty="0">
                <a:effectLst/>
                <a:latin typeface="Arial"/>
                <a:ea typeface="Georgia" panose="02040502050405020303" pitchFamily="18" charset="0"/>
                <a:cs typeface="Arial"/>
              </a:rPr>
              <a:t> </a:t>
            </a:r>
            <a:r>
              <a:rPr lang="en-US" sz="1800" b="0" dirty="0">
                <a:effectLst/>
                <a:latin typeface="Arial"/>
                <a:ea typeface="Georgia" panose="02040502050405020303" pitchFamily="18" charset="0"/>
                <a:cs typeface="Arial"/>
              </a:rPr>
              <a:t>My</a:t>
            </a:r>
            <a:r>
              <a:rPr lang="en-US" sz="1800" b="0" spc="-45" dirty="0">
                <a:effectLst/>
                <a:latin typeface="Arial"/>
                <a:ea typeface="Georgia" panose="02040502050405020303" pitchFamily="18" charset="0"/>
                <a:cs typeface="Arial"/>
              </a:rPr>
              <a:t> </a:t>
            </a:r>
            <a:r>
              <a:rPr lang="en-US" sz="1800" b="0" dirty="0">
                <a:effectLst/>
                <a:latin typeface="Arial"/>
                <a:ea typeface="Georgia" panose="02040502050405020303" pitchFamily="18" charset="0"/>
                <a:cs typeface="Arial"/>
              </a:rPr>
              <a:t>Case.</a:t>
            </a:r>
            <a:r>
              <a:rPr lang="en-US" sz="1800" b="0" spc="180" dirty="0">
                <a:effectLst/>
                <a:latin typeface="Arial"/>
                <a:ea typeface="Georgia" panose="02040502050405020303" pitchFamily="18" charset="0"/>
                <a:cs typeface="Arial"/>
              </a:rPr>
              <a:t> </a:t>
            </a:r>
            <a:r>
              <a:rPr lang="en-US" sz="1800" b="0" dirty="0">
                <a:effectLst/>
                <a:latin typeface="Arial"/>
                <a:ea typeface="Georgia" panose="02040502050405020303" pitchFamily="18" charset="0"/>
                <a:cs typeface="Arial"/>
              </a:rPr>
              <a:t>If they have already created an ABE Account for an Application,</a:t>
            </a:r>
            <a:r>
              <a:rPr lang="en-US" sz="1800" b="0" spc="-5" dirty="0">
                <a:effectLst/>
                <a:latin typeface="Arial"/>
                <a:ea typeface="Georgia" panose="02040502050405020303" pitchFamily="18" charset="0"/>
                <a:cs typeface="Arial"/>
              </a:rPr>
              <a:t> then they</a:t>
            </a:r>
            <a:r>
              <a:rPr lang="en-US" sz="1800" b="0" dirty="0">
                <a:effectLst/>
                <a:latin typeface="Arial"/>
                <a:ea typeface="Georgia" panose="02040502050405020303" pitchFamily="18" charset="0"/>
                <a:cs typeface="Arial"/>
              </a:rPr>
              <a:t> should use that login </a:t>
            </a:r>
            <a:r>
              <a:rPr lang="en-US" sz="1800" b="0" spc="-10" dirty="0">
                <a:effectLst/>
                <a:latin typeface="Arial"/>
                <a:ea typeface="Georgia" panose="02040502050405020303" pitchFamily="18" charset="0"/>
                <a:cs typeface="Arial"/>
              </a:rPr>
              <a:t>information.</a:t>
            </a:r>
            <a:r>
              <a:rPr lang="en-US" sz="1050" dirty="0"/>
              <a:t> </a:t>
            </a:r>
            <a:endParaRPr lang="en-US" sz="500" b="0" dirty="0"/>
          </a:p>
        </p:txBody>
      </p:sp>
      <p:sp>
        <p:nvSpPr>
          <p:cNvPr id="4" name="Slide Number Placeholder 3"/>
          <p:cNvSpPr>
            <a:spLocks noGrp="1"/>
          </p:cNvSpPr>
          <p:nvPr>
            <p:ph type="sldNum" sz="quarter" idx="5"/>
          </p:nvPr>
        </p:nvSpPr>
        <p:spPr/>
        <p:txBody>
          <a:bodyPr/>
          <a:lstStyle/>
          <a:p>
            <a:fld id="{BDC21855-DAFE-4E2B-917F-0907919C3483}" type="slidenum">
              <a:rPr lang="en-US" smtClean="0"/>
              <a:pPr/>
              <a:t>53</a:t>
            </a:fld>
            <a:endParaRPr lang="en-US"/>
          </a:p>
        </p:txBody>
      </p:sp>
    </p:spTree>
    <p:extLst>
      <p:ext uri="{BB962C8B-B14F-4D97-AF65-F5344CB8AC3E}">
        <p14:creationId xmlns:p14="http://schemas.microsoft.com/office/powerpoint/2010/main" val="2596413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178435" marR="732790">
              <a:lnSpc>
                <a:spcPct val="150000"/>
              </a:lnSpc>
              <a:spcBef>
                <a:spcPts val="500"/>
              </a:spcBef>
            </a:pPr>
            <a:r>
              <a:rPr lang="en-US" sz="1800" dirty="0">
                <a:effectLst/>
                <a:latin typeface="Arial"/>
                <a:ea typeface="Georgia" panose="02040502050405020303" pitchFamily="18" charset="0"/>
                <a:cs typeface="Arial"/>
              </a:rPr>
              <a:t>If this</a:t>
            </a:r>
            <a:r>
              <a:rPr lang="en-US" sz="1800" spc="-2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is</a:t>
            </a:r>
            <a:r>
              <a:rPr lang="en-US" sz="1800" spc="-25" dirty="0">
                <a:effectLst/>
                <a:latin typeface="Arial"/>
                <a:ea typeface="Georgia" panose="02040502050405020303" pitchFamily="18" charset="0"/>
                <a:cs typeface="Arial"/>
              </a:rPr>
              <a:t> the </a:t>
            </a:r>
            <a:r>
              <a:rPr lang="en-US" sz="1800" spc="-25" dirty="0">
                <a:latin typeface="Arial"/>
                <a:ea typeface="Georgia" panose="02040502050405020303" pitchFamily="18" charset="0"/>
                <a:cs typeface="Arial"/>
              </a:rPr>
              <a:t>enrollees </a:t>
            </a:r>
            <a:r>
              <a:rPr lang="en-US" sz="1800" dirty="0">
                <a:effectLst/>
                <a:latin typeface="Arial"/>
                <a:ea typeface="Georgia" panose="02040502050405020303" pitchFamily="18" charset="0"/>
                <a:cs typeface="Arial"/>
              </a:rPr>
              <a:t>first visit to ABE,</a:t>
            </a:r>
            <a:r>
              <a:rPr lang="en-US" sz="1800" spc="-60" dirty="0">
                <a:effectLst/>
                <a:latin typeface="Arial"/>
                <a:ea typeface="Georgia" panose="02040502050405020303" pitchFamily="18" charset="0"/>
                <a:cs typeface="Arial"/>
              </a:rPr>
              <a:t> they</a:t>
            </a:r>
            <a:r>
              <a:rPr lang="en-US" sz="1800" dirty="0">
                <a:effectLst/>
                <a:latin typeface="Arial"/>
                <a:ea typeface="Georgia" panose="02040502050405020303" pitchFamily="18" charset="0"/>
                <a:cs typeface="Arial"/>
              </a:rPr>
              <a:t> will need</a:t>
            </a:r>
            <a:r>
              <a:rPr lang="en-US" sz="1800" spc="-5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to create</a:t>
            </a:r>
            <a:r>
              <a:rPr lang="en-US" sz="1800" spc="-1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an ABE</a:t>
            </a:r>
            <a:r>
              <a:rPr lang="en-US" sz="1800" spc="-7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User Account.</a:t>
            </a:r>
            <a:r>
              <a:rPr lang="en-US" sz="1800" spc="40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The</a:t>
            </a:r>
            <a:r>
              <a:rPr lang="en-US" sz="1800" spc="-1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Head of Household’s</a:t>
            </a:r>
            <a:r>
              <a:rPr lang="en-US" sz="1800" spc="-3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a:t>
            </a:r>
            <a:r>
              <a:rPr lang="en-US" sz="1800" dirty="0" err="1">
                <a:effectLst/>
                <a:latin typeface="Arial"/>
                <a:ea typeface="Georgia" panose="02040502050405020303" pitchFamily="18" charset="0"/>
                <a:cs typeface="Arial"/>
              </a:rPr>
              <a:t>HoH</a:t>
            </a:r>
            <a:r>
              <a:rPr lang="en-US" sz="1800" dirty="0">
                <a:effectLst/>
                <a:latin typeface="Arial"/>
                <a:ea typeface="Georgia" panose="02040502050405020303" pitchFamily="18" charset="0"/>
                <a:cs typeface="Arial"/>
              </a:rPr>
              <a:t>) information is the information that must be used to create an ABE Manage My Case (MMC) Account.</a:t>
            </a:r>
            <a:endParaRPr lang="en-US" dirty="0"/>
          </a:p>
          <a:p>
            <a:pPr marL="178435" marR="732790">
              <a:lnSpc>
                <a:spcPct val="150000"/>
              </a:lnSpc>
              <a:spcBef>
                <a:spcPts val="500"/>
              </a:spcBef>
            </a:pPr>
            <a:r>
              <a:rPr lang="en-US" sz="1800" dirty="0">
                <a:effectLst/>
                <a:latin typeface="Arial"/>
                <a:ea typeface="Georgia" panose="02040502050405020303" pitchFamily="18" charset="0"/>
                <a:cs typeface="Arial"/>
              </a:rPr>
              <a:t>The </a:t>
            </a:r>
            <a:r>
              <a:rPr lang="en-US" sz="1800" dirty="0" err="1">
                <a:effectLst/>
                <a:latin typeface="Arial"/>
                <a:ea typeface="Georgia" panose="02040502050405020303" pitchFamily="18" charset="0"/>
                <a:cs typeface="Arial"/>
              </a:rPr>
              <a:t>HoH</a:t>
            </a:r>
            <a:r>
              <a:rPr lang="en-US" sz="1800" dirty="0">
                <a:effectLst/>
                <a:latin typeface="Arial"/>
                <a:ea typeface="Georgia" panose="02040502050405020303" pitchFamily="18" charset="0"/>
                <a:cs typeface="Arial"/>
              </a:rPr>
              <a:t> is the person that receives mail and Notices from DHS/HFS and is the first person listed</a:t>
            </a:r>
            <a:r>
              <a:rPr lang="en-US" sz="1800" spc="-1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on an application</a:t>
            </a:r>
            <a:r>
              <a:rPr lang="en-US" sz="1800" spc="16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for benefits.</a:t>
            </a:r>
            <a:r>
              <a:rPr lang="en-US" sz="1800" spc="-2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If the </a:t>
            </a:r>
            <a:r>
              <a:rPr lang="en-US" sz="1800" dirty="0">
                <a:latin typeface="Arial"/>
                <a:ea typeface="Georgia" panose="02040502050405020303" pitchFamily="18" charset="0"/>
                <a:cs typeface="Arial"/>
              </a:rPr>
              <a:t>enrollee</a:t>
            </a:r>
            <a:r>
              <a:rPr lang="en-US" sz="1800" dirty="0">
                <a:effectLst/>
                <a:latin typeface="Arial"/>
                <a:ea typeface="Georgia" panose="02040502050405020303" pitchFamily="18" charset="0"/>
                <a:cs typeface="Arial"/>
              </a:rPr>
              <a:t> has an Approved</a:t>
            </a:r>
            <a:r>
              <a:rPr lang="en-US" sz="1800" spc="16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Representative they may create a</a:t>
            </a:r>
            <a:r>
              <a:rPr lang="en-US" sz="1800" spc="-1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MMC</a:t>
            </a:r>
            <a:r>
              <a:rPr lang="en-US" sz="1800" spc="-3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Account using the </a:t>
            </a:r>
            <a:r>
              <a:rPr lang="en-US" sz="1800" dirty="0" err="1">
                <a:effectLst/>
                <a:latin typeface="Arial"/>
                <a:ea typeface="Georgia" panose="02040502050405020303" pitchFamily="18" charset="0"/>
                <a:cs typeface="Arial"/>
              </a:rPr>
              <a:t>HoH</a:t>
            </a:r>
            <a:r>
              <a:rPr lang="en-US" sz="1800" dirty="0">
                <a:effectLst/>
                <a:latin typeface="Arial"/>
                <a:ea typeface="Georgia" panose="02040502050405020303" pitchFamily="18" charset="0"/>
                <a:cs typeface="Arial"/>
              </a:rPr>
              <a:t> information.</a:t>
            </a:r>
            <a:endParaRPr lang="en-US" dirty="0"/>
          </a:p>
          <a:p>
            <a:pPr marL="178435" marR="732790">
              <a:lnSpc>
                <a:spcPct val="150000"/>
              </a:lnSpc>
              <a:spcBef>
                <a:spcPts val="500"/>
              </a:spcBef>
            </a:pPr>
            <a:r>
              <a:rPr lang="en-US" sz="1800" dirty="0">
                <a:latin typeface="Arial"/>
                <a:ea typeface="Georgia" panose="02040502050405020303" pitchFamily="18" charset="0"/>
                <a:cs typeface="Arial"/>
              </a:rPr>
              <a:t>Enrollees need</a:t>
            </a:r>
            <a:r>
              <a:rPr lang="en-US" sz="1800" dirty="0">
                <a:effectLst/>
                <a:latin typeface="Arial"/>
                <a:ea typeface="Georgia" panose="02040502050405020303" pitchFamily="18" charset="0"/>
                <a:cs typeface="Arial"/>
              </a:rPr>
              <a:t> to enter their name, then choose an ABE user ID and password. THE STATE will not be able to recover the user ID if the </a:t>
            </a:r>
            <a:r>
              <a:rPr lang="en-US" sz="1800" dirty="0">
                <a:latin typeface="Arial"/>
                <a:ea typeface="Georgia" panose="02040502050405020303" pitchFamily="18" charset="0"/>
                <a:cs typeface="Arial"/>
              </a:rPr>
              <a:t>enrollee forgets </a:t>
            </a:r>
            <a:r>
              <a:rPr lang="en-US" sz="1800" dirty="0">
                <a:effectLst/>
                <a:latin typeface="Arial"/>
                <a:ea typeface="Georgia" panose="02040502050405020303" pitchFamily="18" charset="0"/>
                <a:cs typeface="Arial"/>
              </a:rPr>
              <a:t>it.</a:t>
            </a:r>
            <a:r>
              <a:rPr lang="en-US" sz="1800" dirty="0">
                <a:latin typeface="Arial"/>
                <a:ea typeface="Georgia" panose="02040502050405020303" pitchFamily="18" charset="0"/>
                <a:cs typeface="Arial"/>
              </a:rPr>
              <a:t> </a:t>
            </a:r>
            <a:endParaRPr lang="en-US" sz="1800" dirty="0">
              <a:latin typeface="Arial" panose="020B0604020202020204" pitchFamily="34" charset="0"/>
              <a:ea typeface="Georgia" panose="02040502050405020303" pitchFamily="18" charset="0"/>
              <a:cs typeface="Arial"/>
            </a:endParaRPr>
          </a:p>
          <a:p>
            <a:pPr marL="178435" marR="732790">
              <a:lnSpc>
                <a:spcPct val="150000"/>
              </a:lnSpc>
              <a:spcBef>
                <a:spcPts val="500"/>
              </a:spcBef>
            </a:pPr>
            <a:r>
              <a:rPr lang="en-US" sz="1800" dirty="0">
                <a:effectLst/>
                <a:latin typeface="Arial"/>
                <a:ea typeface="Georgia" panose="02040502050405020303" pitchFamily="18" charset="0"/>
                <a:cs typeface="Arial"/>
              </a:rPr>
              <a:t>Ensure the </a:t>
            </a:r>
            <a:r>
              <a:rPr lang="en-US" sz="1800" dirty="0">
                <a:latin typeface="Arial"/>
                <a:ea typeface="Georgia" panose="02040502050405020303" pitchFamily="18" charset="0"/>
                <a:cs typeface="Arial"/>
              </a:rPr>
              <a:t>enrollee picks</a:t>
            </a:r>
            <a:r>
              <a:rPr lang="en-US" sz="1800" dirty="0">
                <a:effectLst/>
                <a:latin typeface="Arial"/>
                <a:ea typeface="Georgia" panose="02040502050405020303" pitchFamily="18" charset="0"/>
                <a:cs typeface="Arial"/>
              </a:rPr>
              <a:t> a user ID they will remember. </a:t>
            </a:r>
            <a:r>
              <a:rPr lang="en-US" sz="1800" dirty="0">
                <a:latin typeface="Arial"/>
                <a:ea typeface="Georgia" panose="02040502050405020303" pitchFamily="18" charset="0"/>
                <a:cs typeface="Arial"/>
              </a:rPr>
              <a:t>Enrollees</a:t>
            </a:r>
            <a:r>
              <a:rPr lang="en-US" sz="1800" dirty="0">
                <a:effectLst/>
                <a:latin typeface="Arial"/>
                <a:ea typeface="Georgia" panose="02040502050405020303" pitchFamily="18" charset="0"/>
                <a:cs typeface="Arial"/>
              </a:rPr>
              <a:t> will then be prompted to select and answer security questions.</a:t>
            </a:r>
            <a:r>
              <a:rPr lang="en-US" sz="1800" dirty="0">
                <a:latin typeface="Arial"/>
                <a:ea typeface="Georgia" panose="02040502050405020303" pitchFamily="18" charset="0"/>
                <a:cs typeface="Arial"/>
              </a:rPr>
              <a:t> </a:t>
            </a:r>
            <a:endParaRPr lang="en-US" sz="1800" dirty="0">
              <a:effectLst/>
              <a:latin typeface="Arial" panose="020B0604020202020204" pitchFamily="34" charset="0"/>
              <a:ea typeface="Georgia" panose="02040502050405020303" pitchFamily="18" charset="0"/>
              <a:cs typeface="Arial"/>
            </a:endParaRPr>
          </a:p>
          <a:p>
            <a:pPr marL="178435" marR="732790">
              <a:lnSpc>
                <a:spcPct val="150000"/>
              </a:lnSpc>
              <a:spcBef>
                <a:spcPts val="500"/>
              </a:spcBef>
              <a:spcAft>
                <a:spcPts val="0"/>
              </a:spcAft>
            </a:pPr>
            <a:r>
              <a:rPr lang="en-US" sz="1800" dirty="0">
                <a:effectLst/>
                <a:latin typeface="Arial"/>
                <a:ea typeface="Georgia" panose="02040502050405020303" pitchFamily="18" charset="0"/>
                <a:cs typeface="Arial"/>
              </a:rPr>
              <a:t>Then the </a:t>
            </a:r>
            <a:r>
              <a:rPr lang="en-US" sz="1800" dirty="0">
                <a:latin typeface="Arial"/>
                <a:ea typeface="Georgia" panose="02040502050405020303" pitchFamily="18" charset="0"/>
                <a:cs typeface="Arial"/>
              </a:rPr>
              <a:t>enrollees</a:t>
            </a:r>
            <a:r>
              <a:rPr lang="en-US" sz="1800" dirty="0">
                <a:effectLst/>
                <a:latin typeface="Arial"/>
                <a:ea typeface="Georgia" panose="02040502050405020303" pitchFamily="18" charset="0"/>
                <a:cs typeface="Arial"/>
              </a:rPr>
              <a:t> will click create account. And log into the system.</a:t>
            </a:r>
          </a:p>
        </p:txBody>
      </p:sp>
      <p:sp>
        <p:nvSpPr>
          <p:cNvPr id="4" name="Slide Number Placeholder 3"/>
          <p:cNvSpPr>
            <a:spLocks noGrp="1"/>
          </p:cNvSpPr>
          <p:nvPr>
            <p:ph type="sldNum" sz="quarter" idx="5"/>
          </p:nvPr>
        </p:nvSpPr>
        <p:spPr/>
        <p:txBody>
          <a:bodyPr/>
          <a:lstStyle/>
          <a:p>
            <a:fld id="{BDC21855-DAFE-4E2B-917F-0907919C3483}" type="slidenum">
              <a:rPr lang="en-US" smtClean="0"/>
              <a:pPr/>
              <a:t>54</a:t>
            </a:fld>
            <a:endParaRPr lang="en-US"/>
          </a:p>
        </p:txBody>
      </p:sp>
    </p:spTree>
    <p:extLst>
      <p:ext uri="{BB962C8B-B14F-4D97-AF65-F5344CB8AC3E}">
        <p14:creationId xmlns:p14="http://schemas.microsoft.com/office/powerpoint/2010/main" val="548921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8435" marR="732790">
              <a:lnSpc>
                <a:spcPct val="150000"/>
              </a:lnSpc>
              <a:spcBef>
                <a:spcPts val="500"/>
              </a:spcBef>
            </a:pPr>
            <a:r>
              <a:rPr lang="en-US" sz="1800" dirty="0">
                <a:effectLst/>
                <a:latin typeface="Georgia"/>
                <a:ea typeface="Georgia" panose="02040502050405020303" pitchFamily="18" charset="0"/>
                <a:cs typeface="Georgia" panose="02040502050405020303" pitchFamily="18" charset="0"/>
              </a:rPr>
              <a:t>If this is the first time </a:t>
            </a:r>
            <a:r>
              <a:rPr lang="en-US" sz="1800" dirty="0">
                <a:latin typeface="Georgia"/>
                <a:ea typeface="Georgia" panose="02040502050405020303" pitchFamily="18" charset="0"/>
                <a:cs typeface="Georgia" panose="02040502050405020303" pitchFamily="18" charset="0"/>
              </a:rPr>
              <a:t>an</a:t>
            </a:r>
            <a:r>
              <a:rPr lang="en-US" sz="1800" dirty="0">
                <a:effectLst/>
                <a:latin typeface="Georgia"/>
                <a:ea typeface="Georgia" panose="02040502050405020303" pitchFamily="18" charset="0"/>
                <a:cs typeface="Georgia" panose="02040502050405020303" pitchFamily="18" charset="0"/>
              </a:rPr>
              <a:t> </a:t>
            </a:r>
            <a:r>
              <a:rPr lang="en-US" sz="1800" dirty="0">
                <a:latin typeface="Georgia"/>
                <a:ea typeface="Georgia" panose="02040502050405020303" pitchFamily="18" charset="0"/>
                <a:cs typeface="Georgia" panose="02040502050405020303" pitchFamily="18" charset="0"/>
              </a:rPr>
              <a:t>enrollee </a:t>
            </a:r>
            <a:r>
              <a:rPr lang="en-US" sz="1800" dirty="0">
                <a:effectLst/>
                <a:latin typeface="Georgia"/>
                <a:ea typeface="Georgia" panose="02040502050405020303" pitchFamily="18" charset="0"/>
                <a:cs typeface="Georgia" panose="02040502050405020303" pitchFamily="18" charset="0"/>
              </a:rPr>
              <a:t>has visited MMC, they will need to link their ABE account to their case benefits.</a:t>
            </a:r>
            <a:r>
              <a:rPr lang="en-US" sz="1800" dirty="0">
                <a:latin typeface="Georgia"/>
                <a:ea typeface="Georgia" panose="02040502050405020303" pitchFamily="18" charset="0"/>
                <a:cs typeface="Georgia" panose="02040502050405020303" pitchFamily="18" charset="0"/>
              </a:rPr>
              <a:t> </a:t>
            </a:r>
            <a:endParaRPr lang="en-US" sz="1800" dirty="0">
              <a:effectLst/>
              <a:latin typeface="Georgia"/>
              <a:ea typeface="Georgia" panose="02040502050405020303" pitchFamily="18" charset="0"/>
              <a:cs typeface="Georgia" panose="02040502050405020303" pitchFamily="18" charset="0"/>
            </a:endParaRPr>
          </a:p>
          <a:p>
            <a:pPr marL="178435" marR="732790">
              <a:lnSpc>
                <a:spcPct val="150000"/>
              </a:lnSpc>
              <a:spcBef>
                <a:spcPts val="500"/>
              </a:spcBef>
            </a:pPr>
            <a:r>
              <a:rPr lang="en-US" sz="1800" dirty="0">
                <a:effectLst/>
                <a:latin typeface="Georgia"/>
                <a:ea typeface="Georgia" panose="02040502050405020303" pitchFamily="18" charset="0"/>
                <a:cs typeface="Georgia" panose="02040502050405020303" pitchFamily="18" charset="0"/>
              </a:rPr>
              <a:t>1.) Once the </a:t>
            </a:r>
            <a:r>
              <a:rPr lang="en-US" sz="1800" dirty="0">
                <a:latin typeface="Georgia"/>
                <a:ea typeface="Georgia" panose="02040502050405020303" pitchFamily="18" charset="0"/>
                <a:cs typeface="Georgia" panose="02040502050405020303" pitchFamily="18" charset="0"/>
              </a:rPr>
              <a:t>enrollee is </a:t>
            </a:r>
            <a:r>
              <a:rPr lang="en-US" sz="1800" dirty="0">
                <a:effectLst/>
                <a:latin typeface="Georgia"/>
                <a:ea typeface="Georgia" panose="02040502050405020303" pitchFamily="18" charset="0"/>
                <a:cs typeface="Georgia" panose="02040502050405020303" pitchFamily="18" charset="0"/>
              </a:rPr>
              <a:t>logged in and have already submitted an application through ABE, they will see the case summary page.</a:t>
            </a:r>
            <a:r>
              <a:rPr lang="en-US" sz="1800" dirty="0">
                <a:latin typeface="Georgia"/>
                <a:ea typeface="Georgia" panose="02040502050405020303" pitchFamily="18" charset="0"/>
                <a:cs typeface="Georgia" panose="02040502050405020303" pitchFamily="18" charset="0"/>
              </a:rPr>
              <a:t> </a:t>
            </a:r>
            <a:endParaRPr lang="en-US" sz="1800" dirty="0">
              <a:effectLst/>
              <a:latin typeface="Georgia"/>
              <a:ea typeface="Georgia" panose="02040502050405020303" pitchFamily="18" charset="0"/>
              <a:cs typeface="Georgia" panose="02040502050405020303" pitchFamily="18" charset="0"/>
            </a:endParaRPr>
          </a:p>
          <a:p>
            <a:pPr marL="178435" marR="732790">
              <a:lnSpc>
                <a:spcPct val="150000"/>
              </a:lnSpc>
              <a:spcBef>
                <a:spcPts val="500"/>
              </a:spcBef>
            </a:pPr>
            <a:r>
              <a:rPr lang="en-US" sz="1800" dirty="0">
                <a:effectLst/>
                <a:latin typeface="Georgia"/>
                <a:ea typeface="Georgia" panose="02040502050405020303" pitchFamily="18" charset="0"/>
                <a:cs typeface="Georgia" panose="02040502050405020303" pitchFamily="18" charset="0"/>
              </a:rPr>
              <a:t>If they have an existing account but have not used ABE they will see a welcome screen. Both screens give </a:t>
            </a:r>
            <a:r>
              <a:rPr lang="en-US" sz="1800" dirty="0">
                <a:latin typeface="Georgia"/>
                <a:ea typeface="Georgia" panose="02040502050405020303" pitchFamily="18" charset="0"/>
                <a:cs typeface="Georgia" panose="02040502050405020303" pitchFamily="18" charset="0"/>
              </a:rPr>
              <a:t>enrollees</a:t>
            </a:r>
            <a:r>
              <a:rPr lang="en-US" sz="1800" dirty="0">
                <a:effectLst/>
                <a:latin typeface="Georgia"/>
                <a:ea typeface="Georgia" panose="02040502050405020303" pitchFamily="18" charset="0"/>
                <a:cs typeface="Georgia" panose="02040502050405020303" pitchFamily="18" charset="0"/>
              </a:rPr>
              <a:t> the option to click on LINK YOUR ACCOUNT.</a:t>
            </a:r>
            <a:r>
              <a:rPr lang="en-US" sz="1800" dirty="0">
                <a:latin typeface="Georgia"/>
                <a:ea typeface="Georgia" panose="02040502050405020303" pitchFamily="18" charset="0"/>
                <a:cs typeface="Georgia" panose="02040502050405020303" pitchFamily="18" charset="0"/>
              </a:rPr>
              <a:t> </a:t>
            </a:r>
            <a:endParaRPr lang="en-US" sz="1800" dirty="0">
              <a:effectLst/>
              <a:latin typeface="Georgia"/>
              <a:ea typeface="Georgia" panose="02040502050405020303" pitchFamily="18" charset="0"/>
              <a:cs typeface="Georgia" panose="02040502050405020303" pitchFamily="18" charset="0"/>
            </a:endParaRPr>
          </a:p>
        </p:txBody>
      </p:sp>
      <p:sp>
        <p:nvSpPr>
          <p:cNvPr id="4" name="Slide Number Placeholder 3"/>
          <p:cNvSpPr>
            <a:spLocks noGrp="1"/>
          </p:cNvSpPr>
          <p:nvPr>
            <p:ph type="sldNum" sz="quarter" idx="5"/>
          </p:nvPr>
        </p:nvSpPr>
        <p:spPr/>
        <p:txBody>
          <a:bodyPr/>
          <a:lstStyle/>
          <a:p>
            <a:fld id="{BDC21855-DAFE-4E2B-917F-0907919C3483}" type="slidenum">
              <a:rPr lang="en-US" smtClean="0"/>
              <a:pPr/>
              <a:t>55</a:t>
            </a:fld>
            <a:endParaRPr lang="en-US"/>
          </a:p>
        </p:txBody>
      </p:sp>
    </p:spTree>
    <p:extLst>
      <p:ext uri="{BB962C8B-B14F-4D97-AF65-F5344CB8AC3E}">
        <p14:creationId xmlns:p14="http://schemas.microsoft.com/office/powerpoint/2010/main" val="2242247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407670" marR="686435">
              <a:lnSpc>
                <a:spcPct val="148000"/>
              </a:lnSpc>
              <a:spcBef>
                <a:spcPts val="500"/>
              </a:spcBef>
              <a:tabLst>
                <a:tab pos="407670" algn="l"/>
              </a:tabLst>
            </a:pPr>
            <a:r>
              <a:rPr lang="en-US" sz="1800" dirty="0">
                <a:effectLst/>
                <a:latin typeface="Arial"/>
                <a:ea typeface="Georgia" panose="02040502050405020303" pitchFamily="18" charset="0"/>
                <a:cs typeface="Arial"/>
              </a:rPr>
              <a:t>2. ) On the</a:t>
            </a:r>
            <a:r>
              <a:rPr lang="en-US" sz="1800" spc="-10" dirty="0">
                <a:effectLst/>
                <a:latin typeface="Arial"/>
                <a:ea typeface="Georgia" panose="02040502050405020303" pitchFamily="18" charset="0"/>
                <a:cs typeface="Arial"/>
              </a:rPr>
              <a:t> </a:t>
            </a:r>
            <a:r>
              <a:rPr lang="en-US" sz="1800" b="1" dirty="0">
                <a:effectLst/>
                <a:latin typeface="Arial"/>
                <a:ea typeface="Georgia" panose="02040502050405020303" pitchFamily="18" charset="0"/>
                <a:cs typeface="Arial"/>
              </a:rPr>
              <a:t>Linking</a:t>
            </a:r>
            <a:r>
              <a:rPr lang="en-US" sz="1800" b="1" spc="-80" dirty="0">
                <a:effectLst/>
                <a:latin typeface="Arial"/>
                <a:ea typeface="Georgia" panose="02040502050405020303" pitchFamily="18" charset="0"/>
                <a:cs typeface="Arial"/>
              </a:rPr>
              <a:t> </a:t>
            </a:r>
            <a:r>
              <a:rPr lang="en-US" sz="1800" b="1" dirty="0">
                <a:effectLst/>
                <a:latin typeface="Arial"/>
                <a:ea typeface="Georgia" panose="02040502050405020303" pitchFamily="18" charset="0"/>
                <a:cs typeface="Arial"/>
              </a:rPr>
              <a:t>your ABE Account</a:t>
            </a:r>
            <a:r>
              <a:rPr lang="en-US" sz="1800" b="1" spc="-95" dirty="0">
                <a:effectLst/>
                <a:latin typeface="Arial"/>
                <a:ea typeface="Georgia" panose="02040502050405020303" pitchFamily="18" charset="0"/>
                <a:cs typeface="Arial"/>
              </a:rPr>
              <a:t> </a:t>
            </a:r>
            <a:r>
              <a:rPr lang="en-US" sz="1800" b="1" dirty="0">
                <a:effectLst/>
                <a:latin typeface="Arial"/>
                <a:ea typeface="Georgia" panose="02040502050405020303" pitchFamily="18" charset="0"/>
                <a:cs typeface="Arial"/>
              </a:rPr>
              <a:t>to your case </a:t>
            </a:r>
            <a:r>
              <a:rPr lang="en-US" sz="1800" dirty="0">
                <a:effectLst/>
                <a:latin typeface="Arial"/>
                <a:ea typeface="Georgia" panose="02040502050405020303" pitchFamily="18" charset="0"/>
                <a:cs typeface="Arial"/>
              </a:rPr>
              <a:t>screen, the </a:t>
            </a:r>
            <a:r>
              <a:rPr lang="en-US" sz="1800" dirty="0">
                <a:latin typeface="Arial"/>
                <a:ea typeface="Georgia" panose="02040502050405020303" pitchFamily="18" charset="0"/>
                <a:cs typeface="Arial"/>
              </a:rPr>
              <a:t>enrollee </a:t>
            </a:r>
            <a:r>
              <a:rPr lang="en-US" sz="1800" dirty="0">
                <a:effectLst/>
                <a:latin typeface="Arial"/>
                <a:ea typeface="Georgia" panose="02040502050405020303" pitchFamily="18" charset="0"/>
                <a:cs typeface="Arial"/>
              </a:rPr>
              <a:t>will</a:t>
            </a:r>
            <a:r>
              <a:rPr lang="en-US" sz="1800" spc="-6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enter</a:t>
            </a:r>
            <a:r>
              <a:rPr lang="en-US" sz="1800" spc="-5" dirty="0">
                <a:effectLst/>
                <a:latin typeface="Arial"/>
                <a:ea typeface="Georgia" panose="02040502050405020303" pitchFamily="18" charset="0"/>
                <a:cs typeface="Arial"/>
              </a:rPr>
              <a:t> their</a:t>
            </a:r>
            <a:r>
              <a:rPr lang="en-US" sz="1800" dirty="0">
                <a:effectLst/>
                <a:latin typeface="Arial"/>
                <a:ea typeface="Georgia" panose="02040502050405020303" pitchFamily="18" charset="0"/>
                <a:cs typeface="Arial"/>
              </a:rPr>
              <a:t> Date</a:t>
            </a:r>
            <a:r>
              <a:rPr lang="en-US" sz="1800" spc="-2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of</a:t>
            </a:r>
            <a:r>
              <a:rPr lang="en-US" sz="1800" spc="-5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Birth </a:t>
            </a:r>
            <a:r>
              <a:rPr lang="en-US" sz="1800" b="1" i="1" dirty="0">
                <a:effectLst/>
                <a:latin typeface="Arial"/>
                <a:ea typeface="Georgia" panose="02040502050405020303" pitchFamily="18" charset="0"/>
                <a:cs typeface="Arial"/>
              </a:rPr>
              <a:t>and </a:t>
            </a:r>
            <a:r>
              <a:rPr lang="en-US" sz="1800" dirty="0">
                <a:effectLst/>
                <a:latin typeface="Arial"/>
                <a:ea typeface="Georgia" panose="02040502050405020303" pitchFamily="18" charset="0"/>
                <a:cs typeface="Arial"/>
              </a:rPr>
              <a:t>their Individual ID </a:t>
            </a:r>
            <a:r>
              <a:rPr lang="en-US" sz="1800" b="1" i="1" dirty="0">
                <a:effectLst/>
                <a:latin typeface="Arial"/>
                <a:ea typeface="Georgia" panose="02040502050405020303" pitchFamily="18" charset="0"/>
                <a:cs typeface="Arial"/>
              </a:rPr>
              <a:t>or</a:t>
            </a:r>
            <a:r>
              <a:rPr lang="en-US" sz="1800" b="1" i="1" dirty="0">
                <a:latin typeface="Arial"/>
                <a:ea typeface="Georgia" panose="02040502050405020303" pitchFamily="18" charset="0"/>
                <a:cs typeface="Arial"/>
              </a:rPr>
              <a:t> </a:t>
            </a:r>
            <a:r>
              <a:rPr lang="en-US" sz="1800" spc="-2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Social Security Number.</a:t>
            </a:r>
            <a:r>
              <a:rPr lang="en-US" sz="1800" spc="40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Do not enter</a:t>
            </a:r>
            <a:r>
              <a:rPr lang="en-US" sz="1800" spc="-1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both numbers. Click </a:t>
            </a:r>
            <a:r>
              <a:rPr lang="en-US" sz="1800" b="1" dirty="0">
                <a:effectLst/>
                <a:latin typeface="Arial"/>
                <a:ea typeface="Georgia" panose="02040502050405020303" pitchFamily="18" charset="0"/>
                <a:cs typeface="Arial"/>
              </a:rPr>
              <a:t>[Next].</a:t>
            </a:r>
            <a:r>
              <a:rPr lang="en-US" sz="1800" b="1" spc="200" dirty="0">
                <a:effectLst/>
                <a:latin typeface="Arial"/>
                <a:ea typeface="Georgia" panose="02040502050405020303" pitchFamily="18" charset="0"/>
                <a:cs typeface="Arial"/>
              </a:rPr>
              <a:t> </a:t>
            </a:r>
            <a:r>
              <a:rPr lang="en-US" sz="1800" b="1" spc="200" dirty="0">
                <a:latin typeface="Arial"/>
                <a:ea typeface="Georgia" panose="02040502050405020303" pitchFamily="18" charset="0"/>
                <a:cs typeface="Arial"/>
              </a:rPr>
              <a:t>The enrollee</a:t>
            </a:r>
            <a:r>
              <a:rPr lang="en-US" sz="1800" dirty="0">
                <a:effectLst/>
                <a:latin typeface="Arial"/>
                <a:ea typeface="Georgia" panose="02040502050405020303" pitchFamily="18" charset="0"/>
                <a:cs typeface="Arial"/>
              </a:rPr>
              <a:t> Individual ID is a 10-digit number listed in the top right corner of</a:t>
            </a:r>
            <a:r>
              <a:rPr lang="en-US" sz="1800" spc="-35" dirty="0">
                <a:effectLst/>
                <a:latin typeface="Arial"/>
                <a:ea typeface="Georgia" panose="02040502050405020303" pitchFamily="18" charset="0"/>
                <a:cs typeface="Arial"/>
              </a:rPr>
              <a:t> their</a:t>
            </a:r>
            <a:r>
              <a:rPr lang="en-US" sz="1800" dirty="0">
                <a:effectLst/>
                <a:latin typeface="Arial"/>
                <a:ea typeface="Georgia" panose="02040502050405020303" pitchFamily="18" charset="0"/>
                <a:cs typeface="Arial"/>
              </a:rPr>
              <a:t> Notice of</a:t>
            </a:r>
            <a:r>
              <a:rPr lang="en-US" sz="1800" spc="-3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Decision Letter.</a:t>
            </a:r>
            <a:r>
              <a:rPr lang="en-US" sz="1800" spc="20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This</a:t>
            </a:r>
            <a:r>
              <a:rPr lang="en-US" sz="1800" spc="-1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is</a:t>
            </a:r>
            <a:r>
              <a:rPr lang="en-US" sz="1800" spc="-1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not</a:t>
            </a:r>
            <a:r>
              <a:rPr lang="en-US" sz="1800" spc="-6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the same as</a:t>
            </a:r>
            <a:r>
              <a:rPr lang="en-US" sz="1800" spc="-10" dirty="0">
                <a:effectLst/>
                <a:latin typeface="Arial"/>
                <a:ea typeface="Georgia" panose="02040502050405020303" pitchFamily="18" charset="0"/>
                <a:cs typeface="Arial"/>
              </a:rPr>
              <a:t> their</a:t>
            </a:r>
            <a:r>
              <a:rPr lang="en-US" sz="1800" dirty="0">
                <a:effectLst/>
                <a:latin typeface="Arial"/>
                <a:ea typeface="Georgia" panose="02040502050405020303" pitchFamily="18" charset="0"/>
                <a:cs typeface="Arial"/>
              </a:rPr>
              <a:t> Recipient ID (RIN).</a:t>
            </a:r>
            <a:r>
              <a:rPr lang="en-US" sz="1800" spc="20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This number will</a:t>
            </a:r>
            <a:r>
              <a:rPr lang="en-US" sz="1800" spc="-3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not be available until</a:t>
            </a:r>
            <a:r>
              <a:rPr lang="en-US" sz="1800" spc="-35" dirty="0">
                <a:effectLst/>
                <a:latin typeface="Arial"/>
                <a:ea typeface="Georgia" panose="02040502050405020303" pitchFamily="18" charset="0"/>
                <a:cs typeface="Arial"/>
              </a:rPr>
              <a:t> they</a:t>
            </a:r>
            <a:r>
              <a:rPr lang="en-US" sz="1800" dirty="0">
                <a:effectLst/>
                <a:latin typeface="Arial"/>
                <a:ea typeface="Georgia" panose="02040502050405020303" pitchFamily="18" charset="0"/>
                <a:cs typeface="Arial"/>
              </a:rPr>
              <a:t> receive</a:t>
            </a:r>
            <a:r>
              <a:rPr lang="en-US" sz="1800" spc="-4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a notice from the state.</a:t>
            </a:r>
          </a:p>
          <a:p>
            <a:br>
              <a:rPr lang="en-US" sz="1800" dirty="0">
                <a:effectLst/>
                <a:latin typeface="Arial" panose="020B0604020202020204" pitchFamily="34" charset="0"/>
                <a:ea typeface="Georgia" panose="02040502050405020303" pitchFamily="18" charset="0"/>
                <a:cs typeface="Arial"/>
              </a:rPr>
            </a:br>
            <a:endParaRPr lang="en-US" sz="1800">
              <a:effectLst/>
              <a:latin typeface="Georgia" panose="02040502050405020303" pitchFamily="18" charset="0"/>
              <a:ea typeface="Georgia" panose="02040502050405020303" pitchFamily="18" charset="0"/>
              <a:cs typeface="Georgia" panose="02040502050405020303" pitchFamily="18" charset="0"/>
            </a:endParaRPr>
          </a:p>
        </p:txBody>
      </p:sp>
      <p:sp>
        <p:nvSpPr>
          <p:cNvPr id="4" name="Slide Number Placeholder 3"/>
          <p:cNvSpPr>
            <a:spLocks noGrp="1"/>
          </p:cNvSpPr>
          <p:nvPr>
            <p:ph type="sldNum" sz="quarter" idx="5"/>
          </p:nvPr>
        </p:nvSpPr>
        <p:spPr/>
        <p:txBody>
          <a:bodyPr/>
          <a:lstStyle/>
          <a:p>
            <a:fld id="{BDC21855-DAFE-4E2B-917F-0907919C3483}" type="slidenum">
              <a:rPr lang="en-US" smtClean="0"/>
              <a:pPr/>
              <a:t>56</a:t>
            </a:fld>
            <a:endParaRPr lang="en-US"/>
          </a:p>
        </p:txBody>
      </p:sp>
    </p:spTree>
    <p:extLst>
      <p:ext uri="{BB962C8B-B14F-4D97-AF65-F5344CB8AC3E}">
        <p14:creationId xmlns:p14="http://schemas.microsoft.com/office/powerpoint/2010/main" val="3887575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407670" marR="686435">
              <a:lnSpc>
                <a:spcPct val="148000"/>
              </a:lnSpc>
              <a:spcBef>
                <a:spcPts val="500"/>
              </a:spcBef>
              <a:tabLst>
                <a:tab pos="407670" algn="l"/>
              </a:tabLst>
            </a:pPr>
            <a:r>
              <a:rPr lang="en-US" sz="1800" dirty="0">
                <a:effectLst/>
                <a:latin typeface="Arial"/>
                <a:ea typeface="Georgia" panose="02040502050405020303" pitchFamily="18" charset="0"/>
                <a:cs typeface="Arial"/>
              </a:rPr>
              <a:t>After the </a:t>
            </a:r>
            <a:r>
              <a:rPr lang="en-US" sz="1800" dirty="0">
                <a:latin typeface="Arial"/>
                <a:ea typeface="Georgia" panose="02040502050405020303" pitchFamily="18" charset="0"/>
                <a:cs typeface="Arial"/>
              </a:rPr>
              <a:t>enrollee has </a:t>
            </a:r>
            <a:r>
              <a:rPr lang="en-US" sz="1800" dirty="0">
                <a:effectLst/>
                <a:latin typeface="Arial"/>
                <a:ea typeface="Georgia" panose="02040502050405020303" pitchFamily="18" charset="0"/>
                <a:cs typeface="Arial"/>
              </a:rPr>
              <a:t>linked their case, and if they did not already complete the ID proofing in ABE, they will need to do that before proceeding in MMC. </a:t>
            </a:r>
            <a:r>
              <a:rPr lang="en-US" sz="1800" dirty="0">
                <a:latin typeface="Arial"/>
                <a:ea typeface="Georgia" panose="02040502050405020303" pitchFamily="18" charset="0"/>
                <a:cs typeface="Arial"/>
              </a:rPr>
              <a:t>Enrollees</a:t>
            </a:r>
            <a:r>
              <a:rPr lang="en-US" sz="1800" dirty="0">
                <a:effectLst/>
                <a:latin typeface="Arial"/>
                <a:ea typeface="Georgia" panose="02040502050405020303" pitchFamily="18" charset="0"/>
                <a:cs typeface="Arial"/>
              </a:rPr>
              <a:t> only need to complete this process if it’s the first time they visit MMC.</a:t>
            </a:r>
            <a:r>
              <a:rPr lang="en-US" sz="1800" dirty="0">
                <a:latin typeface="Arial"/>
                <a:ea typeface="Georgia" panose="02040502050405020303" pitchFamily="18" charset="0"/>
                <a:cs typeface="Arial"/>
              </a:rPr>
              <a:t> </a:t>
            </a:r>
            <a:endParaRPr lang="en-US" sz="1800" dirty="0">
              <a:effectLst/>
              <a:latin typeface="Arial" panose="020B0604020202020204" pitchFamily="34" charset="0"/>
              <a:ea typeface="Georgia" panose="02040502050405020303" pitchFamily="18" charset="0"/>
              <a:cs typeface="Georgia" panose="02040502050405020303" pitchFamily="18" charset="0"/>
            </a:endParaRPr>
          </a:p>
          <a:p>
            <a:pPr marL="407670" marR="686435">
              <a:lnSpc>
                <a:spcPct val="148000"/>
              </a:lnSpc>
              <a:spcBef>
                <a:spcPts val="500"/>
              </a:spcBef>
              <a:tabLst>
                <a:tab pos="407670" algn="l"/>
              </a:tabLst>
              <a:defRPr/>
            </a:pPr>
            <a:r>
              <a:rPr lang="en-US" sz="1800" b="0" kern="0" spc="-10" dirty="0">
                <a:effectLst/>
                <a:latin typeface="Arial"/>
                <a:ea typeface="Georgia" panose="02040502050405020303" pitchFamily="18" charset="0"/>
                <a:cs typeface="Arial"/>
              </a:rPr>
              <a:t>First, the system will attempt to verify the Head of Household identity through the Illinois Secretary of State using the Illinois State Driver’s License or State ID card (beginning 2023).</a:t>
            </a:r>
            <a:endParaRPr lang="en-US" sz="1800" b="1" kern="0" dirty="0">
              <a:latin typeface="Arial"/>
              <a:ea typeface="Georgia" panose="02040502050405020303" pitchFamily="18" charset="0"/>
              <a:cs typeface="Arial"/>
            </a:endParaRPr>
          </a:p>
          <a:p>
            <a:pPr marL="407670" marR="686435" lvl="0" indent="0" algn="l" defTabSz="914400">
              <a:lnSpc>
                <a:spcPct val="148000"/>
              </a:lnSpc>
              <a:spcBef>
                <a:spcPts val="500"/>
              </a:spcBef>
              <a:spcAft>
                <a:spcPts val="0"/>
              </a:spcAft>
              <a:buClrTx/>
              <a:buSzTx/>
              <a:buFontTx/>
              <a:buNone/>
              <a:tabLst>
                <a:tab pos="407670" algn="l"/>
              </a:tabLst>
              <a:defRPr/>
            </a:pPr>
            <a:r>
              <a:rPr lang="en-US" sz="1800" b="0" kern="0" dirty="0">
                <a:effectLst/>
                <a:latin typeface="Arial"/>
                <a:ea typeface="Georgia" panose="02040502050405020303" pitchFamily="18" charset="0"/>
                <a:cs typeface="Arial"/>
              </a:rPr>
              <a:t>The </a:t>
            </a:r>
            <a:r>
              <a:rPr lang="en-US" sz="1800" kern="0" dirty="0">
                <a:latin typeface="Arial"/>
                <a:ea typeface="Georgia" panose="02040502050405020303" pitchFamily="18" charset="0"/>
                <a:cs typeface="Arial"/>
              </a:rPr>
              <a:t>enrollee</a:t>
            </a:r>
            <a:r>
              <a:rPr lang="en-US" sz="1800" b="0" kern="0" dirty="0">
                <a:effectLst/>
                <a:latin typeface="Arial"/>
                <a:ea typeface="Georgia" panose="02040502050405020303" pitchFamily="18" charset="0"/>
                <a:cs typeface="Arial"/>
              </a:rPr>
              <a:t> will be asked to enter multiple fields EXACTLY as they appear on their ID, including the License or ID Number. If the Secretary of State can use the </a:t>
            </a:r>
            <a:r>
              <a:rPr lang="en-US" sz="1800" kern="0" dirty="0">
                <a:latin typeface="Arial"/>
                <a:ea typeface="Georgia" panose="02040502050405020303" pitchFamily="18" charset="0"/>
                <a:cs typeface="Arial"/>
              </a:rPr>
              <a:t>enrollee's</a:t>
            </a:r>
            <a:r>
              <a:rPr lang="en-US" sz="1800" b="0" kern="0" dirty="0">
                <a:effectLst/>
                <a:latin typeface="Arial"/>
                <a:ea typeface="Georgia" panose="02040502050405020303" pitchFamily="18" charset="0"/>
                <a:cs typeface="Arial"/>
              </a:rPr>
              <a:t> answers to verify identity, they will be taken directly to the MMC Landing Page.</a:t>
            </a:r>
            <a:endParaRPr lang="en-US" sz="1800" b="1" kern="0" dirty="0">
              <a:effectLst/>
              <a:latin typeface="Arial"/>
              <a:ea typeface="Georgia" panose="02040502050405020303" pitchFamily="18" charset="0"/>
              <a:cs typeface="Arial"/>
            </a:endParaRPr>
          </a:p>
          <a:p>
            <a:pPr marL="407670" marR="686435" lvl="0" indent="0" algn="l" defTabSz="914400" rtl="0" eaLnBrk="1" fontAlgn="auto" latinLnBrk="0" hangingPunct="1">
              <a:lnSpc>
                <a:spcPct val="148000"/>
              </a:lnSpc>
              <a:spcBef>
                <a:spcPts val="500"/>
              </a:spcBef>
              <a:spcAft>
                <a:spcPts val="0"/>
              </a:spcAft>
              <a:buClrTx/>
              <a:buSzTx/>
              <a:buFontTx/>
              <a:buNone/>
              <a:tabLst>
                <a:tab pos="407670" algn="l"/>
              </a:tabLst>
              <a:defRPr/>
            </a:pPr>
            <a:endParaRPr lang="en-US" sz="1800" b="1" kern="0" dirty="0">
              <a:effectLst/>
              <a:latin typeface="Georgia" panose="02040502050405020303" pitchFamily="18" charset="0"/>
              <a:ea typeface="Georgia" panose="02040502050405020303" pitchFamily="18" charset="0"/>
              <a:cs typeface="Georgia" panose="02040502050405020303" pitchFamily="18" charset="0"/>
            </a:endParaRPr>
          </a:p>
          <a:p>
            <a:br>
              <a:rPr lang="en-US" sz="1800" dirty="0">
                <a:effectLst/>
                <a:latin typeface="Arial" panose="020B0604020202020204" pitchFamily="34" charset="0"/>
                <a:ea typeface="Georgia" panose="02040502050405020303" pitchFamily="18" charset="0"/>
                <a:cs typeface="Arial"/>
              </a:rPr>
            </a:br>
            <a:endParaRPr lang="en-US" sz="180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4" name="Slide Number Placeholder 3"/>
          <p:cNvSpPr>
            <a:spLocks noGrp="1"/>
          </p:cNvSpPr>
          <p:nvPr>
            <p:ph type="sldNum" sz="quarter" idx="5"/>
          </p:nvPr>
        </p:nvSpPr>
        <p:spPr/>
        <p:txBody>
          <a:bodyPr/>
          <a:lstStyle/>
          <a:p>
            <a:fld id="{BDC21855-DAFE-4E2B-917F-0907919C3483}" type="slidenum">
              <a:rPr lang="en-US" smtClean="0"/>
              <a:pPr/>
              <a:t>57</a:t>
            </a:fld>
            <a:endParaRPr lang="en-US"/>
          </a:p>
        </p:txBody>
      </p:sp>
    </p:spTree>
    <p:extLst>
      <p:ext uri="{BB962C8B-B14F-4D97-AF65-F5344CB8AC3E}">
        <p14:creationId xmlns:p14="http://schemas.microsoft.com/office/powerpoint/2010/main" val="590488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50000"/>
              </a:lnSpc>
            </a:pPr>
            <a:r>
              <a:rPr lang="en-US" sz="1800" dirty="0">
                <a:effectLst/>
                <a:latin typeface="Arial"/>
                <a:ea typeface="Georgia" panose="02040502050405020303" pitchFamily="18" charset="0"/>
                <a:cs typeface="Arial"/>
              </a:rPr>
              <a:t>If Identity Verification fails through SOS or </a:t>
            </a:r>
            <a:r>
              <a:rPr lang="en-US" sz="1800" dirty="0">
                <a:latin typeface="Arial"/>
                <a:ea typeface="Georgia" panose="02040502050405020303" pitchFamily="18" charset="0"/>
                <a:cs typeface="Arial"/>
              </a:rPr>
              <a:t>the enrollee</a:t>
            </a:r>
            <a:r>
              <a:rPr lang="en-US" sz="1800" dirty="0">
                <a:effectLst/>
                <a:latin typeface="Arial"/>
                <a:ea typeface="Georgia" panose="02040502050405020303" pitchFamily="18" charset="0"/>
                <a:cs typeface="Arial"/>
              </a:rPr>
              <a:t> does not have State of Illinois identification, ABE will access Experian, a third-party identity proofing service. </a:t>
            </a:r>
            <a:endParaRPr lang="en-US" dirty="0"/>
          </a:p>
          <a:p>
            <a:pPr>
              <a:lnSpc>
                <a:spcPct val="150000"/>
              </a:lnSpc>
            </a:pPr>
            <a:r>
              <a:rPr lang="en-US" sz="1800" dirty="0">
                <a:effectLst/>
                <a:latin typeface="Arial"/>
                <a:ea typeface="Georgia" panose="02040502050405020303" pitchFamily="18" charset="0"/>
                <a:cs typeface="Arial"/>
              </a:rPr>
              <a:t>A set of multiple-choice questions will be displayed that only the </a:t>
            </a:r>
            <a:r>
              <a:rPr lang="en-US" sz="1800" dirty="0">
                <a:latin typeface="Arial"/>
                <a:ea typeface="Georgia" panose="02040502050405020303" pitchFamily="18" charset="0"/>
                <a:cs typeface="Arial"/>
              </a:rPr>
              <a:t>enrollee</a:t>
            </a:r>
            <a:r>
              <a:rPr lang="en-US" sz="1800" dirty="0">
                <a:effectLst/>
                <a:latin typeface="Arial"/>
                <a:ea typeface="Georgia" panose="02040502050405020303" pitchFamily="18" charset="0"/>
                <a:cs typeface="Arial"/>
              </a:rPr>
              <a:t> would know the answer to, thus “proving” the customer identity.</a:t>
            </a:r>
            <a:endParaRPr lang="en-US" dirty="0"/>
          </a:p>
          <a:p>
            <a:pPr marL="0" marR="0">
              <a:lnSpc>
                <a:spcPct val="150000"/>
              </a:lnSpc>
              <a:spcBef>
                <a:spcPts val="0"/>
              </a:spcBef>
              <a:spcAft>
                <a:spcPts val="0"/>
              </a:spcAft>
            </a:pPr>
            <a:r>
              <a:rPr lang="en-US" sz="1800" dirty="0">
                <a:latin typeface="Arial"/>
                <a:ea typeface="Georgia" panose="02040502050405020303" pitchFamily="18" charset="0"/>
                <a:cs typeface="Arial"/>
              </a:rPr>
              <a:t>Enrollees</a:t>
            </a:r>
            <a:r>
              <a:rPr lang="en-US" sz="1800" dirty="0">
                <a:effectLst/>
                <a:latin typeface="Arial"/>
                <a:ea typeface="Georgia" panose="02040502050405020303" pitchFamily="18" charset="0"/>
                <a:cs typeface="Arial"/>
              </a:rPr>
              <a:t> must answer questions and click next.</a:t>
            </a:r>
          </a:p>
          <a:p>
            <a:pPr marL="0" marR="0">
              <a:lnSpc>
                <a:spcPct val="150000"/>
              </a:lnSpc>
              <a:spcBef>
                <a:spcPts val="0"/>
              </a:spcBef>
              <a:spcAft>
                <a:spcPts val="0"/>
              </a:spcAft>
            </a:pPr>
            <a:endParaRPr lang="en-US" sz="1800" dirty="0">
              <a:effectLst/>
              <a:latin typeface="Arial" panose="020B0604020202020204" pitchFamily="34" charset="0"/>
              <a:ea typeface="Wingdings" pitchFamily="2" charset="2"/>
              <a:cs typeface="Wingdings" pitchFamily="2" charset="2"/>
            </a:endParaRPr>
          </a:p>
          <a:p>
            <a:pPr>
              <a:lnSpc>
                <a:spcPct val="150000"/>
              </a:lnSpc>
            </a:pPr>
            <a:r>
              <a:rPr lang="en-US" sz="1200" dirty="0">
                <a:effectLst/>
                <a:latin typeface="Arial"/>
                <a:ea typeface="Wingdings" pitchFamily="2" charset="2"/>
                <a:cs typeface="Arial"/>
              </a:rPr>
              <a:t>If the Identity</a:t>
            </a:r>
            <a:r>
              <a:rPr lang="en-US" sz="1200" spc="-10" dirty="0">
                <a:effectLst/>
                <a:latin typeface="Arial"/>
                <a:ea typeface="Wingdings" pitchFamily="2" charset="2"/>
                <a:cs typeface="Arial"/>
              </a:rPr>
              <a:t> </a:t>
            </a:r>
            <a:r>
              <a:rPr lang="en-US" sz="1200" dirty="0">
                <a:effectLst/>
                <a:latin typeface="Arial"/>
                <a:ea typeface="Wingdings" pitchFamily="2" charset="2"/>
                <a:cs typeface="Arial"/>
              </a:rPr>
              <a:t>Proofing</a:t>
            </a:r>
            <a:r>
              <a:rPr lang="en-US" sz="1200" spc="-30" dirty="0">
                <a:effectLst/>
                <a:latin typeface="Arial"/>
                <a:ea typeface="Wingdings" pitchFamily="2" charset="2"/>
                <a:cs typeface="Arial"/>
              </a:rPr>
              <a:t> </a:t>
            </a:r>
            <a:r>
              <a:rPr lang="en-US" sz="1200" dirty="0">
                <a:effectLst/>
                <a:latin typeface="Arial"/>
                <a:ea typeface="Wingdings" pitchFamily="2" charset="2"/>
                <a:cs typeface="Arial"/>
              </a:rPr>
              <a:t>service is</a:t>
            </a:r>
            <a:r>
              <a:rPr lang="en-US" sz="1200" spc="-10" dirty="0">
                <a:effectLst/>
                <a:latin typeface="Arial"/>
                <a:ea typeface="Wingdings" pitchFamily="2" charset="2"/>
                <a:cs typeface="Arial"/>
              </a:rPr>
              <a:t> </a:t>
            </a:r>
            <a:r>
              <a:rPr lang="en-US" sz="1200" dirty="0">
                <a:effectLst/>
                <a:latin typeface="Arial"/>
                <a:ea typeface="Wingdings" pitchFamily="2" charset="2"/>
                <a:cs typeface="Arial"/>
              </a:rPr>
              <a:t>able to use the </a:t>
            </a:r>
            <a:r>
              <a:rPr lang="en-US" dirty="0">
                <a:latin typeface="Arial"/>
                <a:ea typeface="Wingdings" pitchFamily="2" charset="2"/>
                <a:cs typeface="Arial"/>
              </a:rPr>
              <a:t>enrollees answers</a:t>
            </a:r>
            <a:r>
              <a:rPr lang="en-US" sz="1200" spc="-10" dirty="0">
                <a:effectLst/>
                <a:latin typeface="Arial"/>
                <a:ea typeface="Wingdings" pitchFamily="2" charset="2"/>
                <a:cs typeface="Arial"/>
              </a:rPr>
              <a:t> </a:t>
            </a:r>
            <a:r>
              <a:rPr lang="en-US" sz="1200" dirty="0">
                <a:effectLst/>
                <a:latin typeface="Arial"/>
                <a:ea typeface="Wingdings" pitchFamily="2" charset="2"/>
                <a:cs typeface="Arial"/>
              </a:rPr>
              <a:t>to verify</a:t>
            </a:r>
            <a:r>
              <a:rPr lang="en-US" sz="1200" spc="-10" dirty="0">
                <a:effectLst/>
                <a:latin typeface="Arial"/>
                <a:ea typeface="Wingdings" pitchFamily="2" charset="2"/>
                <a:cs typeface="Arial"/>
              </a:rPr>
              <a:t> their </a:t>
            </a:r>
            <a:r>
              <a:rPr lang="en-US" sz="1200" dirty="0">
                <a:effectLst/>
                <a:latin typeface="Arial"/>
                <a:ea typeface="Wingdings" pitchFamily="2" charset="2"/>
                <a:cs typeface="Arial"/>
              </a:rPr>
              <a:t>identity, then they will return to the </a:t>
            </a:r>
            <a:r>
              <a:rPr lang="en-US" sz="1200" b="1" dirty="0">
                <a:effectLst/>
                <a:latin typeface="Arial"/>
                <a:ea typeface="Wingdings" pitchFamily="2" charset="2"/>
                <a:cs typeface="Arial"/>
              </a:rPr>
              <a:t>Case Summary </a:t>
            </a:r>
            <a:r>
              <a:rPr lang="en-US" sz="1200" dirty="0">
                <a:effectLst/>
                <a:latin typeface="Arial"/>
                <a:ea typeface="Wingdings" pitchFamily="2" charset="2"/>
                <a:cs typeface="Arial"/>
              </a:rPr>
              <a:t>page.</a:t>
            </a:r>
            <a:endParaRPr lang="en-US" sz="1100" dirty="0">
              <a:effectLst/>
              <a:latin typeface="Arial"/>
              <a:ea typeface="Wingdings" pitchFamily="2" charset="2"/>
              <a:cs typeface="Arial"/>
            </a:endParaRPr>
          </a:p>
          <a:p>
            <a:r>
              <a:rPr lang="en-US" sz="1200" dirty="0">
                <a:effectLst/>
                <a:latin typeface="Arial"/>
                <a:ea typeface="Georgia" panose="02040502050405020303" pitchFamily="18" charset="0"/>
                <a:cs typeface="Arial"/>
              </a:rPr>
              <a:t>If the</a:t>
            </a:r>
            <a:r>
              <a:rPr lang="en-US" dirty="0">
                <a:latin typeface="Arial"/>
                <a:ea typeface="Georgia" panose="02040502050405020303" pitchFamily="18" charset="0"/>
                <a:cs typeface="Arial"/>
              </a:rPr>
              <a:t> enrollee is NOT</a:t>
            </a:r>
            <a:r>
              <a:rPr lang="en-US" sz="1200" dirty="0">
                <a:effectLst/>
                <a:latin typeface="Arial"/>
                <a:ea typeface="Georgia" panose="02040502050405020303" pitchFamily="18" charset="0"/>
                <a:cs typeface="Arial"/>
              </a:rPr>
              <a:t> able to answer the questions</a:t>
            </a:r>
            <a:r>
              <a:rPr lang="en-US" sz="1200" spc="-10" dirty="0">
                <a:effectLst/>
                <a:latin typeface="Arial"/>
                <a:ea typeface="Georgia" panose="02040502050405020303" pitchFamily="18" charset="0"/>
                <a:cs typeface="Arial"/>
              </a:rPr>
              <a:t> </a:t>
            </a:r>
            <a:r>
              <a:rPr lang="en-US" sz="1200" dirty="0">
                <a:effectLst/>
                <a:latin typeface="Arial"/>
                <a:ea typeface="Georgia" panose="02040502050405020303" pitchFamily="18" charset="0"/>
                <a:cs typeface="Arial"/>
              </a:rPr>
              <a:t>correctly</a:t>
            </a:r>
            <a:r>
              <a:rPr lang="en-US" sz="1200" spc="-10" dirty="0">
                <a:effectLst/>
                <a:latin typeface="Arial"/>
                <a:ea typeface="Georgia" panose="02040502050405020303" pitchFamily="18" charset="0"/>
                <a:cs typeface="Arial"/>
              </a:rPr>
              <a:t> </a:t>
            </a:r>
            <a:r>
              <a:rPr lang="en-US" sz="1200" dirty="0">
                <a:effectLst/>
                <a:latin typeface="Arial"/>
                <a:ea typeface="Georgia" panose="02040502050405020303" pitchFamily="18" charset="0"/>
                <a:cs typeface="Arial"/>
              </a:rPr>
              <a:t>or if</a:t>
            </a:r>
            <a:r>
              <a:rPr lang="en-US" sz="1200" spc="-35" dirty="0">
                <a:effectLst/>
                <a:latin typeface="Arial"/>
                <a:ea typeface="Georgia" panose="02040502050405020303" pitchFamily="18" charset="0"/>
                <a:cs typeface="Arial"/>
              </a:rPr>
              <a:t> </a:t>
            </a:r>
            <a:r>
              <a:rPr lang="en-US" sz="1200" dirty="0">
                <a:effectLst/>
                <a:latin typeface="Arial"/>
                <a:ea typeface="Georgia" panose="02040502050405020303" pitchFamily="18" charset="0"/>
                <a:cs typeface="Arial"/>
              </a:rPr>
              <a:t>the service does</a:t>
            </a:r>
            <a:r>
              <a:rPr lang="en-US" sz="1200" spc="-10" dirty="0">
                <a:effectLst/>
                <a:latin typeface="Arial"/>
                <a:ea typeface="Georgia" panose="02040502050405020303" pitchFamily="18" charset="0"/>
                <a:cs typeface="Arial"/>
              </a:rPr>
              <a:t> </a:t>
            </a:r>
            <a:r>
              <a:rPr lang="en-US" sz="1200" dirty="0">
                <a:effectLst/>
                <a:latin typeface="Arial"/>
                <a:ea typeface="Georgia" panose="02040502050405020303" pitchFamily="18" charset="0"/>
                <a:cs typeface="Arial"/>
              </a:rPr>
              <a:t>not have enough information</a:t>
            </a:r>
            <a:r>
              <a:rPr lang="en-US" sz="1200" spc="-15" dirty="0">
                <a:effectLst/>
                <a:latin typeface="Arial"/>
                <a:ea typeface="Georgia" panose="02040502050405020303" pitchFamily="18" charset="0"/>
                <a:cs typeface="Arial"/>
              </a:rPr>
              <a:t> </a:t>
            </a:r>
            <a:r>
              <a:rPr lang="en-US" sz="1200" dirty="0">
                <a:effectLst/>
                <a:latin typeface="Arial"/>
                <a:ea typeface="Georgia" panose="02040502050405020303" pitchFamily="18" charset="0"/>
                <a:cs typeface="Arial"/>
              </a:rPr>
              <a:t>to offer questions, they will be asked to contact the Identity</a:t>
            </a:r>
            <a:r>
              <a:rPr lang="en-US" sz="1200" spc="-15" dirty="0">
                <a:effectLst/>
                <a:latin typeface="Arial"/>
                <a:ea typeface="Georgia" panose="02040502050405020303" pitchFamily="18" charset="0"/>
                <a:cs typeface="Arial"/>
              </a:rPr>
              <a:t> </a:t>
            </a:r>
            <a:r>
              <a:rPr lang="en-US" sz="1200" dirty="0">
                <a:effectLst/>
                <a:latin typeface="Arial"/>
                <a:ea typeface="Georgia" panose="02040502050405020303" pitchFamily="18" charset="0"/>
                <a:cs typeface="Arial"/>
              </a:rPr>
              <a:t>Verification</a:t>
            </a:r>
            <a:r>
              <a:rPr lang="en-US" sz="1200" spc="-65" dirty="0">
                <a:effectLst/>
                <a:latin typeface="Arial"/>
                <a:ea typeface="Georgia" panose="02040502050405020303" pitchFamily="18" charset="0"/>
                <a:cs typeface="Arial"/>
              </a:rPr>
              <a:t> </a:t>
            </a:r>
            <a:r>
              <a:rPr lang="en-US" sz="1200" dirty="0">
                <a:effectLst/>
                <a:latin typeface="Arial"/>
                <a:ea typeface="Georgia" panose="02040502050405020303" pitchFamily="18" charset="0"/>
                <a:cs typeface="Arial"/>
              </a:rPr>
              <a:t>Help</a:t>
            </a:r>
            <a:r>
              <a:rPr lang="en-US" sz="1200" spc="-125" dirty="0">
                <a:effectLst/>
                <a:latin typeface="Arial"/>
                <a:ea typeface="Georgia" panose="02040502050405020303" pitchFamily="18" charset="0"/>
                <a:cs typeface="Arial"/>
              </a:rPr>
              <a:t> </a:t>
            </a:r>
            <a:r>
              <a:rPr lang="en-US" sz="1200" dirty="0">
                <a:effectLst/>
                <a:latin typeface="Arial"/>
                <a:ea typeface="Georgia" panose="02040502050405020303" pitchFamily="18" charset="0"/>
                <a:cs typeface="Arial"/>
              </a:rPr>
              <a:t>Desk at Experian.</a:t>
            </a:r>
            <a:r>
              <a:rPr lang="en-US" dirty="0">
                <a:latin typeface="Arial"/>
                <a:ea typeface="Georgia" panose="02040502050405020303" pitchFamily="18" charset="0"/>
                <a:cs typeface="Arial"/>
              </a:rPr>
              <a:t> </a:t>
            </a:r>
            <a:endParaRPr lang="en-US" sz="1200" dirty="0">
              <a:effectLst/>
              <a:latin typeface="Arial" panose="020B0604020202020204" pitchFamily="34" charset="0"/>
              <a:ea typeface="Georgia" panose="02040502050405020303" pitchFamily="18" charset="0"/>
              <a:cs typeface="Arial"/>
            </a:endParaRPr>
          </a:p>
          <a:p>
            <a:r>
              <a:rPr lang="en-US" sz="1200" dirty="0">
                <a:effectLst/>
                <a:latin typeface="Arial"/>
                <a:ea typeface="Georgia" panose="02040502050405020303" pitchFamily="18" charset="0"/>
                <a:cs typeface="Arial"/>
              </a:rPr>
              <a:t>If </a:t>
            </a:r>
            <a:r>
              <a:rPr lang="en-US" dirty="0">
                <a:latin typeface="Arial"/>
                <a:ea typeface="Georgia" panose="02040502050405020303" pitchFamily="18" charset="0"/>
                <a:cs typeface="Arial"/>
              </a:rPr>
              <a:t>enrollees can</a:t>
            </a:r>
            <a:r>
              <a:rPr lang="en-US" sz="1200" dirty="0">
                <a:effectLst/>
                <a:latin typeface="Arial"/>
                <a:ea typeface="Georgia" panose="02040502050405020303" pitchFamily="18" charset="0"/>
                <a:cs typeface="Arial"/>
              </a:rPr>
              <a:t> be verified they will click yes. If they were not able to be verified, they will click NO and cannot access MMC until their identity has been verified manually. </a:t>
            </a:r>
            <a:br>
              <a:rPr lang="en-US" sz="1800" dirty="0">
                <a:effectLst/>
                <a:latin typeface="Arial" panose="020B0604020202020204" pitchFamily="34" charset="0"/>
                <a:ea typeface="Georgia" panose="02040502050405020303" pitchFamily="18" charset="0"/>
                <a:cs typeface="Arial"/>
              </a:rPr>
            </a:br>
            <a:endParaRPr lang="en-US" sz="1800" b="1" kern="0" dirty="0">
              <a:effectLst/>
              <a:latin typeface="Georgia" panose="02040502050405020303" pitchFamily="18" charset="0"/>
              <a:ea typeface="Georgia" panose="02040502050405020303" pitchFamily="18" charset="0"/>
              <a:cs typeface="Georgia" panose="02040502050405020303" pitchFamily="18" charset="0"/>
            </a:endParaRPr>
          </a:p>
          <a:p>
            <a:br>
              <a:rPr lang="en-US" sz="1800" dirty="0">
                <a:effectLst/>
                <a:latin typeface="Arial" panose="020B0604020202020204" pitchFamily="34" charset="0"/>
                <a:ea typeface="Georgia" panose="02040502050405020303" pitchFamily="18" charset="0"/>
                <a:cs typeface="Arial"/>
              </a:rPr>
            </a:br>
            <a:endParaRPr lang="en-US" sz="180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4" name="Slide Number Placeholder 3"/>
          <p:cNvSpPr>
            <a:spLocks noGrp="1"/>
          </p:cNvSpPr>
          <p:nvPr>
            <p:ph type="sldNum" sz="quarter" idx="5"/>
          </p:nvPr>
        </p:nvSpPr>
        <p:spPr/>
        <p:txBody>
          <a:bodyPr/>
          <a:lstStyle/>
          <a:p>
            <a:fld id="{BDC21855-DAFE-4E2B-917F-0907919C3483}" type="slidenum">
              <a:rPr lang="en-US" smtClean="0"/>
              <a:pPr/>
              <a:t>58</a:t>
            </a:fld>
            <a:endParaRPr lang="en-US"/>
          </a:p>
        </p:txBody>
      </p:sp>
    </p:spTree>
    <p:extLst>
      <p:ext uri="{BB962C8B-B14F-4D97-AF65-F5344CB8AC3E}">
        <p14:creationId xmlns:p14="http://schemas.microsoft.com/office/powerpoint/2010/main" val="2780184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8435" marR="977900" algn="just">
              <a:lnSpc>
                <a:spcPct val="115000"/>
              </a:lnSpc>
              <a:spcBef>
                <a:spcPts val="210"/>
              </a:spcBef>
            </a:pPr>
            <a:r>
              <a:rPr lang="en-US" sz="1800" dirty="0">
                <a:effectLst/>
                <a:latin typeface="Arial"/>
                <a:ea typeface="Georgia" panose="02040502050405020303" pitchFamily="18" charset="0"/>
                <a:cs typeface="Arial"/>
              </a:rPr>
              <a:t>If it is time</a:t>
            </a:r>
            <a:r>
              <a:rPr lang="en-US" sz="1800" spc="-20" dirty="0">
                <a:effectLst/>
                <a:latin typeface="Arial"/>
                <a:ea typeface="Georgia" panose="02040502050405020303" pitchFamily="18" charset="0"/>
                <a:cs typeface="Arial"/>
              </a:rPr>
              <a:t> for the </a:t>
            </a:r>
            <a:r>
              <a:rPr lang="en-US" sz="1800" spc="-20" dirty="0">
                <a:latin typeface="Arial"/>
                <a:ea typeface="Georgia" panose="02040502050405020303" pitchFamily="18" charset="0"/>
                <a:cs typeface="Arial"/>
              </a:rPr>
              <a:t>enrollee </a:t>
            </a:r>
            <a:r>
              <a:rPr lang="en-US" sz="1800" dirty="0">
                <a:effectLst/>
                <a:latin typeface="Arial"/>
                <a:ea typeface="Georgia" panose="02040502050405020303" pitchFamily="18" charset="0"/>
                <a:cs typeface="Arial"/>
              </a:rPr>
              <a:t>to</a:t>
            </a:r>
            <a:r>
              <a:rPr lang="en-US" sz="1800" spc="-1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renew </a:t>
            </a:r>
            <a:r>
              <a:rPr lang="en-US" sz="1800" spc="-20" dirty="0">
                <a:effectLst/>
                <a:latin typeface="Arial"/>
                <a:ea typeface="Georgia" panose="02040502050405020303" pitchFamily="18" charset="0"/>
                <a:cs typeface="Arial"/>
              </a:rPr>
              <a:t>their</a:t>
            </a:r>
            <a:r>
              <a:rPr lang="en-US" sz="1800" spc="-7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benefits,</a:t>
            </a:r>
            <a:r>
              <a:rPr lang="en-US" sz="1800" spc="-6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a </a:t>
            </a:r>
            <a:r>
              <a:rPr lang="en-US" sz="1800" b="1" dirty="0">
                <a:effectLst/>
                <a:latin typeface="Arial"/>
                <a:ea typeface="Georgia" panose="02040502050405020303" pitchFamily="18" charset="0"/>
                <a:cs typeface="Arial"/>
              </a:rPr>
              <a:t>[Renew My Benefits]</a:t>
            </a:r>
            <a:r>
              <a:rPr lang="en-US" sz="1800" b="1" spc="120"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button displays</a:t>
            </a:r>
            <a:r>
              <a:rPr lang="en-US" sz="1800" spc="-35" dirty="0">
                <a:effectLst/>
                <a:latin typeface="Arial"/>
                <a:ea typeface="Georgia" panose="02040502050405020303" pitchFamily="18" charset="0"/>
                <a:cs typeface="Arial"/>
              </a:rPr>
              <a:t> </a:t>
            </a:r>
            <a:r>
              <a:rPr lang="en-US" sz="1800" dirty="0">
                <a:effectLst/>
                <a:latin typeface="Arial"/>
                <a:ea typeface="Georgia" panose="02040502050405020303" pitchFamily="18" charset="0"/>
                <a:cs typeface="Arial"/>
              </a:rPr>
              <a:t>on the </a:t>
            </a:r>
            <a:r>
              <a:rPr lang="en-US" sz="1800" b="1" dirty="0">
                <a:effectLst/>
                <a:latin typeface="Arial"/>
                <a:ea typeface="Georgia" panose="02040502050405020303" pitchFamily="18" charset="0"/>
                <a:cs typeface="Arial"/>
              </a:rPr>
              <a:t>Case</a:t>
            </a:r>
            <a:r>
              <a:rPr lang="en-US" sz="1800" b="1" spc="-80" dirty="0">
                <a:effectLst/>
                <a:latin typeface="Arial"/>
                <a:ea typeface="Georgia" panose="02040502050405020303" pitchFamily="18" charset="0"/>
                <a:cs typeface="Arial"/>
              </a:rPr>
              <a:t> </a:t>
            </a:r>
            <a:r>
              <a:rPr lang="en-US" sz="1800" b="1" dirty="0">
                <a:effectLst/>
                <a:latin typeface="Arial"/>
                <a:ea typeface="Georgia" panose="02040502050405020303" pitchFamily="18" charset="0"/>
                <a:cs typeface="Arial"/>
              </a:rPr>
              <a:t>Summary </a:t>
            </a:r>
            <a:r>
              <a:rPr lang="en-US" sz="1800" dirty="0">
                <a:effectLst/>
                <a:latin typeface="Arial"/>
                <a:ea typeface="Georgia" panose="02040502050405020303" pitchFamily="18" charset="0"/>
                <a:cs typeface="Arial"/>
              </a:rPr>
              <a:t>page.</a:t>
            </a:r>
            <a:r>
              <a:rPr lang="en-US" sz="1800" dirty="0">
                <a:latin typeface="Arial"/>
                <a:ea typeface="Georgia" panose="02040502050405020303" pitchFamily="18" charset="0"/>
                <a:cs typeface="Arial"/>
              </a:rPr>
              <a:t> </a:t>
            </a:r>
          </a:p>
          <a:p>
            <a:pPr marL="178435" marR="977900" algn="just">
              <a:lnSpc>
                <a:spcPct val="114999"/>
              </a:lnSpc>
              <a:spcBef>
                <a:spcPts val="210"/>
              </a:spcBef>
            </a:pPr>
            <a:r>
              <a:rPr lang="en-US" sz="1800" b="1" dirty="0">
                <a:effectLst/>
                <a:latin typeface="Arial"/>
                <a:ea typeface="Georgia" panose="02040502050405020303" pitchFamily="18" charset="0"/>
                <a:cs typeface="Arial"/>
              </a:rPr>
              <a:t>This</a:t>
            </a:r>
            <a:r>
              <a:rPr lang="en-US" sz="1800" b="1" spc="-35" dirty="0">
                <a:effectLst/>
                <a:latin typeface="Arial"/>
                <a:ea typeface="Georgia" panose="02040502050405020303" pitchFamily="18" charset="0"/>
                <a:cs typeface="Arial"/>
              </a:rPr>
              <a:t> </a:t>
            </a:r>
            <a:r>
              <a:rPr lang="en-US" sz="1800" b="1" dirty="0">
                <a:effectLst/>
                <a:latin typeface="Arial"/>
                <a:ea typeface="Georgia" panose="02040502050405020303" pitchFamily="18" charset="0"/>
                <a:cs typeface="Arial"/>
              </a:rPr>
              <a:t>button only</a:t>
            </a:r>
            <a:r>
              <a:rPr lang="en-US" sz="1800" b="1" spc="-20" dirty="0">
                <a:effectLst/>
                <a:latin typeface="Arial"/>
                <a:ea typeface="Georgia" panose="02040502050405020303" pitchFamily="18" charset="0"/>
                <a:cs typeface="Arial"/>
              </a:rPr>
              <a:t> </a:t>
            </a:r>
            <a:r>
              <a:rPr lang="en-US" sz="1800" b="1" dirty="0">
                <a:effectLst/>
                <a:latin typeface="Arial"/>
                <a:ea typeface="Georgia" panose="02040502050405020303" pitchFamily="18" charset="0"/>
                <a:cs typeface="Arial"/>
              </a:rPr>
              <a:t>displays</a:t>
            </a:r>
            <a:r>
              <a:rPr lang="en-US" sz="1800" b="1" spc="-80" dirty="0">
                <a:effectLst/>
                <a:latin typeface="Arial"/>
                <a:ea typeface="Georgia" panose="02040502050405020303" pitchFamily="18" charset="0"/>
                <a:cs typeface="Arial"/>
              </a:rPr>
              <a:t> </a:t>
            </a:r>
            <a:r>
              <a:rPr lang="en-US" sz="1800" b="1" dirty="0">
                <a:effectLst/>
                <a:latin typeface="Arial"/>
                <a:ea typeface="Georgia" panose="02040502050405020303" pitchFamily="18" charset="0"/>
                <a:cs typeface="Arial"/>
              </a:rPr>
              <a:t>60</a:t>
            </a:r>
            <a:r>
              <a:rPr lang="en-US" sz="1800" b="1" spc="-35" dirty="0">
                <a:effectLst/>
                <a:latin typeface="Arial"/>
                <a:ea typeface="Georgia" panose="02040502050405020303" pitchFamily="18" charset="0"/>
                <a:cs typeface="Arial"/>
              </a:rPr>
              <a:t> </a:t>
            </a:r>
            <a:r>
              <a:rPr lang="en-US" sz="1800" b="1" dirty="0">
                <a:effectLst/>
                <a:latin typeface="Arial"/>
                <a:ea typeface="Georgia" panose="02040502050405020303" pitchFamily="18" charset="0"/>
                <a:cs typeface="Arial"/>
              </a:rPr>
              <a:t>days</a:t>
            </a:r>
            <a:r>
              <a:rPr lang="en-US" sz="1800" b="1" spc="-80" dirty="0">
                <a:effectLst/>
                <a:latin typeface="Arial"/>
                <a:ea typeface="Georgia" panose="02040502050405020303" pitchFamily="18" charset="0"/>
                <a:cs typeface="Arial"/>
              </a:rPr>
              <a:t> </a:t>
            </a:r>
            <a:r>
              <a:rPr lang="en-US" sz="1800" b="1" dirty="0">
                <a:effectLst/>
                <a:latin typeface="Arial"/>
                <a:ea typeface="Georgia" panose="02040502050405020303" pitchFamily="18" charset="0"/>
                <a:cs typeface="Arial"/>
              </a:rPr>
              <a:t>prior</a:t>
            </a:r>
            <a:r>
              <a:rPr lang="en-US" sz="1800" b="1" spc="-40" dirty="0">
                <a:effectLst/>
                <a:latin typeface="Arial"/>
                <a:ea typeface="Georgia" panose="02040502050405020303" pitchFamily="18" charset="0"/>
                <a:cs typeface="Arial"/>
              </a:rPr>
              <a:t> </a:t>
            </a:r>
            <a:r>
              <a:rPr lang="en-US" sz="1800" b="1" dirty="0">
                <a:effectLst/>
                <a:latin typeface="Arial"/>
                <a:ea typeface="Georgia" panose="02040502050405020303" pitchFamily="18" charset="0"/>
                <a:cs typeface="Arial"/>
              </a:rPr>
              <a:t>to the</a:t>
            </a:r>
            <a:r>
              <a:rPr lang="en-US" sz="1800" b="1" spc="-35" dirty="0">
                <a:effectLst/>
                <a:latin typeface="Arial"/>
                <a:ea typeface="Georgia" panose="02040502050405020303" pitchFamily="18" charset="0"/>
                <a:cs typeface="Arial"/>
              </a:rPr>
              <a:t> </a:t>
            </a:r>
            <a:r>
              <a:rPr lang="en-US" sz="1800" b="1" dirty="0">
                <a:effectLst/>
                <a:latin typeface="Arial"/>
                <a:ea typeface="Georgia" panose="02040502050405020303" pitchFamily="18" charset="0"/>
                <a:cs typeface="Arial"/>
              </a:rPr>
              <a:t>end of the </a:t>
            </a:r>
            <a:r>
              <a:rPr lang="en-US" sz="1800" b="1" dirty="0">
                <a:latin typeface="Arial"/>
                <a:ea typeface="Georgia" panose="02040502050405020303" pitchFamily="18" charset="0"/>
                <a:cs typeface="Arial"/>
              </a:rPr>
              <a:t>enrollees </a:t>
            </a:r>
            <a:r>
              <a:rPr lang="en-US" sz="1800" b="1" dirty="0">
                <a:effectLst/>
                <a:latin typeface="Arial"/>
                <a:ea typeface="Georgia" panose="02040502050405020303" pitchFamily="18" charset="0"/>
                <a:cs typeface="Arial"/>
              </a:rPr>
              <a:t> current approval period. The </a:t>
            </a:r>
            <a:r>
              <a:rPr lang="en-US" sz="1800" b="1" dirty="0">
                <a:latin typeface="Arial"/>
                <a:ea typeface="Georgia" panose="02040502050405020303" pitchFamily="18" charset="0"/>
                <a:cs typeface="Arial"/>
              </a:rPr>
              <a:t>enrollee will</a:t>
            </a:r>
            <a:r>
              <a:rPr lang="en-US" sz="1800" b="1" dirty="0">
                <a:effectLst/>
                <a:latin typeface="Arial"/>
                <a:ea typeface="Georgia" panose="02040502050405020303" pitchFamily="18" charset="0"/>
                <a:cs typeface="Arial"/>
              </a:rPr>
              <a:t> click on the Renew my benefits button.</a:t>
            </a:r>
            <a:r>
              <a:rPr lang="en-US" sz="1800" b="1" dirty="0">
                <a:latin typeface="Arial"/>
                <a:ea typeface="Georgia" panose="02040502050405020303" pitchFamily="18" charset="0"/>
                <a:cs typeface="Arial"/>
              </a:rPr>
              <a:t> </a:t>
            </a:r>
            <a:endParaRPr lang="en-US" sz="1800" dirty="0">
              <a:effectLst/>
              <a:latin typeface="Georgia"/>
              <a:ea typeface="Georgia" panose="02040502050405020303" pitchFamily="18" charset="0"/>
              <a:cs typeface="Georgia" panose="02040502050405020303" pitchFamily="18" charset="0"/>
            </a:endParaRPr>
          </a:p>
          <a:p>
            <a:pPr marL="0" marR="0">
              <a:lnSpc>
                <a:spcPct val="150000"/>
              </a:lnSpc>
              <a:spcBef>
                <a:spcPts val="0"/>
              </a:spcBef>
              <a:spcAft>
                <a:spcPts val="0"/>
              </a:spcAft>
            </a:pPr>
            <a:endParaRPr lang="en-US" sz="180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4" name="Slide Number Placeholder 3"/>
          <p:cNvSpPr>
            <a:spLocks noGrp="1"/>
          </p:cNvSpPr>
          <p:nvPr>
            <p:ph type="sldNum" sz="quarter" idx="5"/>
          </p:nvPr>
        </p:nvSpPr>
        <p:spPr/>
        <p:txBody>
          <a:bodyPr/>
          <a:lstStyle/>
          <a:p>
            <a:fld id="{BDC21855-DAFE-4E2B-917F-0907919C3483}" type="slidenum">
              <a:rPr lang="en-US" smtClean="0"/>
              <a:pPr/>
              <a:t>59</a:t>
            </a:fld>
            <a:endParaRPr lang="en-US"/>
          </a:p>
        </p:txBody>
      </p:sp>
    </p:spTree>
    <p:extLst>
      <p:ext uri="{BB962C8B-B14F-4D97-AF65-F5344CB8AC3E}">
        <p14:creationId xmlns:p14="http://schemas.microsoft.com/office/powerpoint/2010/main" val="3531960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8435" marR="977900" algn="just">
              <a:lnSpc>
                <a:spcPct val="115000"/>
              </a:lnSpc>
              <a:spcBef>
                <a:spcPts val="210"/>
              </a:spcBef>
            </a:pPr>
            <a:r>
              <a:rPr lang="en-US" sz="1800" dirty="0">
                <a:effectLst/>
                <a:latin typeface="Arial"/>
                <a:ea typeface="Georgia" panose="02040502050405020303" pitchFamily="18" charset="0"/>
                <a:cs typeface="Arial"/>
              </a:rPr>
              <a:t>If a </a:t>
            </a:r>
            <a:r>
              <a:rPr lang="en-US" sz="1800" dirty="0">
                <a:latin typeface="Arial"/>
                <a:ea typeface="Georgia" panose="02040502050405020303" pitchFamily="18" charset="0"/>
                <a:cs typeface="Arial"/>
              </a:rPr>
              <a:t>enrollee does </a:t>
            </a:r>
            <a:r>
              <a:rPr lang="en-US" sz="1800" dirty="0">
                <a:effectLst/>
                <a:latin typeface="Arial"/>
                <a:ea typeface="Georgia" panose="02040502050405020303" pitchFamily="18" charset="0"/>
                <a:cs typeface="Arial"/>
              </a:rPr>
              <a:t>not have a renew my benefits button on the MMC home page, they do not need to renew right away. Their renewal/rede date may be later. If the </a:t>
            </a:r>
            <a:r>
              <a:rPr lang="en-US" sz="1800" dirty="0">
                <a:latin typeface="Arial"/>
                <a:ea typeface="Georgia" panose="02040502050405020303" pitchFamily="18" charset="0"/>
                <a:cs typeface="Arial"/>
              </a:rPr>
              <a:t>enrollee</a:t>
            </a:r>
            <a:r>
              <a:rPr lang="en-US" sz="1800" dirty="0">
                <a:effectLst/>
                <a:latin typeface="Arial"/>
                <a:ea typeface="Georgia" panose="02040502050405020303" pitchFamily="18" charset="0"/>
                <a:cs typeface="Arial"/>
              </a:rPr>
              <a:t> wants to find out when that date is, they can click the summary of their healthcare coverage program and see the date highlighted.</a:t>
            </a:r>
            <a:r>
              <a:rPr lang="en-US" sz="1800" dirty="0">
                <a:latin typeface="Arial"/>
                <a:ea typeface="Georgia" panose="02040502050405020303" pitchFamily="18" charset="0"/>
                <a:cs typeface="Arial"/>
              </a:rPr>
              <a:t> </a:t>
            </a:r>
            <a:endParaRPr lang="en-US" sz="1800" dirty="0">
              <a:effectLst/>
              <a:latin typeface="Georgia"/>
              <a:ea typeface="Georgia" panose="02040502050405020303" pitchFamily="18" charset="0"/>
              <a:cs typeface="Georgia" panose="02040502050405020303" pitchFamily="18" charset="0"/>
            </a:endParaRPr>
          </a:p>
          <a:p>
            <a:pPr marL="0" marR="0">
              <a:lnSpc>
                <a:spcPct val="150000"/>
              </a:lnSpc>
              <a:spcBef>
                <a:spcPts val="0"/>
              </a:spcBef>
              <a:spcAft>
                <a:spcPts val="0"/>
              </a:spcAft>
            </a:pPr>
            <a:endParaRPr lang="en-US" sz="1800">
              <a:effectLst/>
              <a:latin typeface="Georgia" panose="02040502050405020303" pitchFamily="18" charset="0"/>
              <a:ea typeface="Georgia" panose="02040502050405020303" pitchFamily="18" charset="0"/>
              <a:cs typeface="Georgia" panose="02040502050405020303" pitchFamily="18" charset="0"/>
            </a:endParaRPr>
          </a:p>
        </p:txBody>
      </p:sp>
      <p:sp>
        <p:nvSpPr>
          <p:cNvPr id="4" name="Slide Number Placeholder 3"/>
          <p:cNvSpPr>
            <a:spLocks noGrp="1"/>
          </p:cNvSpPr>
          <p:nvPr>
            <p:ph type="sldNum" sz="quarter" idx="5"/>
          </p:nvPr>
        </p:nvSpPr>
        <p:spPr/>
        <p:txBody>
          <a:bodyPr/>
          <a:lstStyle/>
          <a:p>
            <a:fld id="{BDC21855-DAFE-4E2B-917F-0907919C3483}" type="slidenum">
              <a:rPr lang="en-US" smtClean="0"/>
              <a:pPr/>
              <a:t>60</a:t>
            </a:fld>
            <a:endParaRPr lang="en-US"/>
          </a:p>
        </p:txBody>
      </p:sp>
    </p:spTree>
    <p:extLst>
      <p:ext uri="{BB962C8B-B14F-4D97-AF65-F5344CB8AC3E}">
        <p14:creationId xmlns:p14="http://schemas.microsoft.com/office/powerpoint/2010/main" val="349015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8435" marR="977900" algn="just">
              <a:lnSpc>
                <a:spcPct val="115000"/>
              </a:lnSpc>
              <a:spcBef>
                <a:spcPts val="210"/>
              </a:spcBef>
            </a:pPr>
            <a:r>
              <a:rPr lang="en-US" sz="1800" dirty="0">
                <a:effectLst/>
                <a:latin typeface="Arial"/>
                <a:ea typeface="Georgia" panose="02040502050405020303" pitchFamily="18" charset="0"/>
                <a:cs typeface="Arial"/>
              </a:rPr>
              <a:t>If the </a:t>
            </a:r>
            <a:r>
              <a:rPr lang="en-US" sz="1800" dirty="0">
                <a:latin typeface="Arial"/>
                <a:ea typeface="Georgia" panose="02040502050405020303" pitchFamily="18" charset="0"/>
                <a:cs typeface="Arial"/>
              </a:rPr>
              <a:t>enrollee </a:t>
            </a:r>
            <a:r>
              <a:rPr lang="en-US" sz="1800" dirty="0">
                <a:effectLst/>
                <a:latin typeface="Arial"/>
                <a:ea typeface="Georgia" panose="02040502050405020303" pitchFamily="18" charset="0"/>
                <a:cs typeface="Arial"/>
              </a:rPr>
              <a:t>has the renew my benefits button then they will click renew my benefit.</a:t>
            </a:r>
            <a:r>
              <a:rPr lang="en-US" sz="1800" dirty="0">
                <a:latin typeface="Arial"/>
                <a:ea typeface="Georgia" panose="02040502050405020303" pitchFamily="18" charset="0"/>
                <a:cs typeface="Arial"/>
              </a:rPr>
              <a:t> </a:t>
            </a:r>
            <a:endParaRPr lang="en-US" sz="1800" dirty="0">
              <a:effectLst/>
              <a:latin typeface="Arial" panose="020B0604020202020204" pitchFamily="34" charset="0"/>
              <a:ea typeface="Georgia" panose="02040502050405020303" pitchFamily="18" charset="0"/>
              <a:cs typeface="Georgia" panose="02040502050405020303" pitchFamily="18" charset="0"/>
            </a:endParaRPr>
          </a:p>
          <a:p>
            <a:pPr marL="178435" marR="977900" algn="just">
              <a:lnSpc>
                <a:spcPct val="115000"/>
              </a:lnSpc>
              <a:spcBef>
                <a:spcPts val="210"/>
              </a:spcBef>
            </a:pPr>
            <a:r>
              <a:rPr lang="en-US" sz="1800" dirty="0">
                <a:effectLst/>
                <a:latin typeface="Arial"/>
                <a:ea typeface="Georgia" panose="02040502050405020303" pitchFamily="18" charset="0"/>
                <a:cs typeface="Arial"/>
              </a:rPr>
              <a:t>The redetermination overview page will display which benefits are up for redetermination. </a:t>
            </a:r>
            <a:r>
              <a:rPr lang="en-US" sz="1800" dirty="0">
                <a:latin typeface="Arial"/>
                <a:ea typeface="Georgia" panose="02040502050405020303" pitchFamily="18" charset="0"/>
                <a:cs typeface="Arial"/>
              </a:rPr>
              <a:t>Enrollees </a:t>
            </a:r>
            <a:r>
              <a:rPr lang="en-US" sz="1800" dirty="0">
                <a:effectLst/>
                <a:latin typeface="Arial"/>
                <a:ea typeface="Georgia" panose="02040502050405020303" pitchFamily="18" charset="0"/>
                <a:cs typeface="Arial"/>
              </a:rPr>
              <a:t>should click next</a:t>
            </a:r>
            <a:r>
              <a:rPr lang="en-US" sz="1800" dirty="0">
                <a:latin typeface="Arial"/>
                <a:ea typeface="Georgia" panose="02040502050405020303" pitchFamily="18" charset="0"/>
                <a:cs typeface="Arial"/>
              </a:rPr>
              <a:t> </a:t>
            </a:r>
            <a:endParaRPr lang="en-US" sz="1800" dirty="0">
              <a:effectLst/>
              <a:latin typeface="Georgia"/>
              <a:ea typeface="Georgia" panose="02040502050405020303" pitchFamily="18" charset="0"/>
              <a:cs typeface="Georgia" panose="02040502050405020303" pitchFamily="18" charset="0"/>
            </a:endParaRPr>
          </a:p>
          <a:p>
            <a:pPr marL="0" marR="0">
              <a:lnSpc>
                <a:spcPct val="150000"/>
              </a:lnSpc>
              <a:spcBef>
                <a:spcPts val="0"/>
              </a:spcBef>
              <a:spcAft>
                <a:spcPts val="0"/>
              </a:spcAft>
            </a:pPr>
            <a:endParaRPr lang="en-US" sz="1800" dirty="0">
              <a:effectLst/>
              <a:latin typeface="Georgia" panose="02040502050405020303" pitchFamily="18" charset="0"/>
              <a:ea typeface="Georgia" panose="02040502050405020303" pitchFamily="18" charset="0"/>
              <a:cs typeface="Georgia" panose="02040502050405020303" pitchFamily="18" charset="0"/>
            </a:endParaRPr>
          </a:p>
        </p:txBody>
      </p:sp>
      <p:sp>
        <p:nvSpPr>
          <p:cNvPr id="4" name="Slide Number Placeholder 3"/>
          <p:cNvSpPr>
            <a:spLocks noGrp="1"/>
          </p:cNvSpPr>
          <p:nvPr>
            <p:ph type="sldNum" sz="quarter" idx="5"/>
          </p:nvPr>
        </p:nvSpPr>
        <p:spPr/>
        <p:txBody>
          <a:bodyPr/>
          <a:lstStyle/>
          <a:p>
            <a:fld id="{BDC21855-DAFE-4E2B-917F-0907919C3483}" type="slidenum">
              <a:rPr lang="en-US" smtClean="0"/>
              <a:pPr/>
              <a:t>61</a:t>
            </a:fld>
            <a:endParaRPr lang="en-US"/>
          </a:p>
        </p:txBody>
      </p:sp>
    </p:spTree>
    <p:extLst>
      <p:ext uri="{BB962C8B-B14F-4D97-AF65-F5344CB8AC3E}">
        <p14:creationId xmlns:p14="http://schemas.microsoft.com/office/powerpoint/2010/main" val="3193258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21F033-A1C5-E64A-BE4E-6C9D267F5950}" type="slidenum">
              <a:rPr lang="en-US" smtClean="0"/>
              <a:t>22</a:t>
            </a:fld>
            <a:endParaRPr lang="en-US"/>
          </a:p>
        </p:txBody>
      </p:sp>
    </p:spTree>
    <p:extLst>
      <p:ext uri="{BB962C8B-B14F-4D97-AF65-F5344CB8AC3E}">
        <p14:creationId xmlns:p14="http://schemas.microsoft.com/office/powerpoint/2010/main" val="4047724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8435" marR="977900" algn="just">
              <a:lnSpc>
                <a:spcPct val="115000"/>
              </a:lnSpc>
              <a:spcBef>
                <a:spcPts val="210"/>
              </a:spcBef>
            </a:pPr>
            <a:r>
              <a:rPr lang="en-US" sz="1800" dirty="0">
                <a:effectLst/>
                <a:latin typeface="Arial"/>
                <a:ea typeface="Georgia" panose="02040502050405020303" pitchFamily="18" charset="0"/>
                <a:cs typeface="Arial"/>
              </a:rPr>
              <a:t>The benefits renewal details page displays what type of information </a:t>
            </a:r>
            <a:r>
              <a:rPr lang="en-US" sz="1800" dirty="0">
                <a:latin typeface="Arial"/>
                <a:ea typeface="Georgia" panose="02040502050405020303" pitchFamily="18" charset="0"/>
                <a:cs typeface="Arial"/>
              </a:rPr>
              <a:t>enrollees  </a:t>
            </a:r>
            <a:r>
              <a:rPr lang="en-US" sz="1800" dirty="0">
                <a:effectLst/>
                <a:latin typeface="Arial"/>
                <a:ea typeface="Georgia" panose="02040502050405020303" pitchFamily="18" charset="0"/>
                <a:cs typeface="Arial"/>
              </a:rPr>
              <a:t>will be asked to provide for their redetermination.</a:t>
            </a:r>
            <a:r>
              <a:rPr lang="en-US" sz="1800" dirty="0">
                <a:latin typeface="Arial"/>
                <a:ea typeface="Georgia" panose="02040502050405020303" pitchFamily="18" charset="0"/>
                <a:cs typeface="Arial"/>
              </a:rPr>
              <a:t> </a:t>
            </a:r>
            <a:endParaRPr lang="en-US" sz="1800" dirty="0">
              <a:effectLst/>
              <a:latin typeface="Arial" panose="020B0604020202020204" pitchFamily="34" charset="0"/>
              <a:ea typeface="Georgia" panose="02040502050405020303" pitchFamily="18" charset="0"/>
              <a:cs typeface="Georgia" panose="02040502050405020303" pitchFamily="18" charset="0"/>
            </a:endParaRPr>
          </a:p>
          <a:p>
            <a:pPr marL="178435" marR="977900" algn="just">
              <a:lnSpc>
                <a:spcPct val="115000"/>
              </a:lnSpc>
              <a:spcBef>
                <a:spcPts val="210"/>
              </a:spcBef>
            </a:pPr>
            <a:r>
              <a:rPr lang="en-US" sz="1800" dirty="0">
                <a:effectLst/>
                <a:latin typeface="Arial"/>
                <a:ea typeface="Georgia" panose="02040502050405020303" pitchFamily="18" charset="0"/>
                <a:cs typeface="Arial"/>
              </a:rPr>
              <a:t>Once </a:t>
            </a:r>
            <a:r>
              <a:rPr lang="en-US" sz="1800" dirty="0">
                <a:latin typeface="Arial"/>
                <a:ea typeface="Georgia" panose="02040502050405020303" pitchFamily="18" charset="0"/>
                <a:cs typeface="Arial"/>
              </a:rPr>
              <a:t>enrollees click </a:t>
            </a:r>
            <a:r>
              <a:rPr lang="en-US" sz="1800" dirty="0">
                <a:effectLst/>
                <a:latin typeface="Arial"/>
                <a:ea typeface="Georgia" panose="02040502050405020303" pitchFamily="18" charset="0"/>
                <a:cs typeface="Arial"/>
              </a:rPr>
              <a:t>next, they will need to complete all questions, upload any supporting document, and enter any changes and comments.</a:t>
            </a:r>
            <a:r>
              <a:rPr lang="en-US" sz="1800" dirty="0">
                <a:latin typeface="Arial"/>
                <a:ea typeface="Georgia" panose="02040502050405020303" pitchFamily="18" charset="0"/>
                <a:cs typeface="Arial"/>
              </a:rPr>
              <a:t> </a:t>
            </a:r>
            <a:endParaRPr lang="en-US" sz="1800" dirty="0">
              <a:effectLst/>
              <a:latin typeface="Georgia"/>
              <a:ea typeface="Georgia" panose="02040502050405020303" pitchFamily="18" charset="0"/>
              <a:cs typeface="Georgia" panose="02040502050405020303" pitchFamily="18" charset="0"/>
            </a:endParaRPr>
          </a:p>
        </p:txBody>
      </p:sp>
      <p:sp>
        <p:nvSpPr>
          <p:cNvPr id="4" name="Slide Number Placeholder 3"/>
          <p:cNvSpPr>
            <a:spLocks noGrp="1"/>
          </p:cNvSpPr>
          <p:nvPr>
            <p:ph type="sldNum" sz="quarter" idx="5"/>
          </p:nvPr>
        </p:nvSpPr>
        <p:spPr/>
        <p:txBody>
          <a:bodyPr/>
          <a:lstStyle/>
          <a:p>
            <a:fld id="{BDC21855-DAFE-4E2B-917F-0907919C3483}" type="slidenum">
              <a:rPr lang="en-US" smtClean="0"/>
              <a:pPr/>
              <a:t>62</a:t>
            </a:fld>
            <a:endParaRPr lang="en-US"/>
          </a:p>
        </p:txBody>
      </p:sp>
    </p:spTree>
    <p:extLst>
      <p:ext uri="{BB962C8B-B14F-4D97-AF65-F5344CB8AC3E}">
        <p14:creationId xmlns:p14="http://schemas.microsoft.com/office/powerpoint/2010/main" val="3682461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R="843280">
              <a:lnSpc>
                <a:spcPct val="106000"/>
              </a:lnSpc>
              <a:spcBef>
                <a:spcPts val="880"/>
              </a:spcBef>
              <a:buSzPts val="1200"/>
              <a:tabLst>
                <a:tab pos="636905" algn="l"/>
              </a:tabLst>
            </a:pPr>
            <a:r>
              <a:rPr lang="en-US" sz="1800" spc="0" dirty="0">
                <a:effectLst/>
                <a:latin typeface="Georgia"/>
                <a:ea typeface="Georgia" panose="02040502050405020303" pitchFamily="18" charset="0"/>
                <a:cs typeface="Georgia" panose="02040502050405020303" pitchFamily="18" charset="0"/>
              </a:rPr>
              <a:t>After </a:t>
            </a:r>
            <a:r>
              <a:rPr lang="en-US" sz="1800" dirty="0">
                <a:latin typeface="Georgia"/>
                <a:ea typeface="Georgia" panose="02040502050405020303" pitchFamily="18" charset="0"/>
                <a:cs typeface="Georgia" panose="02040502050405020303" pitchFamily="18" charset="0"/>
              </a:rPr>
              <a:t>the enrollee </a:t>
            </a:r>
            <a:r>
              <a:rPr lang="en-US" sz="1800" spc="0" dirty="0">
                <a:effectLst/>
                <a:latin typeface="Georgia"/>
                <a:ea typeface="Georgia" panose="02040502050405020303" pitchFamily="18" charset="0"/>
                <a:cs typeface="Georgia" panose="02040502050405020303" pitchFamily="18" charset="0"/>
              </a:rPr>
              <a:t>has completed all questions and entered any other</a:t>
            </a:r>
            <a:r>
              <a:rPr lang="en-US" sz="1800" spc="-10" dirty="0">
                <a:effectLst/>
                <a:latin typeface="Georgia"/>
                <a:ea typeface="Georgia" panose="02040502050405020303" pitchFamily="18" charset="0"/>
                <a:cs typeface="Georgia" panose="02040502050405020303" pitchFamily="18" charset="0"/>
              </a:rPr>
              <a:t> </a:t>
            </a:r>
            <a:r>
              <a:rPr lang="en-US" sz="1800" spc="0" dirty="0">
                <a:effectLst/>
                <a:latin typeface="Georgia"/>
                <a:ea typeface="Georgia" panose="02040502050405020303" pitchFamily="18" charset="0"/>
                <a:cs typeface="Georgia" panose="02040502050405020303" pitchFamily="18" charset="0"/>
              </a:rPr>
              <a:t>changes and comments, have</a:t>
            </a:r>
            <a:r>
              <a:rPr lang="en-US" sz="1800" dirty="0">
                <a:latin typeface="Georgia"/>
                <a:ea typeface="Georgia" panose="02040502050405020303" pitchFamily="18" charset="0"/>
                <a:cs typeface="Georgia" panose="02040502050405020303" pitchFamily="18" charset="0"/>
              </a:rPr>
              <a:t> </a:t>
            </a:r>
            <a:r>
              <a:rPr lang="en-US" sz="1800" spc="0" dirty="0">
                <a:effectLst/>
                <a:latin typeface="Georgia"/>
                <a:ea typeface="Georgia" panose="02040502050405020303" pitchFamily="18" charset="0"/>
                <a:cs typeface="Georgia" panose="02040502050405020303" pitchFamily="18" charset="0"/>
              </a:rPr>
              <a:t> them</a:t>
            </a:r>
            <a:r>
              <a:rPr lang="en-US" sz="1800" spc="-75" dirty="0">
                <a:effectLst/>
                <a:latin typeface="Georgia"/>
                <a:ea typeface="Georgia" panose="02040502050405020303" pitchFamily="18" charset="0"/>
                <a:cs typeface="Georgia" panose="02040502050405020303" pitchFamily="18" charset="0"/>
              </a:rPr>
              <a:t> </a:t>
            </a:r>
            <a:r>
              <a:rPr lang="en-US" sz="1800" spc="0" dirty="0">
                <a:effectLst/>
                <a:latin typeface="Georgia"/>
                <a:ea typeface="Georgia" panose="02040502050405020303" pitchFamily="18" charset="0"/>
                <a:cs typeface="Georgia" panose="02040502050405020303" pitchFamily="18" charset="0"/>
              </a:rPr>
              <a:t>click </a:t>
            </a:r>
            <a:r>
              <a:rPr lang="en-US" sz="1800" b="1" spc="0" dirty="0">
                <a:effectLst/>
                <a:latin typeface="Georgia"/>
                <a:ea typeface="Georgia" panose="02040502050405020303" pitchFamily="18" charset="0"/>
                <a:cs typeface="Georgia" panose="02040502050405020303" pitchFamily="18" charset="0"/>
              </a:rPr>
              <a:t>[Next] </a:t>
            </a:r>
            <a:r>
              <a:rPr lang="en-US" sz="1800" spc="0" dirty="0">
                <a:effectLst/>
                <a:latin typeface="Georgia"/>
                <a:ea typeface="Georgia" panose="02040502050405020303" pitchFamily="18" charset="0"/>
                <a:cs typeface="Georgia" panose="02040502050405020303" pitchFamily="18" charset="0"/>
              </a:rPr>
              <a:t>and</a:t>
            </a:r>
            <a:r>
              <a:rPr lang="en-US" sz="1800" spc="-65" dirty="0">
                <a:effectLst/>
                <a:latin typeface="Georgia"/>
                <a:ea typeface="Georgia" panose="02040502050405020303" pitchFamily="18" charset="0"/>
                <a:cs typeface="Georgia" panose="02040502050405020303" pitchFamily="18" charset="0"/>
              </a:rPr>
              <a:t> </a:t>
            </a:r>
            <a:r>
              <a:rPr lang="en-US" sz="1800" spc="0" dirty="0">
                <a:effectLst/>
                <a:latin typeface="Georgia"/>
                <a:ea typeface="Georgia" panose="02040502050405020303" pitchFamily="18" charset="0"/>
                <a:cs typeface="Georgia" panose="02040502050405020303" pitchFamily="18" charset="0"/>
              </a:rPr>
              <a:t>the</a:t>
            </a:r>
            <a:r>
              <a:rPr lang="en-US" sz="1800" spc="-20" dirty="0">
                <a:effectLst/>
                <a:latin typeface="Georgia"/>
                <a:ea typeface="Georgia" panose="02040502050405020303" pitchFamily="18" charset="0"/>
                <a:cs typeface="Georgia" panose="02040502050405020303" pitchFamily="18" charset="0"/>
              </a:rPr>
              <a:t> </a:t>
            </a:r>
            <a:r>
              <a:rPr lang="en-US" sz="1800" b="1" spc="0" dirty="0">
                <a:effectLst/>
                <a:latin typeface="Georgia"/>
                <a:ea typeface="Georgia" panose="02040502050405020303" pitchFamily="18" charset="0"/>
                <a:cs typeface="Georgia" panose="02040502050405020303" pitchFamily="18" charset="0"/>
              </a:rPr>
              <a:t>Final</a:t>
            </a:r>
            <a:r>
              <a:rPr lang="en-US" sz="1800" b="1" spc="-25" dirty="0">
                <a:effectLst/>
                <a:latin typeface="Georgia"/>
                <a:ea typeface="Georgia" panose="02040502050405020303" pitchFamily="18" charset="0"/>
                <a:cs typeface="Georgia" panose="02040502050405020303" pitchFamily="18" charset="0"/>
              </a:rPr>
              <a:t> </a:t>
            </a:r>
            <a:r>
              <a:rPr lang="en-US" sz="1800" b="1" spc="0" dirty="0">
                <a:effectLst/>
                <a:latin typeface="Georgia"/>
                <a:ea typeface="Georgia" panose="02040502050405020303" pitchFamily="18" charset="0"/>
                <a:cs typeface="Georgia" panose="02040502050405020303" pitchFamily="18" charset="0"/>
              </a:rPr>
              <a:t>Steps </a:t>
            </a:r>
            <a:r>
              <a:rPr lang="en-US" sz="1800" spc="0" dirty="0">
                <a:effectLst/>
                <a:latin typeface="Georgia"/>
                <a:ea typeface="Georgia" panose="02040502050405020303" pitchFamily="18" charset="0"/>
                <a:cs typeface="Georgia" panose="02040502050405020303" pitchFamily="18" charset="0"/>
              </a:rPr>
              <a:t>page</a:t>
            </a:r>
            <a:r>
              <a:rPr lang="en-US" sz="1800" spc="135" dirty="0">
                <a:effectLst/>
                <a:latin typeface="Georgia"/>
                <a:ea typeface="Georgia" panose="02040502050405020303" pitchFamily="18" charset="0"/>
                <a:cs typeface="Georgia" panose="02040502050405020303" pitchFamily="18" charset="0"/>
              </a:rPr>
              <a:t> </a:t>
            </a:r>
            <a:r>
              <a:rPr lang="en-US" sz="1800" spc="0" dirty="0">
                <a:effectLst/>
                <a:latin typeface="Georgia"/>
                <a:ea typeface="Georgia" panose="02040502050405020303" pitchFamily="18" charset="0"/>
                <a:cs typeface="Georgia" panose="02040502050405020303" pitchFamily="18" charset="0"/>
              </a:rPr>
              <a:t>displays. Make sure the </a:t>
            </a:r>
            <a:r>
              <a:rPr lang="en-US" sz="1800" dirty="0">
                <a:latin typeface="Georgia"/>
                <a:ea typeface="Georgia" panose="02040502050405020303" pitchFamily="18" charset="0"/>
                <a:cs typeface="Georgia" panose="02040502050405020303" pitchFamily="18" charset="0"/>
              </a:rPr>
              <a:t>enrollee</a:t>
            </a:r>
            <a:r>
              <a:rPr lang="en-US" sz="1800" spc="0" dirty="0">
                <a:effectLst/>
                <a:latin typeface="Georgia"/>
                <a:ea typeface="Georgia" panose="02040502050405020303" pitchFamily="18" charset="0"/>
                <a:cs typeface="Georgia" panose="02040502050405020303" pitchFamily="18" charset="0"/>
              </a:rPr>
              <a:t> keeps this</a:t>
            </a:r>
            <a:r>
              <a:rPr lang="en-US" sz="1800" spc="-40" dirty="0">
                <a:effectLst/>
                <a:latin typeface="Georgia"/>
                <a:ea typeface="Georgia" panose="02040502050405020303" pitchFamily="18" charset="0"/>
                <a:cs typeface="Georgia" panose="02040502050405020303" pitchFamily="18" charset="0"/>
              </a:rPr>
              <a:t> </a:t>
            </a:r>
            <a:r>
              <a:rPr lang="en-US" sz="1800" spc="0" dirty="0">
                <a:effectLst/>
                <a:latin typeface="Georgia"/>
                <a:ea typeface="Georgia" panose="02040502050405020303" pitchFamily="18" charset="0"/>
                <a:cs typeface="Georgia" panose="02040502050405020303" pitchFamily="18" charset="0"/>
              </a:rPr>
              <a:t>tracking number in case they need to speak with a Caseworker!</a:t>
            </a:r>
          </a:p>
        </p:txBody>
      </p:sp>
      <p:sp>
        <p:nvSpPr>
          <p:cNvPr id="4" name="Slide Number Placeholder 3"/>
          <p:cNvSpPr>
            <a:spLocks noGrp="1"/>
          </p:cNvSpPr>
          <p:nvPr>
            <p:ph type="sldNum" sz="quarter" idx="5"/>
          </p:nvPr>
        </p:nvSpPr>
        <p:spPr/>
        <p:txBody>
          <a:bodyPr/>
          <a:lstStyle/>
          <a:p>
            <a:fld id="{BDC21855-DAFE-4E2B-917F-0907919C3483}" type="slidenum">
              <a:rPr lang="en-US" smtClean="0"/>
              <a:pPr/>
              <a:t>63</a:t>
            </a:fld>
            <a:endParaRPr lang="en-US"/>
          </a:p>
        </p:txBody>
      </p:sp>
    </p:spTree>
    <p:extLst>
      <p:ext uri="{BB962C8B-B14F-4D97-AF65-F5344CB8AC3E}">
        <p14:creationId xmlns:p14="http://schemas.microsoft.com/office/powerpoint/2010/main" val="4250599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C21855-DAFE-4E2B-917F-0907919C3483}" type="slidenum">
              <a:rPr lang="en-US" smtClean="0"/>
              <a:pPr/>
              <a:t>64</a:t>
            </a:fld>
            <a:endParaRPr lang="en-US"/>
          </a:p>
        </p:txBody>
      </p:sp>
    </p:spTree>
    <p:extLst>
      <p:ext uri="{BB962C8B-B14F-4D97-AF65-F5344CB8AC3E}">
        <p14:creationId xmlns:p14="http://schemas.microsoft.com/office/powerpoint/2010/main" val="524007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2F884F-B59C-497C-AB64-FDF5A2DFBAFB}" type="slidenum">
              <a:rPr lang="en-US" smtClean="0"/>
              <a:pPr>
                <a:defRPr/>
              </a:pPr>
              <a:t>75</a:t>
            </a:fld>
            <a:endParaRPr lang="en-US" dirty="0"/>
          </a:p>
        </p:txBody>
      </p:sp>
    </p:spTree>
    <p:extLst>
      <p:ext uri="{BB962C8B-B14F-4D97-AF65-F5344CB8AC3E}">
        <p14:creationId xmlns:p14="http://schemas.microsoft.com/office/powerpoint/2010/main" val="110704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2F884F-B59C-497C-AB64-FDF5A2DFBAFB}" type="slidenum">
              <a:rPr lang="en-US" smtClean="0"/>
              <a:pPr>
                <a:defRPr/>
              </a:pPr>
              <a:t>83</a:t>
            </a:fld>
            <a:endParaRPr lang="en-US" dirty="0"/>
          </a:p>
        </p:txBody>
      </p:sp>
    </p:spTree>
    <p:extLst>
      <p:ext uri="{BB962C8B-B14F-4D97-AF65-F5344CB8AC3E}">
        <p14:creationId xmlns:p14="http://schemas.microsoft.com/office/powerpoint/2010/main" val="43701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2F884F-B59C-497C-AB64-FDF5A2DFBAFB}" type="slidenum">
              <a:rPr lang="en-US" smtClean="0"/>
              <a:pPr>
                <a:defRPr/>
              </a:pPr>
              <a:t>84</a:t>
            </a:fld>
            <a:endParaRPr lang="en-US" dirty="0"/>
          </a:p>
        </p:txBody>
      </p:sp>
    </p:spTree>
    <p:extLst>
      <p:ext uri="{BB962C8B-B14F-4D97-AF65-F5344CB8AC3E}">
        <p14:creationId xmlns:p14="http://schemas.microsoft.com/office/powerpoint/2010/main" val="1042481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21F033-A1C5-E64A-BE4E-6C9D267F5950}" type="slidenum">
              <a:rPr lang="en-US" smtClean="0"/>
              <a:t>34</a:t>
            </a:fld>
            <a:endParaRPr lang="en-US"/>
          </a:p>
        </p:txBody>
      </p:sp>
    </p:spTree>
    <p:extLst>
      <p:ext uri="{BB962C8B-B14F-4D97-AF65-F5344CB8AC3E}">
        <p14:creationId xmlns:p14="http://schemas.microsoft.com/office/powerpoint/2010/main" val="2138066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t>Peter</a:t>
            </a:r>
          </a:p>
        </p:txBody>
      </p:sp>
      <p:sp>
        <p:nvSpPr>
          <p:cNvPr id="4" name="Slide Number Placeholder 3"/>
          <p:cNvSpPr>
            <a:spLocks noGrp="1"/>
          </p:cNvSpPr>
          <p:nvPr>
            <p:ph type="sldNum" sz="quarter" idx="10"/>
          </p:nvPr>
        </p:nvSpPr>
        <p:spPr/>
        <p:txBody>
          <a:bodyPr/>
          <a:lstStyle/>
          <a:p>
            <a:fld id="{BDC21855-DAFE-4E2B-917F-0907919C3483}" type="slidenum">
              <a:rPr lang="en-US" smtClean="0"/>
              <a:pPr/>
              <a:t>37</a:t>
            </a:fld>
            <a:endParaRPr lang="en-US"/>
          </a:p>
        </p:txBody>
      </p:sp>
    </p:spTree>
    <p:extLst>
      <p:ext uri="{BB962C8B-B14F-4D97-AF65-F5344CB8AC3E}">
        <p14:creationId xmlns:p14="http://schemas.microsoft.com/office/powerpoint/2010/main" val="391308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C21855-DAFE-4E2B-917F-0907919C3483}" type="slidenum">
              <a:rPr lang="en-US" smtClean="0"/>
              <a:pPr/>
              <a:t>38</a:t>
            </a:fld>
            <a:endParaRPr lang="en-US"/>
          </a:p>
        </p:txBody>
      </p:sp>
    </p:spTree>
    <p:extLst>
      <p:ext uri="{BB962C8B-B14F-4D97-AF65-F5344CB8AC3E}">
        <p14:creationId xmlns:p14="http://schemas.microsoft.com/office/powerpoint/2010/main" val="1058104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Segoe UI" panose="020B0502040204020203" pitchFamily="34" charset="0"/>
              </a:rPr>
              <a:t>On January 5, 2023, the federal Centers for Medicare and Medicaid Services (CMS) announced the Medicaid continuous enrollment condition provisions will no longer be tied to the public health emergency (PHE). The Illinois Department of Healthcare and Family Services (HFS) and the Illinois Department of Human Services (IDHS) Division of Family and Community Services (FCS) are developing a plan to systematically review and complete annual redeterminations for all Medicaid beneficiaries. The plan is to complete annual redeterminations based on the month the beneficiary's redetermination is due.</a:t>
            </a:r>
            <a:endParaRPr lang="en-US"/>
          </a:p>
        </p:txBody>
      </p:sp>
      <p:sp>
        <p:nvSpPr>
          <p:cNvPr id="4" name="Slide Number Placeholder 3"/>
          <p:cNvSpPr>
            <a:spLocks noGrp="1"/>
          </p:cNvSpPr>
          <p:nvPr>
            <p:ph type="sldNum" sz="quarter" idx="5"/>
          </p:nvPr>
        </p:nvSpPr>
        <p:spPr/>
        <p:txBody>
          <a:bodyPr/>
          <a:lstStyle/>
          <a:p>
            <a:fld id="{BDC21855-DAFE-4E2B-917F-0907919C3483}" type="slidenum">
              <a:rPr lang="en-US" smtClean="0"/>
              <a:pPr/>
              <a:t>39</a:t>
            </a:fld>
            <a:endParaRPr lang="en-US"/>
          </a:p>
        </p:txBody>
      </p:sp>
    </p:spTree>
    <p:extLst>
      <p:ext uri="{BB962C8B-B14F-4D97-AF65-F5344CB8AC3E}">
        <p14:creationId xmlns:p14="http://schemas.microsoft.com/office/powerpoint/2010/main" val="2424687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21855-DAFE-4E2B-917F-0907919C3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066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a:buFont typeface="Arial,Sans-Serif"/>
              <a:buChar char="•"/>
            </a:pPr>
            <a:r>
              <a:rPr lang="en-US" dirty="0"/>
              <a:t>Continuous Enrollment is no longer tied to PHE end date. </a:t>
            </a:r>
          </a:p>
          <a:p>
            <a:pPr marL="685800" lvl="1">
              <a:buFont typeface="Arial,Sans-Serif"/>
              <a:buChar char="•"/>
            </a:pPr>
            <a:r>
              <a:rPr lang="en-US" dirty="0"/>
              <a:t> Medicaid continuous enrollment condition will end March 31, 2023.</a:t>
            </a:r>
            <a:endParaRPr lang="en-US" dirty="0">
              <a:cs typeface="Calibri"/>
            </a:endParaRPr>
          </a:p>
          <a:p>
            <a:pPr marL="1143000" lvl="2">
              <a:buFont typeface="Arial,Sans-Serif"/>
              <a:buChar char="•"/>
            </a:pPr>
            <a:r>
              <a:rPr lang="en-US" dirty="0"/>
              <a:t> Redeterminations will begin for Illinois in April 2023.</a:t>
            </a:r>
            <a:endParaRPr lang="en-US" dirty="0">
              <a:cs typeface="Calibri"/>
            </a:endParaRPr>
          </a:p>
          <a:p>
            <a:pPr marL="685800" lvl="1">
              <a:buFont typeface="Arial,Sans-Serif"/>
              <a:buChar char="•"/>
            </a:pPr>
            <a:r>
              <a:rPr lang="en-US" dirty="0"/>
              <a:t> First group of redetermination letters will be mailed in late April 2023.</a:t>
            </a:r>
            <a:endParaRPr lang="en-US" dirty="0">
              <a:cs typeface="Calibri"/>
            </a:endParaRPr>
          </a:p>
          <a:p>
            <a:pPr marL="685800" lvl="1">
              <a:buFont typeface="Arial,Sans-Serif"/>
              <a:buChar char="•"/>
            </a:pPr>
            <a:r>
              <a:rPr lang="en-US" dirty="0"/>
              <a:t> First date Medicaid customers could lose coverage is July 1, 2023.</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DC21855-DAFE-4E2B-917F-0907919C3483}" type="slidenum">
              <a:rPr lang="en-US" smtClean="0"/>
              <a:pPr/>
              <a:t>41</a:t>
            </a:fld>
            <a:endParaRPr lang="en-US"/>
          </a:p>
        </p:txBody>
      </p:sp>
    </p:spTree>
    <p:extLst>
      <p:ext uri="{BB962C8B-B14F-4D97-AF65-F5344CB8AC3E}">
        <p14:creationId xmlns:p14="http://schemas.microsoft.com/office/powerpoint/2010/main" val="3258993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CCHHS_New_Logo_Color"/>
          <p:cNvPicPr>
            <a:picLocks noChangeAspect="1" noChangeArrowheads="1"/>
          </p:cNvPicPr>
          <p:nvPr userDrawn="1"/>
        </p:nvPicPr>
        <p:blipFill>
          <a:blip r:embed="rId2">
            <a:extLst>
              <a:ext uri="{28A0092B-C50C-407E-A947-70E740481C1C}">
                <a14:useLocalDpi xmlns:a14="http://schemas.microsoft.com/office/drawing/2010/main" val="0"/>
              </a:ext>
            </a:extLst>
          </a:blip>
          <a:srcRect l="24199" t="41003" r="24606" b="41914"/>
          <a:stretch>
            <a:fillRect/>
          </a:stretch>
        </p:blipFill>
        <p:spPr bwMode="auto">
          <a:xfrm>
            <a:off x="2476500" y="4679950"/>
            <a:ext cx="417195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685800" y="699667"/>
            <a:ext cx="7772400" cy="2517665"/>
          </a:xfrm>
        </p:spPr>
        <p:txBody>
          <a:bodyPr/>
          <a:lstStyle/>
          <a:p>
            <a:endParaRPr lang="en-US" dirty="0"/>
          </a:p>
        </p:txBody>
      </p:sp>
      <p:sp>
        <p:nvSpPr>
          <p:cNvPr id="11" name="Subtitle 2"/>
          <p:cNvSpPr>
            <a:spLocks noGrp="1"/>
          </p:cNvSpPr>
          <p:nvPr>
            <p:ph type="subTitle" idx="1"/>
          </p:nvPr>
        </p:nvSpPr>
        <p:spPr>
          <a:xfrm>
            <a:off x="685800" y="3217332"/>
            <a:ext cx="7772400" cy="990709"/>
          </a:xfrm>
        </p:spPr>
        <p:txBody>
          <a:bodyPr/>
          <a:lstStyle>
            <a:lvl1pPr marL="0" indent="0" algn="ctr">
              <a:buNone/>
              <a:defRPr/>
            </a:lvl1pPr>
          </a:lstStyle>
          <a:p>
            <a:endParaRPr lang="en-US" dirty="0"/>
          </a:p>
        </p:txBody>
      </p:sp>
    </p:spTree>
    <p:extLst>
      <p:ext uri="{BB962C8B-B14F-4D97-AF65-F5344CB8AC3E}">
        <p14:creationId xmlns:p14="http://schemas.microsoft.com/office/powerpoint/2010/main" val="2459296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3149-6E60-B17D-9620-89A31D54C69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463097B5-983D-26FA-1A41-DC2C8C974B50}"/>
              </a:ext>
            </a:extLst>
          </p:cNvPr>
          <p:cNvSpPr>
            <a:spLocks noGrp="1"/>
          </p:cNvSpPr>
          <p:nvPr>
            <p:ph type="sldNum" sz="quarter" idx="12"/>
          </p:nvPr>
        </p:nvSpPr>
        <p:spPr/>
        <p:txBody>
          <a:bodyPr/>
          <a:lstStyle/>
          <a:p>
            <a:fld id="{2AB94945-FCF1-014A-AF51-891552C232EB}" type="slidenum">
              <a:rPr lang="en-US" smtClean="0"/>
              <a:t>‹#›</a:t>
            </a:fld>
            <a:endParaRPr lang="en-US"/>
          </a:p>
        </p:txBody>
      </p:sp>
      <p:sp>
        <p:nvSpPr>
          <p:cNvPr id="14" name="Text Placeholder 2">
            <a:extLst>
              <a:ext uri="{FF2B5EF4-FFF2-40B4-BE49-F238E27FC236}">
                <a16:creationId xmlns:a16="http://schemas.microsoft.com/office/drawing/2014/main" id="{6269271C-F06F-DE5C-20AB-F1579AE25ECD}"/>
              </a:ext>
            </a:extLst>
          </p:cNvPr>
          <p:cNvSpPr>
            <a:spLocks noGrp="1"/>
          </p:cNvSpPr>
          <p:nvPr>
            <p:ph type="body" idx="17"/>
          </p:nvPr>
        </p:nvSpPr>
        <p:spPr>
          <a:xfrm>
            <a:off x="6656837" y="1701528"/>
            <a:ext cx="1844425" cy="796366"/>
          </a:xfrm>
          <a:solidFill>
            <a:srgbClr val="248EC2"/>
          </a:solidFill>
        </p:spPr>
        <p:txBody>
          <a:bodyPr anchor="ctr">
            <a:normAutofit/>
          </a:bodyPr>
          <a:lstStyle>
            <a:lvl1pPr marL="0" indent="0">
              <a:buNone/>
              <a:defRPr sz="15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23BE3927-53E3-EA16-8670-C0888A7E0113}"/>
              </a:ext>
            </a:extLst>
          </p:cNvPr>
          <p:cNvSpPr>
            <a:spLocks noGrp="1"/>
          </p:cNvSpPr>
          <p:nvPr>
            <p:ph sz="half" idx="18"/>
          </p:nvPr>
        </p:nvSpPr>
        <p:spPr>
          <a:xfrm>
            <a:off x="6656837" y="2525441"/>
            <a:ext cx="1844425" cy="2881447"/>
          </a:xfrm>
          <a:solidFill>
            <a:schemeClr val="bg2"/>
          </a:solidFill>
        </p:spPr>
        <p:txBody>
          <a:bodyPr>
            <a:normAutofit/>
          </a:bodyPr>
          <a:lstStyle>
            <a:lvl1pPr>
              <a:defRPr sz="1200"/>
            </a:lvl1pPr>
            <a:lvl2pPr>
              <a:defRPr sz="1500"/>
            </a:lvl2pPr>
            <a:lvl3pPr>
              <a:defRPr sz="1500"/>
            </a:lvl3pPr>
            <a:lvl4pPr>
              <a:defRPr sz="1500"/>
            </a:lvl4pPr>
            <a:lvl5pPr>
              <a:defRPr sz="1500"/>
            </a:lvl5pPr>
          </a:lstStyle>
          <a:p>
            <a:pPr lvl="0"/>
            <a:r>
              <a:rPr lang="en-US"/>
              <a:t>Click to edit Master text styles</a:t>
            </a:r>
          </a:p>
        </p:txBody>
      </p:sp>
      <p:sp>
        <p:nvSpPr>
          <p:cNvPr id="16" name="Text Placeholder 2">
            <a:extLst>
              <a:ext uri="{FF2B5EF4-FFF2-40B4-BE49-F238E27FC236}">
                <a16:creationId xmlns:a16="http://schemas.microsoft.com/office/drawing/2014/main" id="{C0193933-DFEC-38D7-0D91-34CEC9330173}"/>
              </a:ext>
            </a:extLst>
          </p:cNvPr>
          <p:cNvSpPr>
            <a:spLocks noGrp="1"/>
          </p:cNvSpPr>
          <p:nvPr>
            <p:ph type="body" idx="19"/>
          </p:nvPr>
        </p:nvSpPr>
        <p:spPr>
          <a:xfrm>
            <a:off x="4647838" y="1703465"/>
            <a:ext cx="1844425" cy="796366"/>
          </a:xfrm>
          <a:solidFill>
            <a:srgbClr val="248EC2"/>
          </a:solidFill>
        </p:spPr>
        <p:txBody>
          <a:bodyPr anchor="ctr">
            <a:normAutofit/>
          </a:bodyPr>
          <a:lstStyle>
            <a:lvl1pPr marL="0" indent="0">
              <a:buNone/>
              <a:defRPr sz="15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Content Placeholder 3">
            <a:extLst>
              <a:ext uri="{FF2B5EF4-FFF2-40B4-BE49-F238E27FC236}">
                <a16:creationId xmlns:a16="http://schemas.microsoft.com/office/drawing/2014/main" id="{97804C4F-5B9D-7C7F-3966-498266C804B9}"/>
              </a:ext>
            </a:extLst>
          </p:cNvPr>
          <p:cNvSpPr>
            <a:spLocks noGrp="1"/>
          </p:cNvSpPr>
          <p:nvPr>
            <p:ph sz="half" idx="20"/>
          </p:nvPr>
        </p:nvSpPr>
        <p:spPr>
          <a:xfrm>
            <a:off x="4647838" y="2527378"/>
            <a:ext cx="1844425" cy="2881447"/>
          </a:xfrm>
          <a:solidFill>
            <a:schemeClr val="bg2"/>
          </a:solidFill>
        </p:spPr>
        <p:txBody>
          <a:bodyPr>
            <a:normAutofit/>
          </a:bodyPr>
          <a:lstStyle>
            <a:lvl1pPr>
              <a:defRPr sz="1200"/>
            </a:lvl1pPr>
            <a:lvl2pPr>
              <a:defRPr sz="1500"/>
            </a:lvl2pPr>
            <a:lvl3pPr>
              <a:defRPr sz="1500"/>
            </a:lvl3pPr>
            <a:lvl4pPr>
              <a:defRPr sz="1500"/>
            </a:lvl4pPr>
            <a:lvl5pPr>
              <a:defRPr sz="1500"/>
            </a:lvl5pPr>
          </a:lstStyle>
          <a:p>
            <a:pPr lvl="0"/>
            <a:r>
              <a:rPr lang="en-US"/>
              <a:t>Click to edit Master text styles</a:t>
            </a:r>
          </a:p>
        </p:txBody>
      </p:sp>
      <p:sp>
        <p:nvSpPr>
          <p:cNvPr id="18" name="Text Placeholder 2">
            <a:extLst>
              <a:ext uri="{FF2B5EF4-FFF2-40B4-BE49-F238E27FC236}">
                <a16:creationId xmlns:a16="http://schemas.microsoft.com/office/drawing/2014/main" id="{0C87298F-AE09-D501-A2E2-DF0685284A4E}"/>
              </a:ext>
            </a:extLst>
          </p:cNvPr>
          <p:cNvSpPr>
            <a:spLocks noGrp="1"/>
          </p:cNvSpPr>
          <p:nvPr>
            <p:ph type="body" idx="21"/>
          </p:nvPr>
        </p:nvSpPr>
        <p:spPr>
          <a:xfrm>
            <a:off x="2638839" y="1701528"/>
            <a:ext cx="1844425" cy="796366"/>
          </a:xfrm>
          <a:solidFill>
            <a:srgbClr val="248EC2"/>
          </a:solidFill>
        </p:spPr>
        <p:txBody>
          <a:bodyPr anchor="ctr">
            <a:normAutofit/>
          </a:bodyPr>
          <a:lstStyle>
            <a:lvl1pPr marL="0" indent="0">
              <a:buNone/>
              <a:defRPr sz="15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Content Placeholder 3">
            <a:extLst>
              <a:ext uri="{FF2B5EF4-FFF2-40B4-BE49-F238E27FC236}">
                <a16:creationId xmlns:a16="http://schemas.microsoft.com/office/drawing/2014/main" id="{62783F19-5D0E-8F88-E491-7784A46BB4D1}"/>
              </a:ext>
            </a:extLst>
          </p:cNvPr>
          <p:cNvSpPr>
            <a:spLocks noGrp="1"/>
          </p:cNvSpPr>
          <p:nvPr>
            <p:ph sz="half" idx="22"/>
          </p:nvPr>
        </p:nvSpPr>
        <p:spPr>
          <a:xfrm>
            <a:off x="2638839" y="2525441"/>
            <a:ext cx="1844425" cy="2881447"/>
          </a:xfrm>
          <a:solidFill>
            <a:schemeClr val="bg2"/>
          </a:solidFill>
        </p:spPr>
        <p:txBody>
          <a:bodyPr>
            <a:normAutofit/>
          </a:bodyPr>
          <a:lstStyle>
            <a:lvl1pPr>
              <a:defRPr sz="1200"/>
            </a:lvl1pPr>
            <a:lvl2pPr>
              <a:defRPr sz="1500"/>
            </a:lvl2pPr>
            <a:lvl3pPr>
              <a:defRPr sz="1500"/>
            </a:lvl3pPr>
            <a:lvl4pPr>
              <a:defRPr sz="1500"/>
            </a:lvl4pPr>
            <a:lvl5pPr>
              <a:defRPr sz="1500"/>
            </a:lvl5pPr>
          </a:lstStyle>
          <a:p>
            <a:pPr lvl="0"/>
            <a:r>
              <a:rPr lang="en-US"/>
              <a:t>Click to edit Master text styles</a:t>
            </a:r>
          </a:p>
        </p:txBody>
      </p:sp>
      <p:sp>
        <p:nvSpPr>
          <p:cNvPr id="20" name="Text Placeholder 2">
            <a:extLst>
              <a:ext uri="{FF2B5EF4-FFF2-40B4-BE49-F238E27FC236}">
                <a16:creationId xmlns:a16="http://schemas.microsoft.com/office/drawing/2014/main" id="{871A7F18-5C82-CBFF-08B2-009B4B398994}"/>
              </a:ext>
            </a:extLst>
          </p:cNvPr>
          <p:cNvSpPr>
            <a:spLocks noGrp="1"/>
          </p:cNvSpPr>
          <p:nvPr>
            <p:ph type="body" idx="23"/>
          </p:nvPr>
        </p:nvSpPr>
        <p:spPr>
          <a:xfrm>
            <a:off x="629841" y="1675919"/>
            <a:ext cx="1844425" cy="796366"/>
          </a:xfrm>
          <a:solidFill>
            <a:srgbClr val="248EC2"/>
          </a:solidFill>
        </p:spPr>
        <p:txBody>
          <a:bodyPr anchor="ctr">
            <a:normAutofit/>
          </a:bodyPr>
          <a:lstStyle>
            <a:lvl1pPr marL="0" indent="0">
              <a:buNone/>
              <a:defRPr sz="15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1" name="Content Placeholder 3">
            <a:extLst>
              <a:ext uri="{FF2B5EF4-FFF2-40B4-BE49-F238E27FC236}">
                <a16:creationId xmlns:a16="http://schemas.microsoft.com/office/drawing/2014/main" id="{3FC45A7B-49F3-BBDF-4026-6C5310F590C1}"/>
              </a:ext>
            </a:extLst>
          </p:cNvPr>
          <p:cNvSpPr>
            <a:spLocks noGrp="1"/>
          </p:cNvSpPr>
          <p:nvPr>
            <p:ph sz="half" idx="24"/>
          </p:nvPr>
        </p:nvSpPr>
        <p:spPr>
          <a:xfrm>
            <a:off x="629841" y="2499831"/>
            <a:ext cx="1844425" cy="2881447"/>
          </a:xfrm>
          <a:solidFill>
            <a:schemeClr val="bg2"/>
          </a:solidFill>
        </p:spPr>
        <p:txBody>
          <a:bodyPr>
            <a:normAutofit/>
          </a:bodyPr>
          <a:lstStyle>
            <a:lvl1pPr>
              <a:defRPr sz="1200"/>
            </a:lvl1pPr>
            <a:lvl2pPr>
              <a:defRPr sz="1500"/>
            </a:lvl2pPr>
            <a:lvl3pPr>
              <a:defRPr sz="1500"/>
            </a:lvl3pPr>
            <a:lvl4pPr>
              <a:defRPr sz="1500"/>
            </a:lvl4pPr>
            <a:lvl5pPr>
              <a:defRPr sz="1500"/>
            </a:lvl5pPr>
          </a:lstStyle>
          <a:p>
            <a:pPr lvl="0"/>
            <a:r>
              <a:rPr lang="en-US"/>
              <a:t>Click to edit Master text styles</a:t>
            </a:r>
          </a:p>
        </p:txBody>
      </p:sp>
      <p:pic>
        <p:nvPicPr>
          <p:cNvPr id="4" name="Picture 3" descr="A picture containing chart&#10;&#10;Description automatically generated">
            <a:extLst>
              <a:ext uri="{FF2B5EF4-FFF2-40B4-BE49-F238E27FC236}">
                <a16:creationId xmlns:a16="http://schemas.microsoft.com/office/drawing/2014/main" id="{B4FE9B4A-B89A-9DCE-E51B-AC00A7619804}"/>
              </a:ext>
            </a:extLst>
          </p:cNvPr>
          <p:cNvPicPr>
            <a:picLocks noChangeAspect="1"/>
          </p:cNvPicPr>
          <p:nvPr userDrawn="1"/>
        </p:nvPicPr>
        <p:blipFill>
          <a:blip r:embed="rId2"/>
          <a:stretch>
            <a:fillRect/>
          </a:stretch>
        </p:blipFill>
        <p:spPr>
          <a:xfrm>
            <a:off x="279124" y="5685692"/>
            <a:ext cx="999661" cy="936391"/>
          </a:xfrm>
          <a:prstGeom prst="rect">
            <a:avLst/>
          </a:prstGeom>
        </p:spPr>
      </p:pic>
    </p:spTree>
    <p:extLst>
      <p:ext uri="{BB962C8B-B14F-4D97-AF65-F5344CB8AC3E}">
        <p14:creationId xmlns:p14="http://schemas.microsoft.com/office/powerpoint/2010/main" val="51265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F9096E3F-AD77-DF39-AC7E-CF120E881D21}"/>
              </a:ext>
            </a:extLst>
          </p:cNvPr>
          <p:cNvPicPr>
            <a:picLocks noChangeAspect="1"/>
          </p:cNvPicPr>
          <p:nvPr userDrawn="1"/>
        </p:nvPicPr>
        <p:blipFill>
          <a:blip r:embed="rId2"/>
          <a:stretch>
            <a:fillRect/>
          </a:stretch>
        </p:blipFill>
        <p:spPr>
          <a:xfrm>
            <a:off x="3630268" y="596833"/>
            <a:ext cx="1641119" cy="2106611"/>
          </a:xfrm>
          <a:prstGeom prst="rect">
            <a:avLst/>
          </a:prstGeom>
        </p:spPr>
      </p:pic>
      <p:sp>
        <p:nvSpPr>
          <p:cNvPr id="7" name="Title 1">
            <a:extLst>
              <a:ext uri="{FF2B5EF4-FFF2-40B4-BE49-F238E27FC236}">
                <a16:creationId xmlns:a16="http://schemas.microsoft.com/office/drawing/2014/main" id="{D454B48A-891E-9DA4-68E2-CA830A0AC170}"/>
              </a:ext>
            </a:extLst>
          </p:cNvPr>
          <p:cNvSpPr>
            <a:spLocks noGrp="1"/>
          </p:cNvSpPr>
          <p:nvPr>
            <p:ph type="ctrTitle" hasCustomPrompt="1"/>
          </p:nvPr>
        </p:nvSpPr>
        <p:spPr>
          <a:xfrm>
            <a:off x="1143000" y="3021821"/>
            <a:ext cx="6858000" cy="1172171"/>
          </a:xfrm>
        </p:spPr>
        <p:txBody>
          <a:bodyPr anchor="b"/>
          <a:lstStyle>
            <a:lvl1pPr algn="ctr">
              <a:defRPr sz="4500"/>
            </a:lvl1pPr>
          </a:lstStyle>
          <a:p>
            <a:r>
              <a:rPr lang="en-US"/>
              <a:t>Thank You</a:t>
            </a:r>
          </a:p>
        </p:txBody>
      </p:sp>
    </p:spTree>
    <p:extLst>
      <p:ext uri="{BB962C8B-B14F-4D97-AF65-F5344CB8AC3E}">
        <p14:creationId xmlns:p14="http://schemas.microsoft.com/office/powerpoint/2010/main" val="285534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l="23865" t="1366"/>
          <a:stretch>
            <a:fillRect/>
          </a:stretch>
        </p:blipFill>
        <p:spPr bwMode="auto">
          <a:xfrm>
            <a:off x="11114" y="100012"/>
            <a:ext cx="42195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CHHS_New_Logo_Color"/>
          <p:cNvPicPr>
            <a:picLocks noChangeAspect="1" noChangeArrowheads="1"/>
          </p:cNvPicPr>
          <p:nvPr userDrawn="1"/>
        </p:nvPicPr>
        <p:blipFill>
          <a:blip r:embed="rId3">
            <a:extLst>
              <a:ext uri="{28A0092B-C50C-407E-A947-70E740481C1C}">
                <a14:useLocalDpi xmlns:a14="http://schemas.microsoft.com/office/drawing/2010/main" val="0"/>
              </a:ext>
            </a:extLst>
          </a:blip>
          <a:srcRect l="24199" t="41003" r="24606" b="41914"/>
          <a:stretch>
            <a:fillRect/>
          </a:stretch>
        </p:blipFill>
        <p:spPr bwMode="auto">
          <a:xfrm>
            <a:off x="7196140"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80586"/>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lvl1pPr algn="ctr">
              <a:defRPr smtClean="0">
                <a:solidFill>
                  <a:schemeClr val="bg1"/>
                </a:solidFill>
              </a:defRPr>
            </a:lvl1pPr>
          </a:lstStyle>
          <a:p>
            <a:pPr>
              <a:defRPr/>
            </a:pPr>
            <a:fld id="{97CBB0EC-3716-413D-85AA-6DC8F362D3E2}" type="slidenum">
              <a:rPr lang="en-US"/>
              <a:pPr>
                <a:defRPr/>
              </a:pPr>
              <a:t>‹#›</a:t>
            </a:fld>
            <a:endParaRPr lang="en-US" dirty="0"/>
          </a:p>
        </p:txBody>
      </p:sp>
      <p:sp>
        <p:nvSpPr>
          <p:cNvPr id="8" name="Text Placeholder 7">
            <a:extLst>
              <a:ext uri="{FF2B5EF4-FFF2-40B4-BE49-F238E27FC236}">
                <a16:creationId xmlns:a16="http://schemas.microsoft.com/office/drawing/2014/main" id="{F8AC0BE9-AF1D-4252-9A60-E367AA12C20D}"/>
              </a:ext>
            </a:extLst>
          </p:cNvPr>
          <p:cNvSpPr>
            <a:spLocks noGrp="1"/>
          </p:cNvSpPr>
          <p:nvPr>
            <p:ph type="body" sz="quarter" idx="11" hasCustomPrompt="1"/>
          </p:nvPr>
        </p:nvSpPr>
        <p:spPr>
          <a:xfrm>
            <a:off x="1108075" y="6180138"/>
            <a:ext cx="5772150" cy="292100"/>
          </a:xfrm>
        </p:spPr>
        <p:txBody>
          <a:bodyPr/>
          <a:lstStyle>
            <a:lvl1pPr marL="0" indent="0">
              <a:buNone/>
              <a:defRPr sz="750"/>
            </a:lvl1pPr>
            <a:lvl5pPr>
              <a:defRPr/>
            </a:lvl5pPr>
          </a:lstStyle>
          <a:p>
            <a:pPr lvl="0"/>
            <a:r>
              <a:rPr lang="en-US" dirty="0"/>
              <a:t>CountyCare All CME Mtg 7/24/2020 | For CountyCare Care Management Staff – Not for Distribution </a:t>
            </a:r>
          </a:p>
        </p:txBody>
      </p:sp>
    </p:spTree>
    <p:extLst>
      <p:ext uri="{BB962C8B-B14F-4D97-AF65-F5344CB8AC3E}">
        <p14:creationId xmlns:p14="http://schemas.microsoft.com/office/powerpoint/2010/main" val="4017136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808" y="274639"/>
            <a:ext cx="7843603" cy="529921"/>
          </a:xfrm>
          <a:custGeom>
            <a:avLst/>
            <a:gdLst>
              <a:gd name="connsiteX0" fmla="*/ 0 w 8671168"/>
              <a:gd name="connsiteY0" fmla="*/ 0 h 521454"/>
              <a:gd name="connsiteX1" fmla="*/ 8671168 w 8671168"/>
              <a:gd name="connsiteY1" fmla="*/ 0 h 521454"/>
              <a:gd name="connsiteX2" fmla="*/ 8671168 w 8671168"/>
              <a:gd name="connsiteY2" fmla="*/ 521454 h 521454"/>
              <a:gd name="connsiteX3" fmla="*/ 0 w 8671168"/>
              <a:gd name="connsiteY3" fmla="*/ 521454 h 521454"/>
              <a:gd name="connsiteX4" fmla="*/ 0 w 8671168"/>
              <a:gd name="connsiteY4" fmla="*/ 0 h 521454"/>
              <a:gd name="connsiteX0" fmla="*/ 76200 w 8671168"/>
              <a:gd name="connsiteY0" fmla="*/ 0 h 521454"/>
              <a:gd name="connsiteX1" fmla="*/ 8671168 w 8671168"/>
              <a:gd name="connsiteY1" fmla="*/ 0 h 521454"/>
              <a:gd name="connsiteX2" fmla="*/ 8671168 w 8671168"/>
              <a:gd name="connsiteY2" fmla="*/ 521454 h 521454"/>
              <a:gd name="connsiteX3" fmla="*/ 0 w 8671168"/>
              <a:gd name="connsiteY3" fmla="*/ 521454 h 521454"/>
              <a:gd name="connsiteX4" fmla="*/ 76200 w 8671168"/>
              <a:gd name="connsiteY4" fmla="*/ 0 h 521454"/>
              <a:gd name="connsiteX0" fmla="*/ 76200 w 8671168"/>
              <a:gd name="connsiteY0" fmla="*/ 0 h 529921"/>
              <a:gd name="connsiteX1" fmla="*/ 8671168 w 8671168"/>
              <a:gd name="connsiteY1" fmla="*/ 0 h 529921"/>
              <a:gd name="connsiteX2" fmla="*/ 8578035 w 8671168"/>
              <a:gd name="connsiteY2" fmla="*/ 529921 h 529921"/>
              <a:gd name="connsiteX3" fmla="*/ 0 w 8671168"/>
              <a:gd name="connsiteY3" fmla="*/ 521454 h 529921"/>
              <a:gd name="connsiteX4" fmla="*/ 76200 w 8671168"/>
              <a:gd name="connsiteY4" fmla="*/ 0 h 52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1168" h="529921">
                <a:moveTo>
                  <a:pt x="76200" y="0"/>
                </a:moveTo>
                <a:lnTo>
                  <a:pt x="8671168" y="0"/>
                </a:lnTo>
                <a:lnTo>
                  <a:pt x="8578035" y="529921"/>
                </a:lnTo>
                <a:lnTo>
                  <a:pt x="0" y="521454"/>
                </a:lnTo>
                <a:lnTo>
                  <a:pt x="76200" y="0"/>
                </a:lnTo>
                <a:close/>
              </a:path>
            </a:pathLst>
          </a:custGeom>
          <a:solidFill>
            <a:schemeClr val="bg1"/>
          </a:solidFill>
        </p:spPr>
        <p:txBody>
          <a:bodyPr vert="horz" lIns="182880" tIns="0" bIns="0" anchor="ctr" anchorCtr="0"/>
          <a:lstStyle>
            <a:lvl1pPr algn="l">
              <a:defRPr sz="2800" b="0" i="1" baseline="0">
                <a:solidFill>
                  <a:srgbClr val="1A9AD7"/>
                </a:solidFill>
              </a:defRPr>
            </a:lvl1pPr>
          </a:lstStyle>
          <a:p>
            <a:r>
              <a:rPr lang="en-US"/>
              <a:t>Title</a:t>
            </a:r>
          </a:p>
        </p:txBody>
      </p:sp>
      <p:sp>
        <p:nvSpPr>
          <p:cNvPr id="4" name="Text Placeholder 3"/>
          <p:cNvSpPr>
            <a:spLocks noGrp="1"/>
          </p:cNvSpPr>
          <p:nvPr>
            <p:ph type="body" sz="quarter" idx="10" hasCustomPrompt="1"/>
          </p:nvPr>
        </p:nvSpPr>
        <p:spPr>
          <a:xfrm>
            <a:off x="914400" y="836868"/>
            <a:ext cx="7270447" cy="350837"/>
          </a:xfrm>
          <a:custGeom>
            <a:avLst/>
            <a:gdLst>
              <a:gd name="connsiteX0" fmla="*/ 0 w 7205133"/>
              <a:gd name="connsiteY0" fmla="*/ 0 h 350837"/>
              <a:gd name="connsiteX1" fmla="*/ 7205133 w 7205133"/>
              <a:gd name="connsiteY1" fmla="*/ 0 h 350837"/>
              <a:gd name="connsiteX2" fmla="*/ 7205133 w 7205133"/>
              <a:gd name="connsiteY2" fmla="*/ 350837 h 350837"/>
              <a:gd name="connsiteX3" fmla="*/ 0 w 7205133"/>
              <a:gd name="connsiteY3" fmla="*/ 350837 h 350837"/>
              <a:gd name="connsiteX4" fmla="*/ 0 w 7205133"/>
              <a:gd name="connsiteY4" fmla="*/ 0 h 350837"/>
              <a:gd name="connsiteX0" fmla="*/ 65314 w 7270447"/>
              <a:gd name="connsiteY0" fmla="*/ 0 h 350837"/>
              <a:gd name="connsiteX1" fmla="*/ 7270447 w 7270447"/>
              <a:gd name="connsiteY1" fmla="*/ 0 h 350837"/>
              <a:gd name="connsiteX2" fmla="*/ 7270447 w 7270447"/>
              <a:gd name="connsiteY2" fmla="*/ 350837 h 350837"/>
              <a:gd name="connsiteX3" fmla="*/ 0 w 7270447"/>
              <a:gd name="connsiteY3" fmla="*/ 350837 h 350837"/>
              <a:gd name="connsiteX4" fmla="*/ 65314 w 7270447"/>
              <a:gd name="connsiteY4" fmla="*/ 0 h 350837"/>
              <a:gd name="connsiteX0" fmla="*/ 65314 w 7270447"/>
              <a:gd name="connsiteY0" fmla="*/ 0 h 350837"/>
              <a:gd name="connsiteX1" fmla="*/ 7270447 w 7270447"/>
              <a:gd name="connsiteY1" fmla="*/ 0 h 350837"/>
              <a:gd name="connsiteX2" fmla="*/ 7185538 w 7270447"/>
              <a:gd name="connsiteY2" fmla="*/ 350837 h 350837"/>
              <a:gd name="connsiteX3" fmla="*/ 0 w 7270447"/>
              <a:gd name="connsiteY3" fmla="*/ 350837 h 350837"/>
              <a:gd name="connsiteX4" fmla="*/ 65314 w 7270447"/>
              <a:gd name="connsiteY4" fmla="*/ 0 h 350837"/>
              <a:gd name="connsiteX0" fmla="*/ 65314 w 7270447"/>
              <a:gd name="connsiteY0" fmla="*/ 0 h 350837"/>
              <a:gd name="connsiteX1" fmla="*/ 7270447 w 7270447"/>
              <a:gd name="connsiteY1" fmla="*/ 0 h 350837"/>
              <a:gd name="connsiteX2" fmla="*/ 7192069 w 7270447"/>
              <a:gd name="connsiteY2" fmla="*/ 350837 h 350837"/>
              <a:gd name="connsiteX3" fmla="*/ 0 w 7270447"/>
              <a:gd name="connsiteY3" fmla="*/ 350837 h 350837"/>
              <a:gd name="connsiteX4" fmla="*/ 65314 w 7270447"/>
              <a:gd name="connsiteY4" fmla="*/ 0 h 350837"/>
              <a:gd name="connsiteX0" fmla="*/ 65314 w 7270447"/>
              <a:gd name="connsiteY0" fmla="*/ 0 h 350837"/>
              <a:gd name="connsiteX1" fmla="*/ 7270447 w 7270447"/>
              <a:gd name="connsiteY1" fmla="*/ 0 h 350837"/>
              <a:gd name="connsiteX2" fmla="*/ 7218195 w 7270447"/>
              <a:gd name="connsiteY2" fmla="*/ 350837 h 350837"/>
              <a:gd name="connsiteX3" fmla="*/ 0 w 7270447"/>
              <a:gd name="connsiteY3" fmla="*/ 350837 h 350837"/>
              <a:gd name="connsiteX4" fmla="*/ 65314 w 7270447"/>
              <a:gd name="connsiteY4" fmla="*/ 0 h 35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0447" h="350837">
                <a:moveTo>
                  <a:pt x="65314" y="0"/>
                </a:moveTo>
                <a:lnTo>
                  <a:pt x="7270447" y="0"/>
                </a:lnTo>
                <a:lnTo>
                  <a:pt x="7218195" y="350837"/>
                </a:lnTo>
                <a:lnTo>
                  <a:pt x="0" y="350837"/>
                </a:lnTo>
                <a:lnTo>
                  <a:pt x="65314" y="0"/>
                </a:lnTo>
                <a:close/>
              </a:path>
            </a:pathLst>
          </a:custGeom>
          <a:solidFill>
            <a:srgbClr val="1A9AD7"/>
          </a:solidFill>
        </p:spPr>
        <p:txBody>
          <a:bodyPr vert="horz" lIns="182880" tIns="0" rIns="182880" bIns="0" anchor="ctr" anchorCtr="0"/>
          <a:lstStyle>
            <a:lvl1pPr marL="0" indent="0" algn="l">
              <a:buNone/>
              <a:defRPr sz="1800" i="1">
                <a:solidFill>
                  <a:schemeClr val="bg1"/>
                </a:solidFill>
              </a:defRPr>
            </a:lvl1pPr>
          </a:lstStyle>
          <a:p>
            <a:pPr lvl="0"/>
            <a:r>
              <a:rPr lang="en-US"/>
              <a:t> </a:t>
            </a:r>
          </a:p>
        </p:txBody>
      </p:sp>
      <p:sp>
        <p:nvSpPr>
          <p:cNvPr id="28" name="Content Placeholder 27"/>
          <p:cNvSpPr>
            <a:spLocks noGrp="1"/>
          </p:cNvSpPr>
          <p:nvPr>
            <p:ph sz="quarter" idx="12"/>
          </p:nvPr>
        </p:nvSpPr>
        <p:spPr>
          <a:xfrm>
            <a:off x="539496" y="1600199"/>
            <a:ext cx="8065008" cy="4583723"/>
          </a:xfrm>
          <a:prstGeom prst="rect">
            <a:avLst/>
          </a:prstGeom>
        </p:spPr>
        <p:txBody>
          <a:bodyPr/>
          <a:lstStyle>
            <a:lvl1pPr marL="228600" indent="-228600" algn="l">
              <a:spcBef>
                <a:spcPts val="1800"/>
              </a:spcBef>
              <a:buClr>
                <a:srgbClr val="1A9AD7"/>
              </a:buClr>
              <a:buFont typeface="Arial"/>
              <a:buChar char="•"/>
              <a:defRPr sz="2200" b="0" i="0" baseline="0">
                <a:solidFill>
                  <a:srgbClr val="1F1243"/>
                </a:solidFill>
              </a:defRPr>
            </a:lvl1pPr>
            <a:lvl2pPr marL="457200" indent="-228600" algn="l">
              <a:spcBef>
                <a:spcPts val="300"/>
              </a:spcBef>
              <a:buClr>
                <a:srgbClr val="1A9AD7"/>
              </a:buClr>
              <a:buSzPct val="85000"/>
              <a:buFont typeface="ArialUnicodeMS" charset="0"/>
              <a:buChar char="○"/>
              <a:defRPr sz="1800" baseline="0">
                <a:solidFill>
                  <a:srgbClr val="143256"/>
                </a:solidFill>
              </a:defRPr>
            </a:lvl2pPr>
            <a:lvl3pPr marL="685800" indent="-228600" algn="l">
              <a:spcBef>
                <a:spcPts val="400"/>
              </a:spcBef>
              <a:buClr>
                <a:srgbClr val="1A9AD7"/>
              </a:buClr>
              <a:buFont typeface="Wingdings" charset="2"/>
              <a:buChar char="§"/>
              <a:defRPr sz="1600" baseline="0">
                <a:solidFill>
                  <a:srgbClr val="143256"/>
                </a:solidFill>
              </a:defRPr>
            </a:lvl3pPr>
            <a:lvl4pPr marL="914400" indent="-228600" algn="l">
              <a:spcBef>
                <a:spcPts val="500"/>
              </a:spcBef>
              <a:buClr>
                <a:srgbClr val="1A9AD7"/>
              </a:buClr>
              <a:buFont typeface="ArialUnicodeMS" charset="0"/>
              <a:buChar char="□"/>
              <a:defRPr sz="1400" baseline="0">
                <a:solidFill>
                  <a:srgbClr val="143256"/>
                </a:solidFill>
              </a:defRPr>
            </a:lvl4pPr>
            <a:lvl5pPr marL="1143000" indent="-228600" algn="l">
              <a:spcBef>
                <a:spcPts val="600"/>
              </a:spcBef>
              <a:buClr>
                <a:srgbClr val="1A9AD7"/>
              </a:buClr>
              <a:buFont typeface="LucidaGrande" charset="0"/>
              <a:buChar char="▸"/>
              <a:defRPr sz="1200" baseline="0">
                <a:solidFill>
                  <a:srgbClr val="14325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3"/>
          </p:nvPr>
        </p:nvSpPr>
        <p:spPr>
          <a:xfrm>
            <a:off x="256520" y="6325702"/>
            <a:ext cx="482346" cy="219075"/>
          </a:xfrm>
        </p:spPr>
        <p:txBody>
          <a:bodyPr/>
          <a:lstStyle>
            <a:lvl1pPr>
              <a:defRPr sz="1000" b="0">
                <a:solidFill>
                  <a:srgbClr val="143256"/>
                </a:solidFill>
                <a:latin typeface="+mn-lt"/>
              </a:defRPr>
            </a:lvl1pPr>
          </a:lstStyle>
          <a:p>
            <a:fld id="{BF0F8F98-1840-B241-83EC-C6DD8A9F7C27}" type="slidenum">
              <a:rPr lang="en-US" smtClean="0"/>
              <a:pPr/>
              <a:t>‹#›</a:t>
            </a:fld>
            <a:endParaRPr lang="en-US"/>
          </a:p>
        </p:txBody>
      </p:sp>
    </p:spTree>
    <p:extLst>
      <p:ext uri="{BB962C8B-B14F-4D97-AF65-F5344CB8AC3E}">
        <p14:creationId xmlns:p14="http://schemas.microsoft.com/office/powerpoint/2010/main" val="427162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bg/>
                                          </p:spTgt>
                                        </p:tgtEl>
                                        <p:attrNameLst>
                                          <p:attrName>style.visibility</p:attrName>
                                        </p:attrNameLst>
                                      </p:cBhvr>
                                      <p:to>
                                        <p:strVal val="visible"/>
                                      </p:to>
                                    </p:set>
                                    <p:animEffect transition="in" filter="fade">
                                      <p:cBhvr>
                                        <p:cTn id="11" dur="500"/>
                                        <p:tgtEl>
                                          <p:spTgt spid="4">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9A44-8877-45C9-BEE6-91DA4A4A509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F4F3D3E-B08A-4478-9A4F-964AB18C310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AE4523-F02D-49AA-A046-24610EB0D057}"/>
              </a:ext>
            </a:extLst>
          </p:cNvPr>
          <p:cNvSpPr>
            <a:spLocks noGrp="1"/>
          </p:cNvSpPr>
          <p:nvPr>
            <p:ph type="dt" sz="half" idx="10"/>
          </p:nvPr>
        </p:nvSpPr>
        <p:spPr/>
        <p:txBody>
          <a:bodyPr/>
          <a:lstStyle/>
          <a:p>
            <a:fld id="{6831CBE5-F1DC-45EA-B73D-6D0DADA6B554}" type="datetimeFigureOut">
              <a:rPr lang="en-US" smtClean="0"/>
              <a:t>3/15/2023</a:t>
            </a:fld>
            <a:endParaRPr lang="en-US"/>
          </a:p>
        </p:txBody>
      </p:sp>
      <p:sp>
        <p:nvSpPr>
          <p:cNvPr id="5" name="Footer Placeholder 4">
            <a:extLst>
              <a:ext uri="{FF2B5EF4-FFF2-40B4-BE49-F238E27FC236}">
                <a16:creationId xmlns:a16="http://schemas.microsoft.com/office/drawing/2014/main" id="{A634D1E6-966A-4BBF-BB0D-8DB8DBF18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FAFCB-13A2-4C37-9C6C-F17B41CC081E}"/>
              </a:ext>
            </a:extLst>
          </p:cNvPr>
          <p:cNvSpPr>
            <a:spLocks noGrp="1"/>
          </p:cNvSpPr>
          <p:nvPr>
            <p:ph type="sldNum" sz="quarter" idx="12"/>
          </p:nvPr>
        </p:nvSpPr>
        <p:spPr/>
        <p:txBody>
          <a:bodyPr/>
          <a:lstStyle/>
          <a:p>
            <a:fld id="{D99201FF-33D1-43E2-9909-5F318EC218D5}" type="slidenum">
              <a:rPr lang="en-US" smtClean="0"/>
              <a:pPr/>
              <a:t>‹#›</a:t>
            </a:fld>
            <a:endParaRPr lang="en-US"/>
          </a:p>
        </p:txBody>
      </p:sp>
    </p:spTree>
    <p:extLst>
      <p:ext uri="{BB962C8B-B14F-4D97-AF65-F5344CB8AC3E}">
        <p14:creationId xmlns:p14="http://schemas.microsoft.com/office/powerpoint/2010/main" val="390082400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1B94-9748-45E9-BDE2-BBB78AE6ABD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326B855-F7D6-4959-89BA-C0897131BBA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D880DCA-851C-42A4-8BCE-84CC41361A2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AA090FA-871F-4B76-A0D8-30B17121AFDB}"/>
              </a:ext>
            </a:extLst>
          </p:cNvPr>
          <p:cNvSpPr>
            <a:spLocks noGrp="1"/>
          </p:cNvSpPr>
          <p:nvPr>
            <p:ph type="dt" sz="half" idx="10"/>
          </p:nvPr>
        </p:nvSpPr>
        <p:spPr/>
        <p:txBody>
          <a:bodyPr/>
          <a:lstStyle/>
          <a:p>
            <a:fld id="{6831CBE5-F1DC-45EA-B73D-6D0DADA6B554}" type="datetimeFigureOut">
              <a:rPr lang="en-US" smtClean="0"/>
              <a:t>3/15/2023</a:t>
            </a:fld>
            <a:endParaRPr lang="en-US"/>
          </a:p>
        </p:txBody>
      </p:sp>
      <p:sp>
        <p:nvSpPr>
          <p:cNvPr id="6" name="Footer Placeholder 5">
            <a:extLst>
              <a:ext uri="{FF2B5EF4-FFF2-40B4-BE49-F238E27FC236}">
                <a16:creationId xmlns:a16="http://schemas.microsoft.com/office/drawing/2014/main" id="{C6395FE8-F837-4B46-A40A-011631802A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4678C-67D0-4DD9-93C2-C424C0DFC785}"/>
              </a:ext>
            </a:extLst>
          </p:cNvPr>
          <p:cNvSpPr>
            <a:spLocks noGrp="1"/>
          </p:cNvSpPr>
          <p:nvPr>
            <p:ph type="sldNum" sz="quarter" idx="12"/>
          </p:nvPr>
        </p:nvSpPr>
        <p:spPr/>
        <p:txBody>
          <a:bodyPr/>
          <a:lstStyle/>
          <a:p>
            <a:fld id="{D99201FF-33D1-43E2-9909-5F318EC218D5}" type="slidenum">
              <a:rPr lang="en-US" smtClean="0"/>
              <a:pPr/>
              <a:t>‹#›</a:t>
            </a:fld>
            <a:endParaRPr lang="en-US"/>
          </a:p>
        </p:txBody>
      </p:sp>
    </p:spTree>
    <p:extLst>
      <p:ext uri="{BB962C8B-B14F-4D97-AF65-F5344CB8AC3E}">
        <p14:creationId xmlns:p14="http://schemas.microsoft.com/office/powerpoint/2010/main" val="284565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l="23865" t="1366"/>
          <a:stretch>
            <a:fillRect/>
          </a:stretch>
        </p:blipFill>
        <p:spPr bwMode="auto">
          <a:xfrm>
            <a:off x="11113" y="42863"/>
            <a:ext cx="42195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CHHS_New_Logo_Color"/>
          <p:cNvPicPr>
            <a:picLocks noChangeAspect="1" noChangeArrowheads="1"/>
          </p:cNvPicPr>
          <p:nvPr userDrawn="1"/>
        </p:nvPicPr>
        <p:blipFill>
          <a:blip r:embed="rId3">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80582"/>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lvl1pPr algn="ctr">
              <a:defRPr smtClean="0">
                <a:solidFill>
                  <a:schemeClr val="bg1"/>
                </a:solidFill>
              </a:defRPr>
            </a:lvl1pPr>
          </a:lstStyle>
          <a:p>
            <a:pPr>
              <a:defRPr/>
            </a:pPr>
            <a:fld id="{97CBB0EC-3716-413D-85AA-6DC8F362D3E2}" type="slidenum">
              <a:rPr lang="en-US"/>
              <a:pPr>
                <a:defRPr/>
              </a:pPr>
              <a:t>‹#›</a:t>
            </a:fld>
            <a:endParaRPr lang="en-US" dirty="0"/>
          </a:p>
        </p:txBody>
      </p:sp>
    </p:spTree>
    <p:extLst>
      <p:ext uri="{BB962C8B-B14F-4D97-AF65-F5344CB8AC3E}">
        <p14:creationId xmlns:p14="http://schemas.microsoft.com/office/powerpoint/2010/main" val="1450349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l="23865" t="1366"/>
          <a:stretch>
            <a:fillRect/>
          </a:stretch>
        </p:blipFill>
        <p:spPr bwMode="auto">
          <a:xfrm>
            <a:off x="11113" y="42863"/>
            <a:ext cx="42195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CHHS_New_Logo_Color"/>
          <p:cNvPicPr>
            <a:picLocks noChangeAspect="1" noChangeArrowheads="1"/>
          </p:cNvPicPr>
          <p:nvPr userDrawn="1"/>
        </p:nvPicPr>
        <p:blipFill>
          <a:blip r:embed="rId3">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lgn="ctr">
              <a:defRPr smtClean="0">
                <a:solidFill>
                  <a:schemeClr val="bg1"/>
                </a:solidFill>
              </a:defRPr>
            </a:lvl1pPr>
          </a:lstStyle>
          <a:p>
            <a:pPr>
              <a:defRPr/>
            </a:pPr>
            <a:fld id="{F93908C7-1420-4380-926B-0F1107607373}" type="slidenum">
              <a:rPr lang="en-US"/>
              <a:pPr>
                <a:defRPr/>
              </a:pPr>
              <a:t>‹#›</a:t>
            </a:fld>
            <a:endParaRPr lang="en-US" dirty="0"/>
          </a:p>
        </p:txBody>
      </p:sp>
    </p:spTree>
    <p:extLst>
      <p:ext uri="{BB962C8B-B14F-4D97-AF65-F5344CB8AC3E}">
        <p14:creationId xmlns:p14="http://schemas.microsoft.com/office/powerpoint/2010/main" val="198761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rcRect l="23865" t="1366"/>
          <a:stretch>
            <a:fillRect/>
          </a:stretch>
        </p:blipFill>
        <p:spPr bwMode="auto">
          <a:xfrm>
            <a:off x="11113" y="42863"/>
            <a:ext cx="42195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CHHS_New_Logo_Color"/>
          <p:cNvPicPr>
            <a:picLocks noChangeAspect="1" noChangeArrowheads="1"/>
          </p:cNvPicPr>
          <p:nvPr userDrawn="1"/>
        </p:nvPicPr>
        <p:blipFill>
          <a:blip r:embed="rId3">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p:txBody>
          <a:bodyPr/>
          <a:lstStyle>
            <a:lvl1pPr algn="ctr">
              <a:defRPr smtClean="0">
                <a:solidFill>
                  <a:schemeClr val="bg1"/>
                </a:solidFill>
              </a:defRPr>
            </a:lvl1pPr>
          </a:lstStyle>
          <a:p>
            <a:pPr>
              <a:defRPr/>
            </a:pPr>
            <a:fld id="{1213FC8E-CBCC-4154-8518-88E2615F7882}" type="slidenum">
              <a:rPr lang="en-US"/>
              <a:pPr>
                <a:defRPr/>
              </a:pPr>
              <a:t>‹#›</a:t>
            </a:fld>
            <a:endParaRPr lang="en-US" dirty="0"/>
          </a:p>
        </p:txBody>
      </p:sp>
    </p:spTree>
    <p:extLst>
      <p:ext uri="{BB962C8B-B14F-4D97-AF65-F5344CB8AC3E}">
        <p14:creationId xmlns:p14="http://schemas.microsoft.com/office/powerpoint/2010/main" val="409389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l="23865" t="1366"/>
          <a:stretch>
            <a:fillRect/>
          </a:stretch>
        </p:blipFill>
        <p:spPr bwMode="auto">
          <a:xfrm>
            <a:off x="11113" y="42863"/>
            <a:ext cx="42195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CHHS_New_Logo_Color"/>
          <p:cNvPicPr>
            <a:picLocks noChangeAspect="1" noChangeArrowheads="1"/>
          </p:cNvPicPr>
          <p:nvPr userDrawn="1"/>
        </p:nvPicPr>
        <p:blipFill>
          <a:blip r:embed="rId3">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0"/>
          </p:nvPr>
        </p:nvSpPr>
        <p:spPr/>
        <p:txBody>
          <a:bodyPr/>
          <a:lstStyle>
            <a:lvl1pPr algn="ctr">
              <a:defRPr smtClean="0">
                <a:solidFill>
                  <a:schemeClr val="bg1"/>
                </a:solidFill>
              </a:defRPr>
            </a:lvl1pPr>
          </a:lstStyle>
          <a:p>
            <a:pPr>
              <a:defRPr/>
            </a:pPr>
            <a:fld id="{B6BD7E0C-2D14-4ACD-B20A-8E0BE1BBAAE0}" type="slidenum">
              <a:rPr lang="en-US"/>
              <a:pPr>
                <a:defRPr/>
              </a:pPr>
              <a:t>‹#›</a:t>
            </a:fld>
            <a:endParaRPr lang="en-US" dirty="0"/>
          </a:p>
        </p:txBody>
      </p:sp>
    </p:spTree>
    <p:extLst>
      <p:ext uri="{BB962C8B-B14F-4D97-AF65-F5344CB8AC3E}">
        <p14:creationId xmlns:p14="http://schemas.microsoft.com/office/powerpoint/2010/main" val="677647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3" descr="CCHHS_New_Logo_Color"/>
          <p:cNvPicPr>
            <a:picLocks noChangeAspect="1" noChangeArrowheads="1"/>
          </p:cNvPicPr>
          <p:nvPr userDrawn="1"/>
        </p:nvPicPr>
        <p:blipFill>
          <a:blip r:embed="rId2">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0"/>
          </p:nvPr>
        </p:nvSpPr>
        <p:spPr/>
        <p:txBody>
          <a:bodyPr/>
          <a:lstStyle>
            <a:lvl1pPr algn="ctr">
              <a:defRPr smtClean="0">
                <a:solidFill>
                  <a:schemeClr val="bg1"/>
                </a:solidFill>
              </a:defRPr>
            </a:lvl1pPr>
          </a:lstStyle>
          <a:p>
            <a:pPr>
              <a:defRPr/>
            </a:pPr>
            <a:fld id="{B59CAD19-37E8-4585-B7AB-0E1A0AFD3006}" type="slidenum">
              <a:rPr lang="en-US"/>
              <a:pPr>
                <a:defRPr/>
              </a:pPr>
              <a:t>‹#›</a:t>
            </a:fld>
            <a:endParaRPr lang="en-US" dirty="0"/>
          </a:p>
        </p:txBody>
      </p:sp>
    </p:spTree>
    <p:extLst>
      <p:ext uri="{BB962C8B-B14F-4D97-AF65-F5344CB8AC3E}">
        <p14:creationId xmlns:p14="http://schemas.microsoft.com/office/powerpoint/2010/main" val="1502369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1"/>
          <p:cNvPicPr>
            <a:picLocks noChangeAspect="1"/>
          </p:cNvPicPr>
          <p:nvPr userDrawn="1"/>
        </p:nvPicPr>
        <p:blipFill>
          <a:blip r:embed="rId2">
            <a:extLst>
              <a:ext uri="{28A0092B-C50C-407E-A947-70E740481C1C}">
                <a14:useLocalDpi xmlns:a14="http://schemas.microsoft.com/office/drawing/2010/main" val="0"/>
              </a:ext>
            </a:extLst>
          </a:blip>
          <a:srcRect l="23865" t="1366"/>
          <a:stretch>
            <a:fillRect/>
          </a:stretch>
        </p:blipFill>
        <p:spPr bwMode="auto">
          <a:xfrm>
            <a:off x="11113" y="42863"/>
            <a:ext cx="42195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CCHHS_New_Logo_Color"/>
          <p:cNvPicPr>
            <a:picLocks noChangeAspect="1" noChangeArrowheads="1"/>
          </p:cNvPicPr>
          <p:nvPr userDrawn="1"/>
        </p:nvPicPr>
        <p:blipFill>
          <a:blip r:embed="rId3">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0"/>
          </p:nvPr>
        </p:nvSpPr>
        <p:spPr/>
        <p:txBody>
          <a:bodyPr/>
          <a:lstStyle>
            <a:lvl1pPr algn="ctr">
              <a:defRPr smtClean="0">
                <a:solidFill>
                  <a:schemeClr val="bg1"/>
                </a:solidFill>
              </a:defRPr>
            </a:lvl1pPr>
          </a:lstStyle>
          <a:p>
            <a:pPr>
              <a:defRPr/>
            </a:pPr>
            <a:fld id="{1A6F5E18-0340-4958-B0E9-1F2DC15C41ED}" type="slidenum">
              <a:rPr lang="en-US"/>
              <a:pPr>
                <a:defRPr/>
              </a:pPr>
              <a:t>‹#›</a:t>
            </a:fld>
            <a:endParaRPr lang="en-US" dirty="0"/>
          </a:p>
        </p:txBody>
      </p:sp>
    </p:spTree>
    <p:extLst>
      <p:ext uri="{BB962C8B-B14F-4D97-AF65-F5344CB8AC3E}">
        <p14:creationId xmlns:p14="http://schemas.microsoft.com/office/powerpoint/2010/main" val="4015897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3" descr="CCHHS_New_Logo_Color"/>
          <p:cNvPicPr>
            <a:picLocks noChangeAspect="1" noChangeArrowheads="1"/>
          </p:cNvPicPr>
          <p:nvPr userDrawn="1"/>
        </p:nvPicPr>
        <p:blipFill>
          <a:blip r:embed="rId2">
            <a:extLst>
              <a:ext uri="{28A0092B-C50C-407E-A947-70E740481C1C}">
                <a14:useLocalDpi xmlns:a14="http://schemas.microsoft.com/office/drawing/2010/main" val="0"/>
              </a:ext>
            </a:extLst>
          </a:blip>
          <a:srcRect l="24199" t="41003" r="24606" b="41914"/>
          <a:stretch>
            <a:fillRect/>
          </a:stretch>
        </p:blipFill>
        <p:spPr bwMode="auto">
          <a:xfrm>
            <a:off x="7196138" y="5691188"/>
            <a:ext cx="18081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p:txBody>
          <a:bodyPr/>
          <a:lstStyle>
            <a:lvl1pPr algn="ctr">
              <a:defRPr smtClean="0">
                <a:solidFill>
                  <a:schemeClr val="bg1"/>
                </a:solidFill>
              </a:defRPr>
            </a:lvl1pPr>
          </a:lstStyle>
          <a:p>
            <a:pPr>
              <a:defRPr/>
            </a:pPr>
            <a:fld id="{9DA8E154-DA95-45D4-B5DF-2D341CB03777}" type="slidenum">
              <a:rPr lang="en-US"/>
              <a:pPr>
                <a:defRPr/>
              </a:pPr>
              <a:t>‹#›</a:t>
            </a:fld>
            <a:endParaRPr lang="en-US" dirty="0"/>
          </a:p>
        </p:txBody>
      </p:sp>
    </p:spTree>
    <p:extLst>
      <p:ext uri="{BB962C8B-B14F-4D97-AF65-F5344CB8AC3E}">
        <p14:creationId xmlns:p14="http://schemas.microsoft.com/office/powerpoint/2010/main" val="2079377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vide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6557A-C585-FB7A-31ED-3F95C2006075}"/>
              </a:ext>
            </a:extLst>
          </p:cNvPr>
          <p:cNvSpPr>
            <a:spLocks noGrp="1"/>
          </p:cNvSpPr>
          <p:nvPr>
            <p:ph type="ctrTitle" hasCustomPrompt="1"/>
          </p:nvPr>
        </p:nvSpPr>
        <p:spPr>
          <a:xfrm>
            <a:off x="1391469" y="2309860"/>
            <a:ext cx="6858000" cy="1172171"/>
          </a:xfrm>
        </p:spPr>
        <p:txBody>
          <a:bodyPr anchor="b"/>
          <a:lstStyle>
            <a:lvl1pPr algn="ctr">
              <a:defRPr sz="4500"/>
            </a:lvl1pPr>
          </a:lstStyle>
          <a:p>
            <a:r>
              <a:rPr lang="en-US"/>
              <a:t>TITLE</a:t>
            </a:r>
          </a:p>
        </p:txBody>
      </p:sp>
      <p:sp>
        <p:nvSpPr>
          <p:cNvPr id="6" name="Slide Number Placeholder 5">
            <a:extLst>
              <a:ext uri="{FF2B5EF4-FFF2-40B4-BE49-F238E27FC236}">
                <a16:creationId xmlns:a16="http://schemas.microsoft.com/office/drawing/2014/main" id="{D0984623-686C-8AE2-8E3D-D75E500E9418}"/>
              </a:ext>
            </a:extLst>
          </p:cNvPr>
          <p:cNvSpPr>
            <a:spLocks noGrp="1"/>
          </p:cNvSpPr>
          <p:nvPr>
            <p:ph type="sldNum" sz="quarter" idx="12"/>
          </p:nvPr>
        </p:nvSpPr>
        <p:spPr/>
        <p:txBody>
          <a:bodyPr/>
          <a:lstStyle/>
          <a:p>
            <a:fld id="{2AB94945-FCF1-014A-AF51-891552C232EB}" type="slidenum">
              <a:rPr lang="en-US" smtClean="0"/>
              <a:t>‹#›</a:t>
            </a:fld>
            <a:endParaRPr lang="en-US"/>
          </a:p>
        </p:txBody>
      </p:sp>
      <p:pic>
        <p:nvPicPr>
          <p:cNvPr id="7" name="Picture 6" descr="A picture containing chart&#10;&#10;Description automatically generated">
            <a:extLst>
              <a:ext uri="{FF2B5EF4-FFF2-40B4-BE49-F238E27FC236}">
                <a16:creationId xmlns:a16="http://schemas.microsoft.com/office/drawing/2014/main" id="{B3220CB2-56B8-6CD1-AF6B-0D500F2A7B1B}"/>
              </a:ext>
            </a:extLst>
          </p:cNvPr>
          <p:cNvPicPr>
            <a:picLocks noChangeAspect="1"/>
          </p:cNvPicPr>
          <p:nvPr userDrawn="1"/>
        </p:nvPicPr>
        <p:blipFill>
          <a:blip r:embed="rId2"/>
          <a:stretch>
            <a:fillRect/>
          </a:stretch>
        </p:blipFill>
        <p:spPr>
          <a:xfrm>
            <a:off x="279124" y="5685692"/>
            <a:ext cx="999661" cy="936391"/>
          </a:xfrm>
          <a:prstGeom prst="rect">
            <a:avLst/>
          </a:prstGeom>
        </p:spPr>
      </p:pic>
      <p:pic>
        <p:nvPicPr>
          <p:cNvPr id="5" name="Picture 4" descr="Chart, sunburst chart&#10;&#10;Description automatically generated">
            <a:extLst>
              <a:ext uri="{FF2B5EF4-FFF2-40B4-BE49-F238E27FC236}">
                <a16:creationId xmlns:a16="http://schemas.microsoft.com/office/drawing/2014/main" id="{BF12E583-3D21-C248-5922-C65F6E6A028E}"/>
              </a:ext>
            </a:extLst>
          </p:cNvPr>
          <p:cNvPicPr>
            <a:picLocks noChangeAspect="1"/>
          </p:cNvPicPr>
          <p:nvPr userDrawn="1"/>
        </p:nvPicPr>
        <p:blipFill>
          <a:blip r:embed="rId3">
            <a:alphaModFix amt="70000"/>
          </a:blip>
          <a:stretch>
            <a:fillRect/>
          </a:stretch>
        </p:blipFill>
        <p:spPr>
          <a:xfrm>
            <a:off x="279124" y="283367"/>
            <a:ext cx="5094525" cy="5225154"/>
          </a:xfrm>
          <a:prstGeom prst="rect">
            <a:avLst/>
          </a:prstGeom>
        </p:spPr>
      </p:pic>
    </p:spTree>
    <p:extLst>
      <p:ext uri="{BB962C8B-B14F-4D97-AF65-F5344CB8AC3E}">
        <p14:creationId xmlns:p14="http://schemas.microsoft.com/office/powerpoint/2010/main" val="3931930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8" name="Group 6"/>
          <p:cNvGrpSpPr>
            <a:grpSpLocks/>
          </p:cNvGrpSpPr>
          <p:nvPr userDrawn="1"/>
        </p:nvGrpSpPr>
        <p:grpSpPr bwMode="auto">
          <a:xfrm>
            <a:off x="0" y="6572250"/>
            <a:ext cx="9144000" cy="292100"/>
            <a:chOff x="0" y="6572250"/>
            <a:chExt cx="9144000" cy="292100"/>
          </a:xfrm>
        </p:grpSpPr>
        <p:pic>
          <p:nvPicPr>
            <p:cNvPr id="1030" name="Picture 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6572250"/>
              <a:ext cx="7543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p:cNvPicPr>
              <a:picLocks noChangeAspect="1"/>
            </p:cNvPicPr>
            <p:nvPr/>
          </p:nvPicPr>
          <p:blipFill>
            <a:blip r:embed="rId18">
              <a:extLst>
                <a:ext uri="{28A0092B-C50C-407E-A947-70E740481C1C}">
                  <a14:useLocalDpi xmlns:a14="http://schemas.microsoft.com/office/drawing/2010/main" val="0"/>
                </a:ext>
              </a:extLst>
            </a:blip>
            <a:srcRect r="78789"/>
            <a:stretch>
              <a:fillRect/>
            </a:stretch>
          </p:blipFill>
          <p:spPr bwMode="auto">
            <a:xfrm>
              <a:off x="7543800" y="6572250"/>
              <a:ext cx="1600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Slide Number Placeholder 5"/>
          <p:cNvSpPr>
            <a:spLocks noGrp="1"/>
          </p:cNvSpPr>
          <p:nvPr>
            <p:ph type="sldNum" sz="quarter" idx="4"/>
          </p:nvPr>
        </p:nvSpPr>
        <p:spPr>
          <a:xfrm>
            <a:off x="457200" y="6526213"/>
            <a:ext cx="434975" cy="365125"/>
          </a:xfrm>
          <a:prstGeom prst="rect">
            <a:avLst/>
          </a:prstGeom>
        </p:spPr>
        <p:txBody>
          <a:bodyPr anchor="ctr"/>
          <a:lstStyle>
            <a:lvl1pPr algn="ctr">
              <a:defRPr sz="1000" b="1" smtClean="0">
                <a:solidFill>
                  <a:schemeClr val="bg1"/>
                </a:solidFill>
              </a:defRPr>
            </a:lvl1pPr>
          </a:lstStyle>
          <a:p>
            <a:pPr>
              <a:defRPr/>
            </a:pPr>
            <a:fld id="{97932DD0-7359-4CC3-B2C2-30B8D5C2D36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8.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mybenefitscenter.com/"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3" Type="http://schemas.microsoft.com/office/2018/10/relationships/comments" Target="../comments/modernComment_7FD92691_E4A8B51D.xml"/><Relationship Id="rId7" Type="http://schemas.openxmlformats.org/officeDocument/2006/relationships/diagramColors" Target="../diagrams/colors14.xml"/><Relationship Id="rId12" Type="http://schemas.openxmlformats.org/officeDocument/2006/relationships/diagramColors" Target="../diagrams/colors15.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0" Type="http://schemas.openxmlformats.org/officeDocument/2006/relationships/diagramLayout" Target="../diagrams/layout15.xml"/><Relationship Id="rId4" Type="http://schemas.openxmlformats.org/officeDocument/2006/relationships/diagramData" Target="../diagrams/data14.xml"/><Relationship Id="rId9" Type="http://schemas.openxmlformats.org/officeDocument/2006/relationships/diagramData" Target="../diagrams/data15.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47.xml.rels><?xml version="1.0" encoding="UTF-8" standalone="yes"?>
<Relationships xmlns="http://schemas.openxmlformats.org/package/2006/relationships"><Relationship Id="rId8" Type="http://schemas.microsoft.com/office/2007/relationships/diagramDrawing" Target="../diagrams/drawing18.xml"/><Relationship Id="rId3" Type="http://schemas.microsoft.com/office/2018/10/relationships/comments" Target="../comments/modernComment_7FD92680_10186463.xml"/><Relationship Id="rId7" Type="http://schemas.openxmlformats.org/officeDocument/2006/relationships/diagramColors" Target="../diagrams/colors18.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48.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microsoft.com/office/2018/10/relationships/comments" Target="../comments/modernComment_7FD92645_F97F582A.xm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6.xml"/><Relationship Id="rId16" Type="http://schemas.openxmlformats.org/officeDocument/2006/relationships/image" Target="../media/image39.svg"/><Relationship Id="rId1" Type="http://schemas.openxmlformats.org/officeDocument/2006/relationships/slideLayout" Target="../slideLayouts/slideLayout15.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hyperlink" Target="applewebdata://95A076A5-3A6F-4D36-B6FE-A0020C06D934/ABE.Illinois.gov" TargetMode="External"/><Relationship Id="rId9" Type="http://schemas.openxmlformats.org/officeDocument/2006/relationships/image" Target="../media/image32.png"/><Relationship Id="rId14" Type="http://schemas.openxmlformats.org/officeDocument/2006/relationships/image" Target="../media/image37.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mailto:oluwatobi.oyeniyi@cookcountyhealth.org" TargetMode="External"/><Relationship Id="rId1" Type="http://schemas.openxmlformats.org/officeDocument/2006/relationships/slideLayout" Target="../slideLayouts/slideLayout2.xml"/><Relationship Id="rId4" Type="http://schemas.openxmlformats.org/officeDocument/2006/relationships/image" Target="../media/image74.svg"/></Relationships>
</file>

<file path=ppt/slides/_rels/slide83.xml.rels><?xml version="1.0" encoding="UTF-8" standalone="yes"?>
<Relationships xmlns="http://schemas.openxmlformats.org/package/2006/relationships"><Relationship Id="rId3" Type="http://schemas.openxmlformats.org/officeDocument/2006/relationships/hyperlink" Target="https://redcap.link/23k1fzzb"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www.countycare.com/carecoordination"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F224D482-7026-4A3B-B35B-E20AA4A0449E}" type="slidenum">
              <a:rPr lang="en-US" smtClean="0"/>
              <a:t>1</a:t>
            </a:fld>
            <a:endParaRPr lang="en-US"/>
          </a:p>
        </p:txBody>
      </p:sp>
      <p:sp>
        <p:nvSpPr>
          <p:cNvPr id="5" name="Title 4"/>
          <p:cNvSpPr>
            <a:spLocks noGrp="1"/>
          </p:cNvSpPr>
          <p:nvPr>
            <p:ph type="ctrTitle"/>
          </p:nvPr>
        </p:nvSpPr>
        <p:spPr>
          <a:xfrm>
            <a:off x="685800" y="699667"/>
            <a:ext cx="7772400" cy="360783"/>
          </a:xfrm>
        </p:spPr>
        <p:txBody>
          <a:bodyPr/>
          <a:lstStyle/>
          <a:p>
            <a:br>
              <a:rPr lang="en-US" dirty="0"/>
            </a:br>
            <a:br>
              <a:rPr lang="en-US" dirty="0"/>
            </a:br>
            <a:br>
              <a:rPr lang="en-US" dirty="0"/>
            </a:br>
            <a:br>
              <a:rPr lang="en-US" dirty="0"/>
            </a:br>
            <a:br>
              <a:rPr lang="en-US" dirty="0"/>
            </a:br>
            <a:br>
              <a:rPr lang="en-US" dirty="0"/>
            </a:br>
            <a:br>
              <a:rPr lang="en-US" dirty="0"/>
            </a:br>
            <a:r>
              <a:rPr lang="en-US" dirty="0"/>
              <a:t>New Care Management Webinar</a:t>
            </a:r>
            <a:br>
              <a:rPr lang="en-US" dirty="0"/>
            </a:br>
            <a:br>
              <a:rPr lang="en-US" dirty="0"/>
            </a:br>
            <a:br>
              <a:rPr lang="en-US" dirty="0"/>
            </a:br>
            <a:endParaRPr lang="en-US" dirty="0"/>
          </a:p>
        </p:txBody>
      </p:sp>
      <p:sp>
        <p:nvSpPr>
          <p:cNvPr id="6" name="Subtitle 5"/>
          <p:cNvSpPr>
            <a:spLocks noGrp="1"/>
          </p:cNvSpPr>
          <p:nvPr>
            <p:ph type="subTitle" idx="1"/>
          </p:nvPr>
        </p:nvSpPr>
        <p:spPr/>
        <p:txBody>
          <a:bodyPr/>
          <a:lstStyle/>
          <a:p>
            <a:r>
              <a:rPr lang="en-US" dirty="0"/>
              <a:t>March 15</a:t>
            </a:r>
            <a:r>
              <a:rPr lang="en-US" baseline="30000" dirty="0"/>
              <a:t>th,</a:t>
            </a:r>
            <a:r>
              <a:rPr lang="en-US" dirty="0"/>
              <a:t> 2023</a:t>
            </a:r>
          </a:p>
        </p:txBody>
      </p:sp>
    </p:spTree>
    <p:extLst>
      <p:ext uri="{BB962C8B-B14F-4D97-AF65-F5344CB8AC3E}">
        <p14:creationId xmlns:p14="http://schemas.microsoft.com/office/powerpoint/2010/main" val="144298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DB9E-D703-4CB7-BA1B-953CD689CD42}"/>
              </a:ext>
            </a:extLst>
          </p:cNvPr>
          <p:cNvSpPr>
            <a:spLocks noGrp="1"/>
          </p:cNvSpPr>
          <p:nvPr>
            <p:ph type="title"/>
          </p:nvPr>
        </p:nvSpPr>
        <p:spPr/>
        <p:txBody>
          <a:bodyPr/>
          <a:lstStyle/>
          <a:p>
            <a:r>
              <a:rPr lang="en-US">
                <a:latin typeface="Arial"/>
                <a:cs typeface="Arial"/>
              </a:rPr>
              <a:t>Mental Health Provider </a:t>
            </a:r>
            <a:br>
              <a:rPr lang="en-US">
                <a:latin typeface="Arial"/>
                <a:cs typeface="Arial"/>
              </a:rPr>
            </a:br>
            <a:r>
              <a:rPr lang="en-US" sz="2100">
                <a:latin typeface="Arial"/>
                <a:cs typeface="Arial"/>
              </a:rPr>
              <a:t>Follow-up after Hospitalization for Mental Illness (FUH)</a:t>
            </a:r>
            <a:endParaRPr lang="en-US"/>
          </a:p>
        </p:txBody>
      </p:sp>
      <p:graphicFrame>
        <p:nvGraphicFramePr>
          <p:cNvPr id="6" name="Content Placeholder 2">
            <a:extLst>
              <a:ext uri="{FF2B5EF4-FFF2-40B4-BE49-F238E27FC236}">
                <a16:creationId xmlns:a16="http://schemas.microsoft.com/office/drawing/2014/main" id="{D05AA64B-A66A-299B-FCE4-D0623A1A078F}"/>
              </a:ext>
            </a:extLst>
          </p:cNvPr>
          <p:cNvGraphicFramePr>
            <a:graphicFrameLocks noGrp="1"/>
          </p:cNvGraphicFramePr>
          <p:nvPr>
            <p:ph idx="1"/>
          </p:nvPr>
        </p:nvGraphicFramePr>
        <p:xfrm>
          <a:off x="628650" y="2226469"/>
          <a:ext cx="7886700" cy="2909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2446D02-D6D3-4A4E-BB77-D5024FCEE4A2}"/>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eaLnBrk="1" fontAlgn="auto" hangingPunct="1">
              <a:spcBef>
                <a:spcPts val="0"/>
              </a:spcBef>
              <a:spcAft>
                <a:spcPts val="0"/>
              </a:spcAft>
              <a:defRPr/>
            </a:pPr>
            <a:fld id="{2AB94945-FCF1-014A-AF51-891552C232EB}" type="slidenum">
              <a:rPr lang="en-US" smtClean="0"/>
              <a:pPr algn="r" defTabSz="685800" eaLnBrk="1" fontAlgn="auto" hangingPunct="1">
                <a:spcBef>
                  <a:spcPts val="0"/>
                </a:spcBef>
                <a:spcAft>
                  <a:spcPts val="0"/>
                </a:spcAft>
                <a:defRPr/>
              </a:pPr>
              <a:t>10</a:t>
            </a:fld>
            <a:endParaRPr lang="en-US" sz="9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906629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BAE2C-5C18-4874-B0EA-A0C4FFA20474}"/>
              </a:ext>
            </a:extLst>
          </p:cNvPr>
          <p:cNvSpPr>
            <a:spLocks noGrp="1"/>
          </p:cNvSpPr>
          <p:nvPr>
            <p:ph type="title"/>
          </p:nvPr>
        </p:nvSpPr>
        <p:spPr/>
        <p:txBody>
          <a:bodyPr/>
          <a:lstStyle/>
          <a:p>
            <a:r>
              <a:rPr lang="en-US"/>
              <a:t>Visit Types </a:t>
            </a:r>
          </a:p>
        </p:txBody>
      </p:sp>
      <p:graphicFrame>
        <p:nvGraphicFramePr>
          <p:cNvPr id="5" name="Table 5">
            <a:extLst>
              <a:ext uri="{FF2B5EF4-FFF2-40B4-BE49-F238E27FC236}">
                <a16:creationId xmlns:a16="http://schemas.microsoft.com/office/drawing/2014/main" id="{7217EDD0-71A6-45B5-B0B0-BA2890110AA1}"/>
              </a:ext>
            </a:extLst>
          </p:cNvPr>
          <p:cNvGraphicFramePr>
            <a:graphicFrameLocks noGrp="1"/>
          </p:cNvGraphicFramePr>
          <p:nvPr>
            <p:ph idx="1"/>
          </p:nvPr>
        </p:nvGraphicFramePr>
        <p:xfrm>
          <a:off x="628650" y="2226469"/>
          <a:ext cx="7886700" cy="1325880"/>
        </p:xfrm>
        <a:graphic>
          <a:graphicData uri="http://schemas.openxmlformats.org/drawingml/2006/table">
            <a:tbl>
              <a:tblPr firstRow="1" bandRow="1">
                <a:effectLst>
                  <a:outerShdw blurRad="50800" dist="38100" dir="13500000" algn="br" rotWithShape="0">
                    <a:prstClr val="black">
                      <a:alpha val="40000"/>
                    </a:prstClr>
                  </a:outerShdw>
                </a:effectLst>
                <a:tableStyleId>{5C22544A-7EE6-4342-B048-85BDC9FD1C3A}</a:tableStyleId>
              </a:tblPr>
              <a:tblGrid>
                <a:gridCol w="1971675">
                  <a:extLst>
                    <a:ext uri="{9D8B030D-6E8A-4147-A177-3AD203B41FA5}">
                      <a16:colId xmlns:a16="http://schemas.microsoft.com/office/drawing/2014/main" val="385824016"/>
                    </a:ext>
                  </a:extLst>
                </a:gridCol>
                <a:gridCol w="1971675">
                  <a:extLst>
                    <a:ext uri="{9D8B030D-6E8A-4147-A177-3AD203B41FA5}">
                      <a16:colId xmlns:a16="http://schemas.microsoft.com/office/drawing/2014/main" val="445510714"/>
                    </a:ext>
                  </a:extLst>
                </a:gridCol>
                <a:gridCol w="1971675">
                  <a:extLst>
                    <a:ext uri="{9D8B030D-6E8A-4147-A177-3AD203B41FA5}">
                      <a16:colId xmlns:a16="http://schemas.microsoft.com/office/drawing/2014/main" val="2937645448"/>
                    </a:ext>
                  </a:extLst>
                </a:gridCol>
                <a:gridCol w="1971675">
                  <a:extLst>
                    <a:ext uri="{9D8B030D-6E8A-4147-A177-3AD203B41FA5}">
                      <a16:colId xmlns:a16="http://schemas.microsoft.com/office/drawing/2014/main" val="2759280603"/>
                    </a:ext>
                  </a:extLst>
                </a:gridCol>
              </a:tblGrid>
              <a:tr h="594360">
                <a:tc>
                  <a:txBody>
                    <a:bodyPr/>
                    <a:lstStyle/>
                    <a:p>
                      <a:r>
                        <a:rPr lang="en-US" sz="1400"/>
                        <a:t>HEDIS MY 2022</a:t>
                      </a:r>
                    </a:p>
                  </a:txBody>
                  <a:tcPr marL="68580" marR="68580" marT="34290" marB="34290"/>
                </a:tc>
                <a:tc>
                  <a:txBody>
                    <a:bodyPr/>
                    <a:lstStyle/>
                    <a:p>
                      <a:r>
                        <a:rPr lang="en-US" sz="1400"/>
                        <a:t>Telephone Visit</a:t>
                      </a:r>
                    </a:p>
                    <a:p>
                      <a:r>
                        <a:rPr lang="en-US" sz="1200" b="0"/>
                        <a:t>(Telephone visits value set)</a:t>
                      </a:r>
                    </a:p>
                  </a:txBody>
                  <a:tcPr marL="68580" marR="68580" marT="34290" marB="34290"/>
                </a:tc>
                <a:tc>
                  <a:txBody>
                    <a:bodyPr/>
                    <a:lstStyle/>
                    <a:p>
                      <a:r>
                        <a:rPr lang="en-US" sz="1400"/>
                        <a:t>Telehealth Visit </a:t>
                      </a:r>
                    </a:p>
                    <a:p>
                      <a:r>
                        <a:rPr lang="en-US" sz="1100" b="0"/>
                        <a:t>(Visit setting Unspecified Value set w/ Telehealth POS value set) </a:t>
                      </a:r>
                    </a:p>
                  </a:txBody>
                  <a:tcPr marL="68580" marR="68580" marT="34290" marB="34290"/>
                </a:tc>
                <a:tc>
                  <a:txBody>
                    <a:bodyPr/>
                    <a:lstStyle/>
                    <a:p>
                      <a:r>
                        <a:rPr lang="en-US" sz="1400"/>
                        <a:t>E-visit /Virtual Check in </a:t>
                      </a:r>
                    </a:p>
                    <a:p>
                      <a:r>
                        <a:rPr lang="en-US" sz="1100" b="0"/>
                        <a:t>(Online Assessments Value set) </a:t>
                      </a:r>
                    </a:p>
                  </a:txBody>
                  <a:tcPr marL="68580" marR="68580" marT="34290" marB="34290"/>
                </a:tc>
                <a:extLst>
                  <a:ext uri="{0D108BD9-81ED-4DB2-BD59-A6C34878D82A}">
                    <a16:rowId xmlns:a16="http://schemas.microsoft.com/office/drawing/2014/main" val="2773549932"/>
                  </a:ext>
                </a:extLst>
              </a:tr>
              <a:tr h="685800">
                <a:tc>
                  <a:txBody>
                    <a:bodyPr/>
                    <a:lstStyle/>
                    <a:p>
                      <a:r>
                        <a:rPr lang="en-US" sz="1400"/>
                        <a:t>Follow Up After Hospitalization for Mental Illness </a:t>
                      </a:r>
                      <a:r>
                        <a:rPr lang="en-US" sz="1400" b="1"/>
                        <a:t>(FUH) </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331688532"/>
                  </a:ext>
                </a:extLst>
              </a:tr>
            </a:tbl>
          </a:graphicData>
        </a:graphic>
      </p:graphicFrame>
      <p:sp>
        <p:nvSpPr>
          <p:cNvPr id="4" name="Slide Number Placeholder 3">
            <a:extLst>
              <a:ext uri="{FF2B5EF4-FFF2-40B4-BE49-F238E27FC236}">
                <a16:creationId xmlns:a16="http://schemas.microsoft.com/office/drawing/2014/main" id="{A2291EA7-34B5-4E1D-9BD3-17F650C1AE15}"/>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11</a:t>
            </a:fld>
            <a:endParaRPr lang="en-US"/>
          </a:p>
        </p:txBody>
      </p:sp>
      <p:pic>
        <p:nvPicPr>
          <p:cNvPr id="7" name="Graphic 6" descr="Checkmark with solid fill">
            <a:extLst>
              <a:ext uri="{FF2B5EF4-FFF2-40B4-BE49-F238E27FC236}">
                <a16:creationId xmlns:a16="http://schemas.microsoft.com/office/drawing/2014/main" id="{818574E8-926E-43D0-975A-59BA120E3F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8279" y="2979503"/>
            <a:ext cx="383999" cy="383999"/>
          </a:xfrm>
          <a:prstGeom prst="rect">
            <a:avLst/>
          </a:prstGeom>
        </p:spPr>
      </p:pic>
      <p:pic>
        <p:nvPicPr>
          <p:cNvPr id="8" name="Graphic 7" descr="Checkmark with solid fill">
            <a:extLst>
              <a:ext uri="{FF2B5EF4-FFF2-40B4-BE49-F238E27FC236}">
                <a16:creationId xmlns:a16="http://schemas.microsoft.com/office/drawing/2014/main" id="{055B86F6-2E0E-49C5-B7C7-B8AE56C2DE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3486" y="2979502"/>
            <a:ext cx="383999" cy="383999"/>
          </a:xfrm>
          <a:prstGeom prst="rect">
            <a:avLst/>
          </a:prstGeom>
        </p:spPr>
      </p:pic>
    </p:spTree>
    <p:extLst>
      <p:ext uri="{BB962C8B-B14F-4D97-AF65-F5344CB8AC3E}">
        <p14:creationId xmlns:p14="http://schemas.microsoft.com/office/powerpoint/2010/main" val="388026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6863-1D35-4234-B7F9-1A6DE073E751}"/>
              </a:ext>
            </a:extLst>
          </p:cNvPr>
          <p:cNvSpPr>
            <a:spLocks noGrp="1"/>
          </p:cNvSpPr>
          <p:nvPr>
            <p:ph type="title"/>
          </p:nvPr>
        </p:nvSpPr>
        <p:spPr>
          <a:xfrm>
            <a:off x="1916723" y="1938704"/>
            <a:ext cx="5310554" cy="2980593"/>
          </a:xfrm>
        </p:spPr>
        <p:txBody>
          <a:bodyPr>
            <a:normAutofit/>
          </a:bodyPr>
          <a:lstStyle/>
          <a:p>
            <a:pPr algn="ctr"/>
            <a:r>
              <a:rPr lang="en-US" sz="7200" dirty="0">
                <a:solidFill>
                  <a:srgbClr val="0070C0"/>
                </a:solidFill>
              </a:rPr>
              <a:t>Questions? </a:t>
            </a:r>
          </a:p>
        </p:txBody>
      </p:sp>
      <p:sp>
        <p:nvSpPr>
          <p:cNvPr id="3" name="Slide Number Placeholder 2">
            <a:extLst>
              <a:ext uri="{FF2B5EF4-FFF2-40B4-BE49-F238E27FC236}">
                <a16:creationId xmlns:a16="http://schemas.microsoft.com/office/drawing/2014/main" id="{17D983C8-C6B3-42A9-A203-04D927EE946B}"/>
              </a:ext>
            </a:extLst>
          </p:cNvPr>
          <p:cNvSpPr>
            <a:spLocks noGrp="1"/>
          </p:cNvSpPr>
          <p:nvPr>
            <p:ph type="sldNum" sz="quarter" idx="12"/>
          </p:nvPr>
        </p:nvSpPr>
        <p:spPr>
          <a:xfrm>
            <a:off x="10999292" y="6256960"/>
            <a:ext cx="371061" cy="365125"/>
          </a:xfrm>
          <a:prstGeom prst="rect">
            <a:avLst/>
          </a:prstGeom>
          <a:solidFill>
            <a:srgbClr val="7F7F7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450"/>
              </a:spcAft>
            </a:pPr>
            <a:fld id="{2AB94945-FCF1-014A-AF51-891552C232EB}" type="slidenum">
              <a:rPr lang="en-US" smtClean="0"/>
              <a:pPr algn="ctr">
                <a:spcAft>
                  <a:spcPts val="450"/>
                </a:spcAft>
              </a:pPr>
              <a:t>12</a:t>
            </a:fld>
            <a:endParaRPr lang="en-US" sz="1125">
              <a:solidFill>
                <a:srgbClr val="FFFFFF"/>
              </a:solidFill>
            </a:endParaRPr>
          </a:p>
        </p:txBody>
      </p:sp>
    </p:spTree>
    <p:extLst>
      <p:ext uri="{BB962C8B-B14F-4D97-AF65-F5344CB8AC3E}">
        <p14:creationId xmlns:p14="http://schemas.microsoft.com/office/powerpoint/2010/main" val="1562438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AD62A-AE85-40E1-A34E-1CA688F26913}"/>
              </a:ext>
            </a:extLst>
          </p:cNvPr>
          <p:cNvSpPr>
            <a:spLocks noGrp="1"/>
          </p:cNvSpPr>
          <p:nvPr>
            <p:ph type="ctrTitle"/>
          </p:nvPr>
        </p:nvSpPr>
        <p:spPr>
          <a:xfrm>
            <a:off x="3814011" y="2646738"/>
            <a:ext cx="5229542" cy="818817"/>
          </a:xfrm>
        </p:spPr>
        <p:txBody>
          <a:bodyPr>
            <a:noAutofit/>
          </a:bodyPr>
          <a:lstStyle/>
          <a:p>
            <a:r>
              <a:rPr lang="en-US" sz="3000"/>
              <a:t>Follow-Up After ED Visit for Mental Illness (FUM) </a:t>
            </a:r>
          </a:p>
        </p:txBody>
      </p:sp>
      <p:sp>
        <p:nvSpPr>
          <p:cNvPr id="3" name="Slide Number Placeholder 2">
            <a:extLst>
              <a:ext uri="{FF2B5EF4-FFF2-40B4-BE49-F238E27FC236}">
                <a16:creationId xmlns:a16="http://schemas.microsoft.com/office/drawing/2014/main" id="{5C99BBD3-F20E-49E9-876A-BF407A3322FE}"/>
              </a:ext>
            </a:extLst>
          </p:cNvPr>
          <p:cNvSpPr>
            <a:spLocks noGrp="1"/>
          </p:cNvSpPr>
          <p:nvPr>
            <p:ph type="sldNum" sz="quarter" idx="12"/>
          </p:nvPr>
        </p:nvSpPr>
        <p:spPr/>
        <p:txBody>
          <a:bodyPr/>
          <a:lstStyle/>
          <a:p>
            <a:fld id="{2AB94945-FCF1-014A-AF51-891552C232EB}" type="slidenum">
              <a:rPr lang="en-US" smtClean="0"/>
              <a:t>13</a:t>
            </a:fld>
            <a:endParaRPr lang="en-US"/>
          </a:p>
        </p:txBody>
      </p:sp>
    </p:spTree>
    <p:extLst>
      <p:ext uri="{BB962C8B-B14F-4D97-AF65-F5344CB8AC3E}">
        <p14:creationId xmlns:p14="http://schemas.microsoft.com/office/powerpoint/2010/main" val="3182852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0EC8EA-3113-42A6-BAF5-447681062E8C}"/>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2AB94945-FCF1-014A-AF51-891552C232EB}" type="slidenum">
              <a:rPr lang="en-US" smtClean="0"/>
              <a:pPr>
                <a:spcAft>
                  <a:spcPts val="450"/>
                </a:spcAft>
              </a:pPr>
              <a:t>14</a:t>
            </a:fld>
            <a:endParaRPr lang="en-US">
              <a:solidFill>
                <a:srgbClr val="FFFFFF"/>
              </a:solidFill>
            </a:endParaRPr>
          </a:p>
        </p:txBody>
      </p:sp>
      <p:sp>
        <p:nvSpPr>
          <p:cNvPr id="2" name="Title 1">
            <a:extLst>
              <a:ext uri="{FF2B5EF4-FFF2-40B4-BE49-F238E27FC236}">
                <a16:creationId xmlns:a16="http://schemas.microsoft.com/office/drawing/2014/main" id="{D03F9936-860E-43CF-B580-10ECF34D491F}"/>
              </a:ext>
            </a:extLst>
          </p:cNvPr>
          <p:cNvSpPr>
            <a:spLocks noGrp="1"/>
          </p:cNvSpPr>
          <p:nvPr>
            <p:ph type="title"/>
          </p:nvPr>
        </p:nvSpPr>
        <p:spPr>
          <a:xfrm>
            <a:off x="203200" y="407988"/>
            <a:ext cx="8229600" cy="1143000"/>
          </a:xfrm>
        </p:spPr>
        <p:txBody>
          <a:bodyPr>
            <a:normAutofit/>
          </a:bodyPr>
          <a:lstStyle/>
          <a:p>
            <a:r>
              <a:rPr lang="en-US" sz="2100"/>
              <a:t>Follow-Up After ED Visit for Mental Illness (FUM) </a:t>
            </a:r>
          </a:p>
        </p:txBody>
      </p:sp>
      <p:graphicFrame>
        <p:nvGraphicFramePr>
          <p:cNvPr id="6" name="Content Placeholder 2">
            <a:extLst>
              <a:ext uri="{FF2B5EF4-FFF2-40B4-BE49-F238E27FC236}">
                <a16:creationId xmlns:a16="http://schemas.microsoft.com/office/drawing/2014/main" id="{9218C2E6-6381-62FB-9069-B72BE385A1D7}"/>
              </a:ext>
            </a:extLst>
          </p:cNvPr>
          <p:cNvGraphicFramePr>
            <a:graphicFrameLocks noGrp="1"/>
          </p:cNvGraphicFramePr>
          <p:nvPr>
            <p:ph idx="1"/>
            <p:extLst>
              <p:ext uri="{D42A27DB-BD31-4B8C-83A1-F6EECF244321}">
                <p14:modId xmlns:p14="http://schemas.microsoft.com/office/powerpoint/2010/main" val="3367637232"/>
              </p:ext>
            </p:extLst>
          </p:nvPr>
        </p:nvGraphicFramePr>
        <p:xfrm>
          <a:off x="1162614" y="1282700"/>
          <a:ext cx="8082986" cy="4171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9085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DB9E-D703-4CB7-BA1B-953CD689CD42}"/>
              </a:ext>
            </a:extLst>
          </p:cNvPr>
          <p:cNvSpPr>
            <a:spLocks noGrp="1"/>
          </p:cNvSpPr>
          <p:nvPr>
            <p:ph type="title"/>
          </p:nvPr>
        </p:nvSpPr>
        <p:spPr/>
        <p:txBody>
          <a:bodyPr/>
          <a:lstStyle/>
          <a:p>
            <a:r>
              <a:rPr lang="en-US" sz="2700">
                <a:latin typeface="Arial"/>
                <a:cs typeface="Arial"/>
              </a:rPr>
              <a:t>Any Practitioner </a:t>
            </a:r>
            <a:br>
              <a:rPr lang="en-US">
                <a:latin typeface="Arial"/>
                <a:cs typeface="Arial"/>
              </a:rPr>
            </a:br>
            <a:r>
              <a:rPr lang="en-US" sz="2100">
                <a:latin typeface="Arial"/>
                <a:cs typeface="Arial"/>
              </a:rPr>
              <a:t>Follow-up after ED visit for Mental Illness (FUM)</a:t>
            </a:r>
            <a:endParaRPr lang="en-US"/>
          </a:p>
        </p:txBody>
      </p:sp>
      <p:sp>
        <p:nvSpPr>
          <p:cNvPr id="4" name="Slide Number Placeholder 3">
            <a:extLst>
              <a:ext uri="{FF2B5EF4-FFF2-40B4-BE49-F238E27FC236}">
                <a16:creationId xmlns:a16="http://schemas.microsoft.com/office/drawing/2014/main" id="{12446D02-D6D3-4A4E-BB77-D5024FCEE4A2}"/>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eaLnBrk="1" fontAlgn="auto" hangingPunct="1">
              <a:spcBef>
                <a:spcPts val="0"/>
              </a:spcBef>
              <a:spcAft>
                <a:spcPts val="0"/>
              </a:spcAft>
              <a:defRPr/>
            </a:pPr>
            <a:fld id="{2AB94945-FCF1-014A-AF51-891552C232EB}" type="slidenum">
              <a:rPr lang="en-US" smtClean="0"/>
              <a:pPr algn="r" defTabSz="685800" eaLnBrk="1" fontAlgn="auto" hangingPunct="1">
                <a:spcBef>
                  <a:spcPts val="0"/>
                </a:spcBef>
                <a:spcAft>
                  <a:spcPts val="0"/>
                </a:spcAft>
                <a:defRPr/>
              </a:pPr>
              <a:t>15</a:t>
            </a:fld>
            <a:endParaRPr lang="en-US" sz="900">
              <a:solidFill>
                <a:prstClr val="black">
                  <a:tint val="75000"/>
                </a:prstClr>
              </a:solidFill>
              <a:latin typeface="Calibri" panose="020F0502020204030204"/>
              <a:ea typeface="+mn-ea"/>
            </a:endParaRPr>
          </a:p>
        </p:txBody>
      </p:sp>
      <p:graphicFrame>
        <p:nvGraphicFramePr>
          <p:cNvPr id="17" name="Content Placeholder 14">
            <a:extLst>
              <a:ext uri="{FF2B5EF4-FFF2-40B4-BE49-F238E27FC236}">
                <a16:creationId xmlns:a16="http://schemas.microsoft.com/office/drawing/2014/main" id="{1B57D6E1-5696-CC17-7A15-6B3408599783}"/>
              </a:ext>
            </a:extLst>
          </p:cNvPr>
          <p:cNvGraphicFramePr>
            <a:graphicFrameLocks noGrp="1"/>
          </p:cNvGraphicFramePr>
          <p:nvPr>
            <p:ph idx="1"/>
          </p:nvPr>
        </p:nvGraphicFramePr>
        <p:xfrm>
          <a:off x="628650" y="2226469"/>
          <a:ext cx="7886700" cy="2909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0315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BAE2C-5C18-4874-B0EA-A0C4FFA20474}"/>
              </a:ext>
            </a:extLst>
          </p:cNvPr>
          <p:cNvSpPr>
            <a:spLocks noGrp="1"/>
          </p:cNvSpPr>
          <p:nvPr>
            <p:ph type="title"/>
          </p:nvPr>
        </p:nvSpPr>
        <p:spPr/>
        <p:txBody>
          <a:bodyPr/>
          <a:lstStyle/>
          <a:p>
            <a:r>
              <a:rPr lang="en-US"/>
              <a:t>Visit Types </a:t>
            </a:r>
          </a:p>
        </p:txBody>
      </p:sp>
      <p:graphicFrame>
        <p:nvGraphicFramePr>
          <p:cNvPr id="5" name="Table 5">
            <a:extLst>
              <a:ext uri="{FF2B5EF4-FFF2-40B4-BE49-F238E27FC236}">
                <a16:creationId xmlns:a16="http://schemas.microsoft.com/office/drawing/2014/main" id="{7217EDD0-71A6-45B5-B0B0-BA2890110AA1}"/>
              </a:ext>
            </a:extLst>
          </p:cNvPr>
          <p:cNvGraphicFramePr>
            <a:graphicFrameLocks noGrp="1"/>
          </p:cNvGraphicFramePr>
          <p:nvPr>
            <p:ph idx="1"/>
          </p:nvPr>
        </p:nvGraphicFramePr>
        <p:xfrm>
          <a:off x="628650" y="2226469"/>
          <a:ext cx="7886700" cy="182118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971675">
                  <a:extLst>
                    <a:ext uri="{9D8B030D-6E8A-4147-A177-3AD203B41FA5}">
                      <a16:colId xmlns:a16="http://schemas.microsoft.com/office/drawing/2014/main" val="385824016"/>
                    </a:ext>
                  </a:extLst>
                </a:gridCol>
                <a:gridCol w="1971675">
                  <a:extLst>
                    <a:ext uri="{9D8B030D-6E8A-4147-A177-3AD203B41FA5}">
                      <a16:colId xmlns:a16="http://schemas.microsoft.com/office/drawing/2014/main" val="445510714"/>
                    </a:ext>
                  </a:extLst>
                </a:gridCol>
                <a:gridCol w="1971675">
                  <a:extLst>
                    <a:ext uri="{9D8B030D-6E8A-4147-A177-3AD203B41FA5}">
                      <a16:colId xmlns:a16="http://schemas.microsoft.com/office/drawing/2014/main" val="2937645448"/>
                    </a:ext>
                  </a:extLst>
                </a:gridCol>
                <a:gridCol w="1971675">
                  <a:extLst>
                    <a:ext uri="{9D8B030D-6E8A-4147-A177-3AD203B41FA5}">
                      <a16:colId xmlns:a16="http://schemas.microsoft.com/office/drawing/2014/main" val="2759280603"/>
                    </a:ext>
                  </a:extLst>
                </a:gridCol>
              </a:tblGrid>
              <a:tr h="594360">
                <a:tc>
                  <a:txBody>
                    <a:bodyPr/>
                    <a:lstStyle/>
                    <a:p>
                      <a:r>
                        <a:rPr lang="en-US" sz="1400"/>
                        <a:t>HEDIS MY 2022</a:t>
                      </a:r>
                    </a:p>
                  </a:txBody>
                  <a:tcPr marL="68580" marR="68580" marT="34290" marB="34290"/>
                </a:tc>
                <a:tc>
                  <a:txBody>
                    <a:bodyPr/>
                    <a:lstStyle/>
                    <a:p>
                      <a:r>
                        <a:rPr lang="en-US" sz="1400"/>
                        <a:t>Telephone Visit</a:t>
                      </a:r>
                    </a:p>
                    <a:p>
                      <a:r>
                        <a:rPr lang="en-US" sz="1200" b="0"/>
                        <a:t>(Telephone visits value set)</a:t>
                      </a:r>
                    </a:p>
                  </a:txBody>
                  <a:tcPr marL="68580" marR="68580" marT="34290" marB="34290"/>
                </a:tc>
                <a:tc>
                  <a:txBody>
                    <a:bodyPr/>
                    <a:lstStyle/>
                    <a:p>
                      <a:r>
                        <a:rPr lang="en-US" sz="1400"/>
                        <a:t>Telehealth Visit </a:t>
                      </a:r>
                    </a:p>
                    <a:p>
                      <a:r>
                        <a:rPr lang="en-US" sz="1100" b="0"/>
                        <a:t>(Visit setting Unspecified Value set w/ Telehealth POS value set) </a:t>
                      </a:r>
                    </a:p>
                  </a:txBody>
                  <a:tcPr marL="68580" marR="68580" marT="34290" marB="34290"/>
                </a:tc>
                <a:tc>
                  <a:txBody>
                    <a:bodyPr/>
                    <a:lstStyle/>
                    <a:p>
                      <a:r>
                        <a:rPr lang="en-US" sz="1400"/>
                        <a:t>E-visit /Virtual Check in </a:t>
                      </a:r>
                    </a:p>
                    <a:p>
                      <a:r>
                        <a:rPr lang="en-US" sz="1100" b="0"/>
                        <a:t>(Online Assessments Value set) </a:t>
                      </a:r>
                    </a:p>
                  </a:txBody>
                  <a:tcPr marL="68580" marR="68580" marT="34290" marB="34290"/>
                </a:tc>
                <a:extLst>
                  <a:ext uri="{0D108BD9-81ED-4DB2-BD59-A6C34878D82A}">
                    <a16:rowId xmlns:a16="http://schemas.microsoft.com/office/drawing/2014/main" val="2773549932"/>
                  </a:ext>
                </a:extLst>
              </a:tr>
              <a:tr h="685800">
                <a:tc>
                  <a:txBody>
                    <a:bodyPr/>
                    <a:lstStyle/>
                    <a:p>
                      <a:r>
                        <a:rPr lang="en-US" sz="1400"/>
                        <a:t>Follow Up After Hospitalization for Mental Illness </a:t>
                      </a:r>
                      <a:r>
                        <a:rPr lang="en-US" sz="1400" b="1"/>
                        <a:t>(FUH) </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331688532"/>
                  </a:ext>
                </a:extLst>
              </a:tr>
              <a:tr h="480060">
                <a:tc>
                  <a:txBody>
                    <a:bodyPr/>
                    <a:lstStyle/>
                    <a:p>
                      <a:r>
                        <a:rPr lang="en-US" sz="1400"/>
                        <a:t>Follow Up After ED visit for Mental Illness </a:t>
                      </a:r>
                      <a:r>
                        <a:rPr lang="en-US" sz="1400" b="1"/>
                        <a:t>(FUM) </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4212363814"/>
                  </a:ext>
                </a:extLst>
              </a:tr>
            </a:tbl>
          </a:graphicData>
        </a:graphic>
      </p:graphicFrame>
      <p:sp>
        <p:nvSpPr>
          <p:cNvPr id="4" name="Slide Number Placeholder 3">
            <a:extLst>
              <a:ext uri="{FF2B5EF4-FFF2-40B4-BE49-F238E27FC236}">
                <a16:creationId xmlns:a16="http://schemas.microsoft.com/office/drawing/2014/main" id="{A2291EA7-34B5-4E1D-9BD3-17F650C1AE15}"/>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16</a:t>
            </a:fld>
            <a:endParaRPr lang="en-US"/>
          </a:p>
        </p:txBody>
      </p:sp>
      <p:pic>
        <p:nvPicPr>
          <p:cNvPr id="7" name="Graphic 6" descr="Checkmark with solid fill">
            <a:extLst>
              <a:ext uri="{FF2B5EF4-FFF2-40B4-BE49-F238E27FC236}">
                <a16:creationId xmlns:a16="http://schemas.microsoft.com/office/drawing/2014/main" id="{818574E8-926E-43D0-975A-59BA120E3F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8279" y="2979503"/>
            <a:ext cx="383999" cy="383999"/>
          </a:xfrm>
          <a:prstGeom prst="rect">
            <a:avLst/>
          </a:prstGeom>
        </p:spPr>
      </p:pic>
      <p:pic>
        <p:nvPicPr>
          <p:cNvPr id="8" name="Graphic 7" descr="Checkmark with solid fill">
            <a:extLst>
              <a:ext uri="{FF2B5EF4-FFF2-40B4-BE49-F238E27FC236}">
                <a16:creationId xmlns:a16="http://schemas.microsoft.com/office/drawing/2014/main" id="{055B86F6-2E0E-49C5-B7C7-B8AE56C2DE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3486" y="2979502"/>
            <a:ext cx="383999" cy="383999"/>
          </a:xfrm>
          <a:prstGeom prst="rect">
            <a:avLst/>
          </a:prstGeom>
        </p:spPr>
      </p:pic>
      <p:pic>
        <p:nvPicPr>
          <p:cNvPr id="9" name="Graphic 8" descr="Checkmark with solid fill">
            <a:extLst>
              <a:ext uri="{FF2B5EF4-FFF2-40B4-BE49-F238E27FC236}">
                <a16:creationId xmlns:a16="http://schemas.microsoft.com/office/drawing/2014/main" id="{CCA8EC9C-C418-4F0F-8776-59264A93BF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817" y="3587926"/>
            <a:ext cx="354461" cy="354461"/>
          </a:xfrm>
          <a:prstGeom prst="rect">
            <a:avLst/>
          </a:prstGeom>
        </p:spPr>
      </p:pic>
      <p:pic>
        <p:nvPicPr>
          <p:cNvPr id="10" name="Graphic 9" descr="Checkmark with solid fill">
            <a:extLst>
              <a:ext uri="{FF2B5EF4-FFF2-40B4-BE49-F238E27FC236}">
                <a16:creationId xmlns:a16="http://schemas.microsoft.com/office/drawing/2014/main" id="{A65DBDB8-C931-4168-82C1-2C89C84F25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53480" y="3558388"/>
            <a:ext cx="383998" cy="383998"/>
          </a:xfrm>
          <a:prstGeom prst="rect">
            <a:avLst/>
          </a:prstGeom>
        </p:spPr>
      </p:pic>
      <p:pic>
        <p:nvPicPr>
          <p:cNvPr id="11" name="Graphic 10" descr="Checkmark with solid fill">
            <a:extLst>
              <a:ext uri="{FF2B5EF4-FFF2-40B4-BE49-F238E27FC236}">
                <a16:creationId xmlns:a16="http://schemas.microsoft.com/office/drawing/2014/main" id="{7B550097-313A-45FA-9D2B-F37C215D82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6947" y="3558388"/>
            <a:ext cx="383997" cy="383997"/>
          </a:xfrm>
          <a:prstGeom prst="rect">
            <a:avLst/>
          </a:prstGeom>
        </p:spPr>
      </p:pic>
    </p:spTree>
    <p:extLst>
      <p:ext uri="{BB962C8B-B14F-4D97-AF65-F5344CB8AC3E}">
        <p14:creationId xmlns:p14="http://schemas.microsoft.com/office/powerpoint/2010/main" val="1710254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6863-1D35-4234-B7F9-1A6DE073E751}"/>
              </a:ext>
            </a:extLst>
          </p:cNvPr>
          <p:cNvSpPr>
            <a:spLocks noGrp="1"/>
          </p:cNvSpPr>
          <p:nvPr>
            <p:ph type="title"/>
          </p:nvPr>
        </p:nvSpPr>
        <p:spPr>
          <a:xfrm>
            <a:off x="1916723" y="1938704"/>
            <a:ext cx="5310554" cy="2980593"/>
          </a:xfrm>
        </p:spPr>
        <p:txBody>
          <a:bodyPr>
            <a:normAutofit/>
          </a:bodyPr>
          <a:lstStyle/>
          <a:p>
            <a:pPr algn="ctr"/>
            <a:r>
              <a:rPr lang="en-US" sz="7200" dirty="0">
                <a:solidFill>
                  <a:srgbClr val="0070C0"/>
                </a:solidFill>
              </a:rPr>
              <a:t>Questions?</a:t>
            </a:r>
            <a:r>
              <a:rPr lang="en-US" sz="7200" dirty="0">
                <a:solidFill>
                  <a:schemeClr val="bg1">
                    <a:lumMod val="95000"/>
                    <a:lumOff val="5000"/>
                  </a:schemeClr>
                </a:solidFill>
              </a:rPr>
              <a:t>? </a:t>
            </a:r>
          </a:p>
        </p:txBody>
      </p:sp>
      <p:sp>
        <p:nvSpPr>
          <p:cNvPr id="3" name="Slide Number Placeholder 2">
            <a:extLst>
              <a:ext uri="{FF2B5EF4-FFF2-40B4-BE49-F238E27FC236}">
                <a16:creationId xmlns:a16="http://schemas.microsoft.com/office/drawing/2014/main" id="{17D983C8-C6B3-42A9-A203-04D927EE946B}"/>
              </a:ext>
            </a:extLst>
          </p:cNvPr>
          <p:cNvSpPr>
            <a:spLocks noGrp="1"/>
          </p:cNvSpPr>
          <p:nvPr>
            <p:ph type="sldNum" sz="quarter" idx="12"/>
          </p:nvPr>
        </p:nvSpPr>
        <p:spPr>
          <a:xfrm>
            <a:off x="10999292" y="6256960"/>
            <a:ext cx="371061" cy="365125"/>
          </a:xfrm>
          <a:prstGeom prst="rect">
            <a:avLst/>
          </a:prstGeom>
          <a:solidFill>
            <a:srgbClr val="7F7F7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450"/>
              </a:spcAft>
            </a:pPr>
            <a:fld id="{2AB94945-FCF1-014A-AF51-891552C232EB}" type="slidenum">
              <a:rPr lang="en-US" smtClean="0"/>
              <a:pPr algn="ctr">
                <a:spcAft>
                  <a:spcPts val="450"/>
                </a:spcAft>
              </a:pPr>
              <a:t>17</a:t>
            </a:fld>
            <a:endParaRPr lang="en-US" sz="1125">
              <a:solidFill>
                <a:srgbClr val="FFFFFF"/>
              </a:solidFill>
            </a:endParaRPr>
          </a:p>
        </p:txBody>
      </p:sp>
    </p:spTree>
    <p:extLst>
      <p:ext uri="{BB962C8B-B14F-4D97-AF65-F5344CB8AC3E}">
        <p14:creationId xmlns:p14="http://schemas.microsoft.com/office/powerpoint/2010/main" val="753440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17D2-AA60-40B1-BB7D-38663BB8D8B3}"/>
              </a:ext>
            </a:extLst>
          </p:cNvPr>
          <p:cNvSpPr>
            <a:spLocks noGrp="1"/>
          </p:cNvSpPr>
          <p:nvPr>
            <p:ph type="ctrTitle"/>
          </p:nvPr>
        </p:nvSpPr>
        <p:spPr>
          <a:xfrm>
            <a:off x="2786063" y="2746807"/>
            <a:ext cx="6686550" cy="879128"/>
          </a:xfrm>
        </p:spPr>
        <p:txBody>
          <a:bodyPr>
            <a:noAutofit/>
          </a:bodyPr>
          <a:lstStyle/>
          <a:p>
            <a:r>
              <a:rPr lang="en-US" sz="3300" dirty="0"/>
              <a:t>Follow-Up After ED Visit for </a:t>
            </a:r>
            <a:br>
              <a:rPr lang="en-US" sz="3300" dirty="0"/>
            </a:br>
            <a:r>
              <a:rPr lang="en-US" sz="3300" dirty="0"/>
              <a:t>Substance Use (FUA)</a:t>
            </a:r>
          </a:p>
        </p:txBody>
      </p:sp>
      <p:sp>
        <p:nvSpPr>
          <p:cNvPr id="3" name="Slide Number Placeholder 2">
            <a:extLst>
              <a:ext uri="{FF2B5EF4-FFF2-40B4-BE49-F238E27FC236}">
                <a16:creationId xmlns:a16="http://schemas.microsoft.com/office/drawing/2014/main" id="{7C6D70F6-A2DF-4F7E-B078-48EEB7B11310}"/>
              </a:ext>
            </a:extLst>
          </p:cNvPr>
          <p:cNvSpPr>
            <a:spLocks noGrp="1"/>
          </p:cNvSpPr>
          <p:nvPr>
            <p:ph type="sldNum" sz="quarter" idx="12"/>
          </p:nvPr>
        </p:nvSpPr>
        <p:spPr/>
        <p:txBody>
          <a:bodyPr/>
          <a:lstStyle/>
          <a:p>
            <a:fld id="{2AB94945-FCF1-014A-AF51-891552C232EB}" type="slidenum">
              <a:rPr lang="en-US" smtClean="0"/>
              <a:t>18</a:t>
            </a:fld>
            <a:endParaRPr lang="en-US"/>
          </a:p>
        </p:txBody>
      </p:sp>
    </p:spTree>
    <p:extLst>
      <p:ext uri="{BB962C8B-B14F-4D97-AF65-F5344CB8AC3E}">
        <p14:creationId xmlns:p14="http://schemas.microsoft.com/office/powerpoint/2010/main" val="191792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0E10-B5E1-4B2C-8397-B6278904DB6E}"/>
              </a:ext>
            </a:extLst>
          </p:cNvPr>
          <p:cNvSpPr>
            <a:spLocks noGrp="1"/>
          </p:cNvSpPr>
          <p:nvPr>
            <p:ph type="title"/>
          </p:nvPr>
        </p:nvSpPr>
        <p:spPr>
          <a:xfrm>
            <a:off x="492919" y="1166344"/>
            <a:ext cx="8401050" cy="994172"/>
          </a:xfrm>
        </p:spPr>
        <p:txBody>
          <a:bodyPr>
            <a:normAutofit/>
          </a:bodyPr>
          <a:lstStyle/>
          <a:p>
            <a:r>
              <a:rPr lang="en-US" sz="2700"/>
              <a:t>Follow-Up After ED Visit for Substance Use (FUA) </a:t>
            </a:r>
          </a:p>
        </p:txBody>
      </p:sp>
      <p:graphicFrame>
        <p:nvGraphicFramePr>
          <p:cNvPr id="9" name="Content Placeholder 2">
            <a:extLst>
              <a:ext uri="{FF2B5EF4-FFF2-40B4-BE49-F238E27FC236}">
                <a16:creationId xmlns:a16="http://schemas.microsoft.com/office/drawing/2014/main" id="{850A118D-F160-B186-5AFA-C9EA1C05819E}"/>
              </a:ext>
            </a:extLst>
          </p:cNvPr>
          <p:cNvGraphicFramePr>
            <a:graphicFrameLocks noGrp="1"/>
          </p:cNvGraphicFramePr>
          <p:nvPr>
            <p:ph idx="1"/>
          </p:nvPr>
        </p:nvGraphicFramePr>
        <p:xfrm>
          <a:off x="628650" y="2226469"/>
          <a:ext cx="8129588" cy="3323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3442420-F4DB-42D5-843F-A1B2FB7DA465}"/>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19</a:t>
            </a:fld>
            <a:endParaRPr lang="en-US"/>
          </a:p>
        </p:txBody>
      </p:sp>
    </p:spTree>
    <p:extLst>
      <p:ext uri="{BB962C8B-B14F-4D97-AF65-F5344CB8AC3E}">
        <p14:creationId xmlns:p14="http://schemas.microsoft.com/office/powerpoint/2010/main" val="3218377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F531B-69DE-494C-A604-25D457AFA377}"/>
              </a:ext>
            </a:extLst>
          </p:cNvPr>
          <p:cNvSpPr>
            <a:spLocks noGrp="1"/>
          </p:cNvSpPr>
          <p:nvPr>
            <p:ph type="title"/>
          </p:nvPr>
        </p:nvSpPr>
        <p:spPr>
          <a:xfrm>
            <a:off x="457200" y="39688"/>
            <a:ext cx="8229600" cy="1143000"/>
          </a:xfrm>
        </p:spPr>
        <p:txBody>
          <a:bodyPr/>
          <a:lstStyle/>
          <a:p>
            <a:r>
              <a:rPr lang="en-US" dirty="0"/>
              <a:t>Agenda</a:t>
            </a:r>
          </a:p>
        </p:txBody>
      </p:sp>
      <p:sp>
        <p:nvSpPr>
          <p:cNvPr id="3" name="Content Placeholder 2">
            <a:extLst>
              <a:ext uri="{FF2B5EF4-FFF2-40B4-BE49-F238E27FC236}">
                <a16:creationId xmlns:a16="http://schemas.microsoft.com/office/drawing/2014/main" id="{C636EC76-A752-4882-9F6F-2F3AD3B3ABDB}"/>
              </a:ext>
            </a:extLst>
          </p:cNvPr>
          <p:cNvSpPr>
            <a:spLocks noGrp="1"/>
          </p:cNvSpPr>
          <p:nvPr>
            <p:ph sz="half" idx="1"/>
          </p:nvPr>
        </p:nvSpPr>
        <p:spPr>
          <a:xfrm>
            <a:off x="628650" y="1231900"/>
            <a:ext cx="7886700" cy="5294313"/>
          </a:xfrm>
        </p:spPr>
        <p:txBody>
          <a:bodyPr/>
          <a:lstStyle/>
          <a:p>
            <a:r>
              <a:rPr lang="en-US" dirty="0"/>
              <a:t>Introduction </a:t>
            </a:r>
          </a:p>
          <a:p>
            <a:r>
              <a:rPr lang="en-US" dirty="0"/>
              <a:t>BH Rewards (</a:t>
            </a:r>
            <a:r>
              <a:rPr lang="en-US" dirty="0">
                <a:effectLst/>
                <a:latin typeface="Calibri" panose="020F0502020204030204" pitchFamily="34" charset="0"/>
                <a:ea typeface="Calibri" panose="020F0502020204030204" pitchFamily="34" charset="0"/>
              </a:rPr>
              <a:t>FUH, FUM </a:t>
            </a:r>
            <a:r>
              <a:rPr lang="en-US" dirty="0">
                <a:latin typeface="Calibri" panose="020F0502020204030204" pitchFamily="34" charset="0"/>
                <a:ea typeface="Calibri" panose="020F0502020204030204" pitchFamily="34" charset="0"/>
              </a:rPr>
              <a:t>&amp;</a:t>
            </a:r>
            <a:r>
              <a:rPr lang="en-US" dirty="0">
                <a:effectLst/>
                <a:latin typeface="Calibri" panose="020F0502020204030204" pitchFamily="34" charset="0"/>
                <a:ea typeface="Calibri" panose="020F0502020204030204" pitchFamily="34" charset="0"/>
              </a:rPr>
              <a:t> FUA overview) (25 Mins)</a:t>
            </a:r>
          </a:p>
          <a:p>
            <a:pPr lvl="1"/>
            <a:r>
              <a:rPr lang="en-US" sz="1600" dirty="0">
                <a:latin typeface="Calibri" panose="020F0502020204030204" pitchFamily="34" charset="0"/>
                <a:ea typeface="Calibri" panose="020F0502020204030204" pitchFamily="34" charset="0"/>
              </a:rPr>
              <a:t>Emily Lupo</a:t>
            </a:r>
            <a:r>
              <a:rPr lang="en-US" sz="1600" dirty="0">
                <a:effectLst/>
                <a:latin typeface="Calibri" panose="020F0502020204030204" pitchFamily="34" charset="0"/>
                <a:ea typeface="Calibri" panose="020F0502020204030204" pitchFamily="34" charset="0"/>
              </a:rPr>
              <a:t>, Director of Population Health &amp; Performance Improvement </a:t>
            </a:r>
          </a:p>
          <a:p>
            <a:r>
              <a:rPr lang="en-US" dirty="0">
                <a:latin typeface="Calibri" panose="020F0502020204030204" pitchFamily="34" charset="0"/>
              </a:rPr>
              <a:t>REDE Training (15 mins)</a:t>
            </a:r>
          </a:p>
          <a:p>
            <a:pPr lvl="1"/>
            <a:r>
              <a:rPr lang="en-US" sz="1600" dirty="0">
                <a:latin typeface="Calibri" panose="020F0502020204030204" pitchFamily="34" charset="0"/>
              </a:rPr>
              <a:t>Peter Gustafson, Senior Manager of Enrollment</a:t>
            </a:r>
          </a:p>
          <a:p>
            <a:pPr lvl="1"/>
            <a:r>
              <a:rPr lang="en-US" sz="1600" dirty="0">
                <a:latin typeface="Calibri" panose="020F0502020204030204" pitchFamily="34" charset="0"/>
              </a:rPr>
              <a:t>Heather Holberg, Director of Enrollment &amp; Outreach</a:t>
            </a:r>
            <a:endParaRPr lang="en-US" sz="1600" dirty="0"/>
          </a:p>
          <a:p>
            <a:r>
              <a:rPr lang="en-US" dirty="0"/>
              <a:t>Covid 19 Updates (3 Mins)</a:t>
            </a:r>
          </a:p>
          <a:p>
            <a:r>
              <a:rPr lang="en-US" dirty="0"/>
              <a:t>Announcements (5 mins)</a:t>
            </a:r>
          </a:p>
          <a:p>
            <a:r>
              <a:rPr lang="en-US" dirty="0"/>
              <a:t>CC Spotlight (10 mins)</a:t>
            </a:r>
          </a:p>
          <a:p>
            <a:r>
              <a:rPr lang="en-US" dirty="0"/>
              <a:t>Wrap Up (2 mins)</a:t>
            </a:r>
          </a:p>
          <a:p>
            <a:endParaRPr lang="en-US" dirty="0"/>
          </a:p>
        </p:txBody>
      </p:sp>
      <p:sp>
        <p:nvSpPr>
          <p:cNvPr id="5" name="Slide Number Placeholder 4">
            <a:extLst>
              <a:ext uri="{FF2B5EF4-FFF2-40B4-BE49-F238E27FC236}">
                <a16:creationId xmlns:a16="http://schemas.microsoft.com/office/drawing/2014/main" id="{364CC9D8-E320-4D9F-B5D5-D5321A6B472E}"/>
              </a:ext>
            </a:extLst>
          </p:cNvPr>
          <p:cNvSpPr>
            <a:spLocks noGrp="1"/>
          </p:cNvSpPr>
          <p:nvPr>
            <p:ph type="sldNum" sz="quarter" idx="10"/>
          </p:nvPr>
        </p:nvSpPr>
        <p:spPr/>
        <p:txBody>
          <a:bodyPr/>
          <a:lstStyle/>
          <a:p>
            <a:pPr>
              <a:defRPr/>
            </a:pPr>
            <a:fld id="{F93908C7-1420-4380-926B-0F1107607373}" type="slidenum">
              <a:rPr lang="en-US" smtClean="0"/>
              <a:pPr>
                <a:defRPr/>
              </a:pPr>
              <a:t>2</a:t>
            </a:fld>
            <a:endParaRPr lang="en-US" dirty="0"/>
          </a:p>
        </p:txBody>
      </p:sp>
    </p:spTree>
    <p:extLst>
      <p:ext uri="{BB962C8B-B14F-4D97-AF65-F5344CB8AC3E}">
        <p14:creationId xmlns:p14="http://schemas.microsoft.com/office/powerpoint/2010/main" val="1363917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A68C0-3EC3-4670-AED1-C754B9A498A0}"/>
              </a:ext>
            </a:extLst>
          </p:cNvPr>
          <p:cNvSpPr>
            <a:spLocks noGrp="1"/>
          </p:cNvSpPr>
          <p:nvPr>
            <p:ph type="title"/>
          </p:nvPr>
        </p:nvSpPr>
        <p:spPr>
          <a:xfrm>
            <a:off x="628650" y="1179220"/>
            <a:ext cx="7886700" cy="994172"/>
          </a:xfrm>
        </p:spPr>
        <p:txBody>
          <a:bodyPr/>
          <a:lstStyle/>
          <a:p>
            <a:r>
              <a:rPr lang="en-US"/>
              <a:t>Visits that Count for FUA </a:t>
            </a:r>
          </a:p>
        </p:txBody>
      </p:sp>
      <p:graphicFrame>
        <p:nvGraphicFramePr>
          <p:cNvPr id="8" name="Content Placeholder 2">
            <a:extLst>
              <a:ext uri="{FF2B5EF4-FFF2-40B4-BE49-F238E27FC236}">
                <a16:creationId xmlns:a16="http://schemas.microsoft.com/office/drawing/2014/main" id="{CBE3D12A-C0D0-A64A-5237-E445FE3AE972}"/>
              </a:ext>
            </a:extLst>
          </p:cNvPr>
          <p:cNvGraphicFramePr>
            <a:graphicFrameLocks noGrp="1"/>
          </p:cNvGraphicFramePr>
          <p:nvPr>
            <p:ph idx="1"/>
          </p:nvPr>
        </p:nvGraphicFramePr>
        <p:xfrm>
          <a:off x="628650" y="1901305"/>
          <a:ext cx="7886700" cy="3418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8CD1DAA-700A-4B9A-BA4D-9AEFBCE25C2A}"/>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20</a:t>
            </a:fld>
            <a:endParaRPr lang="en-US"/>
          </a:p>
        </p:txBody>
      </p:sp>
    </p:spTree>
    <p:extLst>
      <p:ext uri="{BB962C8B-B14F-4D97-AF65-F5344CB8AC3E}">
        <p14:creationId xmlns:p14="http://schemas.microsoft.com/office/powerpoint/2010/main" val="1219200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BAE2C-5C18-4874-B0EA-A0C4FFA20474}"/>
              </a:ext>
            </a:extLst>
          </p:cNvPr>
          <p:cNvSpPr>
            <a:spLocks noGrp="1"/>
          </p:cNvSpPr>
          <p:nvPr>
            <p:ph type="title"/>
          </p:nvPr>
        </p:nvSpPr>
        <p:spPr/>
        <p:txBody>
          <a:bodyPr/>
          <a:lstStyle/>
          <a:p>
            <a:r>
              <a:rPr lang="en-US"/>
              <a:t>Visit Types </a:t>
            </a:r>
          </a:p>
        </p:txBody>
      </p:sp>
      <p:graphicFrame>
        <p:nvGraphicFramePr>
          <p:cNvPr id="5" name="Table 5">
            <a:extLst>
              <a:ext uri="{FF2B5EF4-FFF2-40B4-BE49-F238E27FC236}">
                <a16:creationId xmlns:a16="http://schemas.microsoft.com/office/drawing/2014/main" id="{7217EDD0-71A6-45B5-B0B0-BA2890110AA1}"/>
              </a:ext>
            </a:extLst>
          </p:cNvPr>
          <p:cNvGraphicFramePr>
            <a:graphicFrameLocks noGrp="1"/>
          </p:cNvGraphicFramePr>
          <p:nvPr>
            <p:ph idx="1"/>
          </p:nvPr>
        </p:nvGraphicFramePr>
        <p:xfrm>
          <a:off x="628650" y="2226469"/>
          <a:ext cx="7886700" cy="2316480"/>
        </p:xfrm>
        <a:graphic>
          <a:graphicData uri="http://schemas.openxmlformats.org/drawingml/2006/table">
            <a:tbl>
              <a:tblPr firstRow="1" bandRow="1">
                <a:effectLst>
                  <a:outerShdw blurRad="50800" dist="38100" dir="13500000" algn="br" rotWithShape="0">
                    <a:prstClr val="black">
                      <a:alpha val="40000"/>
                    </a:prstClr>
                  </a:outerShdw>
                </a:effectLst>
                <a:tableStyleId>{5C22544A-7EE6-4342-B048-85BDC9FD1C3A}</a:tableStyleId>
              </a:tblPr>
              <a:tblGrid>
                <a:gridCol w="1971675">
                  <a:extLst>
                    <a:ext uri="{9D8B030D-6E8A-4147-A177-3AD203B41FA5}">
                      <a16:colId xmlns:a16="http://schemas.microsoft.com/office/drawing/2014/main" val="385824016"/>
                    </a:ext>
                  </a:extLst>
                </a:gridCol>
                <a:gridCol w="1971675">
                  <a:extLst>
                    <a:ext uri="{9D8B030D-6E8A-4147-A177-3AD203B41FA5}">
                      <a16:colId xmlns:a16="http://schemas.microsoft.com/office/drawing/2014/main" val="445510714"/>
                    </a:ext>
                  </a:extLst>
                </a:gridCol>
                <a:gridCol w="1971675">
                  <a:extLst>
                    <a:ext uri="{9D8B030D-6E8A-4147-A177-3AD203B41FA5}">
                      <a16:colId xmlns:a16="http://schemas.microsoft.com/office/drawing/2014/main" val="2937645448"/>
                    </a:ext>
                  </a:extLst>
                </a:gridCol>
                <a:gridCol w="1971675">
                  <a:extLst>
                    <a:ext uri="{9D8B030D-6E8A-4147-A177-3AD203B41FA5}">
                      <a16:colId xmlns:a16="http://schemas.microsoft.com/office/drawing/2014/main" val="2759280603"/>
                    </a:ext>
                  </a:extLst>
                </a:gridCol>
              </a:tblGrid>
              <a:tr h="594360">
                <a:tc>
                  <a:txBody>
                    <a:bodyPr/>
                    <a:lstStyle/>
                    <a:p>
                      <a:r>
                        <a:rPr lang="en-US" sz="1400"/>
                        <a:t>HEDIS MY 2022</a:t>
                      </a:r>
                    </a:p>
                  </a:txBody>
                  <a:tcPr marL="68580" marR="68580" marT="34290" marB="34290"/>
                </a:tc>
                <a:tc>
                  <a:txBody>
                    <a:bodyPr/>
                    <a:lstStyle/>
                    <a:p>
                      <a:r>
                        <a:rPr lang="en-US" sz="1400"/>
                        <a:t>Telephone Visit</a:t>
                      </a:r>
                    </a:p>
                    <a:p>
                      <a:r>
                        <a:rPr lang="en-US" sz="1200" b="0"/>
                        <a:t>(Telephone visits value set)</a:t>
                      </a:r>
                    </a:p>
                  </a:txBody>
                  <a:tcPr marL="68580" marR="68580" marT="34290" marB="34290"/>
                </a:tc>
                <a:tc>
                  <a:txBody>
                    <a:bodyPr/>
                    <a:lstStyle/>
                    <a:p>
                      <a:r>
                        <a:rPr lang="en-US" sz="1400"/>
                        <a:t>Telehealth Visit </a:t>
                      </a:r>
                    </a:p>
                    <a:p>
                      <a:r>
                        <a:rPr lang="en-US" sz="1100" b="0"/>
                        <a:t>(Visit setting Unspecified Value set w/ Telehealth POS value set) </a:t>
                      </a:r>
                    </a:p>
                  </a:txBody>
                  <a:tcPr marL="68580" marR="68580" marT="34290" marB="34290"/>
                </a:tc>
                <a:tc>
                  <a:txBody>
                    <a:bodyPr/>
                    <a:lstStyle/>
                    <a:p>
                      <a:r>
                        <a:rPr lang="en-US" sz="1400"/>
                        <a:t>E-visit /Virtual Check in </a:t>
                      </a:r>
                    </a:p>
                    <a:p>
                      <a:r>
                        <a:rPr lang="en-US" sz="1100" b="0"/>
                        <a:t>(Online Assessments Value set) </a:t>
                      </a:r>
                    </a:p>
                  </a:txBody>
                  <a:tcPr marL="68580" marR="68580" marT="34290" marB="34290"/>
                </a:tc>
                <a:extLst>
                  <a:ext uri="{0D108BD9-81ED-4DB2-BD59-A6C34878D82A}">
                    <a16:rowId xmlns:a16="http://schemas.microsoft.com/office/drawing/2014/main" val="2773549932"/>
                  </a:ext>
                </a:extLst>
              </a:tr>
              <a:tr h="685800">
                <a:tc>
                  <a:txBody>
                    <a:bodyPr/>
                    <a:lstStyle/>
                    <a:p>
                      <a:r>
                        <a:rPr lang="en-US" sz="1400"/>
                        <a:t>Follow Up After Hospitalization for Mental Illness </a:t>
                      </a:r>
                      <a:r>
                        <a:rPr lang="en-US" sz="1400" b="1"/>
                        <a:t>(FUH) </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331688532"/>
                  </a:ext>
                </a:extLst>
              </a:tr>
              <a:tr h="480060">
                <a:tc>
                  <a:txBody>
                    <a:bodyPr/>
                    <a:lstStyle/>
                    <a:p>
                      <a:r>
                        <a:rPr lang="en-US" sz="1400"/>
                        <a:t>Follow Up After ED visit for Mental Illness </a:t>
                      </a:r>
                      <a:r>
                        <a:rPr lang="en-US" sz="1400" b="1"/>
                        <a:t>(FUM) </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4212363814"/>
                  </a:ext>
                </a:extLst>
              </a:tr>
              <a:tr h="480060">
                <a:tc>
                  <a:txBody>
                    <a:bodyPr/>
                    <a:lstStyle/>
                    <a:p>
                      <a:r>
                        <a:rPr lang="en-US" sz="1400" b="0"/>
                        <a:t>Follow up After ED Visit for Substance Use </a:t>
                      </a:r>
                      <a:r>
                        <a:rPr lang="en-US" sz="1400" b="1"/>
                        <a:t> (FUA)</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2803427574"/>
                  </a:ext>
                </a:extLst>
              </a:tr>
            </a:tbl>
          </a:graphicData>
        </a:graphic>
      </p:graphicFrame>
      <p:sp>
        <p:nvSpPr>
          <p:cNvPr id="4" name="Slide Number Placeholder 3">
            <a:extLst>
              <a:ext uri="{FF2B5EF4-FFF2-40B4-BE49-F238E27FC236}">
                <a16:creationId xmlns:a16="http://schemas.microsoft.com/office/drawing/2014/main" id="{A2291EA7-34B5-4E1D-9BD3-17F650C1AE15}"/>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21</a:t>
            </a:fld>
            <a:endParaRPr lang="en-US"/>
          </a:p>
        </p:txBody>
      </p:sp>
      <p:pic>
        <p:nvPicPr>
          <p:cNvPr id="7" name="Graphic 6" descr="Checkmark with solid fill">
            <a:extLst>
              <a:ext uri="{FF2B5EF4-FFF2-40B4-BE49-F238E27FC236}">
                <a16:creationId xmlns:a16="http://schemas.microsoft.com/office/drawing/2014/main" id="{818574E8-926E-43D0-975A-59BA120E3F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8279" y="2979503"/>
            <a:ext cx="383999" cy="383999"/>
          </a:xfrm>
          <a:prstGeom prst="rect">
            <a:avLst/>
          </a:prstGeom>
        </p:spPr>
      </p:pic>
      <p:pic>
        <p:nvPicPr>
          <p:cNvPr id="8" name="Graphic 7" descr="Checkmark with solid fill">
            <a:extLst>
              <a:ext uri="{FF2B5EF4-FFF2-40B4-BE49-F238E27FC236}">
                <a16:creationId xmlns:a16="http://schemas.microsoft.com/office/drawing/2014/main" id="{055B86F6-2E0E-49C5-B7C7-B8AE56C2DE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3486" y="2979502"/>
            <a:ext cx="383999" cy="383999"/>
          </a:xfrm>
          <a:prstGeom prst="rect">
            <a:avLst/>
          </a:prstGeom>
        </p:spPr>
      </p:pic>
      <p:pic>
        <p:nvPicPr>
          <p:cNvPr id="9" name="Graphic 8" descr="Checkmark with solid fill">
            <a:extLst>
              <a:ext uri="{FF2B5EF4-FFF2-40B4-BE49-F238E27FC236}">
                <a16:creationId xmlns:a16="http://schemas.microsoft.com/office/drawing/2014/main" id="{CCA8EC9C-C418-4F0F-8776-59264A93BF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7817" y="3587926"/>
            <a:ext cx="354461" cy="354461"/>
          </a:xfrm>
          <a:prstGeom prst="rect">
            <a:avLst/>
          </a:prstGeom>
        </p:spPr>
      </p:pic>
      <p:pic>
        <p:nvPicPr>
          <p:cNvPr id="10" name="Graphic 9" descr="Checkmark with solid fill">
            <a:extLst>
              <a:ext uri="{FF2B5EF4-FFF2-40B4-BE49-F238E27FC236}">
                <a16:creationId xmlns:a16="http://schemas.microsoft.com/office/drawing/2014/main" id="{A65DBDB8-C931-4168-82C1-2C89C84F25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53480" y="3558388"/>
            <a:ext cx="383998" cy="383998"/>
          </a:xfrm>
          <a:prstGeom prst="rect">
            <a:avLst/>
          </a:prstGeom>
        </p:spPr>
      </p:pic>
      <p:pic>
        <p:nvPicPr>
          <p:cNvPr id="11" name="Graphic 10" descr="Checkmark with solid fill">
            <a:extLst>
              <a:ext uri="{FF2B5EF4-FFF2-40B4-BE49-F238E27FC236}">
                <a16:creationId xmlns:a16="http://schemas.microsoft.com/office/drawing/2014/main" id="{7B550097-313A-45FA-9D2B-F37C215D82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6947" y="3558388"/>
            <a:ext cx="383997" cy="383997"/>
          </a:xfrm>
          <a:prstGeom prst="rect">
            <a:avLst/>
          </a:prstGeom>
        </p:spPr>
      </p:pic>
      <p:pic>
        <p:nvPicPr>
          <p:cNvPr id="12" name="Graphic 11" descr="Checkmark with solid fill">
            <a:extLst>
              <a:ext uri="{FF2B5EF4-FFF2-40B4-BE49-F238E27FC236}">
                <a16:creationId xmlns:a16="http://schemas.microsoft.com/office/drawing/2014/main" id="{3F468610-2EA7-48F3-BF2A-727C4035BC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8279" y="4047269"/>
            <a:ext cx="354461" cy="354461"/>
          </a:xfrm>
          <a:prstGeom prst="rect">
            <a:avLst/>
          </a:prstGeom>
        </p:spPr>
      </p:pic>
      <p:pic>
        <p:nvPicPr>
          <p:cNvPr id="13" name="Graphic 12" descr="Checkmark with solid fill">
            <a:extLst>
              <a:ext uri="{FF2B5EF4-FFF2-40B4-BE49-F238E27FC236}">
                <a16:creationId xmlns:a16="http://schemas.microsoft.com/office/drawing/2014/main" id="{89C2AF08-B653-4A44-8FE8-ED2091DC6B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83017" y="4052141"/>
            <a:ext cx="354461" cy="354461"/>
          </a:xfrm>
          <a:prstGeom prst="rect">
            <a:avLst/>
          </a:prstGeom>
        </p:spPr>
      </p:pic>
      <p:pic>
        <p:nvPicPr>
          <p:cNvPr id="14" name="Graphic 13" descr="Checkmark with solid fill">
            <a:extLst>
              <a:ext uri="{FF2B5EF4-FFF2-40B4-BE49-F238E27FC236}">
                <a16:creationId xmlns:a16="http://schemas.microsoft.com/office/drawing/2014/main" id="{01BE3894-069D-4FAB-8D9F-BFFE335E47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01715" y="4017921"/>
            <a:ext cx="354461" cy="354461"/>
          </a:xfrm>
          <a:prstGeom prst="rect">
            <a:avLst/>
          </a:prstGeom>
        </p:spPr>
      </p:pic>
    </p:spTree>
    <p:extLst>
      <p:ext uri="{BB962C8B-B14F-4D97-AF65-F5344CB8AC3E}">
        <p14:creationId xmlns:p14="http://schemas.microsoft.com/office/powerpoint/2010/main" val="3192354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79CA-761B-412D-9D07-A2DDA50FF97F}"/>
              </a:ext>
            </a:extLst>
          </p:cNvPr>
          <p:cNvSpPr>
            <a:spLocks noGrp="1"/>
          </p:cNvSpPr>
          <p:nvPr>
            <p:ph type="title"/>
          </p:nvPr>
        </p:nvSpPr>
        <p:spPr/>
        <p:txBody>
          <a:bodyPr>
            <a:normAutofit/>
          </a:bodyPr>
          <a:lstStyle/>
          <a:p>
            <a:pPr algn="ctr"/>
            <a:r>
              <a:rPr lang="en-US" sz="2400"/>
              <a:t>Pharmacotherapy Dispensing and/or Medication Treatment Events for FUA  </a:t>
            </a:r>
          </a:p>
        </p:txBody>
      </p:sp>
      <p:sp>
        <p:nvSpPr>
          <p:cNvPr id="4" name="Slide Number Placeholder 3">
            <a:extLst>
              <a:ext uri="{FF2B5EF4-FFF2-40B4-BE49-F238E27FC236}">
                <a16:creationId xmlns:a16="http://schemas.microsoft.com/office/drawing/2014/main" id="{02962D03-170B-421F-9D9A-0AB79F955987}"/>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22</a:t>
            </a:fld>
            <a:endParaRPr lang="en-US"/>
          </a:p>
        </p:txBody>
      </p:sp>
      <p:graphicFrame>
        <p:nvGraphicFramePr>
          <p:cNvPr id="13" name="Content Placeholder 10">
            <a:extLst>
              <a:ext uri="{FF2B5EF4-FFF2-40B4-BE49-F238E27FC236}">
                <a16:creationId xmlns:a16="http://schemas.microsoft.com/office/drawing/2014/main" id="{2695BC38-A204-46B4-827E-E9BEFBEA66E5}"/>
              </a:ext>
            </a:extLst>
          </p:cNvPr>
          <p:cNvGraphicFramePr>
            <a:graphicFrameLocks noGrp="1"/>
          </p:cNvGraphicFramePr>
          <p:nvPr>
            <p:ph idx="1"/>
          </p:nvPr>
        </p:nvGraphicFramePr>
        <p:xfrm>
          <a:off x="501917" y="2125267"/>
          <a:ext cx="7886700" cy="3083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1937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6863-1D35-4234-B7F9-1A6DE073E751}"/>
              </a:ext>
            </a:extLst>
          </p:cNvPr>
          <p:cNvSpPr>
            <a:spLocks noGrp="1"/>
          </p:cNvSpPr>
          <p:nvPr>
            <p:ph type="title"/>
          </p:nvPr>
        </p:nvSpPr>
        <p:spPr>
          <a:xfrm>
            <a:off x="1916723" y="1938704"/>
            <a:ext cx="5310554" cy="2980593"/>
          </a:xfrm>
        </p:spPr>
        <p:txBody>
          <a:bodyPr>
            <a:normAutofit/>
          </a:bodyPr>
          <a:lstStyle/>
          <a:p>
            <a:pPr algn="ctr"/>
            <a:r>
              <a:rPr lang="en-US" sz="7200" dirty="0">
                <a:solidFill>
                  <a:srgbClr val="0070C0"/>
                </a:solidFill>
              </a:rPr>
              <a:t>Questions?</a:t>
            </a:r>
            <a:r>
              <a:rPr lang="en-US" sz="7200" dirty="0">
                <a:solidFill>
                  <a:schemeClr val="bg1">
                    <a:lumMod val="95000"/>
                    <a:lumOff val="5000"/>
                  </a:schemeClr>
                </a:solidFill>
              </a:rPr>
              <a:t>? </a:t>
            </a:r>
            <a:r>
              <a:rPr lang="en-US" sz="4050" dirty="0">
                <a:solidFill>
                  <a:schemeClr val="bg1">
                    <a:lumMod val="95000"/>
                    <a:lumOff val="5000"/>
                  </a:schemeClr>
                </a:solidFill>
              </a:rPr>
              <a:t>stions? </a:t>
            </a:r>
          </a:p>
        </p:txBody>
      </p:sp>
      <p:sp>
        <p:nvSpPr>
          <p:cNvPr id="3" name="Slide Number Placeholder 2">
            <a:extLst>
              <a:ext uri="{FF2B5EF4-FFF2-40B4-BE49-F238E27FC236}">
                <a16:creationId xmlns:a16="http://schemas.microsoft.com/office/drawing/2014/main" id="{17D983C8-C6B3-42A9-A203-04D927EE946B}"/>
              </a:ext>
            </a:extLst>
          </p:cNvPr>
          <p:cNvSpPr>
            <a:spLocks noGrp="1"/>
          </p:cNvSpPr>
          <p:nvPr>
            <p:ph type="sldNum" sz="quarter" idx="12"/>
          </p:nvPr>
        </p:nvSpPr>
        <p:spPr>
          <a:xfrm>
            <a:off x="10999292" y="6256960"/>
            <a:ext cx="371061" cy="365125"/>
          </a:xfrm>
          <a:prstGeom prst="rect">
            <a:avLst/>
          </a:prstGeom>
          <a:solidFill>
            <a:srgbClr val="7F7F7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450"/>
              </a:spcAft>
            </a:pPr>
            <a:fld id="{2AB94945-FCF1-014A-AF51-891552C232EB}" type="slidenum">
              <a:rPr lang="en-US" smtClean="0"/>
              <a:pPr algn="ctr">
                <a:spcAft>
                  <a:spcPts val="450"/>
                </a:spcAft>
              </a:pPr>
              <a:t>23</a:t>
            </a:fld>
            <a:endParaRPr lang="en-US" sz="1125">
              <a:solidFill>
                <a:srgbClr val="FFFFFF"/>
              </a:solidFill>
            </a:endParaRPr>
          </a:p>
        </p:txBody>
      </p:sp>
    </p:spTree>
    <p:extLst>
      <p:ext uri="{BB962C8B-B14F-4D97-AF65-F5344CB8AC3E}">
        <p14:creationId xmlns:p14="http://schemas.microsoft.com/office/powerpoint/2010/main" val="2550197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5C3E-39C4-4FEB-BA9E-95F470D562D5}"/>
              </a:ext>
            </a:extLst>
          </p:cNvPr>
          <p:cNvSpPr>
            <a:spLocks noGrp="1"/>
          </p:cNvSpPr>
          <p:nvPr>
            <p:ph type="ctrTitle"/>
          </p:nvPr>
        </p:nvSpPr>
        <p:spPr>
          <a:xfrm>
            <a:off x="2749752" y="2736422"/>
            <a:ext cx="6858000" cy="879128"/>
          </a:xfrm>
        </p:spPr>
        <p:txBody>
          <a:bodyPr>
            <a:noAutofit/>
          </a:bodyPr>
          <a:lstStyle/>
          <a:p>
            <a:r>
              <a:rPr lang="en-US" sz="3000"/>
              <a:t>Supporting Members in the </a:t>
            </a:r>
            <a:br>
              <a:rPr lang="en-US" sz="3000"/>
            </a:br>
            <a:r>
              <a:rPr lang="en-US" sz="3000"/>
              <a:t>FUH, FUM, &amp; FUA Measures </a:t>
            </a:r>
          </a:p>
        </p:txBody>
      </p:sp>
      <p:sp>
        <p:nvSpPr>
          <p:cNvPr id="3" name="Slide Number Placeholder 2">
            <a:extLst>
              <a:ext uri="{FF2B5EF4-FFF2-40B4-BE49-F238E27FC236}">
                <a16:creationId xmlns:a16="http://schemas.microsoft.com/office/drawing/2014/main" id="{85167007-8848-4ED8-8AA8-04E4736EC107}"/>
              </a:ext>
            </a:extLst>
          </p:cNvPr>
          <p:cNvSpPr>
            <a:spLocks noGrp="1"/>
          </p:cNvSpPr>
          <p:nvPr>
            <p:ph type="sldNum" sz="quarter" idx="12"/>
          </p:nvPr>
        </p:nvSpPr>
        <p:spPr/>
        <p:txBody>
          <a:bodyPr/>
          <a:lstStyle/>
          <a:p>
            <a:fld id="{2AB94945-FCF1-014A-AF51-891552C232EB}" type="slidenum">
              <a:rPr lang="en-US" smtClean="0"/>
              <a:t>24</a:t>
            </a:fld>
            <a:endParaRPr lang="en-US"/>
          </a:p>
        </p:txBody>
      </p:sp>
    </p:spTree>
    <p:extLst>
      <p:ext uri="{BB962C8B-B14F-4D97-AF65-F5344CB8AC3E}">
        <p14:creationId xmlns:p14="http://schemas.microsoft.com/office/powerpoint/2010/main" val="415305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FB9C8-5F99-43D1-BBFD-B63F72A6A63B}"/>
              </a:ext>
            </a:extLst>
          </p:cNvPr>
          <p:cNvSpPr>
            <a:spLocks noGrp="1"/>
          </p:cNvSpPr>
          <p:nvPr>
            <p:ph type="title"/>
          </p:nvPr>
        </p:nvSpPr>
        <p:spPr>
          <a:xfrm>
            <a:off x="93216" y="1131094"/>
            <a:ext cx="9181019" cy="1003102"/>
          </a:xfrm>
        </p:spPr>
        <p:txBody>
          <a:bodyPr>
            <a:noAutofit/>
          </a:bodyPr>
          <a:lstStyle/>
          <a:p>
            <a:pPr algn="ctr"/>
            <a:r>
              <a:rPr lang="en-US" sz="2700">
                <a:latin typeface="Arial"/>
                <a:cs typeface="Arial"/>
              </a:rPr>
              <a:t>What Can CMs &amp; CCs Do to Support These Measures? </a:t>
            </a:r>
            <a:endParaRPr lang="en-US" sz="2700"/>
          </a:p>
        </p:txBody>
      </p:sp>
      <p:graphicFrame>
        <p:nvGraphicFramePr>
          <p:cNvPr id="6" name="Content Placeholder 2">
            <a:extLst>
              <a:ext uri="{FF2B5EF4-FFF2-40B4-BE49-F238E27FC236}">
                <a16:creationId xmlns:a16="http://schemas.microsoft.com/office/drawing/2014/main" id="{F468BC32-80F7-31BA-DAB9-23D9B69CBC25}"/>
              </a:ext>
            </a:extLst>
          </p:cNvPr>
          <p:cNvGraphicFramePr>
            <a:graphicFrameLocks noGrp="1"/>
          </p:cNvGraphicFramePr>
          <p:nvPr>
            <p:ph idx="1"/>
          </p:nvPr>
        </p:nvGraphicFramePr>
        <p:xfrm>
          <a:off x="628650" y="2226469"/>
          <a:ext cx="7886700" cy="2909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27DF9D3-C5C3-4B29-BFE0-159EB912B9E6}"/>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25</a:t>
            </a:fld>
            <a:endParaRPr lang="en-US"/>
          </a:p>
        </p:txBody>
      </p:sp>
    </p:spTree>
    <p:extLst>
      <p:ext uri="{BB962C8B-B14F-4D97-AF65-F5344CB8AC3E}">
        <p14:creationId xmlns:p14="http://schemas.microsoft.com/office/powerpoint/2010/main" val="484956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6863-1D35-4234-B7F9-1A6DE073E751}"/>
              </a:ext>
            </a:extLst>
          </p:cNvPr>
          <p:cNvSpPr>
            <a:spLocks noGrp="1"/>
          </p:cNvSpPr>
          <p:nvPr>
            <p:ph type="title"/>
          </p:nvPr>
        </p:nvSpPr>
        <p:spPr>
          <a:xfrm>
            <a:off x="1916723" y="1938704"/>
            <a:ext cx="5310554" cy="2980593"/>
          </a:xfrm>
        </p:spPr>
        <p:txBody>
          <a:bodyPr>
            <a:normAutofit/>
          </a:bodyPr>
          <a:lstStyle/>
          <a:p>
            <a:pPr algn="ctr"/>
            <a:r>
              <a:rPr lang="en-US" sz="4050">
                <a:solidFill>
                  <a:schemeClr val="bg1">
                    <a:lumMod val="95000"/>
                    <a:lumOff val="5000"/>
                  </a:schemeClr>
                </a:solidFill>
              </a:rPr>
              <a:t>Questions? </a:t>
            </a:r>
          </a:p>
        </p:txBody>
      </p:sp>
      <p:sp>
        <p:nvSpPr>
          <p:cNvPr id="3" name="Slide Number Placeholder 2">
            <a:extLst>
              <a:ext uri="{FF2B5EF4-FFF2-40B4-BE49-F238E27FC236}">
                <a16:creationId xmlns:a16="http://schemas.microsoft.com/office/drawing/2014/main" id="{17D983C8-C6B3-42A9-A203-04D927EE946B}"/>
              </a:ext>
            </a:extLst>
          </p:cNvPr>
          <p:cNvSpPr>
            <a:spLocks noGrp="1"/>
          </p:cNvSpPr>
          <p:nvPr>
            <p:ph type="sldNum" sz="quarter" idx="12"/>
          </p:nvPr>
        </p:nvSpPr>
        <p:spPr>
          <a:xfrm>
            <a:off x="10999292" y="6256960"/>
            <a:ext cx="371061" cy="365125"/>
          </a:xfrm>
          <a:prstGeom prst="rect">
            <a:avLst/>
          </a:prstGeom>
          <a:solidFill>
            <a:srgbClr val="7F7F7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450"/>
              </a:spcAft>
            </a:pPr>
            <a:fld id="{2AB94945-FCF1-014A-AF51-891552C232EB}" type="slidenum">
              <a:rPr lang="en-US" smtClean="0"/>
              <a:pPr algn="ctr">
                <a:spcAft>
                  <a:spcPts val="450"/>
                </a:spcAft>
              </a:pPr>
              <a:t>26</a:t>
            </a:fld>
            <a:endParaRPr lang="en-US" sz="1125">
              <a:solidFill>
                <a:srgbClr val="FFFFFF"/>
              </a:solidFill>
            </a:endParaRPr>
          </a:p>
        </p:txBody>
      </p:sp>
      <p:sp>
        <p:nvSpPr>
          <p:cNvPr id="7" name="TextBox 6">
            <a:extLst>
              <a:ext uri="{FF2B5EF4-FFF2-40B4-BE49-F238E27FC236}">
                <a16:creationId xmlns:a16="http://schemas.microsoft.com/office/drawing/2014/main" id="{08057D36-599D-41F1-B749-DCB99D947BC3}"/>
              </a:ext>
            </a:extLst>
          </p:cNvPr>
          <p:cNvSpPr txBox="1"/>
          <p:nvPr/>
        </p:nvSpPr>
        <p:spPr>
          <a:xfrm>
            <a:off x="2906713" y="2647344"/>
            <a:ext cx="5551487" cy="1200329"/>
          </a:xfrm>
          <a:prstGeom prst="rect">
            <a:avLst/>
          </a:prstGeom>
          <a:noFill/>
        </p:spPr>
        <p:txBody>
          <a:bodyPr wrap="square">
            <a:spAutoFit/>
          </a:bodyPr>
          <a:lstStyle/>
          <a:p>
            <a:r>
              <a:rPr lang="en-US" sz="7200" dirty="0">
                <a:solidFill>
                  <a:srgbClr val="0070C0"/>
                </a:solidFill>
              </a:rPr>
              <a:t>Questions?</a:t>
            </a:r>
            <a:r>
              <a:rPr lang="en-US" sz="7200" dirty="0">
                <a:solidFill>
                  <a:schemeClr val="bg1">
                    <a:lumMod val="95000"/>
                    <a:lumOff val="5000"/>
                  </a:schemeClr>
                </a:solidFill>
              </a:rPr>
              <a:t>? </a:t>
            </a:r>
            <a:endParaRPr lang="en-US" sz="7200" dirty="0"/>
          </a:p>
        </p:txBody>
      </p:sp>
    </p:spTree>
    <p:extLst>
      <p:ext uri="{BB962C8B-B14F-4D97-AF65-F5344CB8AC3E}">
        <p14:creationId xmlns:p14="http://schemas.microsoft.com/office/powerpoint/2010/main" val="841361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144E-C596-ADB0-8000-620442AAF2BE}"/>
              </a:ext>
            </a:extLst>
          </p:cNvPr>
          <p:cNvSpPr>
            <a:spLocks noGrp="1"/>
          </p:cNvSpPr>
          <p:nvPr>
            <p:ph type="ctrTitle"/>
          </p:nvPr>
        </p:nvSpPr>
        <p:spPr>
          <a:xfrm>
            <a:off x="2168709" y="2549872"/>
            <a:ext cx="6858000" cy="879128"/>
          </a:xfrm>
        </p:spPr>
        <p:txBody>
          <a:bodyPr/>
          <a:lstStyle/>
          <a:p>
            <a:r>
              <a:rPr lang="en-US"/>
              <a:t>Member Rewards </a:t>
            </a:r>
          </a:p>
        </p:txBody>
      </p:sp>
      <p:sp>
        <p:nvSpPr>
          <p:cNvPr id="3" name="Slide Number Placeholder 2">
            <a:extLst>
              <a:ext uri="{FF2B5EF4-FFF2-40B4-BE49-F238E27FC236}">
                <a16:creationId xmlns:a16="http://schemas.microsoft.com/office/drawing/2014/main" id="{1479FA46-55B8-7B65-CAC3-FD1EA00D794A}"/>
              </a:ext>
            </a:extLst>
          </p:cNvPr>
          <p:cNvSpPr>
            <a:spLocks noGrp="1"/>
          </p:cNvSpPr>
          <p:nvPr>
            <p:ph type="sldNum" sz="quarter" idx="12"/>
          </p:nvPr>
        </p:nvSpPr>
        <p:spPr/>
        <p:txBody>
          <a:bodyPr/>
          <a:lstStyle/>
          <a:p>
            <a:fld id="{2AB94945-FCF1-014A-AF51-891552C232EB}" type="slidenum">
              <a:rPr lang="en-US" smtClean="0"/>
              <a:t>27</a:t>
            </a:fld>
            <a:endParaRPr lang="en-US"/>
          </a:p>
        </p:txBody>
      </p:sp>
    </p:spTree>
    <p:extLst>
      <p:ext uri="{BB962C8B-B14F-4D97-AF65-F5344CB8AC3E}">
        <p14:creationId xmlns:p14="http://schemas.microsoft.com/office/powerpoint/2010/main" val="2468440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97DECB-3DB6-43F0-9BAB-BF7B260C5C8A}"/>
              </a:ext>
            </a:extLst>
          </p:cNvPr>
          <p:cNvGraphicFramePr>
            <a:graphicFrameLocks noChangeAspect="1"/>
          </p:cNvGraphicFramePr>
          <p:nvPr>
            <p:custDataLst>
              <p:tags r:id="rId2"/>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spid="_x0000_s1026" name="think-cell Slide" r:id="rId4" imgW="395" imgH="396" progId="TCLayout.ActiveDocument.1">
                  <p:embed/>
                </p:oleObj>
              </mc:Choice>
              <mc:Fallback>
                <p:oleObj name="think-cell Slide" r:id="rId4" imgW="395" imgH="396" progId="TCLayout.ActiveDocument.1">
                  <p:embed/>
                  <p:pic>
                    <p:nvPicPr>
                      <p:cNvPr id="6" name="Object 5" hidden="1">
                        <a:extLst>
                          <a:ext uri="{FF2B5EF4-FFF2-40B4-BE49-F238E27FC236}">
                            <a16:creationId xmlns:a16="http://schemas.microsoft.com/office/drawing/2014/main" id="{5397DECB-3DB6-43F0-9BAB-BF7B260C5C8A}"/>
                          </a:ext>
                        </a:extLst>
                      </p:cNvPr>
                      <p:cNvPicPr/>
                      <p:nvPr/>
                    </p:nvPicPr>
                    <p:blipFill>
                      <a:blip r:embed="rId5"/>
                      <a:stretch>
                        <a:fillRect/>
                      </a:stretch>
                    </p:blipFill>
                    <p:spPr>
                      <a:xfrm>
                        <a:off x="1191" y="858441"/>
                        <a:ext cx="1191" cy="1191"/>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1F710C3C-4D92-43B5-9A66-2DC416152BFE}"/>
              </a:ext>
            </a:extLst>
          </p:cNvPr>
          <p:cNvSpPr>
            <a:spLocks noGrp="1"/>
          </p:cNvSpPr>
          <p:nvPr>
            <p:ph type="title"/>
          </p:nvPr>
        </p:nvSpPr>
        <p:spPr/>
        <p:txBody>
          <a:bodyPr vert="horz">
            <a:normAutofit/>
          </a:bodyPr>
          <a:lstStyle/>
          <a:p>
            <a:r>
              <a:rPr lang="en-US" sz="2100">
                <a:latin typeface="Avenir Next LT Pro" panose="020B0504020202020204" pitchFamily="34" charset="0"/>
              </a:rPr>
              <a:t>Enhanced Member Rewards Program</a:t>
            </a:r>
          </a:p>
        </p:txBody>
      </p:sp>
      <p:sp>
        <p:nvSpPr>
          <p:cNvPr id="2" name="Content Placeholder 1">
            <a:extLst>
              <a:ext uri="{FF2B5EF4-FFF2-40B4-BE49-F238E27FC236}">
                <a16:creationId xmlns:a16="http://schemas.microsoft.com/office/drawing/2014/main" id="{394BC4E2-9ADA-72CB-0C3C-1A05EFBD73F4}"/>
              </a:ext>
            </a:extLst>
          </p:cNvPr>
          <p:cNvSpPr>
            <a:spLocks noGrp="1"/>
          </p:cNvSpPr>
          <p:nvPr>
            <p:ph idx="1"/>
          </p:nvPr>
        </p:nvSpPr>
        <p:spPr/>
        <p:txBody>
          <a:bodyPr>
            <a:normAutofit/>
          </a:bodyPr>
          <a:lstStyle/>
          <a:p>
            <a:pPr>
              <a:buClr>
                <a:schemeClr val="accent1"/>
              </a:buClr>
            </a:pPr>
            <a:r>
              <a:rPr lang="en-US" sz="1350">
                <a:latin typeface="Avenir Next LT Pro" panose="020B0504020202020204" pitchFamily="34" charset="0"/>
              </a:rPr>
              <a:t>Member Rewards Program now includes colorectal and cervical cancer screenings, as well as flu shot incentives.</a:t>
            </a:r>
          </a:p>
          <a:p>
            <a:pPr>
              <a:buClr>
                <a:schemeClr val="accent1"/>
              </a:buClr>
            </a:pPr>
            <a:r>
              <a:rPr lang="en-US" sz="1350">
                <a:latin typeface="Avenir Next LT Pro" panose="020B0504020202020204" pitchFamily="34" charset="0"/>
              </a:rPr>
              <a:t>Enhanced Rewards:</a:t>
            </a:r>
          </a:p>
          <a:p>
            <a:pPr marL="900113" lvl="2" indent="-214313">
              <a:spcAft>
                <a:spcPts val="450"/>
              </a:spcAft>
              <a:buClr>
                <a:schemeClr val="accent1"/>
              </a:buClr>
              <a:buFont typeface="Wingdings" panose="05000000000000000000" pitchFamily="2" charset="2"/>
              <a:buChar char="q"/>
            </a:pPr>
            <a:r>
              <a:rPr lang="en-US" sz="1350">
                <a:latin typeface="Avenir Next LT Pro" panose="020B0504020202020204" pitchFamily="34" charset="0"/>
              </a:rPr>
              <a:t>PCP annual visit – $50 reward for DOS on or after 8/1/22</a:t>
            </a:r>
          </a:p>
          <a:p>
            <a:pPr marL="900113" lvl="2" indent="-214313">
              <a:spcAft>
                <a:spcPts val="450"/>
              </a:spcAft>
              <a:buClr>
                <a:schemeClr val="accent1"/>
              </a:buClr>
              <a:buFont typeface="Wingdings" panose="05000000000000000000" pitchFamily="2" charset="2"/>
              <a:buChar char="q"/>
            </a:pPr>
            <a:r>
              <a:rPr lang="en-US" sz="1350">
                <a:latin typeface="Avenir Next LT Pro" panose="020B0504020202020204" pitchFamily="34" charset="0"/>
              </a:rPr>
              <a:t>Annual health risk screening – $50 reward – for completion dates on or after 7/1/22</a:t>
            </a:r>
          </a:p>
          <a:p>
            <a:pPr marL="900113" lvl="2" indent="-214313">
              <a:spcAft>
                <a:spcPts val="450"/>
              </a:spcAft>
              <a:buClr>
                <a:schemeClr val="accent1"/>
              </a:buClr>
              <a:buFont typeface="Wingdings" panose="05000000000000000000" pitchFamily="2" charset="2"/>
              <a:buChar char="q"/>
            </a:pPr>
            <a:r>
              <a:rPr lang="en-US" sz="1350">
                <a:latin typeface="Avenir Next LT Pro" panose="020B0504020202020204" pitchFamily="34" charset="0"/>
              </a:rPr>
              <a:t>Colorectal cancer screening – $50 reward for DOS on or after 8/1/22</a:t>
            </a:r>
          </a:p>
          <a:p>
            <a:pPr marL="900113" lvl="2" indent="-214313">
              <a:spcAft>
                <a:spcPts val="450"/>
              </a:spcAft>
              <a:buClr>
                <a:schemeClr val="accent1"/>
              </a:buClr>
              <a:buFont typeface="Wingdings" panose="05000000000000000000" pitchFamily="2" charset="2"/>
              <a:buChar char="q"/>
            </a:pPr>
            <a:r>
              <a:rPr lang="en-US" sz="1350">
                <a:latin typeface="Avenir Next LT Pro" panose="020B0504020202020204" pitchFamily="34" charset="0"/>
              </a:rPr>
              <a:t>Cervical cancer screening – $50 reward for DOS on or after 8/1/22</a:t>
            </a:r>
          </a:p>
          <a:p>
            <a:pPr marL="900113" lvl="2" indent="-214313">
              <a:spcAft>
                <a:spcPts val="450"/>
              </a:spcAft>
              <a:buClr>
                <a:schemeClr val="accent1"/>
              </a:buClr>
              <a:buFont typeface="Wingdings" panose="05000000000000000000" pitchFamily="2" charset="2"/>
              <a:buChar char="q"/>
            </a:pPr>
            <a:r>
              <a:rPr lang="en-US" sz="1350">
                <a:latin typeface="Avenir Next LT Pro" panose="020B0504020202020204" pitchFamily="34" charset="0"/>
              </a:rPr>
              <a:t>Mammography program – $50 reward for DOS on or after 8/1/22</a:t>
            </a:r>
          </a:p>
          <a:p>
            <a:pPr marL="900113" lvl="2" indent="-214313">
              <a:spcAft>
                <a:spcPts val="450"/>
              </a:spcAft>
              <a:buClr>
                <a:schemeClr val="accent1"/>
              </a:buClr>
              <a:buFont typeface="Wingdings" panose="05000000000000000000" pitchFamily="2" charset="2"/>
              <a:buChar char="q"/>
            </a:pPr>
            <a:r>
              <a:rPr lang="en-US" sz="1350">
                <a:latin typeface="Avenir Next LT Pro" panose="020B0504020202020204" pitchFamily="34" charset="0"/>
              </a:rPr>
              <a:t>Flu shot – $10 reward for DOS on or after 9/1/22</a:t>
            </a:r>
          </a:p>
          <a:p>
            <a:pPr marL="900113" lvl="2" indent="-214313">
              <a:spcAft>
                <a:spcPts val="450"/>
              </a:spcAft>
              <a:buClr>
                <a:schemeClr val="accent1"/>
              </a:buClr>
              <a:buFont typeface="Wingdings" panose="05000000000000000000" pitchFamily="2" charset="2"/>
              <a:buChar char="q"/>
            </a:pPr>
            <a:r>
              <a:rPr lang="en-US" sz="1350">
                <a:latin typeface="Avenir Next LT Pro" panose="020B0504020202020204" pitchFamily="34" charset="0"/>
              </a:rPr>
              <a:t>Notification of Pregnancy - $50 reward for notifications on or after 10/1/22</a:t>
            </a:r>
          </a:p>
          <a:p>
            <a:pPr marL="900113" lvl="2" indent="-214313">
              <a:spcAft>
                <a:spcPts val="450"/>
              </a:spcAft>
              <a:buClr>
                <a:schemeClr val="accent1"/>
              </a:buClr>
              <a:buFont typeface="Wingdings" panose="05000000000000000000" pitchFamily="2" charset="2"/>
              <a:buChar char="q"/>
            </a:pPr>
            <a:r>
              <a:rPr lang="en-US" sz="1350">
                <a:latin typeface="Avenir Next LT Pro" panose="020B0504020202020204" pitchFamily="34" charset="0"/>
              </a:rPr>
              <a:t>COVID 19 Vaccinations - $50 for first vaccination, $10 for second vaccinations, and $10 for boosters for completion dates on or after 1/1/23</a:t>
            </a:r>
          </a:p>
        </p:txBody>
      </p:sp>
      <p:sp>
        <p:nvSpPr>
          <p:cNvPr id="3" name="Slide Number Placeholder 2">
            <a:extLst>
              <a:ext uri="{FF2B5EF4-FFF2-40B4-BE49-F238E27FC236}">
                <a16:creationId xmlns:a16="http://schemas.microsoft.com/office/drawing/2014/main" id="{65C38D57-2339-4F80-AC5A-11C206B14A86}"/>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28</a:t>
            </a:fld>
            <a:endParaRPr lang="en-US"/>
          </a:p>
        </p:txBody>
      </p:sp>
    </p:spTree>
    <p:extLst>
      <p:ext uri="{BB962C8B-B14F-4D97-AF65-F5344CB8AC3E}">
        <p14:creationId xmlns:p14="http://schemas.microsoft.com/office/powerpoint/2010/main" val="3597156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97DECB-3DB6-43F0-9BAB-BF7B260C5C8A}"/>
              </a:ext>
            </a:extLst>
          </p:cNvPr>
          <p:cNvGraphicFramePr>
            <a:graphicFrameLocks noChangeAspect="1"/>
          </p:cNvGraphicFramePr>
          <p:nvPr>
            <p:custDataLst>
              <p:tags r:id="rId2"/>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spid="_x0000_s2050" name="think-cell Slide" r:id="rId4" imgW="395" imgH="396" progId="TCLayout.ActiveDocument.1">
                  <p:embed/>
                </p:oleObj>
              </mc:Choice>
              <mc:Fallback>
                <p:oleObj name="think-cell Slide" r:id="rId4" imgW="395" imgH="396" progId="TCLayout.ActiveDocument.1">
                  <p:embed/>
                  <p:pic>
                    <p:nvPicPr>
                      <p:cNvPr id="6" name="Object 5" hidden="1">
                        <a:extLst>
                          <a:ext uri="{FF2B5EF4-FFF2-40B4-BE49-F238E27FC236}">
                            <a16:creationId xmlns:a16="http://schemas.microsoft.com/office/drawing/2014/main" id="{5397DECB-3DB6-43F0-9BAB-BF7B260C5C8A}"/>
                          </a:ext>
                        </a:extLst>
                      </p:cNvPr>
                      <p:cNvPicPr/>
                      <p:nvPr/>
                    </p:nvPicPr>
                    <p:blipFill>
                      <a:blip r:embed="rId5"/>
                      <a:stretch>
                        <a:fillRect/>
                      </a:stretch>
                    </p:blipFill>
                    <p:spPr>
                      <a:xfrm>
                        <a:off x="1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9DC3A67-8D6A-B9C2-4BA6-A6D58092C641}"/>
              </a:ext>
            </a:extLst>
          </p:cNvPr>
          <p:cNvSpPr>
            <a:spLocks noGrp="1"/>
          </p:cNvSpPr>
          <p:nvPr>
            <p:ph type="title"/>
          </p:nvPr>
        </p:nvSpPr>
        <p:spPr>
          <a:xfrm>
            <a:off x="628650" y="799859"/>
            <a:ext cx="7886700" cy="994172"/>
          </a:xfrm>
        </p:spPr>
        <p:txBody>
          <a:bodyPr vert="horz">
            <a:normAutofit/>
          </a:bodyPr>
          <a:lstStyle/>
          <a:p>
            <a:r>
              <a:rPr lang="en-US" sz="2100">
                <a:latin typeface="Avenir Next LT Pro" panose="020B0504020202020204" pitchFamily="34" charset="0"/>
              </a:rPr>
              <a:t>Rewards Program</a:t>
            </a:r>
            <a:br>
              <a:rPr lang="en-US" sz="2100">
                <a:latin typeface="Avenir Next LT Pro" panose="020B0504020202020204" pitchFamily="34" charset="0"/>
              </a:rPr>
            </a:br>
            <a:endParaRPr lang="en-US" sz="2100"/>
          </a:p>
        </p:txBody>
      </p:sp>
      <p:sp>
        <p:nvSpPr>
          <p:cNvPr id="3" name="Slide Number Placeholder 2">
            <a:extLst>
              <a:ext uri="{FF2B5EF4-FFF2-40B4-BE49-F238E27FC236}">
                <a16:creationId xmlns:a16="http://schemas.microsoft.com/office/drawing/2014/main" id="{65C38D57-2339-4F80-AC5A-11C206B14A86}"/>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29</a:t>
            </a:fld>
            <a:endParaRPr lang="en-US"/>
          </a:p>
        </p:txBody>
      </p:sp>
      <p:graphicFrame>
        <p:nvGraphicFramePr>
          <p:cNvPr id="7" name="Table 7">
            <a:extLst>
              <a:ext uri="{FF2B5EF4-FFF2-40B4-BE49-F238E27FC236}">
                <a16:creationId xmlns:a16="http://schemas.microsoft.com/office/drawing/2014/main" id="{BCB60A3D-EAEA-43E8-AACC-4DBA1A2BFCE5}"/>
              </a:ext>
            </a:extLst>
          </p:cNvPr>
          <p:cNvGraphicFramePr>
            <a:graphicFrameLocks noGrp="1"/>
          </p:cNvGraphicFramePr>
          <p:nvPr/>
        </p:nvGraphicFramePr>
        <p:xfrm>
          <a:off x="173115" y="1348642"/>
          <a:ext cx="8862134" cy="4754880"/>
        </p:xfrm>
        <a:graphic>
          <a:graphicData uri="http://schemas.openxmlformats.org/drawingml/2006/table">
            <a:tbl>
              <a:tblPr firstRow="1" bandRow="1">
                <a:tableStyleId>{5C22544A-7EE6-4342-B048-85BDC9FD1C3A}</a:tableStyleId>
              </a:tblPr>
              <a:tblGrid>
                <a:gridCol w="1260855">
                  <a:extLst>
                    <a:ext uri="{9D8B030D-6E8A-4147-A177-3AD203B41FA5}">
                      <a16:colId xmlns:a16="http://schemas.microsoft.com/office/drawing/2014/main" val="1092314688"/>
                    </a:ext>
                  </a:extLst>
                </a:gridCol>
                <a:gridCol w="1616626">
                  <a:extLst>
                    <a:ext uri="{9D8B030D-6E8A-4147-A177-3AD203B41FA5}">
                      <a16:colId xmlns:a16="http://schemas.microsoft.com/office/drawing/2014/main" val="879829731"/>
                    </a:ext>
                  </a:extLst>
                </a:gridCol>
                <a:gridCol w="2403287">
                  <a:extLst>
                    <a:ext uri="{9D8B030D-6E8A-4147-A177-3AD203B41FA5}">
                      <a16:colId xmlns:a16="http://schemas.microsoft.com/office/drawing/2014/main" val="353897967"/>
                    </a:ext>
                  </a:extLst>
                </a:gridCol>
                <a:gridCol w="3581366">
                  <a:extLst>
                    <a:ext uri="{9D8B030D-6E8A-4147-A177-3AD203B41FA5}">
                      <a16:colId xmlns:a16="http://schemas.microsoft.com/office/drawing/2014/main" val="1385998887"/>
                    </a:ext>
                  </a:extLst>
                </a:gridCol>
              </a:tblGrid>
              <a:tr h="182880">
                <a:tc>
                  <a:txBody>
                    <a:bodyPr/>
                    <a:lstStyle/>
                    <a:p>
                      <a:r>
                        <a:rPr lang="en-US" sz="800"/>
                        <a:t>Reward</a:t>
                      </a:r>
                    </a:p>
                  </a:txBody>
                  <a:tcPr marL="68580" marR="68580" marT="34290" marB="34290"/>
                </a:tc>
                <a:tc>
                  <a:txBody>
                    <a:bodyPr/>
                    <a:lstStyle/>
                    <a:p>
                      <a:r>
                        <a:rPr lang="en-US" sz="800"/>
                        <a:t>Who Qualifies</a:t>
                      </a:r>
                    </a:p>
                  </a:txBody>
                  <a:tcPr marL="68580" marR="68580" marT="34290" marB="34290"/>
                </a:tc>
                <a:tc>
                  <a:txBody>
                    <a:bodyPr/>
                    <a:lstStyle/>
                    <a:p>
                      <a:r>
                        <a:rPr lang="en-US" sz="800"/>
                        <a:t>Required Activity</a:t>
                      </a:r>
                    </a:p>
                  </a:txBody>
                  <a:tcPr marL="68580" marR="68580" marT="34290" marB="34290"/>
                </a:tc>
                <a:tc>
                  <a:txBody>
                    <a:bodyPr/>
                    <a:lstStyle/>
                    <a:p>
                      <a:r>
                        <a:rPr lang="en-US" sz="800"/>
                        <a:t>Reward</a:t>
                      </a:r>
                    </a:p>
                  </a:txBody>
                  <a:tcPr marL="68580" marR="68580" marT="34290" marB="34290"/>
                </a:tc>
                <a:extLst>
                  <a:ext uri="{0D108BD9-81ED-4DB2-BD59-A6C34878D82A}">
                    <a16:rowId xmlns:a16="http://schemas.microsoft.com/office/drawing/2014/main" val="4274647634"/>
                  </a:ext>
                </a:extLst>
              </a:tr>
              <a:tr h="411480">
                <a:tc>
                  <a:txBody>
                    <a:bodyPr/>
                    <a:lstStyle/>
                    <a:p>
                      <a:r>
                        <a:rPr lang="en-US" sz="800"/>
                        <a:t>Notification of Pregnancy</a:t>
                      </a:r>
                    </a:p>
                  </a:txBody>
                  <a:tcPr marL="68580" marR="68580" marT="34290" marB="34290"/>
                </a:tc>
                <a:tc>
                  <a:txBody>
                    <a:bodyPr/>
                    <a:lstStyle/>
                    <a:p>
                      <a:r>
                        <a:rPr lang="en-US" sz="800"/>
                        <a:t>Members who are pregnant</a:t>
                      </a:r>
                    </a:p>
                  </a:txBody>
                  <a:tcPr marL="68580" marR="68580" marT="34290" marB="34290"/>
                </a:tc>
                <a:tc>
                  <a:txBody>
                    <a:bodyPr/>
                    <a:lstStyle/>
                    <a:p>
                      <a:r>
                        <a:rPr lang="en-US" sz="800"/>
                        <a:t>Complete the Notification</a:t>
                      </a:r>
                    </a:p>
                    <a:p>
                      <a:r>
                        <a:rPr lang="en-US" sz="800"/>
                        <a:t>of Pregnancy form on our website under</a:t>
                      </a:r>
                    </a:p>
                    <a:p>
                      <a:r>
                        <a:rPr lang="en-US" sz="800"/>
                        <a:t>Member Resources.</a:t>
                      </a:r>
                    </a:p>
                  </a:txBody>
                  <a:tcPr marL="68580" marR="68580" marT="34290" marB="34290"/>
                </a:tc>
                <a:tc>
                  <a:txBody>
                    <a:bodyPr/>
                    <a:lstStyle/>
                    <a:p>
                      <a:r>
                        <a:rPr lang="en-US" sz="800"/>
                        <a:t>$50 reward will be added to your card for completing the form. *Effective 10/01/22</a:t>
                      </a:r>
                    </a:p>
                  </a:txBody>
                  <a:tcPr marL="68580" marR="68580" marT="34290" marB="34290"/>
                </a:tc>
                <a:extLst>
                  <a:ext uri="{0D108BD9-81ED-4DB2-BD59-A6C34878D82A}">
                    <a16:rowId xmlns:a16="http://schemas.microsoft.com/office/drawing/2014/main" val="1896558989"/>
                  </a:ext>
                </a:extLst>
              </a:tr>
              <a:tr h="297180">
                <a:tc>
                  <a:txBody>
                    <a:bodyPr/>
                    <a:lstStyle/>
                    <a:p>
                      <a:r>
                        <a:rPr lang="en-US" sz="800"/>
                        <a:t>Post Partum Visit</a:t>
                      </a:r>
                    </a:p>
                  </a:txBody>
                  <a:tcPr marL="68580" marR="68580" marT="34290" marB="34290"/>
                </a:tc>
                <a:tc>
                  <a:txBody>
                    <a:bodyPr/>
                    <a:lstStyle/>
                    <a:p>
                      <a:r>
                        <a:rPr lang="en-US" sz="800"/>
                        <a:t>Moms who recently delivered babies</a:t>
                      </a:r>
                    </a:p>
                  </a:txBody>
                  <a:tcPr marL="68580" marR="68580" marT="34290" marB="34290"/>
                </a:tc>
                <a:tc>
                  <a:txBody>
                    <a:bodyPr/>
                    <a:lstStyle/>
                    <a:p>
                      <a:r>
                        <a:rPr lang="en-US" sz="800"/>
                        <a:t>Visit your doctor for a follow-up exam 1-12 weeks after delivery.</a:t>
                      </a:r>
                    </a:p>
                  </a:txBody>
                  <a:tcPr marL="68580" marR="68580" marT="34290" marB="34290"/>
                </a:tc>
                <a:tc>
                  <a:txBody>
                    <a:bodyPr/>
                    <a:lstStyle/>
                    <a:p>
                      <a:r>
                        <a:rPr lang="en-US" sz="800"/>
                        <a:t>$25 reward will be added to your card.</a:t>
                      </a:r>
                    </a:p>
                  </a:txBody>
                  <a:tcPr marL="68580" marR="68580" marT="34290" marB="34290"/>
                </a:tc>
                <a:extLst>
                  <a:ext uri="{0D108BD9-81ED-4DB2-BD59-A6C34878D82A}">
                    <a16:rowId xmlns:a16="http://schemas.microsoft.com/office/drawing/2014/main" val="3657168226"/>
                  </a:ext>
                </a:extLst>
              </a:tr>
              <a:tr h="182880">
                <a:tc>
                  <a:txBody>
                    <a:bodyPr/>
                    <a:lstStyle/>
                    <a:p>
                      <a:r>
                        <a:rPr lang="en-US" sz="800"/>
                        <a:t>Prenatal Visit</a:t>
                      </a:r>
                    </a:p>
                  </a:txBody>
                  <a:tcPr marL="68580" marR="68580" marT="34290" marB="34290"/>
                </a:tc>
                <a:tc>
                  <a:txBody>
                    <a:bodyPr/>
                    <a:lstStyle/>
                    <a:p>
                      <a:r>
                        <a:rPr lang="en-US" sz="800"/>
                        <a:t>Pregnant CountyCare members</a:t>
                      </a:r>
                    </a:p>
                  </a:txBody>
                  <a:tcPr marL="68580" marR="68580" marT="34290" marB="34290"/>
                </a:tc>
                <a:tc>
                  <a:txBody>
                    <a:bodyPr/>
                    <a:lstStyle/>
                    <a:p>
                      <a:r>
                        <a:rPr lang="en-US" sz="800"/>
                        <a:t>Visit your doctor for prenatal visits.</a:t>
                      </a:r>
                    </a:p>
                  </a:txBody>
                  <a:tcPr marL="68580" marR="68580" marT="34290" marB="34290"/>
                </a:tc>
                <a:tc>
                  <a:txBody>
                    <a:bodyPr/>
                    <a:lstStyle/>
                    <a:p>
                      <a:r>
                        <a:rPr lang="en-US" sz="800"/>
                        <a:t>$10 reward for up to 14 prenatal visits will be added to your card.</a:t>
                      </a:r>
                    </a:p>
                  </a:txBody>
                  <a:tcPr marL="68580" marR="68580" marT="34290" marB="34290"/>
                </a:tc>
                <a:extLst>
                  <a:ext uri="{0D108BD9-81ED-4DB2-BD59-A6C34878D82A}">
                    <a16:rowId xmlns:a16="http://schemas.microsoft.com/office/drawing/2014/main" val="2706236686"/>
                  </a:ext>
                </a:extLst>
              </a:tr>
              <a:tr h="182880">
                <a:tc>
                  <a:txBody>
                    <a:bodyPr/>
                    <a:lstStyle/>
                    <a:p>
                      <a:r>
                        <a:rPr lang="en-US" sz="800"/>
                        <a:t>Childhood Immunizations</a:t>
                      </a:r>
                    </a:p>
                  </a:txBody>
                  <a:tcPr marL="68580" marR="68580" marT="34290" marB="34290"/>
                </a:tc>
                <a:tc>
                  <a:txBody>
                    <a:bodyPr/>
                    <a:lstStyle/>
                    <a:p>
                      <a:r>
                        <a:rPr lang="en-US" sz="800"/>
                        <a:t>Members under 2 years old</a:t>
                      </a:r>
                    </a:p>
                  </a:txBody>
                  <a:tcPr marL="68580" marR="68580" marT="34290" marB="34290"/>
                </a:tc>
                <a:tc>
                  <a:txBody>
                    <a:bodyPr/>
                    <a:lstStyle/>
                    <a:p>
                      <a:r>
                        <a:rPr lang="en-US" sz="800"/>
                        <a:t>See their doctor to have your child immunized. </a:t>
                      </a:r>
                    </a:p>
                  </a:txBody>
                  <a:tcPr marL="68580" marR="68580" marT="34290" marB="34290"/>
                </a:tc>
                <a:tc>
                  <a:txBody>
                    <a:bodyPr/>
                    <a:lstStyle/>
                    <a:p>
                      <a:r>
                        <a:rPr lang="en-US" sz="800"/>
                        <a:t>$10 reward per shot will be added to your child's card, up to 10 total. </a:t>
                      </a:r>
                    </a:p>
                  </a:txBody>
                  <a:tcPr marL="68580" marR="68580" marT="34290" marB="34290"/>
                </a:tc>
                <a:extLst>
                  <a:ext uri="{0D108BD9-81ED-4DB2-BD59-A6C34878D82A}">
                    <a16:rowId xmlns:a16="http://schemas.microsoft.com/office/drawing/2014/main" val="2973543115"/>
                  </a:ext>
                </a:extLst>
              </a:tr>
              <a:tr h="297180">
                <a:tc>
                  <a:txBody>
                    <a:bodyPr/>
                    <a:lstStyle/>
                    <a:p>
                      <a:r>
                        <a:rPr lang="en-US" sz="800"/>
                        <a:t>Well Child Visits</a:t>
                      </a:r>
                    </a:p>
                  </a:txBody>
                  <a:tcPr marL="68580" marR="68580" marT="34290" marB="34290"/>
                </a:tc>
                <a:tc>
                  <a:txBody>
                    <a:bodyPr/>
                    <a:lstStyle/>
                    <a:p>
                      <a:r>
                        <a:rPr lang="en-US" sz="800"/>
                        <a:t>Members under 15 months old</a:t>
                      </a:r>
                    </a:p>
                  </a:txBody>
                  <a:tcPr marL="68580" marR="68580" marT="34290" marB="34290"/>
                </a:tc>
                <a:tc>
                  <a:txBody>
                    <a:bodyPr/>
                    <a:lstStyle/>
                    <a:p>
                      <a:r>
                        <a:rPr lang="en-US" sz="800"/>
                        <a:t>See their doctor for well-child visits as recommended.</a:t>
                      </a:r>
                    </a:p>
                  </a:txBody>
                  <a:tcPr marL="68580" marR="68580" marT="34290" marB="34290"/>
                </a:tc>
                <a:tc>
                  <a:txBody>
                    <a:bodyPr/>
                    <a:lstStyle/>
                    <a:p>
                      <a:r>
                        <a:rPr lang="en-US" sz="800"/>
                        <a:t>$50 reward will be added to your child's card for taking them to their doctor within 30 days of birth, $10 for each of the next 5 visits.</a:t>
                      </a:r>
                    </a:p>
                  </a:txBody>
                  <a:tcPr marL="68580" marR="68580" marT="34290" marB="34290"/>
                </a:tc>
                <a:extLst>
                  <a:ext uri="{0D108BD9-81ED-4DB2-BD59-A6C34878D82A}">
                    <a16:rowId xmlns:a16="http://schemas.microsoft.com/office/drawing/2014/main" val="971386391"/>
                  </a:ext>
                </a:extLst>
              </a:tr>
              <a:tr h="297180">
                <a:tc>
                  <a:txBody>
                    <a:bodyPr/>
                    <a:lstStyle/>
                    <a:p>
                      <a:r>
                        <a:rPr lang="en-US" sz="800"/>
                        <a:t>Flu Shot</a:t>
                      </a:r>
                    </a:p>
                  </a:txBody>
                  <a:tcPr marL="68580" marR="68580" marT="34290" marB="34290"/>
                </a:tc>
                <a:tc>
                  <a:txBody>
                    <a:bodyPr/>
                    <a:lstStyle/>
                    <a:p>
                      <a:r>
                        <a:rPr lang="en-US" sz="800"/>
                        <a:t>CountyCare Members ages 6 months and older</a:t>
                      </a:r>
                    </a:p>
                  </a:txBody>
                  <a:tcPr marL="68580" marR="68580" marT="34290" marB="34290"/>
                </a:tc>
                <a:tc>
                  <a:txBody>
                    <a:bodyPr/>
                    <a:lstStyle/>
                    <a:p>
                      <a:r>
                        <a:rPr lang="en-US" sz="800"/>
                        <a:t>Receive a flu shot from your PCP, Pediatrician, or an in-network pharmacy.</a:t>
                      </a:r>
                    </a:p>
                  </a:txBody>
                  <a:tcPr marL="68580" marR="68580" marT="34290" marB="34290"/>
                </a:tc>
                <a:tc>
                  <a:txBody>
                    <a:bodyPr/>
                    <a:lstStyle/>
                    <a:p>
                      <a:r>
                        <a:rPr lang="en-US" sz="800"/>
                        <a:t>$10 reward will be added to your card for completing your flu shot once per year. *Effective 09/01/22</a:t>
                      </a:r>
                    </a:p>
                  </a:txBody>
                  <a:tcPr marL="68580" marR="68580" marT="34290" marB="34290"/>
                </a:tc>
                <a:extLst>
                  <a:ext uri="{0D108BD9-81ED-4DB2-BD59-A6C34878D82A}">
                    <a16:rowId xmlns:a16="http://schemas.microsoft.com/office/drawing/2014/main" val="2763718357"/>
                  </a:ext>
                </a:extLst>
              </a:tr>
              <a:tr h="182880">
                <a:tc>
                  <a:txBody>
                    <a:bodyPr/>
                    <a:lstStyle/>
                    <a:p>
                      <a:r>
                        <a:rPr lang="en-US" sz="800"/>
                        <a:t>Cervical Cancer Screening</a:t>
                      </a:r>
                    </a:p>
                  </a:txBody>
                  <a:tcPr marL="68580" marR="68580" marT="34290" marB="34290"/>
                </a:tc>
                <a:tc>
                  <a:txBody>
                    <a:bodyPr/>
                    <a:lstStyle/>
                    <a:p>
                      <a:r>
                        <a:rPr lang="en-US" sz="800"/>
                        <a:t>Female members ages 21 – 64</a:t>
                      </a:r>
                    </a:p>
                  </a:txBody>
                  <a:tcPr marL="68580" marR="68580" marT="34290" marB="34290"/>
                </a:tc>
                <a:tc>
                  <a:txBody>
                    <a:bodyPr/>
                    <a:lstStyle/>
                    <a:p>
                      <a:r>
                        <a:rPr lang="en-US" sz="800"/>
                        <a:t>Get a cervical cancer screening from a network provider.</a:t>
                      </a:r>
                    </a:p>
                  </a:txBody>
                  <a:tcPr marL="68580" marR="68580" marT="34290" marB="34290"/>
                </a:tc>
                <a:tc>
                  <a:txBody>
                    <a:bodyPr/>
                    <a:lstStyle/>
                    <a:p>
                      <a:r>
                        <a:rPr lang="en-US" sz="800"/>
                        <a:t>$50 reward will be added to your card once per year. *Effective 08/01/22</a:t>
                      </a:r>
                    </a:p>
                  </a:txBody>
                  <a:tcPr marL="68580" marR="68580" marT="34290" marB="34290"/>
                </a:tc>
                <a:extLst>
                  <a:ext uri="{0D108BD9-81ED-4DB2-BD59-A6C34878D82A}">
                    <a16:rowId xmlns:a16="http://schemas.microsoft.com/office/drawing/2014/main" val="797770370"/>
                  </a:ext>
                </a:extLst>
              </a:tr>
              <a:tr h="182880">
                <a:tc>
                  <a:txBody>
                    <a:bodyPr/>
                    <a:lstStyle/>
                    <a:p>
                      <a:r>
                        <a:rPr lang="en-US" sz="800"/>
                        <a:t>Annual Mammogram</a:t>
                      </a:r>
                    </a:p>
                  </a:txBody>
                  <a:tcPr marL="68580" marR="68580" marT="34290" marB="34290"/>
                </a:tc>
                <a:tc>
                  <a:txBody>
                    <a:bodyPr/>
                    <a:lstStyle/>
                    <a:p>
                      <a:r>
                        <a:rPr lang="en-US" sz="800"/>
                        <a:t>Female members 45-74</a:t>
                      </a:r>
                    </a:p>
                  </a:txBody>
                  <a:tcPr marL="68580" marR="68580" marT="34290" marB="34290"/>
                </a:tc>
                <a:tc>
                  <a:txBody>
                    <a:bodyPr/>
                    <a:lstStyle/>
                    <a:p>
                      <a:r>
                        <a:rPr lang="en-US" sz="800"/>
                        <a:t>Get a mammogram from a network provider.</a:t>
                      </a:r>
                    </a:p>
                  </a:txBody>
                  <a:tcPr marL="68580" marR="68580" marT="34290" marB="34290"/>
                </a:tc>
                <a:tc>
                  <a:txBody>
                    <a:bodyPr/>
                    <a:lstStyle/>
                    <a:p>
                      <a:r>
                        <a:rPr lang="en-US" sz="800"/>
                        <a:t>$50 reward will be added to your card once per year. *Effective 08/01/22</a:t>
                      </a:r>
                    </a:p>
                  </a:txBody>
                  <a:tcPr marL="68580" marR="68580" marT="34290" marB="34290"/>
                </a:tc>
                <a:extLst>
                  <a:ext uri="{0D108BD9-81ED-4DB2-BD59-A6C34878D82A}">
                    <a16:rowId xmlns:a16="http://schemas.microsoft.com/office/drawing/2014/main" val="4191161032"/>
                  </a:ext>
                </a:extLst>
              </a:tr>
              <a:tr h="297180">
                <a:tc>
                  <a:txBody>
                    <a:bodyPr/>
                    <a:lstStyle/>
                    <a:p>
                      <a:r>
                        <a:rPr lang="en-US" sz="800"/>
                        <a:t>Health Risk Screening</a:t>
                      </a:r>
                    </a:p>
                  </a:txBody>
                  <a:tcPr marL="68580" marR="68580" marT="34290" marB="34290"/>
                </a:tc>
                <a:tc>
                  <a:txBody>
                    <a:bodyPr/>
                    <a:lstStyle/>
                    <a:p>
                      <a:r>
                        <a:rPr lang="en-US" sz="800"/>
                        <a:t>All CountyCare members </a:t>
                      </a:r>
                    </a:p>
                  </a:txBody>
                  <a:tcPr marL="68580" marR="68580" marT="34290" marB="34290"/>
                </a:tc>
                <a:tc>
                  <a:txBody>
                    <a:bodyPr/>
                    <a:lstStyle/>
                    <a:p>
                      <a:r>
                        <a:rPr lang="en-US" sz="800"/>
                        <a:t>Contact your Care Coordinator to complete your annual screening.</a:t>
                      </a:r>
                    </a:p>
                  </a:txBody>
                  <a:tcPr marL="68580" marR="68580" marT="34290" marB="34290"/>
                </a:tc>
                <a:tc>
                  <a:txBody>
                    <a:bodyPr/>
                    <a:lstStyle/>
                    <a:p>
                      <a:r>
                        <a:rPr lang="en-US" sz="800"/>
                        <a:t>$50 reward for completing annual Health Risk Screening will be added to your card once per year. *Effective 07/01/22</a:t>
                      </a:r>
                    </a:p>
                  </a:txBody>
                  <a:tcPr marL="68580" marR="68580" marT="34290" marB="34290"/>
                </a:tc>
                <a:extLst>
                  <a:ext uri="{0D108BD9-81ED-4DB2-BD59-A6C34878D82A}">
                    <a16:rowId xmlns:a16="http://schemas.microsoft.com/office/drawing/2014/main" val="1536292878"/>
                  </a:ext>
                </a:extLst>
              </a:tr>
              <a:tr h="297180">
                <a:tc>
                  <a:txBody>
                    <a:bodyPr/>
                    <a:lstStyle/>
                    <a:p>
                      <a:r>
                        <a:rPr lang="en-US" sz="800"/>
                        <a:t>PCP Annual Check-Up</a:t>
                      </a:r>
                    </a:p>
                  </a:txBody>
                  <a:tcPr marL="68580" marR="68580" marT="34290" marB="34290"/>
                </a:tc>
                <a:tc>
                  <a:txBody>
                    <a:bodyPr/>
                    <a:lstStyle/>
                    <a:p>
                      <a:r>
                        <a:rPr lang="en-US" sz="800"/>
                        <a:t>Members 16 months and older</a:t>
                      </a:r>
                    </a:p>
                  </a:txBody>
                  <a:tcPr marL="68580" marR="68580" marT="34290" marB="34290"/>
                </a:tc>
                <a:tc>
                  <a:txBody>
                    <a:bodyPr/>
                    <a:lstStyle/>
                    <a:p>
                      <a:r>
                        <a:rPr lang="en-US" sz="800"/>
                        <a:t>Visit your assigned primary care doctor for an annual check-up.</a:t>
                      </a:r>
                    </a:p>
                  </a:txBody>
                  <a:tcPr marL="68580" marR="68580" marT="34290" marB="34290"/>
                </a:tc>
                <a:tc>
                  <a:txBody>
                    <a:bodyPr/>
                    <a:lstStyle/>
                    <a:p>
                      <a:r>
                        <a:rPr lang="en-US" sz="800"/>
                        <a:t>$50 reward will be added to your card once per year. *Effective 08/01/22</a:t>
                      </a:r>
                    </a:p>
                  </a:txBody>
                  <a:tcPr marL="68580" marR="68580" marT="34290" marB="34290"/>
                </a:tc>
                <a:extLst>
                  <a:ext uri="{0D108BD9-81ED-4DB2-BD59-A6C34878D82A}">
                    <a16:rowId xmlns:a16="http://schemas.microsoft.com/office/drawing/2014/main" val="377878771"/>
                  </a:ext>
                </a:extLst>
              </a:tr>
              <a:tr h="297180">
                <a:tc>
                  <a:txBody>
                    <a:bodyPr/>
                    <a:lstStyle/>
                    <a:p>
                      <a:r>
                        <a:rPr lang="en-US" sz="800"/>
                        <a:t>Colorectal Cancer Screening</a:t>
                      </a:r>
                    </a:p>
                  </a:txBody>
                  <a:tcPr marL="68580" marR="68580" marT="34290" marB="34290"/>
                </a:tc>
                <a:tc>
                  <a:txBody>
                    <a:bodyPr/>
                    <a:lstStyle/>
                    <a:p>
                      <a:r>
                        <a:rPr lang="en-US" sz="800"/>
                        <a:t>Members ages 45 to 75</a:t>
                      </a:r>
                    </a:p>
                  </a:txBody>
                  <a:tcPr marL="68580" marR="68580" marT="34290" marB="34290"/>
                </a:tc>
                <a:tc>
                  <a:txBody>
                    <a:bodyPr/>
                    <a:lstStyle/>
                    <a:p>
                      <a:r>
                        <a:rPr lang="en-US" sz="800"/>
                        <a:t>Get a colorectal cancer screening from a network provider.</a:t>
                      </a:r>
                    </a:p>
                  </a:txBody>
                  <a:tcPr marL="68580" marR="68580" marT="34290" marB="34290"/>
                </a:tc>
                <a:tc>
                  <a:txBody>
                    <a:bodyPr/>
                    <a:lstStyle/>
                    <a:p>
                      <a:r>
                        <a:rPr lang="en-US" sz="800"/>
                        <a:t>$50 reward will be added to your card at most once per year. *Effective 08/01/22</a:t>
                      </a:r>
                    </a:p>
                  </a:txBody>
                  <a:tcPr marL="68580" marR="68580" marT="34290" marB="34290"/>
                </a:tc>
                <a:extLst>
                  <a:ext uri="{0D108BD9-81ED-4DB2-BD59-A6C34878D82A}">
                    <a16:rowId xmlns:a16="http://schemas.microsoft.com/office/drawing/2014/main" val="400745186"/>
                  </a:ext>
                </a:extLst>
              </a:tr>
              <a:tr h="297180">
                <a:tc>
                  <a:txBody>
                    <a:bodyPr/>
                    <a:lstStyle/>
                    <a:p>
                      <a:r>
                        <a:rPr lang="en-US" sz="800"/>
                        <a:t>Managing Diabetes</a:t>
                      </a:r>
                    </a:p>
                  </a:txBody>
                  <a:tcPr marL="68580" marR="68580" marT="34290" marB="34290"/>
                </a:tc>
                <a:tc>
                  <a:txBody>
                    <a:bodyPr/>
                    <a:lstStyle/>
                    <a:p>
                      <a:r>
                        <a:rPr lang="en-US" sz="800"/>
                        <a:t>Diabetic members ages 18-75</a:t>
                      </a:r>
                    </a:p>
                  </a:txBody>
                  <a:tcPr marL="68580" marR="68580" marT="34290" marB="34290"/>
                </a:tc>
                <a:tc>
                  <a:txBody>
                    <a:bodyPr/>
                    <a:lstStyle/>
                    <a:p>
                      <a:r>
                        <a:rPr lang="en-US" sz="800"/>
                        <a:t>Visit your provider and get your blood tests and urine screens.</a:t>
                      </a:r>
                    </a:p>
                  </a:txBody>
                  <a:tcPr marL="68580" marR="68580" marT="34290" marB="34290"/>
                </a:tc>
                <a:tc>
                  <a:txBody>
                    <a:bodyPr/>
                    <a:lstStyle/>
                    <a:p>
                      <a:r>
                        <a:rPr lang="en-US" sz="800"/>
                        <a:t>$25 reward will be added to your card once per year.</a:t>
                      </a:r>
                    </a:p>
                  </a:txBody>
                  <a:tcPr marL="68580" marR="68580" marT="34290" marB="34290"/>
                </a:tc>
                <a:extLst>
                  <a:ext uri="{0D108BD9-81ED-4DB2-BD59-A6C34878D82A}">
                    <a16:rowId xmlns:a16="http://schemas.microsoft.com/office/drawing/2014/main" val="4216486146"/>
                  </a:ext>
                </a:extLst>
              </a:tr>
              <a:tr h="411480">
                <a:tc>
                  <a:txBody>
                    <a:bodyPr/>
                    <a:lstStyle/>
                    <a:p>
                      <a:r>
                        <a:rPr lang="en-US" sz="800"/>
                        <a:t>Behavioral Health Follow-up visits (FUM and FUH)</a:t>
                      </a:r>
                    </a:p>
                  </a:txBody>
                  <a:tcPr marL="68580" marR="68580" marT="34290" marB="34290">
                    <a:solidFill>
                      <a:schemeClr val="accent6">
                        <a:lumMod val="20000"/>
                        <a:lumOff val="80000"/>
                      </a:schemeClr>
                    </a:solidFill>
                  </a:tcPr>
                </a:tc>
                <a:tc>
                  <a:txBody>
                    <a:bodyPr/>
                    <a:lstStyle/>
                    <a:p>
                      <a:r>
                        <a:rPr lang="en-US" sz="800"/>
                        <a:t>All members 6 and older</a:t>
                      </a:r>
                    </a:p>
                  </a:txBody>
                  <a:tcPr marL="68580" marR="68580" marT="34290" marB="34290">
                    <a:solidFill>
                      <a:schemeClr val="accent6">
                        <a:lumMod val="20000"/>
                        <a:lumOff val="80000"/>
                      </a:schemeClr>
                    </a:solidFill>
                  </a:tcPr>
                </a:tc>
                <a:tc>
                  <a:txBody>
                    <a:bodyPr/>
                    <a:lstStyle/>
                    <a:p>
                      <a:r>
                        <a:rPr lang="en-US" sz="800"/>
                        <a:t>Follow up with your doctor after ER visits and inpatient hospital stays for behavioral health.</a:t>
                      </a:r>
                    </a:p>
                  </a:txBody>
                  <a:tcPr marL="68580" marR="68580" marT="34290" marB="34290">
                    <a:solidFill>
                      <a:schemeClr val="accent6">
                        <a:lumMod val="20000"/>
                        <a:lumOff val="80000"/>
                      </a:schemeClr>
                    </a:solidFill>
                  </a:tcPr>
                </a:tc>
                <a:tc>
                  <a:txBody>
                    <a:bodyPr/>
                    <a:lstStyle/>
                    <a:p>
                      <a:r>
                        <a:rPr lang="en-US" sz="800"/>
                        <a:t>$20 reward for seeing your doctor within 7 days; or $10 if it is between 8-30 days after an ER visit for behavioral health. $20 reward for seeing your doctor within 7 days; or $10 if it is between 8-30 days after an inpatient behavioral health stay.</a:t>
                      </a:r>
                    </a:p>
                  </a:txBody>
                  <a:tcPr marL="68580" marR="68580" marT="34290" marB="34290">
                    <a:solidFill>
                      <a:schemeClr val="accent6">
                        <a:lumMod val="20000"/>
                        <a:lumOff val="80000"/>
                      </a:schemeClr>
                    </a:solidFill>
                  </a:tcPr>
                </a:tc>
                <a:extLst>
                  <a:ext uri="{0D108BD9-81ED-4DB2-BD59-A6C34878D82A}">
                    <a16:rowId xmlns:a16="http://schemas.microsoft.com/office/drawing/2014/main" val="3257666144"/>
                  </a:ext>
                </a:extLst>
              </a:tr>
              <a:tr h="297180">
                <a:tc>
                  <a:txBody>
                    <a:bodyPr/>
                    <a:lstStyle/>
                    <a:p>
                      <a:r>
                        <a:rPr lang="en-US" sz="800"/>
                        <a:t>Follow-up after Hospital Admission</a:t>
                      </a:r>
                    </a:p>
                  </a:txBody>
                  <a:tcPr marL="68580" marR="68580" marT="34290" marB="34290"/>
                </a:tc>
                <a:tc>
                  <a:txBody>
                    <a:bodyPr/>
                    <a:lstStyle/>
                    <a:p>
                      <a:r>
                        <a:rPr lang="en-US" sz="800"/>
                        <a:t>All members 6 and older</a:t>
                      </a:r>
                    </a:p>
                  </a:txBody>
                  <a:tcPr marL="68580" marR="68580" marT="34290" marB="34290"/>
                </a:tc>
                <a:tc>
                  <a:txBody>
                    <a:bodyPr/>
                    <a:lstStyle/>
                    <a:p>
                      <a:r>
                        <a:rPr lang="en-US" sz="800"/>
                        <a:t>See your doctor within 14 days after an inpatient hospital stay.</a:t>
                      </a:r>
                    </a:p>
                  </a:txBody>
                  <a:tcPr marL="68580" marR="68580" marT="34290" marB="34290"/>
                </a:tc>
                <a:tc>
                  <a:txBody>
                    <a:bodyPr/>
                    <a:lstStyle/>
                    <a:p>
                      <a:r>
                        <a:rPr lang="en-US" sz="800"/>
                        <a:t>$20 reward will be added to your card. </a:t>
                      </a:r>
                    </a:p>
                  </a:txBody>
                  <a:tcPr marL="68580" marR="68580" marT="34290" marB="34290"/>
                </a:tc>
                <a:extLst>
                  <a:ext uri="{0D108BD9-81ED-4DB2-BD59-A6C34878D82A}">
                    <a16:rowId xmlns:a16="http://schemas.microsoft.com/office/drawing/2014/main" val="2573913871"/>
                  </a:ext>
                </a:extLst>
              </a:tr>
              <a:tr h="297180">
                <a:tc>
                  <a:txBody>
                    <a:bodyPr/>
                    <a:lstStyle/>
                    <a:p>
                      <a:r>
                        <a:rPr lang="en-US" sz="800"/>
                        <a:t>COVID Vaccine</a:t>
                      </a:r>
                    </a:p>
                  </a:txBody>
                  <a:tcPr marL="68580" marR="68580" marT="34290" marB="34290"/>
                </a:tc>
                <a:tc>
                  <a:txBody>
                    <a:bodyPr/>
                    <a:lstStyle/>
                    <a:p>
                      <a:r>
                        <a:rPr lang="en-US" sz="800"/>
                        <a:t>All member 6 months and older</a:t>
                      </a:r>
                    </a:p>
                  </a:txBody>
                  <a:tcPr marL="68580" marR="68580" marT="34290" marB="34290"/>
                </a:tc>
                <a:tc>
                  <a:txBody>
                    <a:bodyPr/>
                    <a:lstStyle/>
                    <a:p>
                      <a:r>
                        <a:rPr lang="en-US" sz="800"/>
                        <a:t>Receive your first, second, or booster COVID vaccinations</a:t>
                      </a:r>
                    </a:p>
                  </a:txBody>
                  <a:tcPr marL="68580" marR="68580" marT="34290" marB="34290"/>
                </a:tc>
                <a:tc>
                  <a:txBody>
                    <a:bodyPr/>
                    <a:lstStyle/>
                    <a:p>
                      <a:r>
                        <a:rPr lang="en-US" sz="800"/>
                        <a:t>$50 for the first vaccine, $10 for the second vaccine, and $10 for all boosters *Effective 1/1/23</a:t>
                      </a:r>
                    </a:p>
                  </a:txBody>
                  <a:tcPr marL="68580" marR="68580" marT="34290" marB="34290"/>
                </a:tc>
                <a:extLst>
                  <a:ext uri="{0D108BD9-81ED-4DB2-BD59-A6C34878D82A}">
                    <a16:rowId xmlns:a16="http://schemas.microsoft.com/office/drawing/2014/main" val="952377757"/>
                  </a:ext>
                </a:extLst>
              </a:tr>
            </a:tbl>
          </a:graphicData>
        </a:graphic>
      </p:graphicFrame>
    </p:spTree>
    <p:extLst>
      <p:ext uri="{BB962C8B-B14F-4D97-AF65-F5344CB8AC3E}">
        <p14:creationId xmlns:p14="http://schemas.microsoft.com/office/powerpoint/2010/main" val="3231493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0D1F-B93B-96A9-CFA8-9B224DE9CF97}"/>
              </a:ext>
            </a:extLst>
          </p:cNvPr>
          <p:cNvSpPr>
            <a:spLocks noGrp="1"/>
          </p:cNvSpPr>
          <p:nvPr>
            <p:ph type="ctrTitle"/>
          </p:nvPr>
        </p:nvSpPr>
        <p:spPr>
          <a:xfrm>
            <a:off x="685800" y="699667"/>
            <a:ext cx="7893050" cy="3637383"/>
          </a:xfrm>
        </p:spPr>
        <p:txBody>
          <a:bodyPr>
            <a:noAutofit/>
          </a:bodyPr>
          <a:lstStyle/>
          <a:p>
            <a:r>
              <a:rPr lang="en-US" dirty="0"/>
              <a:t>Care Management Training on </a:t>
            </a:r>
            <a:br>
              <a:rPr lang="en-US" dirty="0"/>
            </a:br>
            <a:r>
              <a:rPr lang="en-US" dirty="0"/>
              <a:t>FUH,FUM, &amp; FUA</a:t>
            </a:r>
          </a:p>
        </p:txBody>
      </p:sp>
    </p:spTree>
    <p:extLst>
      <p:ext uri="{BB962C8B-B14F-4D97-AF65-F5344CB8AC3E}">
        <p14:creationId xmlns:p14="http://schemas.microsoft.com/office/powerpoint/2010/main" val="4019158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9298-55B5-4A89-99C1-625B7C9FCEF4}"/>
              </a:ext>
            </a:extLst>
          </p:cNvPr>
          <p:cNvSpPr>
            <a:spLocks noGrp="1"/>
          </p:cNvSpPr>
          <p:nvPr>
            <p:ph type="title"/>
          </p:nvPr>
        </p:nvSpPr>
        <p:spPr>
          <a:xfrm>
            <a:off x="852321" y="1327924"/>
            <a:ext cx="5605629" cy="994172"/>
          </a:xfrm>
        </p:spPr>
        <p:txBody>
          <a:bodyPr>
            <a:normAutofit/>
          </a:bodyPr>
          <a:lstStyle/>
          <a:p>
            <a:r>
              <a:rPr lang="en-US"/>
              <a:t>FUH and FUM Rewards</a:t>
            </a:r>
          </a:p>
        </p:txBody>
      </p:sp>
      <p:sp>
        <p:nvSpPr>
          <p:cNvPr id="3" name="Content Placeholder 2">
            <a:extLst>
              <a:ext uri="{FF2B5EF4-FFF2-40B4-BE49-F238E27FC236}">
                <a16:creationId xmlns:a16="http://schemas.microsoft.com/office/drawing/2014/main" id="{33CBD5FE-37A7-4C88-AEDF-993890946CB2}"/>
              </a:ext>
            </a:extLst>
          </p:cNvPr>
          <p:cNvSpPr>
            <a:spLocks noGrp="1"/>
          </p:cNvSpPr>
          <p:nvPr>
            <p:ph idx="1"/>
          </p:nvPr>
        </p:nvSpPr>
        <p:spPr>
          <a:xfrm>
            <a:off x="599237" y="2228996"/>
            <a:ext cx="5834228" cy="2851339"/>
          </a:xfrm>
        </p:spPr>
        <p:txBody>
          <a:bodyPr anchor="ctr">
            <a:normAutofit/>
          </a:bodyPr>
          <a:lstStyle/>
          <a:p>
            <a:r>
              <a:rPr lang="en-US" sz="1500">
                <a:latin typeface="CountyCare"/>
              </a:rPr>
              <a:t>Members who follow up with their doctors after ER visits or inpatient stays will receive the following rewards:</a:t>
            </a:r>
          </a:p>
          <a:p>
            <a:pPr lvl="1"/>
            <a:r>
              <a:rPr lang="en-US" sz="1500">
                <a:latin typeface="CountyCare"/>
              </a:rPr>
              <a:t>$20 for seeing your doctor within 7 days after an emergency room visit for behavioral health; or</a:t>
            </a:r>
          </a:p>
          <a:p>
            <a:pPr lvl="1"/>
            <a:r>
              <a:rPr lang="en-US" sz="1500">
                <a:latin typeface="CountyCare"/>
              </a:rPr>
              <a:t>$10 if it is more than 7 days but within 30 days after an emergency room visit for behavioral health.</a:t>
            </a:r>
          </a:p>
          <a:p>
            <a:pPr lvl="1"/>
            <a:r>
              <a:rPr lang="en-US" sz="1500">
                <a:latin typeface="CountyCare"/>
              </a:rPr>
              <a:t>$20 for seeing your doctor within 7 days after an inpatient behavioral health stay; or</a:t>
            </a:r>
          </a:p>
          <a:p>
            <a:pPr lvl="1"/>
            <a:r>
              <a:rPr lang="en-US" sz="1500">
                <a:latin typeface="CountyCare"/>
              </a:rPr>
              <a:t>$10 if it is more than 7 days but within 30 days after an inpatient behavioral health stay.</a:t>
            </a:r>
          </a:p>
          <a:p>
            <a:endParaRPr lang="en-US" sz="1500"/>
          </a:p>
        </p:txBody>
      </p:sp>
      <p:pic>
        <p:nvPicPr>
          <p:cNvPr id="8" name="Graphic 7" descr="Credit card with solid fill">
            <a:extLst>
              <a:ext uri="{FF2B5EF4-FFF2-40B4-BE49-F238E27FC236}">
                <a16:creationId xmlns:a16="http://schemas.microsoft.com/office/drawing/2014/main" id="{60CA27EA-B9CB-F067-F836-96BD7ED42FF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060490" y="3000376"/>
            <a:ext cx="857249" cy="857249"/>
          </a:xfrm>
          <a:prstGeom prst="rect">
            <a:avLst/>
          </a:prstGeom>
        </p:spPr>
      </p:pic>
      <p:sp>
        <p:nvSpPr>
          <p:cNvPr id="4" name="Slide Number Placeholder 3">
            <a:extLst>
              <a:ext uri="{FF2B5EF4-FFF2-40B4-BE49-F238E27FC236}">
                <a16:creationId xmlns:a16="http://schemas.microsoft.com/office/drawing/2014/main" id="{8ADBB6DC-84C7-4D0C-8EA4-4F4308AE9678}"/>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2AB94945-FCF1-014A-AF51-891552C232EB}" type="slidenum">
              <a:rPr lang="en-US" smtClean="0"/>
              <a:pPr>
                <a:spcAft>
                  <a:spcPts val="450"/>
                </a:spcAft>
              </a:pPr>
              <a:t>30</a:t>
            </a:fld>
            <a:endParaRPr lang="en-US">
              <a:solidFill>
                <a:srgbClr val="FFFFFF"/>
              </a:solidFill>
            </a:endParaRPr>
          </a:p>
        </p:txBody>
      </p:sp>
    </p:spTree>
    <p:extLst>
      <p:ext uri="{BB962C8B-B14F-4D97-AF65-F5344CB8AC3E}">
        <p14:creationId xmlns:p14="http://schemas.microsoft.com/office/powerpoint/2010/main" val="2929726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AF2ED-6AAF-098B-FE0D-4FD3ED649A3F}"/>
              </a:ext>
            </a:extLst>
          </p:cNvPr>
          <p:cNvSpPr>
            <a:spLocks noGrp="1"/>
          </p:cNvSpPr>
          <p:nvPr>
            <p:ph type="title"/>
          </p:nvPr>
        </p:nvSpPr>
        <p:spPr>
          <a:xfrm>
            <a:off x="628650" y="832516"/>
            <a:ext cx="7886700" cy="994172"/>
          </a:xfrm>
        </p:spPr>
        <p:txBody>
          <a:bodyPr/>
          <a:lstStyle/>
          <a:p>
            <a:r>
              <a:rPr lang="en-US"/>
              <a:t>Rewards Card Enhancements</a:t>
            </a:r>
          </a:p>
        </p:txBody>
      </p:sp>
      <p:sp>
        <p:nvSpPr>
          <p:cNvPr id="3" name="Slide Number Placeholder 2">
            <a:extLst>
              <a:ext uri="{FF2B5EF4-FFF2-40B4-BE49-F238E27FC236}">
                <a16:creationId xmlns:a16="http://schemas.microsoft.com/office/drawing/2014/main" id="{10C4645B-17A3-2782-C199-FC34C5C460C4}"/>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31</a:t>
            </a:fld>
            <a:endParaRPr lang="en-US"/>
          </a:p>
        </p:txBody>
      </p:sp>
      <p:sp>
        <p:nvSpPr>
          <p:cNvPr id="5" name="Content Placeholder 2">
            <a:extLst>
              <a:ext uri="{FF2B5EF4-FFF2-40B4-BE49-F238E27FC236}">
                <a16:creationId xmlns:a16="http://schemas.microsoft.com/office/drawing/2014/main" id="{4650D59A-B363-4962-B38A-E9EA67056B5D}"/>
              </a:ext>
            </a:extLst>
          </p:cNvPr>
          <p:cNvSpPr>
            <a:spLocks noGrp="1"/>
          </p:cNvSpPr>
          <p:nvPr/>
        </p:nvSpPr>
        <p:spPr>
          <a:xfrm>
            <a:off x="788437" y="1739298"/>
            <a:ext cx="6689758" cy="470513"/>
          </a:xfrm>
        </p:spPr>
        <p:txBody>
          <a:bodyPr/>
          <a:lstStyle>
            <a:lvl1pPr marL="0" indent="0" algn="ctr"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algn="l">
              <a:buFont typeface="Arial" panose="020B0604020202020204" pitchFamily="34" charset="0"/>
              <a:buChar char="•"/>
            </a:pPr>
            <a:r>
              <a:rPr lang="en-US" sz="1350"/>
              <a:t>Effective: 1/1/23</a:t>
            </a:r>
          </a:p>
          <a:p>
            <a:pPr lvl="1"/>
            <a:endParaRPr lang="en-US" sz="1500"/>
          </a:p>
        </p:txBody>
      </p:sp>
      <p:graphicFrame>
        <p:nvGraphicFramePr>
          <p:cNvPr id="7" name="Table 7">
            <a:extLst>
              <a:ext uri="{FF2B5EF4-FFF2-40B4-BE49-F238E27FC236}">
                <a16:creationId xmlns:a16="http://schemas.microsoft.com/office/drawing/2014/main" id="{EA37B0E1-1C81-88A8-2379-AF2DD1E2A853}"/>
              </a:ext>
            </a:extLst>
          </p:cNvPr>
          <p:cNvGraphicFramePr>
            <a:graphicFrameLocks noGrp="1"/>
          </p:cNvGraphicFramePr>
          <p:nvPr/>
        </p:nvGraphicFramePr>
        <p:xfrm>
          <a:off x="481734" y="2131068"/>
          <a:ext cx="7767736" cy="3329940"/>
        </p:xfrm>
        <a:graphic>
          <a:graphicData uri="http://schemas.openxmlformats.org/drawingml/2006/table">
            <a:tbl>
              <a:tblPr firstRow="1" bandRow="1">
                <a:tableStyleId>{5C22544A-7EE6-4342-B048-85BDC9FD1C3A}</a:tableStyleId>
              </a:tblPr>
              <a:tblGrid>
                <a:gridCol w="2575112">
                  <a:extLst>
                    <a:ext uri="{9D8B030D-6E8A-4147-A177-3AD203B41FA5}">
                      <a16:colId xmlns:a16="http://schemas.microsoft.com/office/drawing/2014/main" val="2487321834"/>
                    </a:ext>
                  </a:extLst>
                </a:gridCol>
                <a:gridCol w="5192624">
                  <a:extLst>
                    <a:ext uri="{9D8B030D-6E8A-4147-A177-3AD203B41FA5}">
                      <a16:colId xmlns:a16="http://schemas.microsoft.com/office/drawing/2014/main" val="559879352"/>
                    </a:ext>
                  </a:extLst>
                </a:gridCol>
              </a:tblGrid>
              <a:tr h="278130">
                <a:tc>
                  <a:txBody>
                    <a:bodyPr/>
                    <a:lstStyle/>
                    <a:p>
                      <a:endParaRPr lang="en-US" sz="1400"/>
                    </a:p>
                  </a:txBody>
                  <a:tcPr marL="68580" marR="68580" marT="34290" marB="34290"/>
                </a:tc>
                <a:tc>
                  <a:txBody>
                    <a:bodyPr/>
                    <a:lstStyle/>
                    <a:p>
                      <a:r>
                        <a:rPr lang="en-US" sz="1400"/>
                        <a:t>NEW Visa Rewards Card</a:t>
                      </a:r>
                    </a:p>
                  </a:txBody>
                  <a:tcPr marL="68580" marR="68580" marT="34290" marB="34290"/>
                </a:tc>
                <a:extLst>
                  <a:ext uri="{0D108BD9-81ED-4DB2-BD59-A6C34878D82A}">
                    <a16:rowId xmlns:a16="http://schemas.microsoft.com/office/drawing/2014/main" val="2501755400"/>
                  </a:ext>
                </a:extLst>
              </a:tr>
              <a:tr h="278130">
                <a:tc>
                  <a:txBody>
                    <a:bodyPr/>
                    <a:lstStyle/>
                    <a:p>
                      <a:r>
                        <a:rPr lang="en-US" sz="1400"/>
                        <a:t>Card Type</a:t>
                      </a:r>
                    </a:p>
                  </a:txBody>
                  <a:tcPr marL="68580" marR="68580" marT="34290" marB="34290"/>
                </a:tc>
                <a:tc>
                  <a:txBody>
                    <a:bodyPr/>
                    <a:lstStyle/>
                    <a:p>
                      <a:r>
                        <a:rPr lang="en-US" sz="1400"/>
                        <a:t>Visa card</a:t>
                      </a:r>
                    </a:p>
                  </a:txBody>
                  <a:tcPr marL="68580" marR="68580" marT="34290" marB="34290">
                    <a:solidFill>
                      <a:schemeClr val="accent6">
                        <a:lumMod val="20000"/>
                        <a:lumOff val="80000"/>
                      </a:schemeClr>
                    </a:solidFill>
                  </a:tcPr>
                </a:tc>
                <a:extLst>
                  <a:ext uri="{0D108BD9-81ED-4DB2-BD59-A6C34878D82A}">
                    <a16:rowId xmlns:a16="http://schemas.microsoft.com/office/drawing/2014/main" val="1756412927"/>
                  </a:ext>
                </a:extLst>
              </a:tr>
              <a:tr h="480060">
                <a:tc>
                  <a:txBody>
                    <a:bodyPr/>
                    <a:lstStyle/>
                    <a:p>
                      <a:r>
                        <a:rPr lang="en-US" sz="1400"/>
                        <a:t>Store Restrictions</a:t>
                      </a:r>
                    </a:p>
                  </a:txBody>
                  <a:tcPr marL="68580" marR="68580" marT="34290" marB="34290"/>
                </a:tc>
                <a:tc>
                  <a:txBody>
                    <a:bodyPr/>
                    <a:lstStyle/>
                    <a:p>
                      <a:r>
                        <a:rPr lang="en-US" sz="1400"/>
                        <a:t>Can use funds to buy/pay for/purchase from almost any type of merchant category. </a:t>
                      </a:r>
                    </a:p>
                  </a:txBody>
                  <a:tcPr marL="68580" marR="68580" marT="34290" marB="34290">
                    <a:solidFill>
                      <a:schemeClr val="accent6">
                        <a:lumMod val="20000"/>
                        <a:lumOff val="80000"/>
                      </a:schemeClr>
                    </a:solidFill>
                  </a:tcPr>
                </a:tc>
                <a:extLst>
                  <a:ext uri="{0D108BD9-81ED-4DB2-BD59-A6C34878D82A}">
                    <a16:rowId xmlns:a16="http://schemas.microsoft.com/office/drawing/2014/main" val="2785303143"/>
                  </a:ext>
                </a:extLst>
              </a:tr>
              <a:tr h="1920240">
                <a:tc>
                  <a:txBody>
                    <a:bodyPr/>
                    <a:lstStyle/>
                    <a:p>
                      <a:r>
                        <a:rPr lang="en-US" sz="1400"/>
                        <a:t>Purchase Restrictions</a:t>
                      </a:r>
                    </a:p>
                  </a:txBody>
                  <a:tcPr marL="68580" marR="68580" marT="34290" marB="34290"/>
                </a:tc>
                <a:tc>
                  <a:txBody>
                    <a:bodyPr/>
                    <a:lstStyle/>
                    <a:p>
                      <a:r>
                        <a:rPr lang="en-US" sz="1400"/>
                        <a:t>Can use their funds to pay for almost anything (online and in-store), including:</a:t>
                      </a:r>
                    </a:p>
                    <a:p>
                      <a:pPr marL="285750" indent="-285750">
                        <a:buFont typeface="Arial" panose="020B0604020202020204" pitchFamily="34" charset="0"/>
                        <a:buChar char="•"/>
                      </a:pPr>
                      <a:r>
                        <a:rPr lang="en-US" sz="1400"/>
                        <a:t>Gas</a:t>
                      </a:r>
                    </a:p>
                    <a:p>
                      <a:pPr marL="285750" indent="-285750">
                        <a:buFont typeface="Arial" panose="020B0604020202020204" pitchFamily="34" charset="0"/>
                        <a:buChar char="•"/>
                      </a:pPr>
                      <a:r>
                        <a:rPr lang="en-US" sz="1400"/>
                        <a:t>Utilities</a:t>
                      </a:r>
                    </a:p>
                    <a:p>
                      <a:pPr marL="285750" indent="-285750">
                        <a:buFont typeface="Arial" panose="020B0604020202020204" pitchFamily="34" charset="0"/>
                        <a:buChar char="•"/>
                      </a:pPr>
                      <a:r>
                        <a:rPr lang="en-US" sz="1400"/>
                        <a:t>Internet</a:t>
                      </a:r>
                    </a:p>
                    <a:p>
                      <a:pPr marL="285750" indent="-285750">
                        <a:buFont typeface="Arial" panose="020B0604020202020204" pitchFamily="34" charset="0"/>
                        <a:buChar char="•"/>
                      </a:pPr>
                      <a:r>
                        <a:rPr lang="en-US" sz="1400"/>
                        <a:t>Clothes</a:t>
                      </a:r>
                    </a:p>
                    <a:p>
                      <a:pPr marL="285750" indent="-285750">
                        <a:buFont typeface="Arial" panose="020B0604020202020204" pitchFamily="34" charset="0"/>
                        <a:buChar char="•"/>
                      </a:pPr>
                      <a:r>
                        <a:rPr lang="en-US" sz="1400"/>
                        <a:t>Groceries</a:t>
                      </a:r>
                    </a:p>
                    <a:p>
                      <a:pPr marL="285750" indent="-285750">
                        <a:buFont typeface="Arial" panose="020B0604020202020204" pitchFamily="34" charset="0"/>
                        <a:buChar char="•"/>
                      </a:pPr>
                      <a:r>
                        <a:rPr lang="en-US" sz="1400"/>
                        <a:t>Transportation</a:t>
                      </a:r>
                    </a:p>
                    <a:p>
                      <a:pPr marL="285750" indent="-285750">
                        <a:buFont typeface="Arial" panose="020B0604020202020204" pitchFamily="34" charset="0"/>
                        <a:buChar char="•"/>
                      </a:pPr>
                      <a:r>
                        <a:rPr lang="en-US" sz="1400"/>
                        <a:t>See next slide for more categories</a:t>
                      </a:r>
                    </a:p>
                  </a:txBody>
                  <a:tcPr marL="68580" marR="68580" marT="34290" marB="34290">
                    <a:solidFill>
                      <a:schemeClr val="accent6">
                        <a:lumMod val="20000"/>
                        <a:lumOff val="80000"/>
                      </a:schemeClr>
                    </a:solidFill>
                  </a:tcPr>
                </a:tc>
                <a:extLst>
                  <a:ext uri="{0D108BD9-81ED-4DB2-BD59-A6C34878D82A}">
                    <a16:rowId xmlns:a16="http://schemas.microsoft.com/office/drawing/2014/main" val="1788605906"/>
                  </a:ext>
                </a:extLst>
              </a:tr>
              <a:tr h="278130">
                <a:tc>
                  <a:txBody>
                    <a:bodyPr/>
                    <a:lstStyle/>
                    <a:p>
                      <a:r>
                        <a:rPr lang="en-US" sz="1400"/>
                        <a:t>Member portal</a:t>
                      </a:r>
                    </a:p>
                  </a:txBody>
                  <a:tcPr marL="68580" marR="68580" marT="34290" marB="34290"/>
                </a:tc>
                <a:tc>
                  <a:txBody>
                    <a:bodyPr/>
                    <a:lstStyle/>
                    <a:p>
                      <a:pPr marL="0" indent="0">
                        <a:buFont typeface="Arial" panose="020B0604020202020204" pitchFamily="34" charset="0"/>
                        <a:buNone/>
                      </a:pPr>
                      <a:r>
                        <a:rPr lang="en-US" sz="1400">
                          <a:hlinkClick r:id="rId2"/>
                        </a:rPr>
                        <a:t>www.mybenefitscenter.com</a:t>
                      </a:r>
                      <a:r>
                        <a:rPr lang="en-US" sz="1400"/>
                        <a:t> </a:t>
                      </a:r>
                    </a:p>
                  </a:txBody>
                  <a:tcPr marL="68580" marR="68580" marT="34290" marB="34290">
                    <a:solidFill>
                      <a:schemeClr val="accent6">
                        <a:lumMod val="20000"/>
                        <a:lumOff val="80000"/>
                      </a:schemeClr>
                    </a:solidFill>
                  </a:tcPr>
                </a:tc>
                <a:extLst>
                  <a:ext uri="{0D108BD9-81ED-4DB2-BD59-A6C34878D82A}">
                    <a16:rowId xmlns:a16="http://schemas.microsoft.com/office/drawing/2014/main" val="2172608048"/>
                  </a:ext>
                </a:extLst>
              </a:tr>
            </a:tbl>
          </a:graphicData>
        </a:graphic>
      </p:graphicFrame>
      <p:sp>
        <p:nvSpPr>
          <p:cNvPr id="9" name="TextBox 8">
            <a:extLst>
              <a:ext uri="{FF2B5EF4-FFF2-40B4-BE49-F238E27FC236}">
                <a16:creationId xmlns:a16="http://schemas.microsoft.com/office/drawing/2014/main" id="{8F2F0F2B-B0DD-4C69-93F0-02D40534D664}"/>
              </a:ext>
            </a:extLst>
          </p:cNvPr>
          <p:cNvSpPr txBox="1"/>
          <p:nvPr/>
        </p:nvSpPr>
        <p:spPr>
          <a:xfrm>
            <a:off x="7603725" y="5817648"/>
            <a:ext cx="1540276" cy="184666"/>
          </a:xfrm>
          <a:prstGeom prst="rect">
            <a:avLst/>
          </a:prstGeom>
          <a:noFill/>
        </p:spPr>
        <p:txBody>
          <a:bodyPr wrap="square" rtlCol="0">
            <a:spAutoFit/>
          </a:bodyPr>
          <a:lstStyle/>
          <a:p>
            <a:r>
              <a:rPr lang="en-US" sz="600">
                <a:solidFill>
                  <a:srgbClr val="FF0000"/>
                </a:solidFill>
              </a:rPr>
              <a:t>Confidential and not for distribution</a:t>
            </a:r>
          </a:p>
        </p:txBody>
      </p:sp>
    </p:spTree>
    <p:extLst>
      <p:ext uri="{BB962C8B-B14F-4D97-AF65-F5344CB8AC3E}">
        <p14:creationId xmlns:p14="http://schemas.microsoft.com/office/powerpoint/2010/main" val="242997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EA75-6D22-4DB5-8B2D-F1CDC3F1F7AA}"/>
              </a:ext>
            </a:extLst>
          </p:cNvPr>
          <p:cNvSpPr>
            <a:spLocks noGrp="1"/>
          </p:cNvSpPr>
          <p:nvPr>
            <p:ph type="title"/>
          </p:nvPr>
        </p:nvSpPr>
        <p:spPr/>
        <p:txBody>
          <a:bodyPr/>
          <a:lstStyle/>
          <a:p>
            <a:r>
              <a:rPr lang="en-US"/>
              <a:t>Merchant Categories Members Can Purchase From:</a:t>
            </a:r>
          </a:p>
        </p:txBody>
      </p:sp>
      <p:sp>
        <p:nvSpPr>
          <p:cNvPr id="3" name="Slide Number Placeholder 2">
            <a:extLst>
              <a:ext uri="{FF2B5EF4-FFF2-40B4-BE49-F238E27FC236}">
                <a16:creationId xmlns:a16="http://schemas.microsoft.com/office/drawing/2014/main" id="{BA3315EF-A2E8-4D6B-A179-C222516C1C90}"/>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32</a:t>
            </a:fld>
            <a:endParaRPr lang="en-US"/>
          </a:p>
        </p:txBody>
      </p:sp>
      <p:sp>
        <p:nvSpPr>
          <p:cNvPr id="4" name="TextBox 3">
            <a:extLst>
              <a:ext uri="{FF2B5EF4-FFF2-40B4-BE49-F238E27FC236}">
                <a16:creationId xmlns:a16="http://schemas.microsoft.com/office/drawing/2014/main" id="{740E23BD-A1C1-463A-99AF-09FDE8772419}"/>
              </a:ext>
            </a:extLst>
          </p:cNvPr>
          <p:cNvSpPr txBox="1"/>
          <p:nvPr/>
        </p:nvSpPr>
        <p:spPr>
          <a:xfrm>
            <a:off x="0" y="2125266"/>
            <a:ext cx="8932545" cy="3221395"/>
          </a:xfrm>
          <a:prstGeom prst="rect">
            <a:avLst/>
          </a:prstGeom>
          <a:noFill/>
        </p:spPr>
        <p:txBody>
          <a:bodyPr wrap="square" numCol="2" rtlCol="0">
            <a:spAutoFit/>
          </a:bodyPr>
          <a:lstStyle/>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Utilities – electric, gas, water, phone bills, and more</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Transportation (CTA, Uber, Lyft, Taxi, and more)</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Child Care Services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Hardware stores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Dental and vision services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Clothing</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Drug stores and pharmacies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Gas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Discount stores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Department stores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Grocery stores, convenience stores, and supermarkets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Automotive parts and repairs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Furniture</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Household appliances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Electronics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Court Costs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Restaurants and fast food</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Footwear</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Used merchandise and secondhand stores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Books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Cosmetics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Pet supplies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Veterinary services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Lodging</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Laundry, cleaning, and garment services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Beauty and barber shops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Repair shops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Recreation activities</a:t>
            </a:r>
          </a:p>
          <a:p>
            <a:pPr marL="557213" lvl="1" indent="-214313">
              <a:spcBef>
                <a:spcPts val="150"/>
              </a:spcBef>
              <a:spcAft>
                <a:spcPts val="0"/>
              </a:spcAft>
              <a:buFont typeface="Arial" panose="020B0604020202020204" pitchFamily="34" charset="0"/>
              <a:buChar char="•"/>
              <a:tabLst>
                <a:tab pos="685800" algn="l"/>
              </a:tabLst>
            </a:pPr>
            <a:r>
              <a:rPr lang="en-US" sz="1200">
                <a:ea typeface="Arial" panose="020B0604020202020204" pitchFamily="34" charset="0"/>
                <a:cs typeface="Times New Roman" panose="02020603050405020304" pitchFamily="18" charset="0"/>
              </a:rPr>
              <a:t>And much more!</a:t>
            </a:r>
          </a:p>
          <a:p>
            <a:pPr>
              <a:spcBef>
                <a:spcPts val="150"/>
              </a:spcBef>
            </a:pPr>
            <a:endParaRPr lang="en-US" sz="1200"/>
          </a:p>
        </p:txBody>
      </p:sp>
    </p:spTree>
    <p:extLst>
      <p:ext uri="{BB962C8B-B14F-4D97-AF65-F5344CB8AC3E}">
        <p14:creationId xmlns:p14="http://schemas.microsoft.com/office/powerpoint/2010/main" val="647815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C972-8451-016A-BA7F-ADE94E23BD5F}"/>
              </a:ext>
            </a:extLst>
          </p:cNvPr>
          <p:cNvSpPr>
            <a:spLocks noGrp="1"/>
          </p:cNvSpPr>
          <p:nvPr>
            <p:ph type="title"/>
          </p:nvPr>
        </p:nvSpPr>
        <p:spPr/>
        <p:txBody>
          <a:bodyPr/>
          <a:lstStyle/>
          <a:p>
            <a:r>
              <a:rPr lang="en-US"/>
              <a:t>What Remains the Same</a:t>
            </a:r>
          </a:p>
        </p:txBody>
      </p:sp>
      <p:sp>
        <p:nvSpPr>
          <p:cNvPr id="3" name="Slide Number Placeholder 2">
            <a:extLst>
              <a:ext uri="{FF2B5EF4-FFF2-40B4-BE49-F238E27FC236}">
                <a16:creationId xmlns:a16="http://schemas.microsoft.com/office/drawing/2014/main" id="{54D58237-3C27-D749-2D57-632EB0F1A3C3}"/>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33</a:t>
            </a:fld>
            <a:endParaRPr lang="en-US"/>
          </a:p>
        </p:txBody>
      </p:sp>
      <p:sp>
        <p:nvSpPr>
          <p:cNvPr id="6" name="TextBox 5">
            <a:extLst>
              <a:ext uri="{FF2B5EF4-FFF2-40B4-BE49-F238E27FC236}">
                <a16:creationId xmlns:a16="http://schemas.microsoft.com/office/drawing/2014/main" id="{FBE1B30E-B790-4E6C-931E-6CCA8D1F3D07}"/>
              </a:ext>
            </a:extLst>
          </p:cNvPr>
          <p:cNvSpPr txBox="1"/>
          <p:nvPr/>
        </p:nvSpPr>
        <p:spPr>
          <a:xfrm>
            <a:off x="7603725" y="5817648"/>
            <a:ext cx="1540276" cy="184666"/>
          </a:xfrm>
          <a:prstGeom prst="rect">
            <a:avLst/>
          </a:prstGeom>
          <a:noFill/>
        </p:spPr>
        <p:txBody>
          <a:bodyPr wrap="square" rtlCol="0">
            <a:spAutoFit/>
          </a:bodyPr>
          <a:lstStyle/>
          <a:p>
            <a:r>
              <a:rPr lang="en-US" sz="600">
                <a:solidFill>
                  <a:srgbClr val="FF0000"/>
                </a:solidFill>
              </a:rPr>
              <a:t>Confidential and not for distribution</a:t>
            </a:r>
          </a:p>
        </p:txBody>
      </p:sp>
      <p:graphicFrame>
        <p:nvGraphicFramePr>
          <p:cNvPr id="8" name="TextBox 3">
            <a:extLst>
              <a:ext uri="{FF2B5EF4-FFF2-40B4-BE49-F238E27FC236}">
                <a16:creationId xmlns:a16="http://schemas.microsoft.com/office/drawing/2014/main" id="{D269258C-8528-2230-C477-E9F2C5C9A519}"/>
              </a:ext>
            </a:extLst>
          </p:cNvPr>
          <p:cNvGraphicFramePr/>
          <p:nvPr/>
        </p:nvGraphicFramePr>
        <p:xfrm>
          <a:off x="671805" y="1939601"/>
          <a:ext cx="7128587" cy="3130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4895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6774-D0A5-4C42-A7B9-712127E27616}"/>
              </a:ext>
            </a:extLst>
          </p:cNvPr>
          <p:cNvSpPr>
            <a:spLocks noGrp="1"/>
          </p:cNvSpPr>
          <p:nvPr>
            <p:ph type="title"/>
          </p:nvPr>
        </p:nvSpPr>
        <p:spPr>
          <a:xfrm>
            <a:off x="144379" y="1327924"/>
            <a:ext cx="6313571" cy="994172"/>
          </a:xfrm>
        </p:spPr>
        <p:txBody>
          <a:bodyPr vert="horz" wrap="square" lIns="68580" tIns="34290" rIns="68580" bIns="34290" numCol="1" rtlCol="0" anchor="ctr" anchorCtr="0" compatLnSpc="1">
            <a:prstTxWarp prst="textNoShape">
              <a:avLst/>
            </a:prstTxWarp>
            <a:normAutofit fontScale="90000"/>
          </a:bodyPr>
          <a:lstStyle/>
          <a:p>
            <a:r>
              <a:rPr lang="en-US" kern="1200"/>
              <a:t>Other Future Enhancements</a:t>
            </a:r>
          </a:p>
        </p:txBody>
      </p:sp>
      <p:sp>
        <p:nvSpPr>
          <p:cNvPr id="4" name="TextBox 3">
            <a:extLst>
              <a:ext uri="{FF2B5EF4-FFF2-40B4-BE49-F238E27FC236}">
                <a16:creationId xmlns:a16="http://schemas.microsoft.com/office/drawing/2014/main" id="{9C2E7F94-0F01-413B-BD6E-2A5D48F0A17B}"/>
              </a:ext>
            </a:extLst>
          </p:cNvPr>
          <p:cNvSpPr txBox="1"/>
          <p:nvPr/>
        </p:nvSpPr>
        <p:spPr>
          <a:xfrm>
            <a:off x="599659" y="1996615"/>
            <a:ext cx="4850900" cy="2587960"/>
          </a:xfrm>
          <a:prstGeom prst="rect">
            <a:avLst/>
          </a:prstGeom>
        </p:spPr>
        <p:txBody>
          <a:bodyPr vert="horz" lIns="68580" tIns="34290" rIns="68580" bIns="34290" rtlCol="0" anchor="ctr">
            <a:normAutofit/>
          </a:bodyPr>
          <a:lstStyle/>
          <a:p>
            <a:pPr marL="214313" indent="-171450">
              <a:lnSpc>
                <a:spcPct val="90000"/>
              </a:lnSpc>
              <a:spcAft>
                <a:spcPts val="450"/>
              </a:spcAft>
              <a:buFont typeface="Arial" panose="020B0604020202020204" pitchFamily="34" charset="0"/>
              <a:buChar char="•"/>
            </a:pPr>
            <a:r>
              <a:rPr lang="en-US"/>
              <a:t>Redetermination Reward</a:t>
            </a:r>
          </a:p>
          <a:p>
            <a:pPr marL="557213" lvl="1" indent="-171450">
              <a:lnSpc>
                <a:spcPct val="90000"/>
              </a:lnSpc>
              <a:spcAft>
                <a:spcPts val="450"/>
              </a:spcAft>
              <a:buFont typeface="Arial" panose="020B0604020202020204" pitchFamily="34" charset="0"/>
              <a:buChar char="•"/>
            </a:pPr>
            <a:r>
              <a:rPr lang="en-US"/>
              <a:t>Current: None</a:t>
            </a:r>
          </a:p>
          <a:p>
            <a:pPr marL="557213" lvl="1" indent="-171450">
              <a:lnSpc>
                <a:spcPct val="90000"/>
              </a:lnSpc>
              <a:spcAft>
                <a:spcPts val="450"/>
              </a:spcAft>
              <a:buFont typeface="Arial" panose="020B0604020202020204" pitchFamily="34" charset="0"/>
              <a:buChar char="•"/>
            </a:pPr>
            <a:r>
              <a:rPr lang="en-US"/>
              <a:t>Future: $40 for completing redetermination</a:t>
            </a:r>
          </a:p>
          <a:p>
            <a:pPr marL="557213" lvl="1" indent="-171450">
              <a:lnSpc>
                <a:spcPct val="90000"/>
              </a:lnSpc>
              <a:spcAft>
                <a:spcPts val="450"/>
              </a:spcAft>
              <a:buFont typeface="Arial" panose="020B0604020202020204" pitchFamily="34" charset="0"/>
              <a:buChar char="•"/>
            </a:pPr>
            <a:r>
              <a:rPr lang="en-US"/>
              <a:t>Date: 7/1/23</a:t>
            </a:r>
          </a:p>
        </p:txBody>
      </p:sp>
      <p:pic>
        <p:nvPicPr>
          <p:cNvPr id="8" name="Graphic 7" descr="Shooting star">
            <a:extLst>
              <a:ext uri="{FF2B5EF4-FFF2-40B4-BE49-F238E27FC236}">
                <a16:creationId xmlns:a16="http://schemas.microsoft.com/office/drawing/2014/main" id="{042D04E8-E0BA-CCD6-9AFB-4D8E72D8CC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0490" y="3000376"/>
            <a:ext cx="857249" cy="857249"/>
          </a:xfrm>
          <a:prstGeom prst="rect">
            <a:avLst/>
          </a:prstGeom>
        </p:spPr>
      </p:pic>
      <p:sp>
        <p:nvSpPr>
          <p:cNvPr id="3" name="Slide Number Placeholder 2">
            <a:extLst>
              <a:ext uri="{FF2B5EF4-FFF2-40B4-BE49-F238E27FC236}">
                <a16:creationId xmlns:a16="http://schemas.microsoft.com/office/drawing/2014/main" id="{62CFCD11-1A01-4D10-9748-62D228851EF7}"/>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2AB94945-FCF1-014A-AF51-891552C232EB}" type="slidenum">
              <a:rPr lang="en-US" smtClean="0"/>
              <a:pPr>
                <a:spcAft>
                  <a:spcPts val="450"/>
                </a:spcAft>
              </a:pPr>
              <a:t>34</a:t>
            </a:fld>
            <a:endParaRPr lang="en-US">
              <a:solidFill>
                <a:srgbClr val="FFFFFF"/>
              </a:solidFill>
            </a:endParaRPr>
          </a:p>
        </p:txBody>
      </p:sp>
    </p:spTree>
    <p:extLst>
      <p:ext uri="{BB962C8B-B14F-4D97-AF65-F5344CB8AC3E}">
        <p14:creationId xmlns:p14="http://schemas.microsoft.com/office/powerpoint/2010/main" val="3038412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B7F2-EB52-4930-8DFF-3BD3BE2FD6E2}"/>
              </a:ext>
            </a:extLst>
          </p:cNvPr>
          <p:cNvSpPr>
            <a:spLocks noGrp="1"/>
          </p:cNvSpPr>
          <p:nvPr>
            <p:ph type="title"/>
          </p:nvPr>
        </p:nvSpPr>
        <p:spPr>
          <a:xfrm>
            <a:off x="538162" y="626270"/>
            <a:ext cx="7886700" cy="994172"/>
          </a:xfrm>
        </p:spPr>
        <p:txBody>
          <a:bodyPr/>
          <a:lstStyle/>
          <a:p>
            <a:r>
              <a:rPr lang="en-US" dirty="0"/>
              <a:t>Behavioral Health Provider List</a:t>
            </a:r>
          </a:p>
        </p:txBody>
      </p:sp>
      <p:sp>
        <p:nvSpPr>
          <p:cNvPr id="3" name="Slide Number Placeholder 2">
            <a:extLst>
              <a:ext uri="{FF2B5EF4-FFF2-40B4-BE49-F238E27FC236}">
                <a16:creationId xmlns:a16="http://schemas.microsoft.com/office/drawing/2014/main" id="{C83594DA-6D48-48C9-A11B-256727C8B639}"/>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183"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eaLnBrk="1" fontAlgn="auto" hangingPunct="1">
              <a:spcBef>
                <a:spcPts val="0"/>
              </a:spcBef>
              <a:spcAft>
                <a:spcPts val="0"/>
              </a:spcAft>
              <a:defRPr/>
            </a:pPr>
            <a:fld id="{2AB94945-FCF1-014A-AF51-891552C232EB}" type="slidenum">
              <a:rPr lang="en-US" smtClean="0"/>
              <a:pPr algn="r" defTabSz="685800" eaLnBrk="1" fontAlgn="auto" hangingPunct="1">
                <a:spcBef>
                  <a:spcPts val="0"/>
                </a:spcBef>
                <a:spcAft>
                  <a:spcPts val="0"/>
                </a:spcAft>
                <a:defRPr/>
              </a:pPr>
              <a:t>35</a:t>
            </a:fld>
            <a:endParaRPr lang="en-US" sz="887">
              <a:solidFill>
                <a:prstClr val="black">
                  <a:tint val="75000"/>
                </a:prstClr>
              </a:solidFill>
              <a:latin typeface="Calibri" panose="020F0502020204030204"/>
              <a:ea typeface="+mn-ea"/>
            </a:endParaRPr>
          </a:p>
        </p:txBody>
      </p:sp>
      <p:pic>
        <p:nvPicPr>
          <p:cNvPr id="5" name="Picture 4">
            <a:extLst>
              <a:ext uri="{FF2B5EF4-FFF2-40B4-BE49-F238E27FC236}">
                <a16:creationId xmlns:a16="http://schemas.microsoft.com/office/drawing/2014/main" id="{68C22712-1B2C-4E1E-9842-FB01A8BAC791}"/>
              </a:ext>
            </a:extLst>
          </p:cNvPr>
          <p:cNvPicPr>
            <a:picLocks noChangeAspect="1"/>
          </p:cNvPicPr>
          <p:nvPr/>
        </p:nvPicPr>
        <p:blipFill rotWithShape="1">
          <a:blip r:embed="rId2"/>
          <a:srcRect l="656" t="14666" r="55639" b="5134"/>
          <a:stretch/>
        </p:blipFill>
        <p:spPr>
          <a:xfrm>
            <a:off x="1219200" y="1825625"/>
            <a:ext cx="6524625" cy="3673545"/>
          </a:xfrm>
          <a:prstGeom prst="rect">
            <a:avLst/>
          </a:prstGeom>
        </p:spPr>
      </p:pic>
    </p:spTree>
    <p:extLst>
      <p:ext uri="{BB962C8B-B14F-4D97-AF65-F5344CB8AC3E}">
        <p14:creationId xmlns:p14="http://schemas.microsoft.com/office/powerpoint/2010/main" val="419206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D90F8-A2F0-99D2-AE1F-9385947DABD8}"/>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2511477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117600"/>
            <a:ext cx="7620000" cy="3231654"/>
          </a:xfrm>
          <a:prstGeom prst="rect">
            <a:avLst/>
          </a:prstGeom>
        </p:spPr>
        <p:txBody>
          <a:bodyPr wrap="square">
            <a:spAutoFit/>
          </a:bodyPr>
          <a:lstStyle/>
          <a:p>
            <a:pPr algn="ctr"/>
            <a:r>
              <a:rPr lang="en-US" sz="3600" dirty="0">
                <a:solidFill>
                  <a:schemeClr val="bg1"/>
                </a:solidFill>
              </a:rPr>
              <a:t>Medicaid Redetermination </a:t>
            </a:r>
          </a:p>
          <a:p>
            <a:pPr algn="ctr"/>
            <a:r>
              <a:rPr lang="en-US" sz="3600" dirty="0">
                <a:solidFill>
                  <a:schemeClr val="accent1"/>
                </a:solidFill>
              </a:rPr>
              <a:t>Medicaid Redetermination </a:t>
            </a:r>
          </a:p>
          <a:p>
            <a:pPr algn="ctr"/>
            <a:r>
              <a:rPr lang="en-US" sz="3600" dirty="0">
                <a:solidFill>
                  <a:schemeClr val="accent1"/>
                </a:solidFill>
              </a:rPr>
              <a:t>Care Coordination Training </a:t>
            </a:r>
          </a:p>
          <a:p>
            <a:pPr algn="ctr"/>
            <a:r>
              <a:rPr lang="en-US" sz="3600" dirty="0">
                <a:solidFill>
                  <a:schemeClr val="accent1"/>
                </a:solidFill>
              </a:rPr>
              <a:t>March 2023</a:t>
            </a:r>
          </a:p>
          <a:p>
            <a:pPr algn="ctr"/>
            <a:r>
              <a:rPr lang="en-US" sz="2400" dirty="0">
                <a:solidFill>
                  <a:schemeClr val="bg1"/>
                </a:solidFill>
              </a:rPr>
              <a:t>March 2023</a:t>
            </a:r>
          </a:p>
          <a:p>
            <a:pPr algn="ctr"/>
            <a:endParaRPr lang="en-US" sz="3600" dirty="0">
              <a:solidFill>
                <a:schemeClr val="bg1"/>
              </a:solidFill>
            </a:endParaRPr>
          </a:p>
        </p:txBody>
      </p:sp>
    </p:spTree>
    <p:extLst>
      <p:ext uri="{BB962C8B-B14F-4D97-AF65-F5344CB8AC3E}">
        <p14:creationId xmlns:p14="http://schemas.microsoft.com/office/powerpoint/2010/main" val="2723625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a:solidFill>
                  <a:srgbClr val="2E6CB8"/>
                </a:solidFill>
                <a:latin typeface="+mn-lt"/>
              </a:rPr>
              <a:t>Agenda</a:t>
            </a:r>
          </a:p>
        </p:txBody>
      </p:sp>
      <p:sp>
        <p:nvSpPr>
          <p:cNvPr id="18" name="Slide Number Placeholder 17"/>
          <p:cNvSpPr>
            <a:spLocks noGrp="1"/>
          </p:cNvSpPr>
          <p:nvPr>
            <p:ph type="sldNum" sz="quarter" idx="13"/>
          </p:nvPr>
        </p:nvSpPr>
        <p:spPr/>
        <p:txBody>
          <a:bodyPr/>
          <a:lstStyle/>
          <a:p>
            <a:fld id="{BF0F8F98-1840-B241-83EC-C6DD8A9F7C27}" type="slidenum">
              <a:rPr lang="en-US" smtClean="0"/>
              <a:pPr/>
              <a:t>38</a:t>
            </a:fld>
            <a:endParaRPr lang="en-US"/>
          </a:p>
        </p:txBody>
      </p:sp>
      <p:graphicFrame>
        <p:nvGraphicFramePr>
          <p:cNvPr id="2" name="Diagram 1">
            <a:extLst>
              <a:ext uri="{FF2B5EF4-FFF2-40B4-BE49-F238E27FC236}">
                <a16:creationId xmlns:a16="http://schemas.microsoft.com/office/drawing/2014/main" id="{91C5ADC3-F4BF-4D82-9FC5-A477ACD354AB}"/>
              </a:ext>
            </a:extLst>
          </p:cNvPr>
          <p:cNvGraphicFramePr/>
          <p:nvPr/>
        </p:nvGraphicFramePr>
        <p:xfrm>
          <a:off x="858446" y="1487958"/>
          <a:ext cx="7427108"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1605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a:latin typeface="+mn-lt"/>
              </a:rPr>
              <a:t>Purpose</a:t>
            </a:r>
          </a:p>
        </p:txBody>
      </p:sp>
      <p:sp>
        <p:nvSpPr>
          <p:cNvPr id="18" name="Slide Number Placeholder 17"/>
          <p:cNvSpPr>
            <a:spLocks noGrp="1"/>
          </p:cNvSpPr>
          <p:nvPr>
            <p:ph type="sldNum" sz="quarter" idx="13"/>
          </p:nvPr>
        </p:nvSpPr>
        <p:spPr/>
        <p:txBody>
          <a:bodyPr/>
          <a:lstStyle/>
          <a:p>
            <a:fld id="{BF0F8F98-1840-B241-83EC-C6DD8A9F7C27}" type="slidenum">
              <a:rPr lang="en-US" smtClean="0"/>
              <a:pPr/>
              <a:t>39</a:t>
            </a:fld>
            <a:endParaRPr lang="en-US"/>
          </a:p>
        </p:txBody>
      </p:sp>
      <p:sp>
        <p:nvSpPr>
          <p:cNvPr id="4" name="TextBox 3">
            <a:extLst>
              <a:ext uri="{FF2B5EF4-FFF2-40B4-BE49-F238E27FC236}">
                <a16:creationId xmlns:a16="http://schemas.microsoft.com/office/drawing/2014/main" id="{A4E25FF1-26E9-2C6F-1B6B-E7BA5AE8195C}"/>
              </a:ext>
            </a:extLst>
          </p:cNvPr>
          <p:cNvSpPr txBox="1"/>
          <p:nvPr/>
        </p:nvSpPr>
        <p:spPr>
          <a:xfrm>
            <a:off x="850478" y="2976709"/>
            <a:ext cx="7621999" cy="3046988"/>
          </a:xfrm>
          <a:prstGeom prst="rect">
            <a:avLst/>
          </a:prstGeom>
          <a:noFill/>
        </p:spPr>
        <p:txBody>
          <a:bodyPr wrap="square" lIns="91440" tIns="45720" rIns="91440" bIns="45720" anchor="t">
            <a:spAutoFit/>
          </a:bodyPr>
          <a:lstStyle/>
          <a:p>
            <a:pPr marL="111125" indent="0">
              <a:buNone/>
            </a:pPr>
            <a:endParaRPr lang="en-US" sz="2400" dirty="0"/>
          </a:p>
          <a:p>
            <a:pPr marL="111125"/>
            <a:r>
              <a:rPr lang="en-US" sz="2400" dirty="0"/>
              <a:t>We want to ensure all staff has the training and information necessary to assist in the following: </a:t>
            </a:r>
            <a:endParaRPr lang="en-US" sz="2400" dirty="0">
              <a:cs typeface="Calibri"/>
            </a:endParaRPr>
          </a:p>
          <a:p>
            <a:pPr marL="457200" indent="-346075" rtl="0">
              <a:buFont typeface="Arial" panose="020B0604020202020204" pitchFamily="34" charset="0"/>
              <a:buChar char="•"/>
            </a:pPr>
            <a:r>
              <a:rPr lang="en-US" sz="2400" dirty="0"/>
              <a:t>Minimize the number of eligible members</a:t>
            </a:r>
            <a:r>
              <a:rPr lang="en-US" sz="2400" dirty="0">
                <a:solidFill>
                  <a:srgbClr val="FF0000"/>
                </a:solidFill>
              </a:rPr>
              <a:t> </a:t>
            </a:r>
            <a:r>
              <a:rPr lang="en-US" sz="2400" dirty="0"/>
              <a:t>who lose coverage.</a:t>
            </a:r>
            <a:endParaRPr lang="en-US" sz="2400" dirty="0">
              <a:cs typeface="Calibri"/>
            </a:endParaRPr>
          </a:p>
          <a:p>
            <a:pPr marL="457200" indent="-346075" rtl="0">
              <a:buFont typeface="Arial" panose="020B0604020202020204" pitchFamily="34" charset="0"/>
              <a:buChar char="•"/>
              <a:tabLst/>
            </a:pPr>
            <a:r>
              <a:rPr lang="en-US" sz="2400" dirty="0"/>
              <a:t>Provide all members</a:t>
            </a:r>
            <a:r>
              <a:rPr lang="en-US" sz="2400" dirty="0">
                <a:solidFill>
                  <a:srgbClr val="FF0000"/>
                </a:solidFill>
              </a:rPr>
              <a:t> </a:t>
            </a:r>
            <a:r>
              <a:rPr lang="en-US" sz="2400" dirty="0"/>
              <a:t>with access to multiple customer-centered redetermination completion and submission opportunities.</a:t>
            </a:r>
            <a:endParaRPr lang="en-US" sz="2400" dirty="0">
              <a:cs typeface="Calibri"/>
            </a:endParaRPr>
          </a:p>
        </p:txBody>
      </p:sp>
      <p:sp>
        <p:nvSpPr>
          <p:cNvPr id="6" name="TextBox 5">
            <a:extLst>
              <a:ext uri="{FF2B5EF4-FFF2-40B4-BE49-F238E27FC236}">
                <a16:creationId xmlns:a16="http://schemas.microsoft.com/office/drawing/2014/main" id="{7FED2E4C-5FAF-DD8C-11C2-449DE508D8B2}"/>
              </a:ext>
            </a:extLst>
          </p:cNvPr>
          <p:cNvSpPr txBox="1"/>
          <p:nvPr/>
        </p:nvSpPr>
        <p:spPr>
          <a:xfrm>
            <a:off x="974914" y="1130570"/>
            <a:ext cx="7194172" cy="1815882"/>
          </a:xfrm>
          <a:prstGeom prst="rect">
            <a:avLst/>
          </a:prstGeom>
          <a:noFill/>
        </p:spPr>
        <p:txBody>
          <a:bodyPr wrap="square" lIns="91440" tIns="45720" rIns="91440" bIns="45720" anchor="t">
            <a:spAutoFit/>
          </a:bodyPr>
          <a:lstStyle/>
          <a:p>
            <a:pPr marL="111125" indent="0" algn="ctr" rtl="0">
              <a:buNone/>
            </a:pPr>
            <a:r>
              <a:rPr lang="en-US" sz="2800" dirty="0"/>
              <a:t>We have designed these materials to organize and simplify important information that can help our members retain their CountyCare</a:t>
            </a:r>
            <a:r>
              <a:rPr lang="en-US" sz="2800" dirty="0">
                <a:solidFill>
                  <a:srgbClr val="FF0000"/>
                </a:solidFill>
              </a:rPr>
              <a:t> </a:t>
            </a:r>
            <a:r>
              <a:rPr lang="en-US" sz="2800" dirty="0"/>
              <a:t>coverage.  </a:t>
            </a:r>
          </a:p>
        </p:txBody>
      </p:sp>
      <p:cxnSp>
        <p:nvCxnSpPr>
          <p:cNvPr id="8" name="Straight Connector 7">
            <a:extLst>
              <a:ext uri="{FF2B5EF4-FFF2-40B4-BE49-F238E27FC236}">
                <a16:creationId xmlns:a16="http://schemas.microsoft.com/office/drawing/2014/main" id="{6599A64D-4112-CF72-CA51-B52E9743D14B}"/>
              </a:ext>
            </a:extLst>
          </p:cNvPr>
          <p:cNvCxnSpPr/>
          <p:nvPr/>
        </p:nvCxnSpPr>
        <p:spPr>
          <a:xfrm>
            <a:off x="841977" y="3089189"/>
            <a:ext cx="74515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244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BE16D-ACFA-473D-A0DF-ADDCEC0B729E}"/>
              </a:ext>
            </a:extLst>
          </p:cNvPr>
          <p:cNvSpPr>
            <a:spLocks noGrp="1"/>
          </p:cNvSpPr>
          <p:nvPr>
            <p:ph type="title"/>
          </p:nvPr>
        </p:nvSpPr>
        <p:spPr/>
        <p:txBody>
          <a:bodyPr/>
          <a:lstStyle/>
          <a:p>
            <a:r>
              <a:rPr lang="en-US"/>
              <a:t>Agenda </a:t>
            </a:r>
          </a:p>
        </p:txBody>
      </p:sp>
      <p:graphicFrame>
        <p:nvGraphicFramePr>
          <p:cNvPr id="6" name="Content Placeholder 2">
            <a:extLst>
              <a:ext uri="{FF2B5EF4-FFF2-40B4-BE49-F238E27FC236}">
                <a16:creationId xmlns:a16="http://schemas.microsoft.com/office/drawing/2014/main" id="{0F94F6ED-4C3D-0D54-C6FE-A3B90B67A738}"/>
              </a:ext>
            </a:extLst>
          </p:cNvPr>
          <p:cNvGraphicFramePr>
            <a:graphicFrameLocks noGrp="1"/>
          </p:cNvGraphicFramePr>
          <p:nvPr>
            <p:ph idx="1"/>
          </p:nvPr>
        </p:nvGraphicFramePr>
        <p:xfrm>
          <a:off x="501917" y="1974212"/>
          <a:ext cx="7886700" cy="2909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3C873EC-4006-418A-A392-F08AA8C732AB}"/>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4</a:t>
            </a:fld>
            <a:endParaRPr lang="en-US"/>
          </a:p>
        </p:txBody>
      </p:sp>
    </p:spTree>
    <p:extLst>
      <p:ext uri="{BB962C8B-B14F-4D97-AF65-F5344CB8AC3E}">
        <p14:creationId xmlns:p14="http://schemas.microsoft.com/office/powerpoint/2010/main" val="955329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CE22160-5210-411D-9659-4D5E27F4BE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F8F98-1840-B241-83EC-C6DD8A9F7C27}"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tle 6">
            <a:extLst>
              <a:ext uri="{FF2B5EF4-FFF2-40B4-BE49-F238E27FC236}">
                <a16:creationId xmlns:a16="http://schemas.microsoft.com/office/drawing/2014/main" id="{149D4FF9-1CF5-4A8D-9AC6-05E9594FD13C}"/>
              </a:ext>
            </a:extLst>
          </p:cNvPr>
          <p:cNvSpPr txBox="1">
            <a:spLocks/>
          </p:cNvSpPr>
          <p:nvPr/>
        </p:nvSpPr>
        <p:spPr>
          <a:xfrm>
            <a:off x="533400" y="2862262"/>
            <a:ext cx="6705600" cy="566738"/>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2E6CB8"/>
                </a:solidFill>
                <a:effectLst/>
                <a:uLnTx/>
                <a:uFillTx/>
                <a:latin typeface="Calibri" panose="020F0502020204030204"/>
                <a:ea typeface="+mn-ea"/>
                <a:cs typeface="+mn-cs"/>
              </a:rPr>
              <a:t>Redetermination Overview </a:t>
            </a:r>
          </a:p>
        </p:txBody>
      </p:sp>
    </p:spTree>
    <p:extLst>
      <p:ext uri="{BB962C8B-B14F-4D97-AF65-F5344CB8AC3E}">
        <p14:creationId xmlns:p14="http://schemas.microsoft.com/office/powerpoint/2010/main" val="192265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a:latin typeface="+mn-lt"/>
              </a:rPr>
              <a:t>Redetermination Overview</a:t>
            </a:r>
          </a:p>
        </p:txBody>
      </p:sp>
      <p:sp>
        <p:nvSpPr>
          <p:cNvPr id="18" name="Slide Number Placeholder 17"/>
          <p:cNvSpPr>
            <a:spLocks noGrp="1"/>
          </p:cNvSpPr>
          <p:nvPr>
            <p:ph type="sldNum" sz="quarter" idx="13"/>
          </p:nvPr>
        </p:nvSpPr>
        <p:spPr/>
        <p:txBody>
          <a:bodyPr/>
          <a:lstStyle/>
          <a:p>
            <a:fld id="{BF0F8F98-1840-B241-83EC-C6DD8A9F7C27}" type="slidenum">
              <a:rPr lang="en-US" smtClean="0"/>
              <a:pPr/>
              <a:t>41</a:t>
            </a:fld>
            <a:endParaRPr lang="en-US"/>
          </a:p>
        </p:txBody>
      </p:sp>
      <p:graphicFrame>
        <p:nvGraphicFramePr>
          <p:cNvPr id="2" name="Diagram 1">
            <a:extLst>
              <a:ext uri="{FF2B5EF4-FFF2-40B4-BE49-F238E27FC236}">
                <a16:creationId xmlns:a16="http://schemas.microsoft.com/office/drawing/2014/main" id="{EF5DE118-9D76-42DA-9218-9A5DAAF1EB3B}"/>
              </a:ext>
            </a:extLst>
          </p:cNvPr>
          <p:cNvGraphicFramePr/>
          <p:nvPr/>
        </p:nvGraphicFramePr>
        <p:xfrm>
          <a:off x="497692" y="1066800"/>
          <a:ext cx="8112907"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3FFBF73-CF5E-5864-3C41-7CBFB53E94AB}"/>
              </a:ext>
            </a:extLst>
          </p:cNvPr>
          <p:cNvSpPr txBox="1"/>
          <p:nvPr/>
        </p:nvSpPr>
        <p:spPr>
          <a:xfrm>
            <a:off x="497692" y="5993211"/>
            <a:ext cx="4011867" cy="307777"/>
          </a:xfrm>
          <a:prstGeom prst="rect">
            <a:avLst/>
          </a:prstGeom>
          <a:noFill/>
        </p:spPr>
        <p:txBody>
          <a:bodyPr wrap="none" rtlCol="0">
            <a:spAutoFit/>
          </a:bodyPr>
          <a:lstStyle/>
          <a:p>
            <a:r>
              <a:rPr lang="en-US" sz="1400"/>
              <a:t>* Every six months if they also receive SNAP benefits</a:t>
            </a:r>
          </a:p>
        </p:txBody>
      </p:sp>
    </p:spTree>
    <p:extLst>
      <p:ext uri="{BB962C8B-B14F-4D97-AF65-F5344CB8AC3E}">
        <p14:creationId xmlns:p14="http://schemas.microsoft.com/office/powerpoint/2010/main" val="3685011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a:latin typeface="+mn-lt"/>
              </a:rPr>
              <a:t>Redetermination Timeline</a:t>
            </a:r>
          </a:p>
        </p:txBody>
      </p:sp>
      <p:sp>
        <p:nvSpPr>
          <p:cNvPr id="18" name="Slide Number Placeholder 17"/>
          <p:cNvSpPr>
            <a:spLocks noGrp="1"/>
          </p:cNvSpPr>
          <p:nvPr>
            <p:ph type="sldNum" sz="quarter" idx="13"/>
          </p:nvPr>
        </p:nvSpPr>
        <p:spPr/>
        <p:txBody>
          <a:bodyPr/>
          <a:lstStyle/>
          <a:p>
            <a:fld id="{BF0F8F98-1840-B241-83EC-C6DD8A9F7C27}" type="slidenum">
              <a:rPr lang="en-US" smtClean="0"/>
              <a:pPr/>
              <a:t>42</a:t>
            </a:fld>
            <a:endParaRPr lang="en-US"/>
          </a:p>
        </p:txBody>
      </p:sp>
      <p:graphicFrame>
        <p:nvGraphicFramePr>
          <p:cNvPr id="96" name="Table 96">
            <a:extLst>
              <a:ext uri="{FF2B5EF4-FFF2-40B4-BE49-F238E27FC236}">
                <a16:creationId xmlns:a16="http://schemas.microsoft.com/office/drawing/2014/main" id="{6F19146E-FE93-910B-C558-182C1F057A8A}"/>
              </a:ext>
            </a:extLst>
          </p:cNvPr>
          <p:cNvGraphicFramePr>
            <a:graphicFrameLocks noGrp="1"/>
          </p:cNvGraphicFramePr>
          <p:nvPr>
            <p:extLst>
              <p:ext uri="{D42A27DB-BD31-4B8C-83A1-F6EECF244321}">
                <p14:modId xmlns:p14="http://schemas.microsoft.com/office/powerpoint/2010/main" val="315777064"/>
              </p:ext>
            </p:extLst>
          </p:nvPr>
        </p:nvGraphicFramePr>
        <p:xfrm>
          <a:off x="647726" y="4122184"/>
          <a:ext cx="7848547" cy="2560320"/>
        </p:xfrm>
        <a:graphic>
          <a:graphicData uri="http://schemas.openxmlformats.org/drawingml/2006/table">
            <a:tbl>
              <a:tblPr firstRow="1" bandRow="1">
                <a:tableStyleId>{5C22544A-7EE6-4342-B048-85BDC9FD1C3A}</a:tableStyleId>
              </a:tblPr>
              <a:tblGrid>
                <a:gridCol w="1444584">
                  <a:extLst>
                    <a:ext uri="{9D8B030D-6E8A-4147-A177-3AD203B41FA5}">
                      <a16:colId xmlns:a16="http://schemas.microsoft.com/office/drawing/2014/main" val="4014875879"/>
                    </a:ext>
                  </a:extLst>
                </a:gridCol>
                <a:gridCol w="1424834">
                  <a:extLst>
                    <a:ext uri="{9D8B030D-6E8A-4147-A177-3AD203B41FA5}">
                      <a16:colId xmlns:a16="http://schemas.microsoft.com/office/drawing/2014/main" val="114412329"/>
                    </a:ext>
                  </a:extLst>
                </a:gridCol>
                <a:gridCol w="1602317">
                  <a:extLst>
                    <a:ext uri="{9D8B030D-6E8A-4147-A177-3AD203B41FA5}">
                      <a16:colId xmlns:a16="http://schemas.microsoft.com/office/drawing/2014/main" val="4116325971"/>
                    </a:ext>
                  </a:extLst>
                </a:gridCol>
                <a:gridCol w="1351891">
                  <a:extLst>
                    <a:ext uri="{9D8B030D-6E8A-4147-A177-3AD203B41FA5}">
                      <a16:colId xmlns:a16="http://schemas.microsoft.com/office/drawing/2014/main" val="1043510891"/>
                    </a:ext>
                  </a:extLst>
                </a:gridCol>
                <a:gridCol w="2024921">
                  <a:extLst>
                    <a:ext uri="{9D8B030D-6E8A-4147-A177-3AD203B41FA5}">
                      <a16:colId xmlns:a16="http://schemas.microsoft.com/office/drawing/2014/main" val="722831716"/>
                    </a:ext>
                  </a:extLst>
                </a:gridCol>
              </a:tblGrid>
              <a:tr h="637284">
                <a:tc>
                  <a:txBody>
                    <a:bodyPr/>
                    <a:lstStyle/>
                    <a:p>
                      <a:r>
                        <a:rPr lang="en-US"/>
                        <a:t>Month of Redetermination</a:t>
                      </a:r>
                    </a:p>
                  </a:txBody>
                  <a:tcPr>
                    <a:solidFill>
                      <a:schemeClr val="accent1"/>
                    </a:solidFill>
                  </a:tcPr>
                </a:tc>
                <a:tc>
                  <a:txBody>
                    <a:bodyPr/>
                    <a:lstStyle/>
                    <a:p>
                      <a:r>
                        <a:rPr lang="en-US"/>
                        <a:t>Date HFS Mails REDE Forms</a:t>
                      </a:r>
                    </a:p>
                  </a:txBody>
                  <a:tcPr/>
                </a:tc>
                <a:tc>
                  <a:txBody>
                    <a:bodyPr/>
                    <a:lstStyle/>
                    <a:p>
                      <a:r>
                        <a:rPr lang="en-US"/>
                        <a:t>REDE Due Date Printed on Forms</a:t>
                      </a:r>
                    </a:p>
                  </a:txBody>
                  <a:tcPr/>
                </a:tc>
                <a:tc>
                  <a:txBody>
                    <a:bodyPr/>
                    <a:lstStyle/>
                    <a:p>
                      <a:r>
                        <a:rPr lang="en-US"/>
                        <a:t>Date 15 Day Grace Period Ends</a:t>
                      </a:r>
                    </a:p>
                  </a:txBody>
                  <a:tcPr/>
                </a:tc>
                <a:tc>
                  <a:txBody>
                    <a:bodyPr/>
                    <a:lstStyle/>
                    <a:p>
                      <a:r>
                        <a:rPr lang="en-US"/>
                        <a:t>First Day/Month of Coverage Loss</a:t>
                      </a:r>
                    </a:p>
                  </a:txBody>
                  <a:tcPr/>
                </a:tc>
                <a:extLst>
                  <a:ext uri="{0D108BD9-81ED-4DB2-BD59-A6C34878D82A}">
                    <a16:rowId xmlns:a16="http://schemas.microsoft.com/office/drawing/2014/main" val="3930072794"/>
                  </a:ext>
                </a:extLst>
              </a:tr>
              <a:tr h="277783">
                <a:tc>
                  <a:txBody>
                    <a:bodyPr/>
                    <a:lstStyle/>
                    <a:p>
                      <a:r>
                        <a:rPr lang="en-US" b="1">
                          <a:solidFill>
                            <a:schemeClr val="bg1"/>
                          </a:solidFill>
                        </a:rPr>
                        <a:t>June</a:t>
                      </a:r>
                    </a:p>
                  </a:txBody>
                  <a:tcPr>
                    <a:solidFill>
                      <a:schemeClr val="accent1"/>
                    </a:solidFill>
                  </a:tcPr>
                </a:tc>
                <a:tc>
                  <a:txBody>
                    <a:bodyPr/>
                    <a:lstStyle/>
                    <a:p>
                      <a:r>
                        <a:rPr lang="en-US"/>
                        <a:t>04/27/2023</a:t>
                      </a:r>
                    </a:p>
                  </a:txBody>
                  <a:tcPr/>
                </a:tc>
                <a:tc>
                  <a:txBody>
                    <a:bodyPr/>
                    <a:lstStyle/>
                    <a:p>
                      <a:r>
                        <a:rPr lang="en-US"/>
                        <a:t>06/01/2023</a:t>
                      </a:r>
                    </a:p>
                  </a:txBody>
                  <a:tcPr/>
                </a:tc>
                <a:tc>
                  <a:txBody>
                    <a:bodyPr/>
                    <a:lstStyle/>
                    <a:p>
                      <a:r>
                        <a:rPr lang="en-US"/>
                        <a:t>06/15/2023</a:t>
                      </a:r>
                    </a:p>
                  </a:txBody>
                  <a:tcPr/>
                </a:tc>
                <a:tc>
                  <a:txBody>
                    <a:bodyPr/>
                    <a:lstStyle/>
                    <a:p>
                      <a:r>
                        <a:rPr lang="en-US"/>
                        <a:t>07/01/2023 - July</a:t>
                      </a:r>
                    </a:p>
                  </a:txBody>
                  <a:tcPr/>
                </a:tc>
                <a:extLst>
                  <a:ext uri="{0D108BD9-81ED-4DB2-BD59-A6C34878D82A}">
                    <a16:rowId xmlns:a16="http://schemas.microsoft.com/office/drawing/2014/main" val="2155454453"/>
                  </a:ext>
                </a:extLst>
              </a:tr>
              <a:tr h="277783">
                <a:tc>
                  <a:txBody>
                    <a:bodyPr/>
                    <a:lstStyle/>
                    <a:p>
                      <a:r>
                        <a:rPr lang="en-US" b="1">
                          <a:solidFill>
                            <a:schemeClr val="bg1"/>
                          </a:solidFill>
                        </a:rPr>
                        <a:t>July</a:t>
                      </a:r>
                    </a:p>
                  </a:txBody>
                  <a:tcPr>
                    <a:solidFill>
                      <a:schemeClr val="accent1"/>
                    </a:solidFill>
                  </a:tcPr>
                </a:tc>
                <a:tc>
                  <a:txBody>
                    <a:bodyPr/>
                    <a:lstStyle/>
                    <a:p>
                      <a:r>
                        <a:rPr lang="en-US"/>
                        <a:t>05/30/2023</a:t>
                      </a:r>
                    </a:p>
                  </a:txBody>
                  <a:tcPr/>
                </a:tc>
                <a:tc>
                  <a:txBody>
                    <a:bodyPr/>
                    <a:lstStyle/>
                    <a:p>
                      <a:r>
                        <a:rPr lang="en-US"/>
                        <a:t>07/01/2023</a:t>
                      </a:r>
                    </a:p>
                  </a:txBody>
                  <a:tcPr/>
                </a:tc>
                <a:tc>
                  <a:txBody>
                    <a:bodyPr/>
                    <a:lstStyle/>
                    <a:p>
                      <a:r>
                        <a:rPr lang="en-US"/>
                        <a:t>07/17/2023</a:t>
                      </a:r>
                    </a:p>
                  </a:txBody>
                  <a:tcPr/>
                </a:tc>
                <a:tc>
                  <a:txBody>
                    <a:bodyPr/>
                    <a:lstStyle/>
                    <a:p>
                      <a:r>
                        <a:rPr lang="en-US"/>
                        <a:t>08/01/2023 - August</a:t>
                      </a:r>
                    </a:p>
                  </a:txBody>
                  <a:tcPr/>
                </a:tc>
                <a:extLst>
                  <a:ext uri="{0D108BD9-81ED-4DB2-BD59-A6C34878D82A}">
                    <a16:rowId xmlns:a16="http://schemas.microsoft.com/office/drawing/2014/main" val="2355070476"/>
                  </a:ext>
                </a:extLst>
              </a:tr>
              <a:tr h="277783">
                <a:tc>
                  <a:txBody>
                    <a:bodyPr/>
                    <a:lstStyle/>
                    <a:p>
                      <a:r>
                        <a:rPr lang="en-US" b="1">
                          <a:solidFill>
                            <a:schemeClr val="bg1"/>
                          </a:solidFill>
                        </a:rPr>
                        <a:t>August </a:t>
                      </a:r>
                    </a:p>
                  </a:txBody>
                  <a:tcPr>
                    <a:solidFill>
                      <a:schemeClr val="accent1"/>
                    </a:solidFill>
                  </a:tcPr>
                </a:tc>
                <a:tc>
                  <a:txBody>
                    <a:bodyPr/>
                    <a:lstStyle/>
                    <a:p>
                      <a:r>
                        <a:rPr lang="en-US"/>
                        <a:t>06/28/2023</a:t>
                      </a:r>
                    </a:p>
                  </a:txBody>
                  <a:tcPr/>
                </a:tc>
                <a:tc>
                  <a:txBody>
                    <a:bodyPr/>
                    <a:lstStyle/>
                    <a:p>
                      <a:r>
                        <a:rPr lang="en-US"/>
                        <a:t>08/01/2023</a:t>
                      </a:r>
                    </a:p>
                  </a:txBody>
                  <a:tcPr/>
                </a:tc>
                <a:tc>
                  <a:txBody>
                    <a:bodyPr/>
                    <a:lstStyle/>
                    <a:p>
                      <a:r>
                        <a:rPr lang="en-US"/>
                        <a:t>08/15/2023</a:t>
                      </a:r>
                    </a:p>
                  </a:txBody>
                  <a:tcPr/>
                </a:tc>
                <a:tc>
                  <a:txBody>
                    <a:bodyPr/>
                    <a:lstStyle/>
                    <a:p>
                      <a:r>
                        <a:rPr lang="en-US" dirty="0"/>
                        <a:t>09/01/2023 - September</a:t>
                      </a:r>
                    </a:p>
                  </a:txBody>
                  <a:tcPr/>
                </a:tc>
                <a:extLst>
                  <a:ext uri="{0D108BD9-81ED-4DB2-BD59-A6C34878D82A}">
                    <a16:rowId xmlns:a16="http://schemas.microsoft.com/office/drawing/2014/main" val="1414263584"/>
                  </a:ext>
                </a:extLst>
              </a:tr>
            </a:tbl>
          </a:graphicData>
        </a:graphic>
      </p:graphicFrame>
      <p:sp>
        <p:nvSpPr>
          <p:cNvPr id="4" name="TextBox 3">
            <a:extLst>
              <a:ext uri="{FF2B5EF4-FFF2-40B4-BE49-F238E27FC236}">
                <a16:creationId xmlns:a16="http://schemas.microsoft.com/office/drawing/2014/main" id="{C9EEEC52-53F5-82E5-FB48-3FF5FBA809DA}"/>
              </a:ext>
            </a:extLst>
          </p:cNvPr>
          <p:cNvSpPr txBox="1"/>
          <p:nvPr/>
        </p:nvSpPr>
        <p:spPr>
          <a:xfrm>
            <a:off x="346808" y="1121823"/>
            <a:ext cx="8293498" cy="3000821"/>
          </a:xfrm>
          <a:prstGeom prst="rect">
            <a:avLst/>
          </a:prstGeom>
          <a:noFill/>
        </p:spPr>
        <p:txBody>
          <a:bodyPr wrap="square">
            <a:spAutoFit/>
          </a:bodyPr>
          <a:lstStyle/>
          <a:p>
            <a:pPr marL="396875" indent="-285750" rtl="0">
              <a:buFont typeface="Arial" panose="020B0604020202020204" pitchFamily="34" charset="0"/>
              <a:buChar char="•"/>
            </a:pPr>
            <a:r>
              <a:rPr lang="en-US" sz="1800" b="0" dirty="0"/>
              <a:t>HFS will begin mailing redetermination/renewal forms at the </a:t>
            </a:r>
            <a:r>
              <a:rPr lang="en-US" sz="1800" b="1" u="sng" dirty="0"/>
              <a:t>end of April 2023 </a:t>
            </a:r>
            <a:r>
              <a:rPr lang="en-US" sz="1800" b="0" dirty="0"/>
              <a:t>for enrollees with a June 1, 2023 due date. </a:t>
            </a:r>
          </a:p>
          <a:p>
            <a:pPr marL="396875" indent="-285750" rtl="0">
              <a:buFont typeface="Arial" panose="020B0604020202020204" pitchFamily="34" charset="0"/>
              <a:buChar char="•"/>
            </a:pPr>
            <a:r>
              <a:rPr lang="en-US" sz="1800" b="0" dirty="0"/>
              <a:t>Rede paperwork will be sent out at least 30 days prior to the due date that is printed on the form. </a:t>
            </a:r>
          </a:p>
          <a:p>
            <a:pPr marL="396875" indent="-285750" rtl="0">
              <a:buFont typeface="Arial" panose="020B0604020202020204" pitchFamily="34" charset="0"/>
              <a:buChar char="•"/>
            </a:pPr>
            <a:r>
              <a:rPr lang="en-US" sz="1800" b="0" dirty="0"/>
              <a:t>Members are instructed to complete their rede by the due date or they could lose their Medicaid coverage. HFS has built in a grace period of 15 days for members</a:t>
            </a:r>
            <a:r>
              <a:rPr lang="en-US" sz="1800" b="0" dirty="0">
                <a:solidFill>
                  <a:srgbClr val="FF0000"/>
                </a:solidFill>
              </a:rPr>
              <a:t> </a:t>
            </a:r>
            <a:r>
              <a:rPr lang="en-US" sz="1800" b="0" dirty="0"/>
              <a:t>who submit late. If the information is not received by the end of the grace period, the enrollee’s coverage will be cancelled.</a:t>
            </a:r>
          </a:p>
          <a:p>
            <a:pPr marL="111125" indent="0" rtl="0">
              <a:buNone/>
            </a:pPr>
            <a:endParaRPr lang="en-US" sz="900" b="0" dirty="0">
              <a:highlight>
                <a:srgbClr val="FFFF00"/>
              </a:highlight>
            </a:endParaRPr>
          </a:p>
          <a:p>
            <a:pPr marL="111125" indent="0" rtl="0">
              <a:buNone/>
            </a:pPr>
            <a:r>
              <a:rPr lang="en-US" sz="1800" b="0" dirty="0"/>
              <a:t>Renewal forms will continue to be sent out monthly to different cohorts of our membership over the next 12 months. </a:t>
            </a:r>
            <a:endParaRPr lang="en-US" sz="1800" b="0" strike="sngStrike" dirty="0"/>
          </a:p>
        </p:txBody>
      </p:sp>
    </p:spTree>
    <p:extLst>
      <p:ext uri="{BB962C8B-B14F-4D97-AF65-F5344CB8AC3E}">
        <p14:creationId xmlns:p14="http://schemas.microsoft.com/office/powerpoint/2010/main" val="922457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a:latin typeface="+mn-lt"/>
              </a:rPr>
              <a:t>Ex-</a:t>
            </a:r>
            <a:r>
              <a:rPr lang="en-US" err="1">
                <a:latin typeface="+mn-lt"/>
              </a:rPr>
              <a:t>Parte</a:t>
            </a:r>
            <a:r>
              <a:rPr lang="en-US">
                <a:latin typeface="+mn-lt"/>
              </a:rPr>
              <a:t> (Form A &amp; B) Renewals	</a:t>
            </a:r>
          </a:p>
        </p:txBody>
      </p:sp>
      <p:sp>
        <p:nvSpPr>
          <p:cNvPr id="18" name="Slide Number Placeholder 17"/>
          <p:cNvSpPr>
            <a:spLocks noGrp="1"/>
          </p:cNvSpPr>
          <p:nvPr>
            <p:ph type="sldNum" sz="quarter" idx="13"/>
          </p:nvPr>
        </p:nvSpPr>
        <p:spPr/>
        <p:txBody>
          <a:bodyPr/>
          <a:lstStyle/>
          <a:p>
            <a:fld id="{BF0F8F98-1840-B241-83EC-C6DD8A9F7C27}" type="slidenum">
              <a:rPr lang="en-US" smtClean="0"/>
              <a:pPr/>
              <a:t>43</a:t>
            </a:fld>
            <a:endParaRPr lang="en-US"/>
          </a:p>
        </p:txBody>
      </p:sp>
      <p:graphicFrame>
        <p:nvGraphicFramePr>
          <p:cNvPr id="2" name="Diagram 1">
            <a:extLst>
              <a:ext uri="{FF2B5EF4-FFF2-40B4-BE49-F238E27FC236}">
                <a16:creationId xmlns:a16="http://schemas.microsoft.com/office/drawing/2014/main" id="{EF5DE118-9D76-42DA-9218-9A5DAAF1EB3B}"/>
              </a:ext>
            </a:extLst>
          </p:cNvPr>
          <p:cNvGraphicFramePr/>
          <p:nvPr/>
        </p:nvGraphicFramePr>
        <p:xfrm>
          <a:off x="497692" y="1066800"/>
          <a:ext cx="8112907"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5226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CE22160-5210-411D-9659-4D5E27F4BE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F8F98-1840-B241-83EC-C6DD8A9F7C27}"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tle 6">
            <a:extLst>
              <a:ext uri="{FF2B5EF4-FFF2-40B4-BE49-F238E27FC236}">
                <a16:creationId xmlns:a16="http://schemas.microsoft.com/office/drawing/2014/main" id="{149D4FF9-1CF5-4A8D-9AC6-05E9594FD13C}"/>
              </a:ext>
            </a:extLst>
          </p:cNvPr>
          <p:cNvSpPr txBox="1">
            <a:spLocks/>
          </p:cNvSpPr>
          <p:nvPr/>
        </p:nvSpPr>
        <p:spPr>
          <a:xfrm>
            <a:off x="533400" y="2862262"/>
            <a:ext cx="7214286" cy="566738"/>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2E6CB8"/>
                </a:solidFill>
                <a:effectLst/>
                <a:uLnTx/>
                <a:uFillTx/>
                <a:latin typeface="Calibri" panose="020F0502020204030204"/>
                <a:ea typeface="+mn-ea"/>
                <a:cs typeface="+mn-cs"/>
              </a:rPr>
              <a:t>What Can Care Coordination Teams Do?</a:t>
            </a:r>
          </a:p>
        </p:txBody>
      </p:sp>
    </p:spTree>
    <p:extLst>
      <p:ext uri="{BB962C8B-B14F-4D97-AF65-F5344CB8AC3E}">
        <p14:creationId xmlns:p14="http://schemas.microsoft.com/office/powerpoint/2010/main" val="2654334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latin typeface="+mn-lt"/>
              </a:rPr>
              <a:t>What Can Care Coordinators Do? </a:t>
            </a:r>
          </a:p>
        </p:txBody>
      </p:sp>
      <p:sp>
        <p:nvSpPr>
          <p:cNvPr id="18" name="Slide Number Placeholder 17"/>
          <p:cNvSpPr>
            <a:spLocks noGrp="1"/>
          </p:cNvSpPr>
          <p:nvPr>
            <p:ph type="sldNum" sz="quarter" idx="13"/>
          </p:nvPr>
        </p:nvSpPr>
        <p:spPr/>
        <p:txBody>
          <a:bodyPr/>
          <a:lstStyle/>
          <a:p>
            <a:fld id="{BF0F8F98-1840-B241-83EC-C6DD8A9F7C27}" type="slidenum">
              <a:rPr lang="en-US" smtClean="0"/>
              <a:pPr/>
              <a:t>45</a:t>
            </a:fld>
            <a:endParaRPr lang="en-US"/>
          </a:p>
        </p:txBody>
      </p:sp>
      <p:graphicFrame>
        <p:nvGraphicFramePr>
          <p:cNvPr id="2" name="Diagram 1">
            <a:extLst>
              <a:ext uri="{FF2B5EF4-FFF2-40B4-BE49-F238E27FC236}">
                <a16:creationId xmlns:a16="http://schemas.microsoft.com/office/drawing/2014/main" id="{EF5DE118-9D76-42DA-9218-9A5DAAF1EB3B}"/>
              </a:ext>
            </a:extLst>
          </p:cNvPr>
          <p:cNvGraphicFramePr/>
          <p:nvPr/>
        </p:nvGraphicFramePr>
        <p:xfrm>
          <a:off x="256520" y="838558"/>
          <a:ext cx="8354079" cy="3767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BDF20C73-9C4D-259B-10FC-A518C4779AEA}"/>
              </a:ext>
            </a:extLst>
          </p:cNvPr>
          <p:cNvGraphicFramePr/>
          <p:nvPr/>
        </p:nvGraphicFramePr>
        <p:xfrm>
          <a:off x="936776" y="3745322"/>
          <a:ext cx="7270447" cy="311267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836261661"/>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a:latin typeface="+mn-lt"/>
              </a:rPr>
              <a:t>What Can Care Coordination Teams Do? </a:t>
            </a:r>
          </a:p>
        </p:txBody>
      </p:sp>
      <p:sp>
        <p:nvSpPr>
          <p:cNvPr id="18" name="Slide Number Placeholder 17"/>
          <p:cNvSpPr>
            <a:spLocks noGrp="1"/>
          </p:cNvSpPr>
          <p:nvPr>
            <p:ph type="sldNum" sz="quarter" idx="13"/>
          </p:nvPr>
        </p:nvSpPr>
        <p:spPr/>
        <p:txBody>
          <a:bodyPr/>
          <a:lstStyle/>
          <a:p>
            <a:fld id="{BF0F8F98-1840-B241-83EC-C6DD8A9F7C27}" type="slidenum">
              <a:rPr lang="en-US" smtClean="0"/>
              <a:pPr/>
              <a:t>46</a:t>
            </a:fld>
            <a:endParaRPr lang="en-US"/>
          </a:p>
        </p:txBody>
      </p:sp>
      <p:graphicFrame>
        <p:nvGraphicFramePr>
          <p:cNvPr id="2" name="Diagram 1">
            <a:extLst>
              <a:ext uri="{FF2B5EF4-FFF2-40B4-BE49-F238E27FC236}">
                <a16:creationId xmlns:a16="http://schemas.microsoft.com/office/drawing/2014/main" id="{EF5DE118-9D76-42DA-9218-9A5DAAF1EB3B}"/>
              </a:ext>
            </a:extLst>
          </p:cNvPr>
          <p:cNvGraphicFramePr/>
          <p:nvPr/>
        </p:nvGraphicFramePr>
        <p:xfrm>
          <a:off x="497693" y="1066800"/>
          <a:ext cx="3617108"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9140E787-A7CE-F0C6-3022-353451675E38}"/>
              </a:ext>
            </a:extLst>
          </p:cNvPr>
          <p:cNvGraphicFramePr/>
          <p:nvPr/>
        </p:nvGraphicFramePr>
        <p:xfrm>
          <a:off x="4269574" y="1642625"/>
          <a:ext cx="4587374" cy="38013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31502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a:latin typeface="+mn-lt"/>
              </a:rPr>
              <a:t>What Can Care Coordination Teams Do? </a:t>
            </a:r>
          </a:p>
        </p:txBody>
      </p:sp>
      <p:sp>
        <p:nvSpPr>
          <p:cNvPr id="18" name="Slide Number Placeholder 17"/>
          <p:cNvSpPr>
            <a:spLocks noGrp="1"/>
          </p:cNvSpPr>
          <p:nvPr>
            <p:ph type="sldNum" sz="quarter" idx="13"/>
          </p:nvPr>
        </p:nvSpPr>
        <p:spPr/>
        <p:txBody>
          <a:bodyPr/>
          <a:lstStyle/>
          <a:p>
            <a:fld id="{BF0F8F98-1840-B241-83EC-C6DD8A9F7C27}" type="slidenum">
              <a:rPr lang="en-US" smtClean="0"/>
              <a:pPr/>
              <a:t>47</a:t>
            </a:fld>
            <a:endParaRPr lang="en-US"/>
          </a:p>
        </p:txBody>
      </p:sp>
      <p:graphicFrame>
        <p:nvGraphicFramePr>
          <p:cNvPr id="2" name="Diagram 1">
            <a:extLst>
              <a:ext uri="{FF2B5EF4-FFF2-40B4-BE49-F238E27FC236}">
                <a16:creationId xmlns:a16="http://schemas.microsoft.com/office/drawing/2014/main" id="{EF5DE118-9D76-42DA-9218-9A5DAAF1EB3B}"/>
              </a:ext>
            </a:extLst>
          </p:cNvPr>
          <p:cNvGraphicFramePr/>
          <p:nvPr/>
        </p:nvGraphicFramePr>
        <p:xfrm>
          <a:off x="295042" y="1066800"/>
          <a:ext cx="8424964" cy="35175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xtBox 18">
            <a:extLst>
              <a:ext uri="{FF2B5EF4-FFF2-40B4-BE49-F238E27FC236}">
                <a16:creationId xmlns:a16="http://schemas.microsoft.com/office/drawing/2014/main" id="{C8FC643D-11A0-3D56-253C-E0AF2987B934}"/>
              </a:ext>
            </a:extLst>
          </p:cNvPr>
          <p:cNvSpPr txBox="1"/>
          <p:nvPr/>
        </p:nvSpPr>
        <p:spPr>
          <a:xfrm>
            <a:off x="1354998" y="4584357"/>
            <a:ext cx="2536107" cy="1692771"/>
          </a:xfrm>
          <a:prstGeom prst="rect">
            <a:avLst/>
          </a:prstGeom>
          <a:solidFill>
            <a:srgbClr val="2E6CB8"/>
          </a:solidFill>
        </p:spPr>
        <p:txBody>
          <a:bodyPr wrap="square" rtlCol="0">
            <a:spAutoFit/>
          </a:bodyPr>
          <a:lstStyle/>
          <a:p>
            <a:pPr algn="ctr">
              <a:spcBef>
                <a:spcPts val="600"/>
              </a:spcBef>
            </a:pPr>
            <a:r>
              <a:rPr lang="en-US" sz="1400" b="1">
                <a:solidFill>
                  <a:schemeClr val="bg1"/>
                </a:solidFill>
              </a:rPr>
              <a:t>Illinois Department of Human Services (DHS) </a:t>
            </a:r>
          </a:p>
          <a:p>
            <a:pPr algn="ctr">
              <a:spcBef>
                <a:spcPts val="600"/>
              </a:spcBef>
            </a:pPr>
            <a:r>
              <a:rPr lang="en-US" sz="1400">
                <a:solidFill>
                  <a:schemeClr val="bg1"/>
                </a:solidFill>
              </a:rPr>
              <a:t>800-843-6154</a:t>
            </a:r>
          </a:p>
          <a:p>
            <a:pPr algn="ctr">
              <a:spcBef>
                <a:spcPts val="600"/>
              </a:spcBef>
            </a:pPr>
            <a:endParaRPr lang="en-US" sz="1400">
              <a:solidFill>
                <a:schemeClr val="bg1"/>
              </a:solidFill>
            </a:endParaRPr>
          </a:p>
          <a:p>
            <a:pPr algn="ctr">
              <a:spcBef>
                <a:spcPts val="600"/>
              </a:spcBef>
            </a:pPr>
            <a:r>
              <a:rPr lang="en-US" sz="1400">
                <a:solidFill>
                  <a:schemeClr val="bg1"/>
                </a:solidFill>
              </a:rPr>
              <a:t>Monday thru Friday </a:t>
            </a:r>
          </a:p>
          <a:p>
            <a:pPr algn="ctr">
              <a:spcBef>
                <a:spcPts val="600"/>
              </a:spcBef>
            </a:pPr>
            <a:r>
              <a:rPr lang="en-US" sz="1400">
                <a:solidFill>
                  <a:schemeClr val="bg1"/>
                </a:solidFill>
              </a:rPr>
              <a:t>8 a.m. to 5 </a:t>
            </a:r>
            <a:r>
              <a:rPr lang="en-US" sz="1400" err="1">
                <a:solidFill>
                  <a:schemeClr val="bg1"/>
                </a:solidFill>
              </a:rPr>
              <a:t>p.m</a:t>
            </a:r>
            <a:r>
              <a:rPr lang="en-US" sz="1400">
                <a:solidFill>
                  <a:schemeClr val="bg1"/>
                </a:solidFill>
              </a:rPr>
              <a:t> .</a:t>
            </a:r>
          </a:p>
        </p:txBody>
      </p:sp>
      <p:sp>
        <p:nvSpPr>
          <p:cNvPr id="20" name="TextBox 19">
            <a:extLst>
              <a:ext uri="{FF2B5EF4-FFF2-40B4-BE49-F238E27FC236}">
                <a16:creationId xmlns:a16="http://schemas.microsoft.com/office/drawing/2014/main" id="{15DFAD6B-7344-D19E-867B-15B9DAF42FE8}"/>
              </a:ext>
            </a:extLst>
          </p:cNvPr>
          <p:cNvSpPr txBox="1"/>
          <p:nvPr/>
        </p:nvSpPr>
        <p:spPr>
          <a:xfrm>
            <a:off x="4951061" y="4584357"/>
            <a:ext cx="2536107" cy="1692771"/>
          </a:xfrm>
          <a:prstGeom prst="rect">
            <a:avLst/>
          </a:prstGeom>
          <a:solidFill>
            <a:srgbClr val="2E6CB8"/>
          </a:solidFill>
        </p:spPr>
        <p:txBody>
          <a:bodyPr wrap="square" rtlCol="0">
            <a:spAutoFit/>
          </a:bodyPr>
          <a:lstStyle/>
          <a:p>
            <a:pPr algn="ctr">
              <a:spcBef>
                <a:spcPts val="600"/>
              </a:spcBef>
            </a:pPr>
            <a:r>
              <a:rPr lang="en-US" sz="1400" b="1">
                <a:solidFill>
                  <a:schemeClr val="bg1"/>
                </a:solidFill>
              </a:rPr>
              <a:t>Cook County Health Application Assistance Call Center</a:t>
            </a:r>
          </a:p>
          <a:p>
            <a:pPr algn="ctr">
              <a:spcBef>
                <a:spcPts val="600"/>
              </a:spcBef>
            </a:pPr>
            <a:r>
              <a:rPr lang="en-US" sz="1400">
                <a:solidFill>
                  <a:schemeClr val="bg1"/>
                </a:solidFill>
              </a:rPr>
              <a:t>312-864-8200, option #1</a:t>
            </a:r>
            <a:endParaRPr lang="en-US" sz="1400">
              <a:solidFill>
                <a:schemeClr val="bg1"/>
              </a:solidFill>
              <a:cs typeface="Calibri"/>
            </a:endParaRPr>
          </a:p>
          <a:p>
            <a:pPr algn="ctr">
              <a:spcBef>
                <a:spcPts val="600"/>
              </a:spcBef>
            </a:pPr>
            <a:r>
              <a:rPr lang="en-US" sz="1400">
                <a:solidFill>
                  <a:schemeClr val="bg1"/>
                </a:solidFill>
              </a:rPr>
              <a:t>Monday thru Friday </a:t>
            </a:r>
          </a:p>
          <a:p>
            <a:pPr algn="ctr">
              <a:spcBef>
                <a:spcPts val="600"/>
              </a:spcBef>
            </a:pPr>
            <a:r>
              <a:rPr lang="en-US" sz="1400">
                <a:solidFill>
                  <a:schemeClr val="bg1"/>
                </a:solidFill>
              </a:rPr>
              <a:t>8 a.m. to 7 p.m. </a:t>
            </a:r>
            <a:endParaRPr lang="en-US" sz="1400">
              <a:solidFill>
                <a:schemeClr val="bg1"/>
              </a:solidFill>
              <a:cs typeface="Calibri"/>
            </a:endParaRPr>
          </a:p>
          <a:p>
            <a:pPr algn="ctr">
              <a:spcBef>
                <a:spcPts val="600"/>
              </a:spcBef>
            </a:pPr>
            <a:r>
              <a:rPr lang="en-US" sz="1400">
                <a:solidFill>
                  <a:schemeClr val="bg1"/>
                </a:solidFill>
              </a:rPr>
              <a:t>Saturdays from 8 a.m. to 4 p.m.</a:t>
            </a:r>
            <a:endParaRPr lang="en-US" sz="1400">
              <a:solidFill>
                <a:schemeClr val="bg1"/>
              </a:solidFill>
              <a:cs typeface="Calibri"/>
            </a:endParaRPr>
          </a:p>
        </p:txBody>
      </p:sp>
    </p:spTree>
    <p:extLst>
      <p:ext uri="{BB962C8B-B14F-4D97-AF65-F5344CB8AC3E}">
        <p14:creationId xmlns:p14="http://schemas.microsoft.com/office/powerpoint/2010/main" val="270034019"/>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What Can Care Coordination Teams Do?</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1557975" y="5455607"/>
            <a:ext cx="6207762" cy="705930"/>
          </a:xfrm>
        </p:spPr>
        <p:txBody>
          <a:bodyPr>
            <a:noAutofit/>
          </a:bodyPr>
          <a:lstStyle/>
          <a:p>
            <a:r>
              <a:rPr lang="en-US" sz="1800">
                <a:latin typeface="Calibri" panose="020F0502020204030204" pitchFamily="34" charset="0"/>
                <a:ea typeface="Calibri" panose="020F0502020204030204" pitchFamily="34" charset="0"/>
                <a:cs typeface="Times New Roman" panose="02020603050405020304" pitchFamily="18" charset="0"/>
              </a:rPr>
              <a:t>I</a:t>
            </a:r>
            <a:r>
              <a:rPr lang="en-US" sz="1800">
                <a:effectLst/>
                <a:latin typeface="Calibri" panose="020F0502020204030204" pitchFamily="34" charset="0"/>
                <a:ea typeface="Calibri" panose="020F0502020204030204" pitchFamily="34" charset="0"/>
                <a:cs typeface="Times New Roman" panose="02020603050405020304" pitchFamily="18" charset="0"/>
              </a:rPr>
              <a:t>n person to a Department of Human Services (DHS) office. Visit  dhs.state.il.us/p for a list of Family Community Resource centers.  </a:t>
            </a:r>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smtClean="0"/>
              <a:pPr/>
              <a:t>48</a:t>
            </a:fld>
            <a:endParaRPr lang="en-US"/>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a:t>Four Ways to Complete Renewal Paperwork</a:t>
              </a:r>
              <a:endParaRPr lang="en-US" sz="2700" kern="1200"/>
            </a:p>
          </p:txBody>
        </p:sp>
      </p:grpSp>
      <p:sp>
        <p:nvSpPr>
          <p:cNvPr id="19" name="TextBox 18">
            <a:extLst>
              <a:ext uri="{FF2B5EF4-FFF2-40B4-BE49-F238E27FC236}">
                <a16:creationId xmlns:a16="http://schemas.microsoft.com/office/drawing/2014/main" id="{E64F8CB9-6BE8-DFDD-0C0E-2DFFAB69248C}"/>
              </a:ext>
            </a:extLst>
          </p:cNvPr>
          <p:cNvSpPr txBox="1"/>
          <p:nvPr/>
        </p:nvSpPr>
        <p:spPr>
          <a:xfrm>
            <a:off x="1557975" y="1983146"/>
            <a:ext cx="5811520" cy="646331"/>
          </a:xfrm>
          <a:prstGeom prst="rect">
            <a:avLst/>
          </a:prstGeom>
          <a:noFill/>
        </p:spPr>
        <p:txBody>
          <a:bodyPr wrap="square" rtlCol="0">
            <a:spAutoFit/>
          </a:bodyPr>
          <a:lstStyle/>
          <a:p>
            <a:pPr>
              <a:spcBef>
                <a:spcPts val="0"/>
              </a:spcBef>
            </a:pPr>
            <a:r>
              <a:rPr lang="en-US"/>
              <a:t>Online: Visit </a:t>
            </a:r>
            <a:r>
              <a:rPr lang="en-US" sz="18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ABE.Illinois.gov</a:t>
            </a:r>
            <a:r>
              <a:rPr lang="en-US">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a:latin typeface="Calibri" panose="020F0502020204030204" pitchFamily="34" charset="0"/>
                <a:ea typeface="Calibri" panose="020F0502020204030204" pitchFamily="34" charset="0"/>
                <a:cs typeface="Times New Roman" panose="02020603050405020304" pitchFamily="18" charset="0"/>
              </a:rPr>
              <a:t>and c</a:t>
            </a:r>
            <a:r>
              <a:rPr lang="en-US" sz="1800">
                <a:latin typeface="Calibri" panose="020F0502020204030204" pitchFamily="34" charset="0"/>
                <a:ea typeface="Calibri" panose="020F0502020204030204" pitchFamily="34" charset="0"/>
                <a:cs typeface="Times New Roman" panose="02020603050405020304" pitchFamily="18" charset="0"/>
              </a:rPr>
              <a:t>lick on Manage My Case</a:t>
            </a:r>
          </a:p>
          <a:p>
            <a:endParaRPr lang="en-US"/>
          </a:p>
        </p:txBody>
      </p:sp>
      <p:sp>
        <p:nvSpPr>
          <p:cNvPr id="20" name="TextBox 19">
            <a:extLst>
              <a:ext uri="{FF2B5EF4-FFF2-40B4-BE49-F238E27FC236}">
                <a16:creationId xmlns:a16="http://schemas.microsoft.com/office/drawing/2014/main" id="{AF83B46D-757B-87AD-BE5E-9CB52745C36B}"/>
              </a:ext>
            </a:extLst>
          </p:cNvPr>
          <p:cNvSpPr txBox="1"/>
          <p:nvPr/>
        </p:nvSpPr>
        <p:spPr>
          <a:xfrm>
            <a:off x="1557975" y="2882143"/>
            <a:ext cx="7649081" cy="646331"/>
          </a:xfrm>
          <a:prstGeom prst="rect">
            <a:avLst/>
          </a:prstGeom>
          <a:noFill/>
        </p:spPr>
        <p:txBody>
          <a:bodyPr wrap="square" rtlCol="0">
            <a:spAutoFit/>
          </a:bodyPr>
          <a:lstStyle/>
          <a:p>
            <a:pPr>
              <a:spcBef>
                <a:spcPts val="0"/>
              </a:spcBef>
            </a:pPr>
            <a:r>
              <a:rPr lang="en-US" sz="1800" dirty="0">
                <a:latin typeface="Calibri" panose="020F0502020204030204" pitchFamily="34" charset="0"/>
                <a:ea typeface="Calibri" panose="020F0502020204030204" pitchFamily="34" charset="0"/>
                <a:cs typeface="Times New Roman" panose="02020603050405020304" pitchFamily="18" charset="0"/>
              </a:rPr>
              <a:t>By </a:t>
            </a:r>
            <a:r>
              <a:rPr lang="en-US" sz="1800" dirty="0">
                <a:effectLst/>
                <a:latin typeface="Calibri" panose="020F0502020204030204" pitchFamily="34" charset="0"/>
                <a:ea typeface="Calibri" panose="020F0502020204030204" pitchFamily="34" charset="0"/>
                <a:cs typeface="Times New Roman" panose="02020603050405020304" pitchFamily="18" charset="0"/>
              </a:rPr>
              <a:t>Phone: Call the DHS Call Center at 1-800-843-6154 / 1-866-324-5553 (TTY) or Cook County Health Application Assistance 1-312-864-REDE (7333)</a:t>
            </a:r>
          </a:p>
        </p:txBody>
      </p:sp>
      <p:sp>
        <p:nvSpPr>
          <p:cNvPr id="21" name="TextBox 20">
            <a:extLst>
              <a:ext uri="{FF2B5EF4-FFF2-40B4-BE49-F238E27FC236}">
                <a16:creationId xmlns:a16="http://schemas.microsoft.com/office/drawing/2014/main" id="{3170F736-21E7-D82D-954C-F57746C34929}"/>
              </a:ext>
            </a:extLst>
          </p:cNvPr>
          <p:cNvSpPr txBox="1"/>
          <p:nvPr/>
        </p:nvSpPr>
        <p:spPr>
          <a:xfrm>
            <a:off x="1604822" y="3794858"/>
            <a:ext cx="6443776" cy="1908215"/>
          </a:xfrm>
          <a:prstGeom prst="rect">
            <a:avLst/>
          </a:prstGeom>
          <a:noFill/>
        </p:spPr>
        <p:txBody>
          <a:bodyPr wrap="square" rtlCol="0">
            <a:spAutoFit/>
          </a:bodyPr>
          <a:lstStyle/>
          <a:p>
            <a:pPr marR="0" lvl="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By mail (return envelope included) or fax to:</a:t>
            </a:r>
          </a:p>
          <a:p>
            <a:pPr marR="0" lvl="0">
              <a:spcBef>
                <a:spcPts val="0"/>
              </a:spcBef>
              <a:spcAft>
                <a:spcPts val="0"/>
              </a:spcAft>
            </a:pPr>
            <a:r>
              <a:rPr lang="en-US">
                <a:latin typeface="Calibri" panose="020F0502020204030204" pitchFamily="34" charset="0"/>
                <a:ea typeface="Calibri" panose="020F0502020204030204" pitchFamily="34" charset="0"/>
                <a:cs typeface="Times New Roman" panose="02020603050405020304" pitchFamily="18" charset="0"/>
              </a:rPr>
              <a:t>	</a:t>
            </a:r>
            <a:r>
              <a:rPr lang="en-US" sz="1600">
                <a:effectLst/>
                <a:latin typeface="Calibri" panose="020F0502020204030204" pitchFamily="34" charset="0"/>
                <a:ea typeface="Calibri" panose="020F0502020204030204" pitchFamily="34" charset="0"/>
                <a:cs typeface="Times New Roman" panose="02020603050405020304" pitchFamily="18" charset="0"/>
              </a:rPr>
              <a:t>Central Scanning Office</a:t>
            </a:r>
          </a:p>
          <a:p>
            <a:pPr marL="914400" marR="0">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P.O. Box 19138</a:t>
            </a:r>
          </a:p>
          <a:p>
            <a:pPr marL="914400" marR="0">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Springfield, IL 62763 	</a:t>
            </a:r>
          </a:p>
          <a:p>
            <a:pPr marL="914400" marR="0">
              <a:spcBef>
                <a:spcPts val="0"/>
              </a:spcBef>
              <a:spcAft>
                <a:spcPts val="0"/>
              </a:spcAft>
            </a:pPr>
            <a:r>
              <a:rPr lang="en-US" sz="1600">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Fax:  1-844-736-3563</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23" name="Graphic 22" descr="Envelope outline">
            <a:extLst>
              <a:ext uri="{FF2B5EF4-FFF2-40B4-BE49-F238E27FC236}">
                <a16:creationId xmlns:a16="http://schemas.microsoft.com/office/drawing/2014/main" id="{0CD4EFE6-115E-03BE-D2C7-AA1A0EA0CA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36218" y="4168524"/>
            <a:ext cx="579408" cy="579408"/>
          </a:xfrm>
          <a:prstGeom prst="rect">
            <a:avLst/>
          </a:prstGeom>
        </p:spPr>
      </p:pic>
      <p:pic>
        <p:nvPicPr>
          <p:cNvPr id="25" name="Graphic 24" descr="Fax outline">
            <a:extLst>
              <a:ext uri="{FF2B5EF4-FFF2-40B4-BE49-F238E27FC236}">
                <a16:creationId xmlns:a16="http://schemas.microsoft.com/office/drawing/2014/main" id="{EB11BD5B-C6D0-1F45-9B09-A73142A8BB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3065" y="4890442"/>
            <a:ext cx="485714" cy="485714"/>
          </a:xfrm>
          <a:prstGeom prst="rect">
            <a:avLst/>
          </a:prstGeom>
        </p:spPr>
      </p:pic>
      <p:pic>
        <p:nvPicPr>
          <p:cNvPr id="3" name="Graphic 2" descr="Badge with solid fill">
            <a:extLst>
              <a:ext uri="{FF2B5EF4-FFF2-40B4-BE49-F238E27FC236}">
                <a16:creationId xmlns:a16="http://schemas.microsoft.com/office/drawing/2014/main" id="{2C878914-254E-AAEB-6835-DE2C665DD4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3575" y="2614040"/>
            <a:ext cx="914400" cy="914400"/>
          </a:xfrm>
          <a:prstGeom prst="rect">
            <a:avLst/>
          </a:prstGeom>
        </p:spPr>
      </p:pic>
      <p:pic>
        <p:nvPicPr>
          <p:cNvPr id="11" name="Graphic 10" descr="Badge 3 with solid fill">
            <a:extLst>
              <a:ext uri="{FF2B5EF4-FFF2-40B4-BE49-F238E27FC236}">
                <a16:creationId xmlns:a16="http://schemas.microsoft.com/office/drawing/2014/main" id="{43768860-E326-8E0F-1581-95F2D7D0510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3575" y="3565296"/>
            <a:ext cx="914400" cy="914400"/>
          </a:xfrm>
          <a:prstGeom prst="rect">
            <a:avLst/>
          </a:prstGeom>
        </p:spPr>
      </p:pic>
      <p:pic>
        <p:nvPicPr>
          <p:cNvPr id="15" name="Graphic 14" descr="Badge 4 with solid fill">
            <a:extLst>
              <a:ext uri="{FF2B5EF4-FFF2-40B4-BE49-F238E27FC236}">
                <a16:creationId xmlns:a16="http://schemas.microsoft.com/office/drawing/2014/main" id="{F1AA99C4-F9EF-1A29-3DB1-78B4B406C7E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3575" y="5289915"/>
            <a:ext cx="914400" cy="914400"/>
          </a:xfrm>
          <a:prstGeom prst="rect">
            <a:avLst/>
          </a:prstGeom>
        </p:spPr>
      </p:pic>
      <p:pic>
        <p:nvPicPr>
          <p:cNvPr id="22" name="Graphic 21" descr="Badge 1 with solid fill">
            <a:extLst>
              <a:ext uri="{FF2B5EF4-FFF2-40B4-BE49-F238E27FC236}">
                <a16:creationId xmlns:a16="http://schemas.microsoft.com/office/drawing/2014/main" id="{C4C747C2-D291-AC1D-0330-818303A405A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3575" y="1696649"/>
            <a:ext cx="914400" cy="914400"/>
          </a:xfrm>
          <a:prstGeom prst="rect">
            <a:avLst/>
          </a:prstGeom>
        </p:spPr>
      </p:pic>
    </p:spTree>
    <p:extLst>
      <p:ext uri="{BB962C8B-B14F-4D97-AF65-F5344CB8AC3E}">
        <p14:creationId xmlns:p14="http://schemas.microsoft.com/office/powerpoint/2010/main" val="4185872426"/>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5728" y="2184400"/>
            <a:ext cx="8686800" cy="1089824"/>
          </a:xfrm>
        </p:spPr>
        <p:txBody>
          <a:bodyPr/>
          <a:lstStyle/>
          <a:p>
            <a:r>
              <a:rPr lang="en-US" b="0" dirty="0"/>
              <a:t>Thank you!</a:t>
            </a:r>
          </a:p>
        </p:txBody>
      </p:sp>
    </p:spTree>
    <p:extLst>
      <p:ext uri="{BB962C8B-B14F-4D97-AF65-F5344CB8AC3E}">
        <p14:creationId xmlns:p14="http://schemas.microsoft.com/office/powerpoint/2010/main" val="2361875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552F5-7D2C-4240-BF2E-D74C6E17DB68}"/>
              </a:ext>
            </a:extLst>
          </p:cNvPr>
          <p:cNvSpPr>
            <a:spLocks noGrp="1"/>
          </p:cNvSpPr>
          <p:nvPr>
            <p:ph type="ctrTitle"/>
          </p:nvPr>
        </p:nvSpPr>
        <p:spPr>
          <a:xfrm>
            <a:off x="4188558" y="2541672"/>
            <a:ext cx="4714811" cy="927101"/>
          </a:xfrm>
        </p:spPr>
        <p:txBody>
          <a:bodyPr>
            <a:noAutofit/>
          </a:bodyPr>
          <a:lstStyle/>
          <a:p>
            <a:r>
              <a:rPr lang="en-US" sz="3300"/>
              <a:t>Overview of BH Rate Improvement Initiative </a:t>
            </a:r>
          </a:p>
        </p:txBody>
      </p:sp>
      <p:sp>
        <p:nvSpPr>
          <p:cNvPr id="3" name="Slide Number Placeholder 2">
            <a:extLst>
              <a:ext uri="{FF2B5EF4-FFF2-40B4-BE49-F238E27FC236}">
                <a16:creationId xmlns:a16="http://schemas.microsoft.com/office/drawing/2014/main" id="{B52E199E-FFFF-42E1-A548-112047630A75}"/>
              </a:ext>
            </a:extLst>
          </p:cNvPr>
          <p:cNvSpPr>
            <a:spLocks noGrp="1"/>
          </p:cNvSpPr>
          <p:nvPr>
            <p:ph type="sldNum" sz="quarter" idx="12"/>
          </p:nvPr>
        </p:nvSpPr>
        <p:spPr/>
        <p:txBody>
          <a:bodyPr/>
          <a:lstStyle/>
          <a:p>
            <a:fld id="{2AB94945-FCF1-014A-AF51-891552C232EB}" type="slidenum">
              <a:rPr lang="en-US" smtClean="0"/>
              <a:t>5</a:t>
            </a:fld>
            <a:endParaRPr lang="en-US"/>
          </a:p>
        </p:txBody>
      </p:sp>
    </p:spTree>
    <p:extLst>
      <p:ext uri="{BB962C8B-B14F-4D97-AF65-F5344CB8AC3E}">
        <p14:creationId xmlns:p14="http://schemas.microsoft.com/office/powerpoint/2010/main" val="403185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0550" y="2609850"/>
            <a:ext cx="7620000" cy="1200329"/>
          </a:xfrm>
          <a:prstGeom prst="rect">
            <a:avLst/>
          </a:prstGeom>
        </p:spPr>
        <p:txBody>
          <a:bodyPr wrap="square">
            <a:spAutoFit/>
          </a:bodyPr>
          <a:lstStyle/>
          <a:p>
            <a:pPr algn="ctr"/>
            <a:r>
              <a:rPr lang="en-US" sz="3600" dirty="0">
                <a:solidFill>
                  <a:schemeClr val="bg1"/>
                </a:solidFill>
              </a:rPr>
              <a:t>Appendix </a:t>
            </a:r>
            <a:endParaRPr lang="en-US" sz="2400" dirty="0">
              <a:solidFill>
                <a:schemeClr val="bg1"/>
              </a:solidFill>
            </a:endParaRPr>
          </a:p>
          <a:p>
            <a:pPr algn="ctr"/>
            <a:endParaRPr lang="en-US" sz="3600" dirty="0">
              <a:solidFill>
                <a:schemeClr val="bg1"/>
              </a:solidFill>
            </a:endParaRPr>
          </a:p>
        </p:txBody>
      </p:sp>
      <p:sp>
        <p:nvSpPr>
          <p:cNvPr id="3" name="TextBox 2">
            <a:extLst>
              <a:ext uri="{FF2B5EF4-FFF2-40B4-BE49-F238E27FC236}">
                <a16:creationId xmlns:a16="http://schemas.microsoft.com/office/drawing/2014/main" id="{1ADFCF26-17E9-4D20-976E-191A96365023}"/>
              </a:ext>
            </a:extLst>
          </p:cNvPr>
          <p:cNvSpPr txBox="1"/>
          <p:nvPr/>
        </p:nvSpPr>
        <p:spPr>
          <a:xfrm>
            <a:off x="3124200" y="2339975"/>
            <a:ext cx="3898900" cy="923330"/>
          </a:xfrm>
          <a:prstGeom prst="rect">
            <a:avLst/>
          </a:prstGeom>
          <a:noFill/>
        </p:spPr>
        <p:txBody>
          <a:bodyPr wrap="square" rtlCol="0">
            <a:spAutoFit/>
          </a:bodyPr>
          <a:lstStyle/>
          <a:p>
            <a:r>
              <a:rPr lang="en-US" sz="5400" dirty="0">
                <a:latin typeface="+mj-lt"/>
              </a:rPr>
              <a:t>Appendix</a:t>
            </a:r>
          </a:p>
        </p:txBody>
      </p:sp>
    </p:spTree>
    <p:extLst>
      <p:ext uri="{BB962C8B-B14F-4D97-AF65-F5344CB8AC3E}">
        <p14:creationId xmlns:p14="http://schemas.microsoft.com/office/powerpoint/2010/main" val="2368839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(MMC)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vert="horz" lIns="91440" tIns="45720" rIns="91440" bIns="45720" rtlCol="0" anchor="t">
            <a:normAutofit fontScale="92500" lnSpcReduction="10000"/>
          </a:bodyPr>
          <a:lstStyle/>
          <a:p>
            <a:r>
              <a:rPr lang="en-US" sz="2400" dirty="0"/>
              <a:t>MMC is one of the easiest ways for enrollees to submit redeterminations. MMC allows enrollees to make fewer visits to their local DHS office, stay informed on the status of their benefits, and manage their case information. </a:t>
            </a:r>
          </a:p>
          <a:p>
            <a:r>
              <a:rPr lang="en-US" sz="2400" dirty="0"/>
              <a:t>Help enrollees set up their MMC accounts so they can:</a:t>
            </a:r>
          </a:p>
          <a:p>
            <a:pPr marL="685800" lvl="1" indent="-342900">
              <a:buFont typeface="Arial" panose="020B0604020202020204" pitchFamily="34" charset="0"/>
              <a:buChar char="•"/>
            </a:pPr>
            <a:r>
              <a:rPr lang="en-US" sz="2000" dirty="0"/>
              <a:t>Check the status of an application</a:t>
            </a:r>
            <a:endParaRPr lang="en-US" sz="2000" dirty="0">
              <a:cs typeface="Calibri"/>
            </a:endParaRPr>
          </a:p>
          <a:p>
            <a:pPr marL="685800" lvl="1" indent="-342900">
              <a:buFont typeface="Arial" panose="020B0604020202020204" pitchFamily="34" charset="0"/>
              <a:buChar char="•"/>
            </a:pPr>
            <a:r>
              <a:rPr lang="en-US" sz="2000" dirty="0"/>
              <a:t>Renew benefits</a:t>
            </a:r>
            <a:endParaRPr lang="en-US" sz="2000" dirty="0">
              <a:cs typeface="Calibri"/>
            </a:endParaRPr>
          </a:p>
          <a:p>
            <a:pPr marL="685800" lvl="1" indent="-342900">
              <a:buFont typeface="Arial" panose="020B0604020202020204" pitchFamily="34" charset="0"/>
              <a:buChar char="•"/>
            </a:pPr>
            <a:r>
              <a:rPr lang="en-US" sz="2000" dirty="0"/>
              <a:t>Report changes – income, household enrollees, expenses or new address</a:t>
            </a:r>
            <a:endParaRPr lang="en-US" sz="2000" dirty="0">
              <a:cs typeface="Calibri"/>
            </a:endParaRPr>
          </a:p>
          <a:p>
            <a:pPr marL="685800" lvl="1" indent="-342900">
              <a:buFont typeface="Arial" panose="020B0604020202020204" pitchFamily="34" charset="0"/>
              <a:buChar char="•"/>
            </a:pPr>
            <a:r>
              <a:rPr lang="en-US" sz="2000" dirty="0"/>
              <a:t>Upload documents</a:t>
            </a:r>
            <a:endParaRPr lang="en-US" sz="2000" dirty="0">
              <a:cs typeface="Calibri"/>
            </a:endParaRPr>
          </a:p>
          <a:p>
            <a:pPr marL="685800" lvl="1" indent="-342900">
              <a:buFont typeface="Arial" panose="020B0604020202020204" pitchFamily="34" charset="0"/>
              <a:buChar char="•"/>
            </a:pPr>
            <a:r>
              <a:rPr lang="en-US" sz="2000" dirty="0"/>
              <a:t>View notices</a:t>
            </a:r>
            <a:endParaRPr lang="en-US" sz="2000" dirty="0">
              <a:cs typeface="Calibri"/>
            </a:endParaRPr>
          </a:p>
          <a:p>
            <a:pPr marL="685800" lvl="1" indent="-342900">
              <a:buFont typeface="Arial" panose="020B0604020202020204" pitchFamily="34" charset="0"/>
              <a:buChar char="•"/>
            </a:pPr>
            <a:r>
              <a:rPr lang="en-US" sz="2000" dirty="0"/>
              <a:t>View and reschedule upcoming appointments</a:t>
            </a:r>
            <a:endParaRPr lang="en-US" sz="2000" dirty="0">
              <a:cs typeface="Calibri"/>
            </a:endParaRPr>
          </a:p>
          <a:p>
            <a:pPr marL="685800" lvl="1" indent="-342900">
              <a:buFont typeface="Arial" panose="020B0604020202020204" pitchFamily="34" charset="0"/>
              <a:buChar char="•"/>
            </a:pPr>
            <a:r>
              <a:rPr lang="en-US" sz="2000" dirty="0"/>
              <a:t>File and manage appeals</a:t>
            </a:r>
            <a:endParaRPr lang="en-US" sz="2000" dirty="0">
              <a:cs typeface="Calibri"/>
            </a:endParaRPr>
          </a:p>
          <a:p>
            <a:pPr marL="285750" indent="-285750">
              <a:buFont typeface="Arial" panose="020B0604020202020204" pitchFamily="34" charset="0"/>
              <a:buChar char="•"/>
            </a:pPr>
            <a:endParaRPr lang="en-US" sz="2000" dirty="0"/>
          </a:p>
          <a:p>
            <a:endParaRPr lang="en-US" sz="1800" dirty="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smtClean="0"/>
              <a:pPr/>
              <a:t>51</a:t>
            </a:fld>
            <a:endParaRPr lang="en-US"/>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a:t>How to Complete Renewal Paperwork</a:t>
              </a:r>
              <a:endParaRPr lang="en-US" sz="2700" kern="1200"/>
            </a:p>
          </p:txBody>
        </p:sp>
      </p:grpSp>
    </p:spTree>
    <p:extLst>
      <p:ext uri="{BB962C8B-B14F-4D97-AF65-F5344CB8AC3E}">
        <p14:creationId xmlns:p14="http://schemas.microsoft.com/office/powerpoint/2010/main" val="2888928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a:normAutofit/>
          </a:bodyPr>
          <a:lstStyle/>
          <a:p>
            <a:r>
              <a:rPr lang="en-US" sz="2400"/>
              <a:t>What you need to set-up MMC</a:t>
            </a:r>
          </a:p>
          <a:p>
            <a:pPr marL="685800" lvl="1" indent="-342900">
              <a:buFont typeface="Arial" panose="020B0604020202020204" pitchFamily="34" charset="0"/>
              <a:buChar char="•"/>
            </a:pPr>
            <a:r>
              <a:rPr lang="en-US" sz="2250"/>
              <a:t>Social security number</a:t>
            </a:r>
          </a:p>
          <a:p>
            <a:pPr marL="685800" lvl="1" indent="-342900">
              <a:buFont typeface="Arial" panose="020B0604020202020204" pitchFamily="34" charset="0"/>
              <a:buChar char="•"/>
            </a:pPr>
            <a:r>
              <a:rPr lang="en-US" sz="2250"/>
              <a:t>Established credit history</a:t>
            </a:r>
          </a:p>
          <a:p>
            <a:r>
              <a:rPr lang="en-US" sz="2400"/>
              <a:t>How to set-up MMC</a:t>
            </a:r>
          </a:p>
          <a:p>
            <a:pPr marL="285750" indent="-285750">
              <a:buFont typeface="Arial" panose="020B0604020202020204" pitchFamily="34" charset="0"/>
              <a:buChar char="•"/>
            </a:pPr>
            <a:endParaRPr lang="en-US" sz="2000"/>
          </a:p>
          <a:p>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smtClean="0"/>
              <a:pPr/>
              <a:t>52</a:t>
            </a:fld>
            <a:endParaRPr lang="en-US"/>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a:t>Setting Up Manage My Case</a:t>
              </a:r>
              <a:endParaRPr lang="en-US" sz="2700" kern="1200"/>
            </a:p>
          </p:txBody>
        </p:sp>
      </p:grpSp>
      <p:graphicFrame>
        <p:nvGraphicFramePr>
          <p:cNvPr id="11" name="Diagram 10">
            <a:extLst>
              <a:ext uri="{FF2B5EF4-FFF2-40B4-BE49-F238E27FC236}">
                <a16:creationId xmlns:a16="http://schemas.microsoft.com/office/drawing/2014/main" id="{ABA20F4A-8F6E-5054-C5DB-337EFB145FE7}"/>
              </a:ext>
            </a:extLst>
          </p:cNvPr>
          <p:cNvGraphicFramePr/>
          <p:nvPr/>
        </p:nvGraphicFramePr>
        <p:xfrm>
          <a:off x="783781" y="3287713"/>
          <a:ext cx="7731570" cy="2960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6655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a:normAutofit/>
          </a:bodyPr>
          <a:lstStyle/>
          <a:p>
            <a:pPr marL="285750" indent="-285750">
              <a:buFont typeface="Arial" panose="020B0604020202020204" pitchFamily="34" charset="0"/>
              <a:buChar char="•"/>
            </a:pPr>
            <a:endParaRPr lang="en-US" sz="2000"/>
          </a:p>
          <a:p>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smtClean="0"/>
              <a:pPr/>
              <a:t>53</a:t>
            </a:fld>
            <a:endParaRPr lang="en-US"/>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a:t>Setting Up Manage My Case</a:t>
              </a:r>
              <a:endParaRPr lang="en-US" sz="2700" kern="1200"/>
            </a:p>
          </p:txBody>
        </p:sp>
      </p:grpSp>
      <p:grpSp>
        <p:nvGrpSpPr>
          <p:cNvPr id="2" name="docshapegroup12">
            <a:extLst>
              <a:ext uri="{FF2B5EF4-FFF2-40B4-BE49-F238E27FC236}">
                <a16:creationId xmlns:a16="http://schemas.microsoft.com/office/drawing/2014/main" id="{535C1309-DC7C-0613-FCDC-1EBF6F024F20}"/>
              </a:ext>
            </a:extLst>
          </p:cNvPr>
          <p:cNvGrpSpPr>
            <a:grpSpLocks/>
          </p:cNvGrpSpPr>
          <p:nvPr/>
        </p:nvGrpSpPr>
        <p:grpSpPr bwMode="auto">
          <a:xfrm>
            <a:off x="1595437" y="2080993"/>
            <a:ext cx="5953125" cy="3968750"/>
            <a:chOff x="1462" y="277"/>
            <a:chExt cx="9375" cy="6250"/>
          </a:xfrm>
        </p:grpSpPr>
        <p:pic>
          <p:nvPicPr>
            <p:cNvPr id="3" name="docshape13">
              <a:extLst>
                <a:ext uri="{FF2B5EF4-FFF2-40B4-BE49-F238E27FC236}">
                  <a16:creationId xmlns:a16="http://schemas.microsoft.com/office/drawing/2014/main" id="{B356164C-353C-4BBB-2E6B-2092CDF74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 y="284"/>
              <a:ext cx="9360" cy="5869"/>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14">
              <a:extLst>
                <a:ext uri="{FF2B5EF4-FFF2-40B4-BE49-F238E27FC236}">
                  <a16:creationId xmlns:a16="http://schemas.microsoft.com/office/drawing/2014/main" id="{324CBC01-D855-6A71-CDB8-3987B8413FF5}"/>
                </a:ext>
              </a:extLst>
            </p:cNvPr>
            <p:cNvSpPr>
              <a:spLocks noChangeArrowheads="1"/>
            </p:cNvSpPr>
            <p:nvPr/>
          </p:nvSpPr>
          <p:spPr bwMode="auto">
            <a:xfrm>
              <a:off x="1462" y="277"/>
              <a:ext cx="9375" cy="5975"/>
            </a:xfrm>
            <a:prstGeom prst="rect">
              <a:avLst/>
            </a:prstGeom>
            <a:noFill/>
            <a:ln w="9525">
              <a:solidFill>
                <a:srgbClr val="001F5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2" name="docshape15">
              <a:extLst>
                <a:ext uri="{FF2B5EF4-FFF2-40B4-BE49-F238E27FC236}">
                  <a16:creationId xmlns:a16="http://schemas.microsoft.com/office/drawing/2014/main" id="{E308C682-919E-07BC-6757-05DF283E3AAF}"/>
                </a:ext>
              </a:extLst>
            </p:cNvPr>
            <p:cNvSpPr>
              <a:spLocks/>
            </p:cNvSpPr>
            <p:nvPr/>
          </p:nvSpPr>
          <p:spPr bwMode="auto">
            <a:xfrm>
              <a:off x="7680" y="5195"/>
              <a:ext cx="3132" cy="1332"/>
            </a:xfrm>
            <a:custGeom>
              <a:avLst/>
              <a:gdLst>
                <a:gd name="T0" fmla="+- 0 7693 7680"/>
                <a:gd name="T1" fmla="*/ T0 w 3132"/>
                <a:gd name="T2" fmla="+- 0 5775 5196"/>
                <a:gd name="T3" fmla="*/ 5775 h 1332"/>
                <a:gd name="T4" fmla="+- 0 7794 7680"/>
                <a:gd name="T5" fmla="*/ T4 w 3132"/>
                <a:gd name="T6" fmla="+- 0 5612 5196"/>
                <a:gd name="T7" fmla="*/ 5612 h 1332"/>
                <a:gd name="T8" fmla="+- 0 7928 7680"/>
                <a:gd name="T9" fmla="*/ T8 w 3132"/>
                <a:gd name="T10" fmla="+- 0 5502 5196"/>
                <a:gd name="T11" fmla="*/ 5502 h 1332"/>
                <a:gd name="T12" fmla="+- 0 8041 7680"/>
                <a:gd name="T13" fmla="*/ T12 w 3132"/>
                <a:gd name="T14" fmla="+- 0 5436 5196"/>
                <a:gd name="T15" fmla="*/ 5436 h 1332"/>
                <a:gd name="T16" fmla="+- 0 8173 7680"/>
                <a:gd name="T17" fmla="*/ T16 w 3132"/>
                <a:gd name="T18" fmla="+- 0 5377 5196"/>
                <a:gd name="T19" fmla="*/ 5377 h 1332"/>
                <a:gd name="T20" fmla="+- 0 8321 7680"/>
                <a:gd name="T21" fmla="*/ T20 w 3132"/>
                <a:gd name="T22" fmla="+- 0 5324 5196"/>
                <a:gd name="T23" fmla="*/ 5324 h 1332"/>
                <a:gd name="T24" fmla="+- 0 8484 7680"/>
                <a:gd name="T25" fmla="*/ T24 w 3132"/>
                <a:gd name="T26" fmla="+- 0 5280 5196"/>
                <a:gd name="T27" fmla="*/ 5280 h 1332"/>
                <a:gd name="T28" fmla="+- 0 8659 7680"/>
                <a:gd name="T29" fmla="*/ T28 w 3132"/>
                <a:gd name="T30" fmla="+- 0 5244 5196"/>
                <a:gd name="T31" fmla="*/ 5244 h 1332"/>
                <a:gd name="T32" fmla="+- 0 8846 7680"/>
                <a:gd name="T33" fmla="*/ T32 w 3132"/>
                <a:gd name="T34" fmla="+- 0 5218 5196"/>
                <a:gd name="T35" fmla="*/ 5218 h 1332"/>
                <a:gd name="T36" fmla="+- 0 9042 7680"/>
                <a:gd name="T37" fmla="*/ T36 w 3132"/>
                <a:gd name="T38" fmla="+- 0 5201 5196"/>
                <a:gd name="T39" fmla="*/ 5201 h 1332"/>
                <a:gd name="T40" fmla="+- 0 9246 7680"/>
                <a:gd name="T41" fmla="*/ T40 w 3132"/>
                <a:gd name="T42" fmla="+- 0 5196 5196"/>
                <a:gd name="T43" fmla="*/ 5196 h 1332"/>
                <a:gd name="T44" fmla="+- 0 9450 7680"/>
                <a:gd name="T45" fmla="*/ T44 w 3132"/>
                <a:gd name="T46" fmla="+- 0 5201 5196"/>
                <a:gd name="T47" fmla="*/ 5201 h 1332"/>
                <a:gd name="T48" fmla="+- 0 9646 7680"/>
                <a:gd name="T49" fmla="*/ T48 w 3132"/>
                <a:gd name="T50" fmla="+- 0 5218 5196"/>
                <a:gd name="T51" fmla="*/ 5218 h 1332"/>
                <a:gd name="T52" fmla="+- 0 9833 7680"/>
                <a:gd name="T53" fmla="*/ T52 w 3132"/>
                <a:gd name="T54" fmla="+- 0 5244 5196"/>
                <a:gd name="T55" fmla="*/ 5244 h 1332"/>
                <a:gd name="T56" fmla="+- 0 10008 7680"/>
                <a:gd name="T57" fmla="*/ T56 w 3132"/>
                <a:gd name="T58" fmla="+- 0 5280 5196"/>
                <a:gd name="T59" fmla="*/ 5280 h 1332"/>
                <a:gd name="T60" fmla="+- 0 10171 7680"/>
                <a:gd name="T61" fmla="*/ T60 w 3132"/>
                <a:gd name="T62" fmla="+- 0 5324 5196"/>
                <a:gd name="T63" fmla="*/ 5324 h 1332"/>
                <a:gd name="T64" fmla="+- 0 10319 7680"/>
                <a:gd name="T65" fmla="*/ T64 w 3132"/>
                <a:gd name="T66" fmla="+- 0 5377 5196"/>
                <a:gd name="T67" fmla="*/ 5377 h 1332"/>
                <a:gd name="T68" fmla="+- 0 10451 7680"/>
                <a:gd name="T69" fmla="*/ T68 w 3132"/>
                <a:gd name="T70" fmla="+- 0 5436 5196"/>
                <a:gd name="T71" fmla="*/ 5436 h 1332"/>
                <a:gd name="T72" fmla="+- 0 10564 7680"/>
                <a:gd name="T73" fmla="*/ T72 w 3132"/>
                <a:gd name="T74" fmla="+- 0 5502 5196"/>
                <a:gd name="T75" fmla="*/ 5502 h 1332"/>
                <a:gd name="T76" fmla="+- 0 10698 7680"/>
                <a:gd name="T77" fmla="*/ T76 w 3132"/>
                <a:gd name="T78" fmla="+- 0 5612 5196"/>
                <a:gd name="T79" fmla="*/ 5612 h 1332"/>
                <a:gd name="T80" fmla="+- 0 10799 7680"/>
                <a:gd name="T81" fmla="*/ T80 w 3132"/>
                <a:gd name="T82" fmla="+- 0 5775 5196"/>
                <a:gd name="T83" fmla="*/ 5775 h 1332"/>
                <a:gd name="T84" fmla="+- 0 10809 7680"/>
                <a:gd name="T85" fmla="*/ T84 w 3132"/>
                <a:gd name="T86" fmla="+- 0 5905 5196"/>
                <a:gd name="T87" fmla="*/ 5905 h 1332"/>
                <a:gd name="T88" fmla="+- 0 10732 7680"/>
                <a:gd name="T89" fmla="*/ T88 w 3132"/>
                <a:gd name="T90" fmla="+- 0 6072 5196"/>
                <a:gd name="T91" fmla="*/ 6072 h 1332"/>
                <a:gd name="T92" fmla="+- 0 10564 7680"/>
                <a:gd name="T93" fmla="*/ T92 w 3132"/>
                <a:gd name="T94" fmla="+- 0 6221 5196"/>
                <a:gd name="T95" fmla="*/ 6221 h 1332"/>
                <a:gd name="T96" fmla="+- 0 10451 7680"/>
                <a:gd name="T97" fmla="*/ T96 w 3132"/>
                <a:gd name="T98" fmla="+- 0 6287 5196"/>
                <a:gd name="T99" fmla="*/ 6287 h 1332"/>
                <a:gd name="T100" fmla="+- 0 10319 7680"/>
                <a:gd name="T101" fmla="*/ T100 w 3132"/>
                <a:gd name="T102" fmla="+- 0 6347 5196"/>
                <a:gd name="T103" fmla="*/ 6347 h 1332"/>
                <a:gd name="T104" fmla="+- 0 10171 7680"/>
                <a:gd name="T105" fmla="*/ T104 w 3132"/>
                <a:gd name="T106" fmla="+- 0 6399 5196"/>
                <a:gd name="T107" fmla="*/ 6399 h 1332"/>
                <a:gd name="T108" fmla="+- 0 10008 7680"/>
                <a:gd name="T109" fmla="*/ T108 w 3132"/>
                <a:gd name="T110" fmla="+- 0 6444 5196"/>
                <a:gd name="T111" fmla="*/ 6444 h 1332"/>
                <a:gd name="T112" fmla="+- 0 9833 7680"/>
                <a:gd name="T113" fmla="*/ T112 w 3132"/>
                <a:gd name="T114" fmla="+- 0 6479 5196"/>
                <a:gd name="T115" fmla="*/ 6479 h 1332"/>
                <a:gd name="T116" fmla="+- 0 9646 7680"/>
                <a:gd name="T117" fmla="*/ T116 w 3132"/>
                <a:gd name="T118" fmla="+- 0 6506 5196"/>
                <a:gd name="T119" fmla="*/ 6506 h 1332"/>
                <a:gd name="T120" fmla="+- 0 9450 7680"/>
                <a:gd name="T121" fmla="*/ T120 w 3132"/>
                <a:gd name="T122" fmla="+- 0 6522 5196"/>
                <a:gd name="T123" fmla="*/ 6522 h 1332"/>
                <a:gd name="T124" fmla="+- 0 9246 7680"/>
                <a:gd name="T125" fmla="*/ T124 w 3132"/>
                <a:gd name="T126" fmla="+- 0 6528 5196"/>
                <a:gd name="T127" fmla="*/ 6528 h 1332"/>
                <a:gd name="T128" fmla="+- 0 9042 7680"/>
                <a:gd name="T129" fmla="*/ T128 w 3132"/>
                <a:gd name="T130" fmla="+- 0 6522 5196"/>
                <a:gd name="T131" fmla="*/ 6522 h 1332"/>
                <a:gd name="T132" fmla="+- 0 8846 7680"/>
                <a:gd name="T133" fmla="*/ T132 w 3132"/>
                <a:gd name="T134" fmla="+- 0 6506 5196"/>
                <a:gd name="T135" fmla="*/ 6506 h 1332"/>
                <a:gd name="T136" fmla="+- 0 8659 7680"/>
                <a:gd name="T137" fmla="*/ T136 w 3132"/>
                <a:gd name="T138" fmla="+- 0 6479 5196"/>
                <a:gd name="T139" fmla="*/ 6479 h 1332"/>
                <a:gd name="T140" fmla="+- 0 8484 7680"/>
                <a:gd name="T141" fmla="*/ T140 w 3132"/>
                <a:gd name="T142" fmla="+- 0 6444 5196"/>
                <a:gd name="T143" fmla="*/ 6444 h 1332"/>
                <a:gd name="T144" fmla="+- 0 8321 7680"/>
                <a:gd name="T145" fmla="*/ T144 w 3132"/>
                <a:gd name="T146" fmla="+- 0 6399 5196"/>
                <a:gd name="T147" fmla="*/ 6399 h 1332"/>
                <a:gd name="T148" fmla="+- 0 8173 7680"/>
                <a:gd name="T149" fmla="*/ T148 w 3132"/>
                <a:gd name="T150" fmla="+- 0 6347 5196"/>
                <a:gd name="T151" fmla="*/ 6347 h 1332"/>
                <a:gd name="T152" fmla="+- 0 8041 7680"/>
                <a:gd name="T153" fmla="*/ T152 w 3132"/>
                <a:gd name="T154" fmla="+- 0 6287 5196"/>
                <a:gd name="T155" fmla="*/ 6287 h 1332"/>
                <a:gd name="T156" fmla="+- 0 7928 7680"/>
                <a:gd name="T157" fmla="*/ T156 w 3132"/>
                <a:gd name="T158" fmla="+- 0 6221 5196"/>
                <a:gd name="T159" fmla="*/ 6221 h 1332"/>
                <a:gd name="T160" fmla="+- 0 7794 7680"/>
                <a:gd name="T161" fmla="*/ T160 w 3132"/>
                <a:gd name="T162" fmla="+- 0 6111 5196"/>
                <a:gd name="T163" fmla="*/ 6111 h 1332"/>
                <a:gd name="T164" fmla="+- 0 7693 7680"/>
                <a:gd name="T165" fmla="*/ T164 w 3132"/>
                <a:gd name="T166" fmla="+- 0 5948 5196"/>
                <a:gd name="T167" fmla="*/ 5948 h 13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3132" h="1332">
                  <a:moveTo>
                    <a:pt x="0" y="666"/>
                  </a:moveTo>
                  <a:lnTo>
                    <a:pt x="13" y="579"/>
                  </a:lnTo>
                  <a:lnTo>
                    <a:pt x="52" y="495"/>
                  </a:lnTo>
                  <a:lnTo>
                    <a:pt x="114" y="416"/>
                  </a:lnTo>
                  <a:lnTo>
                    <a:pt x="198" y="341"/>
                  </a:lnTo>
                  <a:lnTo>
                    <a:pt x="248" y="306"/>
                  </a:lnTo>
                  <a:lnTo>
                    <a:pt x="302" y="272"/>
                  </a:lnTo>
                  <a:lnTo>
                    <a:pt x="361" y="240"/>
                  </a:lnTo>
                  <a:lnTo>
                    <a:pt x="425" y="209"/>
                  </a:lnTo>
                  <a:lnTo>
                    <a:pt x="493" y="181"/>
                  </a:lnTo>
                  <a:lnTo>
                    <a:pt x="565" y="153"/>
                  </a:lnTo>
                  <a:lnTo>
                    <a:pt x="641" y="128"/>
                  </a:lnTo>
                  <a:lnTo>
                    <a:pt x="721" y="105"/>
                  </a:lnTo>
                  <a:lnTo>
                    <a:pt x="804" y="84"/>
                  </a:lnTo>
                  <a:lnTo>
                    <a:pt x="890" y="65"/>
                  </a:lnTo>
                  <a:lnTo>
                    <a:pt x="979" y="48"/>
                  </a:lnTo>
                  <a:lnTo>
                    <a:pt x="1071" y="34"/>
                  </a:lnTo>
                  <a:lnTo>
                    <a:pt x="1166" y="22"/>
                  </a:lnTo>
                  <a:lnTo>
                    <a:pt x="1263" y="12"/>
                  </a:lnTo>
                  <a:lnTo>
                    <a:pt x="1362" y="5"/>
                  </a:lnTo>
                  <a:lnTo>
                    <a:pt x="1463" y="1"/>
                  </a:lnTo>
                  <a:lnTo>
                    <a:pt x="1566" y="0"/>
                  </a:lnTo>
                  <a:lnTo>
                    <a:pt x="1669" y="1"/>
                  </a:lnTo>
                  <a:lnTo>
                    <a:pt x="1770" y="5"/>
                  </a:lnTo>
                  <a:lnTo>
                    <a:pt x="1869" y="12"/>
                  </a:lnTo>
                  <a:lnTo>
                    <a:pt x="1966" y="22"/>
                  </a:lnTo>
                  <a:lnTo>
                    <a:pt x="2061" y="34"/>
                  </a:lnTo>
                  <a:lnTo>
                    <a:pt x="2153" y="48"/>
                  </a:lnTo>
                  <a:lnTo>
                    <a:pt x="2242" y="65"/>
                  </a:lnTo>
                  <a:lnTo>
                    <a:pt x="2328" y="84"/>
                  </a:lnTo>
                  <a:lnTo>
                    <a:pt x="2411" y="105"/>
                  </a:lnTo>
                  <a:lnTo>
                    <a:pt x="2491" y="128"/>
                  </a:lnTo>
                  <a:lnTo>
                    <a:pt x="2567" y="153"/>
                  </a:lnTo>
                  <a:lnTo>
                    <a:pt x="2639" y="181"/>
                  </a:lnTo>
                  <a:lnTo>
                    <a:pt x="2707" y="209"/>
                  </a:lnTo>
                  <a:lnTo>
                    <a:pt x="2771" y="240"/>
                  </a:lnTo>
                  <a:lnTo>
                    <a:pt x="2830" y="272"/>
                  </a:lnTo>
                  <a:lnTo>
                    <a:pt x="2884" y="306"/>
                  </a:lnTo>
                  <a:lnTo>
                    <a:pt x="2934" y="341"/>
                  </a:lnTo>
                  <a:lnTo>
                    <a:pt x="3018" y="416"/>
                  </a:lnTo>
                  <a:lnTo>
                    <a:pt x="3080" y="495"/>
                  </a:lnTo>
                  <a:lnTo>
                    <a:pt x="3119" y="579"/>
                  </a:lnTo>
                  <a:lnTo>
                    <a:pt x="3132" y="666"/>
                  </a:lnTo>
                  <a:lnTo>
                    <a:pt x="3129" y="709"/>
                  </a:lnTo>
                  <a:lnTo>
                    <a:pt x="3103" y="795"/>
                  </a:lnTo>
                  <a:lnTo>
                    <a:pt x="3052" y="876"/>
                  </a:lnTo>
                  <a:lnTo>
                    <a:pt x="2979" y="953"/>
                  </a:lnTo>
                  <a:lnTo>
                    <a:pt x="2884" y="1025"/>
                  </a:lnTo>
                  <a:lnTo>
                    <a:pt x="2830" y="1059"/>
                  </a:lnTo>
                  <a:lnTo>
                    <a:pt x="2771" y="1091"/>
                  </a:lnTo>
                  <a:lnTo>
                    <a:pt x="2707" y="1122"/>
                  </a:lnTo>
                  <a:lnTo>
                    <a:pt x="2639" y="1151"/>
                  </a:lnTo>
                  <a:lnTo>
                    <a:pt x="2567" y="1178"/>
                  </a:lnTo>
                  <a:lnTo>
                    <a:pt x="2491" y="1203"/>
                  </a:lnTo>
                  <a:lnTo>
                    <a:pt x="2411" y="1226"/>
                  </a:lnTo>
                  <a:lnTo>
                    <a:pt x="2328" y="1248"/>
                  </a:lnTo>
                  <a:lnTo>
                    <a:pt x="2242" y="1267"/>
                  </a:lnTo>
                  <a:lnTo>
                    <a:pt x="2153" y="1283"/>
                  </a:lnTo>
                  <a:lnTo>
                    <a:pt x="2061" y="1298"/>
                  </a:lnTo>
                  <a:lnTo>
                    <a:pt x="1966" y="1310"/>
                  </a:lnTo>
                  <a:lnTo>
                    <a:pt x="1869" y="1319"/>
                  </a:lnTo>
                  <a:lnTo>
                    <a:pt x="1770" y="1326"/>
                  </a:lnTo>
                  <a:lnTo>
                    <a:pt x="1669" y="1330"/>
                  </a:lnTo>
                  <a:lnTo>
                    <a:pt x="1566" y="1332"/>
                  </a:lnTo>
                  <a:lnTo>
                    <a:pt x="1463" y="1330"/>
                  </a:lnTo>
                  <a:lnTo>
                    <a:pt x="1362" y="1326"/>
                  </a:lnTo>
                  <a:lnTo>
                    <a:pt x="1263" y="1319"/>
                  </a:lnTo>
                  <a:lnTo>
                    <a:pt x="1166" y="1310"/>
                  </a:lnTo>
                  <a:lnTo>
                    <a:pt x="1071" y="1298"/>
                  </a:lnTo>
                  <a:lnTo>
                    <a:pt x="979" y="1283"/>
                  </a:lnTo>
                  <a:lnTo>
                    <a:pt x="890" y="1267"/>
                  </a:lnTo>
                  <a:lnTo>
                    <a:pt x="804" y="1248"/>
                  </a:lnTo>
                  <a:lnTo>
                    <a:pt x="721" y="1226"/>
                  </a:lnTo>
                  <a:lnTo>
                    <a:pt x="641" y="1203"/>
                  </a:lnTo>
                  <a:lnTo>
                    <a:pt x="565" y="1178"/>
                  </a:lnTo>
                  <a:lnTo>
                    <a:pt x="493" y="1151"/>
                  </a:lnTo>
                  <a:lnTo>
                    <a:pt x="425" y="1122"/>
                  </a:lnTo>
                  <a:lnTo>
                    <a:pt x="361" y="1091"/>
                  </a:lnTo>
                  <a:lnTo>
                    <a:pt x="302" y="1059"/>
                  </a:lnTo>
                  <a:lnTo>
                    <a:pt x="248" y="1025"/>
                  </a:lnTo>
                  <a:lnTo>
                    <a:pt x="198" y="990"/>
                  </a:lnTo>
                  <a:lnTo>
                    <a:pt x="114" y="915"/>
                  </a:lnTo>
                  <a:lnTo>
                    <a:pt x="52" y="836"/>
                  </a:lnTo>
                  <a:lnTo>
                    <a:pt x="13" y="752"/>
                  </a:lnTo>
                  <a:lnTo>
                    <a:pt x="0" y="666"/>
                  </a:lnTo>
                  <a:close/>
                </a:path>
              </a:pathLst>
            </a:custGeom>
            <a:noFill/>
            <a:ln w="28575">
              <a:solidFill>
                <a:srgbClr val="00AF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2043960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a:normAutofit/>
          </a:bodyPr>
          <a:lstStyle/>
          <a:p>
            <a:pPr marL="285750" indent="-285750">
              <a:buFont typeface="Arial" panose="020B0604020202020204" pitchFamily="34" charset="0"/>
              <a:buChar char="•"/>
            </a:pPr>
            <a:endParaRPr lang="en-US" sz="2000"/>
          </a:p>
          <a:p>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dirty="0" smtClean="0"/>
              <a:pPr/>
              <a:t>54</a:t>
            </a:fld>
            <a:endParaRPr lang="en-US" dirty="0"/>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a:t>Setting Up Manage My Case</a:t>
              </a:r>
              <a:endParaRPr lang="en-US" sz="2700" kern="1200"/>
            </a:p>
          </p:txBody>
        </p:sp>
      </p:grpSp>
      <p:pic>
        <p:nvPicPr>
          <p:cNvPr id="16" name="Picture 15" descr="Graphical user interface, text, application, chat or text message&#10;&#10;Description automatically generated">
            <a:extLst>
              <a:ext uri="{FF2B5EF4-FFF2-40B4-BE49-F238E27FC236}">
                <a16:creationId xmlns:a16="http://schemas.microsoft.com/office/drawing/2014/main" id="{26968FF0-9BF8-9137-26C4-226489B49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450" y="2186085"/>
            <a:ext cx="5397500" cy="3632200"/>
          </a:xfrm>
          <a:prstGeom prst="rect">
            <a:avLst/>
          </a:prstGeom>
        </p:spPr>
      </p:pic>
      <p:sp>
        <p:nvSpPr>
          <p:cNvPr id="20" name="docshape23">
            <a:extLst>
              <a:ext uri="{FF2B5EF4-FFF2-40B4-BE49-F238E27FC236}">
                <a16:creationId xmlns:a16="http://schemas.microsoft.com/office/drawing/2014/main" id="{2758FBED-3425-8167-3423-A3309F0E2F24}"/>
              </a:ext>
            </a:extLst>
          </p:cNvPr>
          <p:cNvSpPr txBox="1">
            <a:spLocks noChangeArrowheads="1"/>
          </p:cNvSpPr>
          <p:nvPr/>
        </p:nvSpPr>
        <p:spPr bwMode="auto">
          <a:xfrm>
            <a:off x="6256372" y="2487803"/>
            <a:ext cx="2460555" cy="3055634"/>
          </a:xfrm>
          <a:prstGeom prst="rect">
            <a:avLst/>
          </a:prstGeom>
          <a:solidFill>
            <a:srgbClr val="99CCFF"/>
          </a:solidFill>
          <a:ln w="6350">
            <a:solidFill>
              <a:srgbClr val="000000"/>
            </a:solidFill>
            <a:miter lim="800000"/>
            <a:headEnd/>
            <a:tailEnd/>
          </a:ln>
        </p:spPr>
        <p:txBody>
          <a:bodyPr rot="0" vert="horz" wrap="square" lIns="0" tIns="0" rIns="0" bIns="0" anchor="t" anchorCtr="0" upright="1">
            <a:noAutofit/>
          </a:bodyPr>
          <a:lstStyle/>
          <a:p>
            <a:pPr marL="98425" marR="219710">
              <a:lnSpc>
                <a:spcPct val="110000"/>
              </a:lnSpc>
              <a:spcBef>
                <a:spcPts val="375"/>
              </a:spcBef>
              <a:spcAft>
                <a:spcPts val="0"/>
              </a:spcAft>
            </a:pP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Password must be a minimum</a:t>
            </a:r>
            <a:r>
              <a:rPr lang="en-US" sz="1100" spc="180">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of</a:t>
            </a:r>
            <a:r>
              <a:rPr lang="en-US" sz="1100" spc="115">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8</a:t>
            </a:r>
            <a:r>
              <a:rPr lang="en-US" sz="1100" spc="-30">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spc="-10">
                <a:solidFill>
                  <a:srgbClr val="000000"/>
                </a:solidFill>
                <a:effectLst/>
                <a:latin typeface="Arial" panose="020B0604020202020204" pitchFamily="34" charset="0"/>
                <a:ea typeface="Georgia" panose="02040502050405020303" pitchFamily="18" charset="0"/>
                <a:cs typeface="Georgia" panose="02040502050405020303" pitchFamily="18" charset="0"/>
              </a:rPr>
              <a:t>characters.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It</a:t>
            </a:r>
            <a:r>
              <a:rPr lang="en-US" sz="1100" spc="115">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must</a:t>
            </a:r>
            <a:r>
              <a:rPr lang="en-US" sz="1100" spc="125">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contain</a:t>
            </a:r>
            <a:r>
              <a:rPr lang="en-US" sz="1100" spc="-25">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a</a:t>
            </a:r>
            <a:r>
              <a:rPr lang="en-US" sz="1100" spc="150">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minimum</a:t>
            </a:r>
            <a:r>
              <a:rPr lang="en-US" sz="1100" spc="100">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of</a:t>
            </a:r>
            <a:r>
              <a:rPr lang="en-US" sz="1100" spc="115">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spc="-20">
                <a:solidFill>
                  <a:srgbClr val="000000"/>
                </a:solidFill>
                <a:effectLst/>
                <a:latin typeface="Arial" panose="020B0604020202020204" pitchFamily="34" charset="0"/>
                <a:ea typeface="Georgia" panose="02040502050405020303" pitchFamily="18" charset="0"/>
                <a:cs typeface="Georgia" panose="02040502050405020303" pitchFamily="18" charset="0"/>
              </a:rPr>
              <a:t>three</a:t>
            </a:r>
            <a:r>
              <a:rPr lang="en-US" sz="1600" spc="-20">
                <a:latin typeface="Georgia" panose="02040502050405020303" pitchFamily="18"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of</a:t>
            </a:r>
            <a:r>
              <a:rPr lang="en-US" sz="1100" spc="120">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the</a:t>
            </a:r>
            <a:r>
              <a:rPr lang="en-US" sz="1100" spc="-20">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spc="-10">
                <a:solidFill>
                  <a:srgbClr val="000000"/>
                </a:solidFill>
                <a:effectLst/>
                <a:latin typeface="Arial" panose="020B0604020202020204" pitchFamily="34" charset="0"/>
                <a:ea typeface="Georgia" panose="02040502050405020303" pitchFamily="18" charset="0"/>
                <a:cs typeface="Georgia" panose="02040502050405020303" pitchFamily="18" charset="0"/>
              </a:rPr>
              <a:t>following:</a:t>
            </a:r>
            <a:endParaRPr lang="en-US" sz="1600">
              <a:effectLst/>
              <a:latin typeface="Georgia" panose="02040502050405020303" pitchFamily="18" charset="0"/>
              <a:ea typeface="Georgia" panose="02040502050405020303" pitchFamily="18" charset="0"/>
              <a:cs typeface="Georgia" panose="02040502050405020303" pitchFamily="18" charset="0"/>
            </a:endParaRPr>
          </a:p>
          <a:p>
            <a:pPr marL="556260" marR="0" indent="-229235">
              <a:spcBef>
                <a:spcPts val="5"/>
              </a:spcBef>
              <a:spcAft>
                <a:spcPts val="0"/>
              </a:spcAft>
              <a:buFont typeface="Arial" panose="020B0604020202020204" pitchFamily="34" charset="0"/>
              <a:buChar char="•"/>
              <a:tabLst>
                <a:tab pos="556260" algn="l"/>
                <a:tab pos="556895" algn="l"/>
              </a:tabLst>
            </a:pP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one</a:t>
            </a:r>
            <a:r>
              <a:rPr lang="en-US" sz="1100" spc="125">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capital</a:t>
            </a:r>
            <a:r>
              <a:rPr lang="en-US" sz="1100" spc="55">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spc="-10">
                <a:solidFill>
                  <a:srgbClr val="000000"/>
                </a:solidFill>
                <a:effectLst/>
                <a:latin typeface="Arial" panose="020B0604020202020204" pitchFamily="34" charset="0"/>
                <a:ea typeface="Georgia" panose="02040502050405020303" pitchFamily="18" charset="0"/>
                <a:cs typeface="Georgia" panose="02040502050405020303" pitchFamily="18" charset="0"/>
              </a:rPr>
              <a:t>letter,</a:t>
            </a:r>
            <a:endParaRPr lang="en-US" sz="1600">
              <a:effectLst/>
              <a:latin typeface="Georgia" panose="02040502050405020303" pitchFamily="18" charset="0"/>
              <a:ea typeface="Georgia" panose="02040502050405020303" pitchFamily="18" charset="0"/>
              <a:cs typeface="Georgia" panose="02040502050405020303" pitchFamily="18" charset="0"/>
            </a:endParaRPr>
          </a:p>
          <a:p>
            <a:pPr marL="556260" marR="0" indent="-229235">
              <a:spcBef>
                <a:spcPts val="35"/>
              </a:spcBef>
              <a:spcAft>
                <a:spcPts val="0"/>
              </a:spcAft>
              <a:buFont typeface="Arial" panose="020B0604020202020204" pitchFamily="34" charset="0"/>
              <a:buChar char="•"/>
              <a:tabLst>
                <a:tab pos="556260" algn="l"/>
                <a:tab pos="556895" algn="l"/>
              </a:tabLst>
            </a:pP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one</a:t>
            </a:r>
            <a:r>
              <a:rPr lang="en-US" sz="1100" spc="65">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lower</a:t>
            </a:r>
            <a:r>
              <a:rPr lang="en-US" sz="1100" spc="155">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spc="-10">
                <a:solidFill>
                  <a:srgbClr val="000000"/>
                </a:solidFill>
                <a:effectLst/>
                <a:latin typeface="Arial" panose="020B0604020202020204" pitchFamily="34" charset="0"/>
                <a:ea typeface="Georgia" panose="02040502050405020303" pitchFamily="18" charset="0"/>
                <a:cs typeface="Georgia" panose="02040502050405020303" pitchFamily="18" charset="0"/>
              </a:rPr>
              <a:t>case,</a:t>
            </a:r>
            <a:endParaRPr lang="en-US" sz="1600">
              <a:effectLst/>
              <a:latin typeface="Georgia" panose="02040502050405020303" pitchFamily="18" charset="0"/>
              <a:ea typeface="Georgia" panose="02040502050405020303" pitchFamily="18" charset="0"/>
              <a:cs typeface="Georgia" panose="02040502050405020303" pitchFamily="18" charset="0"/>
            </a:endParaRPr>
          </a:p>
          <a:p>
            <a:pPr marL="556260" marR="115570" indent="-229235">
              <a:lnSpc>
                <a:spcPct val="101000"/>
              </a:lnSpc>
              <a:spcBef>
                <a:spcPts val="40"/>
              </a:spcBef>
              <a:spcAft>
                <a:spcPts val="0"/>
              </a:spcAft>
              <a:buFont typeface="Arial" panose="020B0604020202020204" pitchFamily="34" charset="0"/>
              <a:buChar char="•"/>
              <a:tabLst>
                <a:tab pos="556260" algn="l"/>
                <a:tab pos="556895" algn="l"/>
              </a:tabLst>
            </a:pP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one special character</a:t>
            </a:r>
            <a:r>
              <a:rPr lang="en-US" sz="1100" spc="200">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 @ # $ % &amp; *), and</a:t>
            </a:r>
            <a:endParaRPr lang="en-US" sz="1600">
              <a:effectLst/>
              <a:latin typeface="Georgia" panose="02040502050405020303" pitchFamily="18" charset="0"/>
              <a:ea typeface="Georgia" panose="02040502050405020303" pitchFamily="18" charset="0"/>
              <a:cs typeface="Georgia" panose="02040502050405020303" pitchFamily="18" charset="0"/>
            </a:endParaRPr>
          </a:p>
          <a:p>
            <a:pPr marL="556260" marR="0" indent="-229235">
              <a:spcBef>
                <a:spcPts val="20"/>
              </a:spcBef>
              <a:spcAft>
                <a:spcPts val="0"/>
              </a:spcAft>
              <a:buFont typeface="Arial" panose="020B0604020202020204" pitchFamily="34" charset="0"/>
              <a:buChar char="•"/>
              <a:tabLst>
                <a:tab pos="556260" algn="l"/>
                <a:tab pos="556895" algn="l"/>
              </a:tabLst>
            </a:pP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one</a:t>
            </a:r>
            <a:r>
              <a:rPr lang="en-US" sz="1100" spc="80">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spc="-10">
                <a:solidFill>
                  <a:srgbClr val="000000"/>
                </a:solidFill>
                <a:effectLst/>
                <a:latin typeface="Arial" panose="020B0604020202020204" pitchFamily="34" charset="0"/>
                <a:ea typeface="Georgia" panose="02040502050405020303" pitchFamily="18" charset="0"/>
                <a:cs typeface="Georgia" panose="02040502050405020303" pitchFamily="18" charset="0"/>
              </a:rPr>
              <a:t>numeral</a:t>
            </a:r>
            <a:endParaRPr lang="en-US" sz="1600">
              <a:effectLst/>
              <a:latin typeface="Georgia" panose="02040502050405020303" pitchFamily="18" charset="0"/>
              <a:ea typeface="Georgia" panose="02040502050405020303" pitchFamily="18" charset="0"/>
              <a:cs typeface="Georgia" panose="02040502050405020303" pitchFamily="18" charset="0"/>
            </a:endParaRPr>
          </a:p>
          <a:p>
            <a:pPr marL="0" marR="0">
              <a:spcBef>
                <a:spcPts val="15"/>
              </a:spcBef>
              <a:spcAft>
                <a:spcPts val="0"/>
              </a:spcAft>
            </a:pPr>
            <a:r>
              <a:rPr lang="en-US">
                <a:solidFill>
                  <a:srgbClr val="000000"/>
                </a:solidFill>
                <a:effectLst/>
                <a:latin typeface="Arial" panose="020B0604020202020204" pitchFamily="34" charset="0"/>
                <a:ea typeface="Georgia" panose="02040502050405020303" pitchFamily="18" charset="0"/>
                <a:cs typeface="Georgia" panose="02040502050405020303" pitchFamily="18" charset="0"/>
              </a:rPr>
              <a:t> </a:t>
            </a:r>
            <a:endParaRPr lang="en-US" sz="1600">
              <a:effectLst/>
              <a:latin typeface="Georgia" panose="02040502050405020303" pitchFamily="18" charset="0"/>
              <a:ea typeface="Georgia" panose="02040502050405020303" pitchFamily="18" charset="0"/>
              <a:cs typeface="Georgia" panose="02040502050405020303" pitchFamily="18" charset="0"/>
            </a:endParaRPr>
          </a:p>
          <a:p>
            <a:pPr marL="98425" marR="219710">
              <a:lnSpc>
                <a:spcPct val="105000"/>
              </a:lnSpc>
              <a:spcBef>
                <a:spcPts val="0"/>
              </a:spcBef>
              <a:spcAft>
                <a:spcPts val="0"/>
              </a:spcAft>
            </a:pP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Passwords cannot be used consecutively. The same password cannot be</a:t>
            </a:r>
            <a:r>
              <a:rPr lang="en-US" sz="1100" spc="-10">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used</a:t>
            </a:r>
            <a:r>
              <a:rPr lang="en-US" sz="1100" spc="50">
                <a:solidFill>
                  <a:srgbClr val="000000"/>
                </a:solidFill>
                <a:effectLst/>
                <a:latin typeface="Arial" panose="020B0604020202020204" pitchFamily="34" charset="0"/>
                <a:ea typeface="Georgia" panose="02040502050405020303" pitchFamily="18" charset="0"/>
                <a:cs typeface="Georgia" panose="02040502050405020303" pitchFamily="18" charset="0"/>
              </a:rPr>
              <a:t> for</a:t>
            </a:r>
            <a:r>
              <a:rPr lang="en-US" sz="1100" spc="-15">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24 change cycles.</a:t>
            </a:r>
            <a:r>
              <a:rPr lang="en-US" sz="1600">
                <a:latin typeface="Georgia" panose="02040502050405020303" pitchFamily="18"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Do not use the User ID or</a:t>
            </a:r>
            <a:r>
              <a:rPr lang="en-US" sz="1100" spc="-25">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a:solidFill>
                  <a:srgbClr val="000000"/>
                </a:solidFill>
                <a:effectLst/>
                <a:latin typeface="Arial" panose="020B0604020202020204" pitchFamily="34" charset="0"/>
                <a:ea typeface="Georgia" panose="02040502050405020303" pitchFamily="18" charset="0"/>
                <a:cs typeface="Georgia" panose="02040502050405020303" pitchFamily="18" charset="0"/>
              </a:rPr>
              <a:t> </a:t>
            </a:r>
            <a:r>
              <a:rPr lang="en-US" sz="1100" spc="-10">
                <a:solidFill>
                  <a:srgbClr val="000000"/>
                </a:solidFill>
                <a:effectLst/>
                <a:latin typeface="Arial" panose="020B0604020202020204" pitchFamily="34" charset="0"/>
                <a:ea typeface="Georgia" panose="02040502050405020303" pitchFamily="18" charset="0"/>
                <a:cs typeface="Georgia" panose="02040502050405020303" pitchFamily="18" charset="0"/>
              </a:rPr>
              <a:t>name as  the password.</a:t>
            </a:r>
            <a:endParaRPr lang="en-US" sz="1600">
              <a:effectLst/>
              <a:latin typeface="Georgia" panose="02040502050405020303" pitchFamily="18" charset="0"/>
              <a:ea typeface="Georgia" panose="02040502050405020303" pitchFamily="18" charset="0"/>
              <a:cs typeface="Georgia" panose="02040502050405020303" pitchFamily="18" charset="0"/>
            </a:endParaRPr>
          </a:p>
        </p:txBody>
      </p:sp>
      <p:sp>
        <p:nvSpPr>
          <p:cNvPr id="23" name="Oval 22">
            <a:extLst>
              <a:ext uri="{FF2B5EF4-FFF2-40B4-BE49-F238E27FC236}">
                <a16:creationId xmlns:a16="http://schemas.microsoft.com/office/drawing/2014/main" id="{E47C2C7C-1BA4-DFA0-345F-009B39CF5970}"/>
              </a:ext>
            </a:extLst>
          </p:cNvPr>
          <p:cNvSpPr/>
          <p:nvPr/>
        </p:nvSpPr>
        <p:spPr>
          <a:xfrm>
            <a:off x="2715904" y="5281684"/>
            <a:ext cx="1845864" cy="2617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765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a:normAutofit/>
          </a:bodyPr>
          <a:lstStyle/>
          <a:p>
            <a:pPr marL="285750" indent="-285750">
              <a:buFont typeface="Arial" panose="020B0604020202020204" pitchFamily="34" charset="0"/>
              <a:buChar char="•"/>
            </a:pPr>
            <a:endParaRPr lang="en-US" sz="2000"/>
          </a:p>
          <a:p>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dirty="0" smtClean="0"/>
              <a:pPr/>
              <a:t>55</a:t>
            </a:fld>
            <a:endParaRPr lang="en-US" dirty="0"/>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a:t>Linking a Case in Manage My Case</a:t>
              </a:r>
              <a:endParaRPr lang="en-US" sz="2700" kern="1200"/>
            </a:p>
          </p:txBody>
        </p:sp>
      </p:grpSp>
      <p:grpSp>
        <p:nvGrpSpPr>
          <p:cNvPr id="2" name="docshapegroup24">
            <a:extLst>
              <a:ext uri="{FF2B5EF4-FFF2-40B4-BE49-F238E27FC236}">
                <a16:creationId xmlns:a16="http://schemas.microsoft.com/office/drawing/2014/main" id="{F90529F8-7EFC-C3CF-0A1D-14160BA39E4A}"/>
              </a:ext>
            </a:extLst>
          </p:cNvPr>
          <p:cNvGrpSpPr>
            <a:grpSpLocks/>
          </p:cNvGrpSpPr>
          <p:nvPr/>
        </p:nvGrpSpPr>
        <p:grpSpPr bwMode="auto">
          <a:xfrm>
            <a:off x="1194302" y="2011440"/>
            <a:ext cx="6557626" cy="4245564"/>
            <a:chOff x="15" y="15"/>
            <a:chExt cx="8891" cy="6265"/>
          </a:xfrm>
        </p:grpSpPr>
        <p:pic>
          <p:nvPicPr>
            <p:cNvPr id="3" name="docshape25">
              <a:extLst>
                <a:ext uri="{FF2B5EF4-FFF2-40B4-BE49-F238E27FC236}">
                  <a16:creationId xmlns:a16="http://schemas.microsoft.com/office/drawing/2014/main" id="{EF0E6F0B-6B58-6174-B0E2-CF64672F3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128"/>
              <a:ext cx="7817" cy="4252"/>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26">
              <a:extLst>
                <a:ext uri="{FF2B5EF4-FFF2-40B4-BE49-F238E27FC236}">
                  <a16:creationId xmlns:a16="http://schemas.microsoft.com/office/drawing/2014/main" id="{4B0B8E01-4A00-9E2F-17BE-9AAAB413FDEE}"/>
                </a:ext>
              </a:extLst>
            </p:cNvPr>
            <p:cNvSpPr>
              <a:spLocks noChangeArrowheads="1"/>
            </p:cNvSpPr>
            <p:nvPr/>
          </p:nvSpPr>
          <p:spPr bwMode="auto">
            <a:xfrm>
              <a:off x="134" y="15"/>
              <a:ext cx="7906" cy="4529"/>
            </a:xfrm>
            <a:prstGeom prst="rect">
              <a:avLst/>
            </a:prstGeom>
            <a:noFill/>
            <a:ln w="19050">
              <a:solidFill>
                <a:srgbClr val="002776"/>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1" name="docshape27">
              <a:extLst>
                <a:ext uri="{FF2B5EF4-FFF2-40B4-BE49-F238E27FC236}">
                  <a16:creationId xmlns:a16="http://schemas.microsoft.com/office/drawing/2014/main" id="{AD44CAE3-84F5-3A72-170F-9B9400647DB0}"/>
                </a:ext>
              </a:extLst>
            </p:cNvPr>
            <p:cNvSpPr>
              <a:spLocks noChangeArrowheads="1"/>
            </p:cNvSpPr>
            <p:nvPr/>
          </p:nvSpPr>
          <p:spPr bwMode="auto">
            <a:xfrm>
              <a:off x="15" y="432"/>
              <a:ext cx="1603" cy="53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2" name="docshape28">
              <a:extLst>
                <a:ext uri="{FF2B5EF4-FFF2-40B4-BE49-F238E27FC236}">
                  <a16:creationId xmlns:a16="http://schemas.microsoft.com/office/drawing/2014/main" id="{593D8296-F328-AE37-E6EF-A4EC9166D28B}"/>
                </a:ext>
              </a:extLst>
            </p:cNvPr>
            <p:cNvSpPr>
              <a:spLocks noChangeArrowheads="1"/>
            </p:cNvSpPr>
            <p:nvPr/>
          </p:nvSpPr>
          <p:spPr bwMode="auto">
            <a:xfrm>
              <a:off x="2330" y="2475"/>
              <a:ext cx="6576" cy="38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 name="docshape29">
              <a:extLst>
                <a:ext uri="{FF2B5EF4-FFF2-40B4-BE49-F238E27FC236}">
                  <a16:creationId xmlns:a16="http://schemas.microsoft.com/office/drawing/2014/main" id="{A79AD86D-4E5C-FADF-30E1-C7315B394F8C}"/>
                </a:ext>
              </a:extLst>
            </p:cNvPr>
            <p:cNvSpPr>
              <a:spLocks noChangeArrowheads="1"/>
            </p:cNvSpPr>
            <p:nvPr/>
          </p:nvSpPr>
          <p:spPr bwMode="auto">
            <a:xfrm>
              <a:off x="2330" y="2475"/>
              <a:ext cx="6576" cy="380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14" name="docshape30">
              <a:extLst>
                <a:ext uri="{FF2B5EF4-FFF2-40B4-BE49-F238E27FC236}">
                  <a16:creationId xmlns:a16="http://schemas.microsoft.com/office/drawing/2014/main" id="{9B18DFD5-CEF9-73C8-23F6-C718E7DBB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 y="2582"/>
              <a:ext cx="6250" cy="3628"/>
            </a:xfrm>
            <a:prstGeom prst="rect">
              <a:avLst/>
            </a:prstGeom>
            <a:noFill/>
            <a:extLst>
              <a:ext uri="{909E8E84-426E-40DD-AFC4-6F175D3DCCD1}">
                <a14:hiddenFill xmlns:a14="http://schemas.microsoft.com/office/drawing/2010/main">
                  <a:solidFill>
                    <a:srgbClr val="FFFFFF"/>
                  </a:solidFill>
                </a14:hiddenFill>
              </a:ext>
            </a:extLst>
          </p:spPr>
        </p:pic>
        <p:sp>
          <p:nvSpPr>
            <p:cNvPr id="15" name="docshape31">
              <a:extLst>
                <a:ext uri="{FF2B5EF4-FFF2-40B4-BE49-F238E27FC236}">
                  <a16:creationId xmlns:a16="http://schemas.microsoft.com/office/drawing/2014/main" id="{22D6442C-3F25-8020-E3E5-AEAAF92577E1}"/>
                </a:ext>
              </a:extLst>
            </p:cNvPr>
            <p:cNvSpPr>
              <a:spLocks/>
            </p:cNvSpPr>
            <p:nvPr/>
          </p:nvSpPr>
          <p:spPr bwMode="auto">
            <a:xfrm>
              <a:off x="2501" y="2574"/>
              <a:ext cx="6265" cy="3643"/>
            </a:xfrm>
            <a:custGeom>
              <a:avLst/>
              <a:gdLst>
                <a:gd name="T0" fmla="+- 0 8766 2502"/>
                <a:gd name="T1" fmla="*/ T0 w 6265"/>
                <a:gd name="T2" fmla="+- 0 2575 2575"/>
                <a:gd name="T3" fmla="*/ 2575 h 3643"/>
                <a:gd name="T4" fmla="+- 0 2502 2502"/>
                <a:gd name="T5" fmla="*/ T4 w 6265"/>
                <a:gd name="T6" fmla="+- 0 2575 2575"/>
                <a:gd name="T7" fmla="*/ 2575 h 3643"/>
                <a:gd name="T8" fmla="+- 0 2502 2502"/>
                <a:gd name="T9" fmla="*/ T8 w 6265"/>
                <a:gd name="T10" fmla="+- 0 6217 2575"/>
                <a:gd name="T11" fmla="*/ 6217 h 3643"/>
              </a:gdLst>
              <a:ahLst/>
              <a:cxnLst>
                <a:cxn ang="0">
                  <a:pos x="T1" y="T3"/>
                </a:cxn>
                <a:cxn ang="0">
                  <a:pos x="T5" y="T7"/>
                </a:cxn>
                <a:cxn ang="0">
                  <a:pos x="T9" y="T11"/>
                </a:cxn>
              </a:cxnLst>
              <a:rect l="0" t="0" r="r" b="b"/>
              <a:pathLst>
                <a:path w="6265" h="3643">
                  <a:moveTo>
                    <a:pt x="6264" y="0"/>
                  </a:moveTo>
                  <a:lnTo>
                    <a:pt x="0" y="0"/>
                  </a:lnTo>
                  <a:lnTo>
                    <a:pt x="0" y="364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770181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a:normAutofit/>
          </a:bodyPr>
          <a:lstStyle/>
          <a:p>
            <a:pPr marL="285750" indent="-285750">
              <a:buFont typeface="Arial" panose="020B0604020202020204" pitchFamily="34" charset="0"/>
              <a:buChar char="•"/>
            </a:pPr>
            <a:endParaRPr lang="en-US" sz="2000"/>
          </a:p>
          <a:p>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smtClean="0"/>
              <a:pPr/>
              <a:t>56</a:t>
            </a:fld>
            <a:endParaRPr lang="en-US"/>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a:t>Linking a Case in Manage My Case</a:t>
              </a:r>
              <a:endParaRPr lang="en-US" sz="2700" kern="1200"/>
            </a:p>
          </p:txBody>
        </p:sp>
      </p:grpSp>
      <p:grpSp>
        <p:nvGrpSpPr>
          <p:cNvPr id="16" name="docshapegroup32">
            <a:extLst>
              <a:ext uri="{FF2B5EF4-FFF2-40B4-BE49-F238E27FC236}">
                <a16:creationId xmlns:a16="http://schemas.microsoft.com/office/drawing/2014/main" id="{56538D8B-D2EA-B273-1322-FF6A74375A73}"/>
              </a:ext>
            </a:extLst>
          </p:cNvPr>
          <p:cNvGrpSpPr>
            <a:grpSpLocks/>
          </p:cNvGrpSpPr>
          <p:nvPr/>
        </p:nvGrpSpPr>
        <p:grpSpPr bwMode="auto">
          <a:xfrm>
            <a:off x="2097247" y="1840064"/>
            <a:ext cx="4929041" cy="4113907"/>
            <a:chOff x="1815" y="145"/>
            <a:chExt cx="8432" cy="8028"/>
          </a:xfrm>
        </p:grpSpPr>
        <p:pic>
          <p:nvPicPr>
            <p:cNvPr id="17" name="docshape33">
              <a:extLst>
                <a:ext uri="{FF2B5EF4-FFF2-40B4-BE49-F238E27FC236}">
                  <a16:creationId xmlns:a16="http://schemas.microsoft.com/office/drawing/2014/main" id="{2DC24945-2B00-4D50-3082-656FF5E7A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 y="292"/>
              <a:ext cx="8068" cy="7694"/>
            </a:xfrm>
            <a:prstGeom prst="rect">
              <a:avLst/>
            </a:prstGeom>
            <a:noFill/>
            <a:extLst>
              <a:ext uri="{909E8E84-426E-40DD-AFC4-6F175D3DCCD1}">
                <a14:hiddenFill xmlns:a14="http://schemas.microsoft.com/office/drawing/2010/main">
                  <a:solidFill>
                    <a:srgbClr val="FFFFFF"/>
                  </a:solidFill>
                </a14:hiddenFill>
              </a:ext>
            </a:extLst>
          </p:spPr>
        </p:pic>
        <p:sp>
          <p:nvSpPr>
            <p:cNvPr id="18" name="docshape34">
              <a:extLst>
                <a:ext uri="{FF2B5EF4-FFF2-40B4-BE49-F238E27FC236}">
                  <a16:creationId xmlns:a16="http://schemas.microsoft.com/office/drawing/2014/main" id="{D0C24BFF-7C7A-D3FC-6047-3D47E068DF15}"/>
                </a:ext>
              </a:extLst>
            </p:cNvPr>
            <p:cNvSpPr>
              <a:spLocks noChangeArrowheads="1"/>
            </p:cNvSpPr>
            <p:nvPr/>
          </p:nvSpPr>
          <p:spPr bwMode="auto">
            <a:xfrm>
              <a:off x="1815" y="145"/>
              <a:ext cx="8432" cy="8028"/>
            </a:xfrm>
            <a:prstGeom prst="rect">
              <a:avLst/>
            </a:prstGeom>
            <a:noFill/>
            <a:ln w="19050">
              <a:solidFill>
                <a:srgbClr val="001F5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612835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a:normAutofit/>
          </a:bodyPr>
          <a:lstStyle/>
          <a:p>
            <a:pPr marL="285750" indent="-285750">
              <a:buFont typeface="Arial" panose="020B0604020202020204" pitchFamily="34" charset="0"/>
              <a:buChar char="•"/>
            </a:pPr>
            <a:endParaRPr lang="en-US" sz="2000"/>
          </a:p>
          <a:p>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smtClean="0"/>
              <a:pPr/>
              <a:t>57</a:t>
            </a:fld>
            <a:endParaRPr lang="en-US"/>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a:t>Identity Proofing</a:t>
              </a:r>
              <a:endParaRPr lang="en-US" sz="2700" kern="1200"/>
            </a:p>
          </p:txBody>
        </p:sp>
      </p:grpSp>
      <p:pic>
        <p:nvPicPr>
          <p:cNvPr id="2" name="Content Placeholder 4">
            <a:extLst>
              <a:ext uri="{FF2B5EF4-FFF2-40B4-BE49-F238E27FC236}">
                <a16:creationId xmlns:a16="http://schemas.microsoft.com/office/drawing/2014/main" id="{E247FF40-889A-40D7-A976-F8E05FBAD854}"/>
              </a:ext>
            </a:extLst>
          </p:cNvPr>
          <p:cNvPicPr>
            <a:picLocks noChangeAspect="1"/>
          </p:cNvPicPr>
          <p:nvPr/>
        </p:nvPicPr>
        <p:blipFill>
          <a:blip r:embed="rId3"/>
          <a:stretch>
            <a:fillRect/>
          </a:stretch>
        </p:blipFill>
        <p:spPr>
          <a:xfrm>
            <a:off x="352167" y="1961479"/>
            <a:ext cx="5021223" cy="1832599"/>
          </a:xfrm>
          <a:prstGeom prst="rect">
            <a:avLst/>
          </a:prstGeom>
          <a:ln>
            <a:solidFill>
              <a:schemeClr val="tx2"/>
            </a:solidFill>
          </a:ln>
        </p:spPr>
      </p:pic>
      <p:pic>
        <p:nvPicPr>
          <p:cNvPr id="3" name="Picture 2">
            <a:extLst>
              <a:ext uri="{FF2B5EF4-FFF2-40B4-BE49-F238E27FC236}">
                <a16:creationId xmlns:a16="http://schemas.microsoft.com/office/drawing/2014/main" id="{9EFBCEC0-431E-4894-B5CF-82ED33572E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1902" y="4046831"/>
            <a:ext cx="2736215" cy="1720215"/>
          </a:xfrm>
          <a:prstGeom prst="rect">
            <a:avLst/>
          </a:prstGeom>
          <a:noFill/>
          <a:ln>
            <a:noFill/>
          </a:ln>
        </p:spPr>
      </p:pic>
      <p:pic>
        <p:nvPicPr>
          <p:cNvPr id="4" name="Picture 3">
            <a:extLst>
              <a:ext uri="{FF2B5EF4-FFF2-40B4-BE49-F238E27FC236}">
                <a16:creationId xmlns:a16="http://schemas.microsoft.com/office/drawing/2014/main" id="{90B40DFA-35A1-433B-9983-D4F43B5BA0A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7175" y="4046831"/>
            <a:ext cx="2736215" cy="1719570"/>
          </a:xfrm>
          <a:prstGeom prst="rect">
            <a:avLst/>
          </a:prstGeom>
          <a:noFill/>
          <a:ln>
            <a:noFill/>
          </a:ln>
        </p:spPr>
      </p:pic>
      <p:pic>
        <p:nvPicPr>
          <p:cNvPr id="11" name="Content Placeholder 4">
            <a:extLst>
              <a:ext uri="{FF2B5EF4-FFF2-40B4-BE49-F238E27FC236}">
                <a16:creationId xmlns:a16="http://schemas.microsoft.com/office/drawing/2014/main" id="{1764A57D-DEF8-431B-BFC2-DACBEE3082FE}"/>
              </a:ext>
            </a:extLst>
          </p:cNvPr>
          <p:cNvPicPr>
            <a:picLocks noChangeAspect="1"/>
          </p:cNvPicPr>
          <p:nvPr/>
        </p:nvPicPr>
        <p:blipFill rotWithShape="1">
          <a:blip r:embed="rId6"/>
          <a:srcRect b="25579"/>
          <a:stretch/>
        </p:blipFill>
        <p:spPr>
          <a:xfrm>
            <a:off x="5373390" y="1969709"/>
            <a:ext cx="3770610" cy="3829384"/>
          </a:xfrm>
          <a:prstGeom prst="rect">
            <a:avLst/>
          </a:prstGeom>
        </p:spPr>
      </p:pic>
    </p:spTree>
    <p:extLst>
      <p:ext uri="{BB962C8B-B14F-4D97-AF65-F5344CB8AC3E}">
        <p14:creationId xmlns:p14="http://schemas.microsoft.com/office/powerpoint/2010/main" val="39594228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a:normAutofit/>
          </a:bodyPr>
          <a:lstStyle/>
          <a:p>
            <a:pPr marL="285750" indent="-285750">
              <a:buFont typeface="Arial" panose="020B0604020202020204" pitchFamily="34" charset="0"/>
              <a:buChar char="•"/>
            </a:pPr>
            <a:endParaRPr lang="en-US" sz="2000"/>
          </a:p>
          <a:p>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smtClean="0"/>
              <a:pPr/>
              <a:t>58</a:t>
            </a:fld>
            <a:endParaRPr lang="en-US"/>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a:t>Identity Proofing</a:t>
              </a:r>
              <a:endParaRPr lang="en-US" sz="2700" kern="1200"/>
            </a:p>
          </p:txBody>
        </p:sp>
      </p:grpSp>
      <p:grpSp>
        <p:nvGrpSpPr>
          <p:cNvPr id="12" name="docshapegroup35">
            <a:extLst>
              <a:ext uri="{FF2B5EF4-FFF2-40B4-BE49-F238E27FC236}">
                <a16:creationId xmlns:a16="http://schemas.microsoft.com/office/drawing/2014/main" id="{4395D7F2-86BC-1FBD-73DA-E410B1C3AA1B}"/>
              </a:ext>
            </a:extLst>
          </p:cNvPr>
          <p:cNvGrpSpPr>
            <a:grpSpLocks/>
          </p:cNvGrpSpPr>
          <p:nvPr/>
        </p:nvGrpSpPr>
        <p:grpSpPr bwMode="auto">
          <a:xfrm>
            <a:off x="628650" y="1768218"/>
            <a:ext cx="4515362" cy="4494803"/>
            <a:chOff x="2452" y="128"/>
            <a:chExt cx="7345" cy="7886"/>
          </a:xfrm>
        </p:grpSpPr>
        <p:pic>
          <p:nvPicPr>
            <p:cNvPr id="13" name="docshape36">
              <a:extLst>
                <a:ext uri="{FF2B5EF4-FFF2-40B4-BE49-F238E27FC236}">
                  <a16:creationId xmlns:a16="http://schemas.microsoft.com/office/drawing/2014/main" id="{49406C08-B3EE-B221-6122-695879B5E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 y="135"/>
              <a:ext cx="7330" cy="7862"/>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37">
              <a:extLst>
                <a:ext uri="{FF2B5EF4-FFF2-40B4-BE49-F238E27FC236}">
                  <a16:creationId xmlns:a16="http://schemas.microsoft.com/office/drawing/2014/main" id="{664C992A-3091-8AE3-D318-6EDBB8CF2D7E}"/>
                </a:ext>
              </a:extLst>
            </p:cNvPr>
            <p:cNvSpPr>
              <a:spLocks noChangeArrowheads="1"/>
            </p:cNvSpPr>
            <p:nvPr/>
          </p:nvSpPr>
          <p:spPr bwMode="auto">
            <a:xfrm>
              <a:off x="2452" y="128"/>
              <a:ext cx="7345" cy="7886"/>
            </a:xfrm>
            <a:prstGeom prst="rect">
              <a:avLst/>
            </a:prstGeom>
            <a:noFill/>
            <a:ln w="9525">
              <a:solidFill>
                <a:srgbClr val="4471C4"/>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pic>
        <p:nvPicPr>
          <p:cNvPr id="15" name="image10.jpeg">
            <a:extLst>
              <a:ext uri="{FF2B5EF4-FFF2-40B4-BE49-F238E27FC236}">
                <a16:creationId xmlns:a16="http://schemas.microsoft.com/office/drawing/2014/main" id="{ADA0494C-C1F3-66F6-F61E-382FCF30BE19}"/>
              </a:ext>
            </a:extLst>
          </p:cNvPr>
          <p:cNvPicPr>
            <a:picLocks noChangeAspect="1"/>
          </p:cNvPicPr>
          <p:nvPr/>
        </p:nvPicPr>
        <p:blipFill>
          <a:blip r:embed="rId4" cstate="print"/>
          <a:stretch>
            <a:fillRect/>
          </a:stretch>
        </p:blipFill>
        <p:spPr>
          <a:xfrm>
            <a:off x="2941254" y="3668637"/>
            <a:ext cx="5574665" cy="1851025"/>
          </a:xfrm>
          <a:prstGeom prst="rect">
            <a:avLst/>
          </a:prstGeom>
        </p:spPr>
      </p:pic>
    </p:spTree>
    <p:extLst>
      <p:ext uri="{BB962C8B-B14F-4D97-AF65-F5344CB8AC3E}">
        <p14:creationId xmlns:p14="http://schemas.microsoft.com/office/powerpoint/2010/main" val="3676941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a:normAutofit/>
          </a:bodyPr>
          <a:lstStyle/>
          <a:p>
            <a:pPr marL="285750" indent="-285750">
              <a:buFont typeface="Arial" panose="020B0604020202020204" pitchFamily="34" charset="0"/>
              <a:buChar char="•"/>
            </a:pPr>
            <a:endParaRPr lang="en-US" sz="2000"/>
          </a:p>
          <a:p>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smtClean="0"/>
              <a:pPr/>
              <a:t>59</a:t>
            </a:fld>
            <a:endParaRPr lang="en-US"/>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t>Manage My </a:t>
              </a:r>
              <a:r>
                <a:rPr lang="en-US" sz="2700" b="1"/>
                <a:t>Case Summary</a:t>
              </a:r>
              <a:endParaRPr lang="en-US" sz="2700" kern="1200"/>
            </a:p>
          </p:txBody>
        </p:sp>
      </p:grpSp>
      <p:pic>
        <p:nvPicPr>
          <p:cNvPr id="2" name="Picture 1">
            <a:extLst>
              <a:ext uri="{FF2B5EF4-FFF2-40B4-BE49-F238E27FC236}">
                <a16:creationId xmlns:a16="http://schemas.microsoft.com/office/drawing/2014/main" id="{8834ABD3-095C-6DD4-170B-09383F1312F3}"/>
              </a:ext>
            </a:extLst>
          </p:cNvPr>
          <p:cNvPicPr>
            <a:picLocks noChangeAspect="1"/>
          </p:cNvPicPr>
          <p:nvPr/>
        </p:nvPicPr>
        <p:blipFill rotWithShape="1">
          <a:blip r:embed="rId3"/>
          <a:srcRect r="32646"/>
          <a:stretch/>
        </p:blipFill>
        <p:spPr>
          <a:xfrm>
            <a:off x="349271" y="1774236"/>
            <a:ext cx="3949774" cy="4475678"/>
          </a:xfrm>
          <a:prstGeom prst="rect">
            <a:avLst/>
          </a:prstGeom>
        </p:spPr>
      </p:pic>
      <p:grpSp>
        <p:nvGrpSpPr>
          <p:cNvPr id="3" name="docshapegroup57">
            <a:extLst>
              <a:ext uri="{FF2B5EF4-FFF2-40B4-BE49-F238E27FC236}">
                <a16:creationId xmlns:a16="http://schemas.microsoft.com/office/drawing/2014/main" id="{9833C67D-5968-99DE-80D9-79B4FCE61402}"/>
              </a:ext>
            </a:extLst>
          </p:cNvPr>
          <p:cNvGrpSpPr>
            <a:grpSpLocks/>
          </p:cNvGrpSpPr>
          <p:nvPr/>
        </p:nvGrpSpPr>
        <p:grpSpPr bwMode="auto">
          <a:xfrm>
            <a:off x="4343400" y="2441849"/>
            <a:ext cx="4866993" cy="2219960"/>
            <a:chOff x="1455" y="292"/>
            <a:chExt cx="9367" cy="3496"/>
          </a:xfrm>
        </p:grpSpPr>
        <p:pic>
          <p:nvPicPr>
            <p:cNvPr id="4" name="docshape58">
              <a:extLst>
                <a:ext uri="{FF2B5EF4-FFF2-40B4-BE49-F238E27FC236}">
                  <a16:creationId xmlns:a16="http://schemas.microsoft.com/office/drawing/2014/main" id="{8FAA6974-F192-4003-E781-4363C54A78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433"/>
            <a:stretch/>
          </p:blipFill>
          <p:spPr bwMode="auto">
            <a:xfrm>
              <a:off x="1671" y="307"/>
              <a:ext cx="6118" cy="3466"/>
            </a:xfrm>
            <a:prstGeom prst="rect">
              <a:avLst/>
            </a:prstGeom>
            <a:noFill/>
            <a:extLst>
              <a:ext uri="{909E8E84-426E-40DD-AFC4-6F175D3DCCD1}">
                <a14:hiddenFill xmlns:a14="http://schemas.microsoft.com/office/drawing/2010/main">
                  <a:solidFill>
                    <a:srgbClr val="FFFFFF"/>
                  </a:solidFill>
                </a14:hiddenFill>
              </a:ext>
            </a:extLst>
          </p:spPr>
        </p:pic>
        <p:sp>
          <p:nvSpPr>
            <p:cNvPr id="11" name="docshape59">
              <a:extLst>
                <a:ext uri="{FF2B5EF4-FFF2-40B4-BE49-F238E27FC236}">
                  <a16:creationId xmlns:a16="http://schemas.microsoft.com/office/drawing/2014/main" id="{C43C5CA6-9630-82AE-0771-65C0FB6FC95D}"/>
                </a:ext>
              </a:extLst>
            </p:cNvPr>
            <p:cNvSpPr>
              <a:spLocks noChangeArrowheads="1"/>
            </p:cNvSpPr>
            <p:nvPr/>
          </p:nvSpPr>
          <p:spPr bwMode="auto">
            <a:xfrm>
              <a:off x="1455" y="292"/>
              <a:ext cx="9367" cy="3496"/>
            </a:xfrm>
            <a:prstGeom prst="rect">
              <a:avLst/>
            </a:prstGeom>
            <a:noFill/>
            <a:ln w="19050">
              <a:solidFill>
                <a:srgbClr val="002776"/>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6" name="docshape60">
              <a:extLst>
                <a:ext uri="{FF2B5EF4-FFF2-40B4-BE49-F238E27FC236}">
                  <a16:creationId xmlns:a16="http://schemas.microsoft.com/office/drawing/2014/main" id="{18E55E54-1ADF-E711-0352-76566432A7FD}"/>
                </a:ext>
              </a:extLst>
            </p:cNvPr>
            <p:cNvSpPr>
              <a:spLocks noChangeArrowheads="1"/>
            </p:cNvSpPr>
            <p:nvPr/>
          </p:nvSpPr>
          <p:spPr bwMode="auto">
            <a:xfrm>
              <a:off x="2317" y="1459"/>
              <a:ext cx="1878" cy="814"/>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1799346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8EEB-AC56-90FD-3024-2ACDB571C41F}"/>
              </a:ext>
            </a:extLst>
          </p:cNvPr>
          <p:cNvSpPr>
            <a:spLocks noGrp="1"/>
          </p:cNvSpPr>
          <p:nvPr>
            <p:ph type="title"/>
          </p:nvPr>
        </p:nvSpPr>
        <p:spPr/>
        <p:txBody>
          <a:bodyPr/>
          <a:lstStyle/>
          <a:p>
            <a:r>
              <a:rPr lang="en-US" dirty="0"/>
              <a:t>BH Rate Improvement Initiative </a:t>
            </a:r>
          </a:p>
        </p:txBody>
      </p:sp>
      <p:sp>
        <p:nvSpPr>
          <p:cNvPr id="3" name="Content Placeholder 2">
            <a:extLst>
              <a:ext uri="{FF2B5EF4-FFF2-40B4-BE49-F238E27FC236}">
                <a16:creationId xmlns:a16="http://schemas.microsoft.com/office/drawing/2014/main" id="{A32A45E9-CD01-6450-23B8-1EE19EC37AB6}"/>
              </a:ext>
            </a:extLst>
          </p:cNvPr>
          <p:cNvSpPr>
            <a:spLocks noGrp="1"/>
          </p:cNvSpPr>
          <p:nvPr>
            <p:ph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726C3249-D4E2-1A20-0119-305AC4B44BB9}"/>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94945-FCF1-014A-AF51-891552C232EB}" type="slidenum">
              <a:rPr lang="en-US" smtClean="0"/>
              <a:pPr/>
              <a:t>6</a:t>
            </a:fld>
            <a:endParaRPr lang="en-US"/>
          </a:p>
        </p:txBody>
      </p:sp>
      <p:sp>
        <p:nvSpPr>
          <p:cNvPr id="8" name="Content Placeholder 3">
            <a:extLst>
              <a:ext uri="{FF2B5EF4-FFF2-40B4-BE49-F238E27FC236}">
                <a16:creationId xmlns:a16="http://schemas.microsoft.com/office/drawing/2014/main" id="{83CF1D3A-9FB8-4D2D-A41D-258BDA1DA1C2}"/>
              </a:ext>
            </a:extLst>
          </p:cNvPr>
          <p:cNvSpPr txBox="1">
            <a:spLocks/>
          </p:cNvSpPr>
          <p:nvPr/>
        </p:nvSpPr>
        <p:spPr>
          <a:xfrm>
            <a:off x="451105" y="2283193"/>
            <a:ext cx="3692441" cy="3111767"/>
          </a:xfrm>
          <a:prstGeom prst="rect">
            <a:avLst/>
          </a:prstGeom>
        </p:spPr>
        <p:txBody>
          <a:bodyPr/>
          <a:lstStyle>
            <a:lvl1pPr marL="228600" indent="-228600" algn="l" defTabSz="457200" rtl="0" eaLnBrk="1" latinLnBrk="0" hangingPunct="1">
              <a:spcBef>
                <a:spcPts val="1800"/>
              </a:spcBef>
              <a:buClr>
                <a:srgbClr val="1A9AD7"/>
              </a:buClr>
              <a:buFont typeface="Arial"/>
              <a:buChar char="•"/>
              <a:defRPr sz="2200" b="0" i="0" kern="1200" baseline="0">
                <a:solidFill>
                  <a:srgbClr val="1F1243"/>
                </a:solidFill>
                <a:latin typeface="+mn-lt"/>
                <a:ea typeface="+mn-ea"/>
                <a:cs typeface="+mn-cs"/>
              </a:defRPr>
            </a:lvl1pPr>
            <a:lvl2pPr marL="457200" indent="-228600" algn="l" defTabSz="457200" rtl="0" eaLnBrk="1" latinLnBrk="0" hangingPunct="1">
              <a:spcBef>
                <a:spcPts val="300"/>
              </a:spcBef>
              <a:buClr>
                <a:srgbClr val="1A9AD7"/>
              </a:buClr>
              <a:buSzPct val="85000"/>
              <a:buFont typeface="ArialUnicodeMS" charset="0"/>
              <a:buChar char="○"/>
              <a:defRPr sz="1800" kern="1200" baseline="0">
                <a:solidFill>
                  <a:srgbClr val="143256"/>
                </a:solidFill>
                <a:latin typeface="+mn-lt"/>
                <a:ea typeface="+mn-ea"/>
                <a:cs typeface="+mn-cs"/>
              </a:defRPr>
            </a:lvl2pPr>
            <a:lvl3pPr marL="685800" indent="-228600" algn="l" defTabSz="457200" rtl="0" eaLnBrk="1" latinLnBrk="0" hangingPunct="1">
              <a:spcBef>
                <a:spcPts val="400"/>
              </a:spcBef>
              <a:buClr>
                <a:srgbClr val="1A9AD7"/>
              </a:buClr>
              <a:buFont typeface="Wingdings" charset="2"/>
              <a:buChar char="§"/>
              <a:defRPr sz="1600" kern="1200" baseline="0">
                <a:solidFill>
                  <a:srgbClr val="143256"/>
                </a:solidFill>
                <a:latin typeface="+mn-lt"/>
                <a:ea typeface="+mn-ea"/>
                <a:cs typeface="+mn-cs"/>
              </a:defRPr>
            </a:lvl3pPr>
            <a:lvl4pPr marL="914400" indent="-228600" algn="l" defTabSz="457200" rtl="0" eaLnBrk="1" latinLnBrk="0" hangingPunct="1">
              <a:spcBef>
                <a:spcPts val="500"/>
              </a:spcBef>
              <a:buClr>
                <a:srgbClr val="1A9AD7"/>
              </a:buClr>
              <a:buFont typeface="ArialUnicodeMS" charset="0"/>
              <a:buChar char="□"/>
              <a:defRPr sz="1400" kern="1200" baseline="0">
                <a:solidFill>
                  <a:srgbClr val="143256"/>
                </a:solidFill>
                <a:latin typeface="+mn-lt"/>
                <a:ea typeface="+mn-ea"/>
                <a:cs typeface="+mn-cs"/>
              </a:defRPr>
            </a:lvl4pPr>
            <a:lvl5pPr marL="1143000" indent="-228600" algn="l" defTabSz="457200" rtl="0" eaLnBrk="1" latinLnBrk="0" hangingPunct="1">
              <a:spcBef>
                <a:spcPts val="600"/>
              </a:spcBef>
              <a:buClr>
                <a:srgbClr val="1A9AD7"/>
              </a:buClr>
              <a:buFont typeface="LucidaGrande" charset="0"/>
              <a:buChar char="▸"/>
              <a:defRPr sz="1200" kern="1200" baseline="0">
                <a:solidFill>
                  <a:srgbClr val="14325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defTabSz="342900" fontAlgn="auto">
              <a:spcBef>
                <a:spcPts val="1350"/>
              </a:spcBef>
              <a:spcAft>
                <a:spcPts val="0"/>
              </a:spcAft>
              <a:defRPr/>
            </a:pPr>
            <a:r>
              <a:rPr lang="en-US" sz="1600" b="1" dirty="0">
                <a:latin typeface="Franklin Gothic Book"/>
              </a:rPr>
              <a:t>Cross departmental </a:t>
            </a:r>
            <a:r>
              <a:rPr lang="en-US" sz="1600" dirty="0">
                <a:latin typeface="Franklin Gothic Book"/>
              </a:rPr>
              <a:t>workgroup assembled within the Health Plan to develop </a:t>
            </a:r>
            <a:r>
              <a:rPr lang="en-US" sz="1600" b="1" dirty="0">
                <a:latin typeface="Franklin Gothic Book"/>
              </a:rPr>
              <a:t>robust initiative</a:t>
            </a:r>
            <a:r>
              <a:rPr lang="en-US" sz="1600" dirty="0">
                <a:latin typeface="Franklin Gothic Book"/>
              </a:rPr>
              <a:t> to improve BH rates for FUH, FUM, and readmissions. </a:t>
            </a:r>
          </a:p>
          <a:p>
            <a:pPr marL="171450" indent="-171450" defTabSz="342900" fontAlgn="auto">
              <a:spcBef>
                <a:spcPts val="1350"/>
              </a:spcBef>
              <a:spcAft>
                <a:spcPts val="0"/>
              </a:spcAft>
              <a:defRPr/>
            </a:pPr>
            <a:r>
              <a:rPr lang="en-US" sz="1600" b="1" dirty="0">
                <a:latin typeface="Franklin Gothic Book"/>
              </a:rPr>
              <a:t>SWOT Analysis </a:t>
            </a:r>
            <a:r>
              <a:rPr lang="en-US" sz="1600" dirty="0">
                <a:latin typeface="Franklin Gothic Book"/>
              </a:rPr>
              <a:t>completed to identify strengths, weaknesses, Opportunities and threats to BH rate improvements &amp; related initiatives</a:t>
            </a:r>
          </a:p>
          <a:p>
            <a:pPr marL="171450" indent="-171450" defTabSz="342900" fontAlgn="auto">
              <a:spcBef>
                <a:spcPts val="1350"/>
              </a:spcBef>
              <a:spcAft>
                <a:spcPts val="0"/>
              </a:spcAft>
              <a:defRPr/>
            </a:pPr>
            <a:r>
              <a:rPr lang="en-US" sz="1600" b="1" dirty="0">
                <a:latin typeface="Franklin Gothic Book"/>
              </a:rPr>
              <a:t>Baseline and key results </a:t>
            </a:r>
            <a:r>
              <a:rPr lang="en-US" sz="1600" dirty="0">
                <a:latin typeface="Franklin Gothic Book"/>
              </a:rPr>
              <a:t>identified and set by the group. </a:t>
            </a:r>
          </a:p>
          <a:p>
            <a:pPr marL="171450" indent="-171450" defTabSz="342900" fontAlgn="auto">
              <a:spcBef>
                <a:spcPts val="1350"/>
              </a:spcBef>
              <a:spcAft>
                <a:spcPts val="0"/>
              </a:spcAft>
              <a:defRPr/>
            </a:pPr>
            <a:r>
              <a:rPr lang="en-US" sz="1600" dirty="0">
                <a:latin typeface="Franklin Gothic Book"/>
              </a:rPr>
              <a:t>Project charter developed.</a:t>
            </a:r>
          </a:p>
        </p:txBody>
      </p:sp>
      <p:pic>
        <p:nvPicPr>
          <p:cNvPr id="10" name="Picture 9">
            <a:extLst>
              <a:ext uri="{FF2B5EF4-FFF2-40B4-BE49-F238E27FC236}">
                <a16:creationId xmlns:a16="http://schemas.microsoft.com/office/drawing/2014/main" id="{7E312E3C-080E-4D52-96B7-4CA10ACB828A}"/>
              </a:ext>
            </a:extLst>
          </p:cNvPr>
          <p:cNvPicPr>
            <a:picLocks noChangeAspect="1"/>
          </p:cNvPicPr>
          <p:nvPr/>
        </p:nvPicPr>
        <p:blipFill>
          <a:blip r:embed="rId2"/>
          <a:stretch>
            <a:fillRect/>
          </a:stretch>
        </p:blipFill>
        <p:spPr>
          <a:xfrm>
            <a:off x="4377255" y="2169745"/>
            <a:ext cx="4011362" cy="3225215"/>
          </a:xfrm>
          <a:prstGeom prst="rect">
            <a:avLst/>
          </a:prstGeom>
        </p:spPr>
      </p:pic>
    </p:spTree>
    <p:extLst>
      <p:ext uri="{BB962C8B-B14F-4D97-AF65-F5344CB8AC3E}">
        <p14:creationId xmlns:p14="http://schemas.microsoft.com/office/powerpoint/2010/main" val="32759354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a:normAutofit/>
          </a:bodyPr>
          <a:lstStyle/>
          <a:p>
            <a:pPr marL="285750" indent="-285750">
              <a:buFont typeface="Arial" panose="020B0604020202020204" pitchFamily="34" charset="0"/>
              <a:buChar char="•"/>
            </a:pPr>
            <a:endParaRPr lang="en-US" sz="2000"/>
          </a:p>
          <a:p>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smtClean="0"/>
              <a:pPr/>
              <a:t>60</a:t>
            </a:fld>
            <a:endParaRPr lang="en-US"/>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t>Manage My </a:t>
              </a:r>
              <a:r>
                <a:rPr lang="en-US" sz="2700" b="1"/>
                <a:t>Case Summary</a:t>
              </a:r>
              <a:endParaRPr lang="en-US" sz="2700" kern="1200"/>
            </a:p>
          </p:txBody>
        </p:sp>
      </p:grpSp>
      <p:pic>
        <p:nvPicPr>
          <p:cNvPr id="12" name="Picture 11">
            <a:extLst>
              <a:ext uri="{FF2B5EF4-FFF2-40B4-BE49-F238E27FC236}">
                <a16:creationId xmlns:a16="http://schemas.microsoft.com/office/drawing/2014/main" id="{2A79E977-C7D1-D3AF-4856-0C96C6161F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9227" y="1706502"/>
            <a:ext cx="5808345" cy="2100580"/>
          </a:xfrm>
          <a:prstGeom prst="rect">
            <a:avLst/>
          </a:prstGeom>
          <a:noFill/>
        </p:spPr>
      </p:pic>
      <p:pic>
        <p:nvPicPr>
          <p:cNvPr id="13" name="x__x0000_i1031">
            <a:extLst>
              <a:ext uri="{FF2B5EF4-FFF2-40B4-BE49-F238E27FC236}">
                <a16:creationId xmlns:a16="http://schemas.microsoft.com/office/drawing/2014/main" id="{6003DCEA-61CF-49E4-970F-273DA997CA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3258" y="3559864"/>
            <a:ext cx="4357483" cy="2796487"/>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1667867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a:normAutofit/>
          </a:bodyPr>
          <a:lstStyle/>
          <a:p>
            <a:pPr marL="285750" indent="-285750">
              <a:buFont typeface="Arial" panose="020B0604020202020204" pitchFamily="34" charset="0"/>
              <a:buChar char="•"/>
            </a:pPr>
            <a:endParaRPr lang="en-US" sz="2000"/>
          </a:p>
          <a:p>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smtClean="0"/>
              <a:pPr/>
              <a:t>61</a:t>
            </a:fld>
            <a:endParaRPr lang="en-US"/>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t>Redetermination Overview Page</a:t>
              </a:r>
              <a:endParaRPr lang="en-US" sz="2700" kern="1200"/>
            </a:p>
          </p:txBody>
        </p:sp>
      </p:grpSp>
      <p:pic>
        <p:nvPicPr>
          <p:cNvPr id="14" name="docshape62">
            <a:extLst>
              <a:ext uri="{FF2B5EF4-FFF2-40B4-BE49-F238E27FC236}">
                <a16:creationId xmlns:a16="http://schemas.microsoft.com/office/drawing/2014/main" id="{12C4EC36-677B-2B7A-CA9B-37DE84A920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189" y="2480642"/>
            <a:ext cx="8029622" cy="222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025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a:normAutofit/>
          </a:bodyPr>
          <a:lstStyle/>
          <a:p>
            <a:pPr marL="285750" indent="-285750">
              <a:buFont typeface="Arial" panose="020B0604020202020204" pitchFamily="34" charset="0"/>
              <a:buChar char="•"/>
            </a:pPr>
            <a:endParaRPr lang="en-US" sz="2000"/>
          </a:p>
          <a:p>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smtClean="0"/>
              <a:pPr/>
              <a:t>62</a:t>
            </a:fld>
            <a:endParaRPr lang="en-US"/>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t>Redetermination Overview Page</a:t>
              </a:r>
              <a:endParaRPr lang="en-US" sz="2700" kern="1200"/>
            </a:p>
          </p:txBody>
        </p:sp>
      </p:grpSp>
      <p:grpSp>
        <p:nvGrpSpPr>
          <p:cNvPr id="2" name="docshapegroup64">
            <a:extLst>
              <a:ext uri="{FF2B5EF4-FFF2-40B4-BE49-F238E27FC236}">
                <a16:creationId xmlns:a16="http://schemas.microsoft.com/office/drawing/2014/main" id="{9D276FDE-CD66-627B-D55B-D1177D7860B2}"/>
              </a:ext>
            </a:extLst>
          </p:cNvPr>
          <p:cNvGrpSpPr>
            <a:grpSpLocks/>
          </p:cNvGrpSpPr>
          <p:nvPr/>
        </p:nvGrpSpPr>
        <p:grpSpPr bwMode="auto">
          <a:xfrm>
            <a:off x="1750093" y="1706502"/>
            <a:ext cx="5186613" cy="4556895"/>
            <a:chOff x="1680" y="240"/>
            <a:chExt cx="8867" cy="8004"/>
          </a:xfrm>
        </p:grpSpPr>
        <p:pic>
          <p:nvPicPr>
            <p:cNvPr id="3" name="docshape65">
              <a:extLst>
                <a:ext uri="{FF2B5EF4-FFF2-40B4-BE49-F238E27FC236}">
                  <a16:creationId xmlns:a16="http://schemas.microsoft.com/office/drawing/2014/main" id="{520F76A5-0DBD-3814-88DE-2E4920861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 y="455"/>
              <a:ext cx="8737" cy="7731"/>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66">
              <a:extLst>
                <a:ext uri="{FF2B5EF4-FFF2-40B4-BE49-F238E27FC236}">
                  <a16:creationId xmlns:a16="http://schemas.microsoft.com/office/drawing/2014/main" id="{2D344E72-1742-CCB2-F23A-3304793FCE8D}"/>
                </a:ext>
              </a:extLst>
            </p:cNvPr>
            <p:cNvSpPr>
              <a:spLocks noChangeArrowheads="1"/>
            </p:cNvSpPr>
            <p:nvPr/>
          </p:nvSpPr>
          <p:spPr bwMode="auto">
            <a:xfrm>
              <a:off x="1680" y="240"/>
              <a:ext cx="8867" cy="8004"/>
            </a:xfrm>
            <a:prstGeom prst="rect">
              <a:avLst/>
            </a:prstGeom>
            <a:noFill/>
            <a:ln w="19050">
              <a:solidFill>
                <a:srgbClr val="002776"/>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27907495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46927-A986-4806-8669-BE180DC31F32}"/>
              </a:ext>
            </a:extLst>
          </p:cNvPr>
          <p:cNvSpPr>
            <a:spLocks noGrp="1"/>
          </p:cNvSpPr>
          <p:nvPr>
            <p:ph type="title"/>
          </p:nvPr>
        </p:nvSpPr>
        <p:spPr>
          <a:xfrm>
            <a:off x="381000" y="228600"/>
            <a:ext cx="7924800" cy="609600"/>
          </a:xfrm>
        </p:spPr>
        <p:txBody>
          <a:bodyPr>
            <a:noAutofit/>
          </a:bodyPr>
          <a:lstStyle/>
          <a:p>
            <a:r>
              <a:rPr lang="en-US" sz="2800" i="1">
                <a:solidFill>
                  <a:srgbClr val="51B1E0"/>
                </a:solidFill>
                <a:latin typeface="+mn-lt"/>
              </a:rPr>
              <a:t>Manage My Case Overview</a:t>
            </a:r>
          </a:p>
        </p:txBody>
      </p:sp>
      <p:sp>
        <p:nvSpPr>
          <p:cNvPr id="9" name="Text Placeholder 8">
            <a:extLst>
              <a:ext uri="{FF2B5EF4-FFF2-40B4-BE49-F238E27FC236}">
                <a16:creationId xmlns:a16="http://schemas.microsoft.com/office/drawing/2014/main" id="{02616165-8ADF-428A-A76D-1D5588A483FA}"/>
              </a:ext>
            </a:extLst>
          </p:cNvPr>
          <p:cNvSpPr>
            <a:spLocks noGrp="1"/>
          </p:cNvSpPr>
          <p:nvPr>
            <p:ph type="body" sz="half" idx="2"/>
          </p:nvPr>
        </p:nvSpPr>
        <p:spPr>
          <a:xfrm>
            <a:off x="462845" y="1774236"/>
            <a:ext cx="7924800" cy="4245564"/>
          </a:xfrm>
        </p:spPr>
        <p:txBody>
          <a:bodyPr>
            <a:normAutofit/>
          </a:bodyPr>
          <a:lstStyle/>
          <a:p>
            <a:pPr marL="285750" indent="-285750">
              <a:buFont typeface="Arial" panose="020B0604020202020204" pitchFamily="34" charset="0"/>
              <a:buChar char="•"/>
            </a:pPr>
            <a:endParaRPr lang="en-US" sz="2000"/>
          </a:p>
          <a:p>
            <a:endParaRPr lang="en-US" sz="1800"/>
          </a:p>
        </p:txBody>
      </p:sp>
      <p:sp>
        <p:nvSpPr>
          <p:cNvPr id="5" name="Slide Number Placeholder 4">
            <a:extLst>
              <a:ext uri="{FF2B5EF4-FFF2-40B4-BE49-F238E27FC236}">
                <a16:creationId xmlns:a16="http://schemas.microsoft.com/office/drawing/2014/main" id="{6F77B750-1816-4079-9363-182BDE713DD2}"/>
              </a:ext>
            </a:extLst>
          </p:cNvPr>
          <p:cNvSpPr>
            <a:spLocks noGrp="1"/>
          </p:cNvSpPr>
          <p:nvPr>
            <p:ph type="sldNum" sz="quarter" idx="12"/>
          </p:nvPr>
        </p:nvSpPr>
        <p:spPr/>
        <p:txBody>
          <a:bodyPr/>
          <a:lstStyle/>
          <a:p>
            <a:fld id="{BF0F8F98-1840-B241-83EC-C6DD8A9F7C27}" type="slidenum">
              <a:rPr lang="en-US" smtClean="0"/>
              <a:pPr/>
              <a:t>63</a:t>
            </a:fld>
            <a:endParaRPr lang="en-US"/>
          </a:p>
        </p:txBody>
      </p:sp>
      <p:grpSp>
        <p:nvGrpSpPr>
          <p:cNvPr id="6" name="Group 5">
            <a:extLst>
              <a:ext uri="{FF2B5EF4-FFF2-40B4-BE49-F238E27FC236}">
                <a16:creationId xmlns:a16="http://schemas.microsoft.com/office/drawing/2014/main" id="{37475ADC-E795-424E-B5B9-8279CA8DEF3C}"/>
              </a:ext>
            </a:extLst>
          </p:cNvPr>
          <p:cNvGrpSpPr/>
          <p:nvPr/>
        </p:nvGrpSpPr>
        <p:grpSpPr>
          <a:xfrm>
            <a:off x="436738" y="1027294"/>
            <a:ext cx="8250061" cy="647595"/>
            <a:chOff x="0" y="231061"/>
            <a:chExt cx="7886700" cy="647595"/>
          </a:xfrm>
          <a:solidFill>
            <a:srgbClr val="51B1E0"/>
          </a:solidFill>
        </p:grpSpPr>
        <p:sp>
          <p:nvSpPr>
            <p:cNvPr id="8" name="Rectangle: Rounded Corners 7">
              <a:extLst>
                <a:ext uri="{FF2B5EF4-FFF2-40B4-BE49-F238E27FC236}">
                  <a16:creationId xmlns:a16="http://schemas.microsoft.com/office/drawing/2014/main" id="{105C24CA-1DEF-4269-A7B6-BD2CEAB94920}"/>
                </a:ext>
              </a:extLst>
            </p:cNvPr>
            <p:cNvSpPr/>
            <p:nvPr/>
          </p:nvSpPr>
          <p:spPr>
            <a:xfrm>
              <a:off x="0" y="231061"/>
              <a:ext cx="7886700" cy="647595"/>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741598B-3848-4881-900B-CD18586FCB35}"/>
                </a:ext>
              </a:extLst>
            </p:cNvPr>
            <p:cNvSpPr txBox="1"/>
            <p:nvPr/>
          </p:nvSpPr>
          <p:spPr>
            <a:xfrm>
              <a:off x="31613" y="262674"/>
              <a:ext cx="7823474" cy="5843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t>Redetermination Overview Page</a:t>
              </a:r>
              <a:endParaRPr lang="en-US" sz="2700" kern="1200"/>
            </a:p>
          </p:txBody>
        </p:sp>
      </p:grpSp>
      <p:grpSp>
        <p:nvGrpSpPr>
          <p:cNvPr id="11" name="docshapegroup67">
            <a:extLst>
              <a:ext uri="{FF2B5EF4-FFF2-40B4-BE49-F238E27FC236}">
                <a16:creationId xmlns:a16="http://schemas.microsoft.com/office/drawing/2014/main" id="{21C163D0-EF52-1462-FF82-5147C206EE4F}"/>
              </a:ext>
            </a:extLst>
          </p:cNvPr>
          <p:cNvGrpSpPr>
            <a:grpSpLocks/>
          </p:cNvGrpSpPr>
          <p:nvPr/>
        </p:nvGrpSpPr>
        <p:grpSpPr bwMode="auto">
          <a:xfrm>
            <a:off x="1578857" y="2302117"/>
            <a:ext cx="5692775" cy="3217545"/>
            <a:chOff x="1635" y="169"/>
            <a:chExt cx="8965" cy="5067"/>
          </a:xfrm>
        </p:grpSpPr>
        <p:pic>
          <p:nvPicPr>
            <p:cNvPr id="12" name="docshape68">
              <a:extLst>
                <a:ext uri="{FF2B5EF4-FFF2-40B4-BE49-F238E27FC236}">
                  <a16:creationId xmlns:a16="http://schemas.microsoft.com/office/drawing/2014/main" id="{EF2B3669-EB3F-DC8F-197A-D93B8EE5D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 y="294"/>
              <a:ext cx="8639" cy="4872"/>
            </a:xfrm>
            <a:prstGeom prst="rect">
              <a:avLst/>
            </a:prstGeom>
            <a:noFill/>
            <a:extLst>
              <a:ext uri="{909E8E84-426E-40DD-AFC4-6F175D3DCCD1}">
                <a14:hiddenFill xmlns:a14="http://schemas.microsoft.com/office/drawing/2010/main">
                  <a:solidFill>
                    <a:srgbClr val="FFFFFF"/>
                  </a:solidFill>
                </a14:hiddenFill>
              </a:ext>
            </a:extLst>
          </p:spPr>
        </p:pic>
        <p:sp>
          <p:nvSpPr>
            <p:cNvPr id="13" name="docshape69">
              <a:extLst>
                <a:ext uri="{FF2B5EF4-FFF2-40B4-BE49-F238E27FC236}">
                  <a16:creationId xmlns:a16="http://schemas.microsoft.com/office/drawing/2014/main" id="{3EBE2988-42AD-4B2E-B7F4-7754A8A1F0D4}"/>
                </a:ext>
              </a:extLst>
            </p:cNvPr>
            <p:cNvSpPr>
              <a:spLocks noChangeArrowheads="1"/>
            </p:cNvSpPr>
            <p:nvPr/>
          </p:nvSpPr>
          <p:spPr bwMode="auto">
            <a:xfrm>
              <a:off x="1635" y="169"/>
              <a:ext cx="8965" cy="5067"/>
            </a:xfrm>
            <a:prstGeom prst="rect">
              <a:avLst/>
            </a:prstGeom>
            <a:noFill/>
            <a:ln w="19050">
              <a:solidFill>
                <a:srgbClr val="002776"/>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3951581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a:latin typeface="+mn-lt"/>
              </a:rPr>
              <a:t>Where to Find REDE Dates </a:t>
            </a:r>
          </a:p>
        </p:txBody>
      </p:sp>
      <p:sp>
        <p:nvSpPr>
          <p:cNvPr id="18" name="Slide Number Placeholder 17"/>
          <p:cNvSpPr>
            <a:spLocks noGrp="1"/>
          </p:cNvSpPr>
          <p:nvPr>
            <p:ph type="sldNum" sz="quarter" idx="13"/>
          </p:nvPr>
        </p:nvSpPr>
        <p:spPr/>
        <p:txBody>
          <a:bodyPr/>
          <a:lstStyle/>
          <a:p>
            <a:fld id="{BF0F8F98-1840-B241-83EC-C6DD8A9F7C27}" type="slidenum">
              <a:rPr lang="en-US" smtClean="0"/>
              <a:pPr/>
              <a:t>64</a:t>
            </a:fld>
            <a:endParaRPr lang="en-US"/>
          </a:p>
        </p:txBody>
      </p:sp>
      <p:graphicFrame>
        <p:nvGraphicFramePr>
          <p:cNvPr id="2" name="Diagram 1">
            <a:extLst>
              <a:ext uri="{FF2B5EF4-FFF2-40B4-BE49-F238E27FC236}">
                <a16:creationId xmlns:a16="http://schemas.microsoft.com/office/drawing/2014/main" id="{EF5DE118-9D76-42DA-9218-9A5DAAF1EB3B}"/>
              </a:ext>
            </a:extLst>
          </p:cNvPr>
          <p:cNvGraphicFramePr/>
          <p:nvPr/>
        </p:nvGraphicFramePr>
        <p:xfrm>
          <a:off x="414593" y="1144102"/>
          <a:ext cx="8472887"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6">
            <a:extLst>
              <a:ext uri="{FF2B5EF4-FFF2-40B4-BE49-F238E27FC236}">
                <a16:creationId xmlns:a16="http://schemas.microsoft.com/office/drawing/2014/main" id="{95DFE1DA-EC9D-0E45-FC99-3747ECA516C3}"/>
              </a:ext>
            </a:extLst>
          </p:cNvPr>
          <p:cNvPicPr>
            <a:picLocks noGrp="1" noChangeAspect="1"/>
          </p:cNvPicPr>
          <p:nvPr>
            <p:ph sz="quarter" idx="12"/>
          </p:nvPr>
        </p:nvPicPr>
        <p:blipFill rotWithShape="1">
          <a:blip r:embed="rId8"/>
          <a:srcRect l="10477" t="8898" r="9081" b="51805"/>
          <a:stretch/>
        </p:blipFill>
        <p:spPr>
          <a:xfrm>
            <a:off x="635876" y="1694134"/>
            <a:ext cx="7604234" cy="4817622"/>
          </a:xfrm>
        </p:spPr>
      </p:pic>
      <p:sp>
        <p:nvSpPr>
          <p:cNvPr id="7" name="Oval 6">
            <a:extLst>
              <a:ext uri="{FF2B5EF4-FFF2-40B4-BE49-F238E27FC236}">
                <a16:creationId xmlns:a16="http://schemas.microsoft.com/office/drawing/2014/main" id="{6E8A8B43-FDB2-930D-891C-0C6F67D7E1FB}"/>
              </a:ext>
            </a:extLst>
          </p:cNvPr>
          <p:cNvSpPr/>
          <p:nvPr/>
        </p:nvSpPr>
        <p:spPr>
          <a:xfrm>
            <a:off x="6285350" y="4514261"/>
            <a:ext cx="979054" cy="186570"/>
          </a:xfrm>
          <a:prstGeom prst="ellipse">
            <a:avLst/>
          </a:prstGeom>
          <a:noFill/>
          <a:ln w="95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675D391-0489-F6E9-EF2A-FD302B9362C3}"/>
              </a:ext>
            </a:extLst>
          </p:cNvPr>
          <p:cNvSpPr txBox="1"/>
          <p:nvPr/>
        </p:nvSpPr>
        <p:spPr>
          <a:xfrm>
            <a:off x="6168493" y="4760951"/>
            <a:ext cx="2209800" cy="415498"/>
          </a:xfrm>
          <a:prstGeom prst="rect">
            <a:avLst/>
          </a:prstGeom>
          <a:noFill/>
        </p:spPr>
        <p:txBody>
          <a:bodyPr wrap="square" rtlCol="0">
            <a:spAutoFit/>
          </a:bodyPr>
          <a:lstStyle/>
          <a:p>
            <a:r>
              <a:rPr lang="en-US" sz="1050">
                <a:highlight>
                  <a:srgbClr val="FFFF00"/>
                </a:highlight>
              </a:rPr>
              <a:t>REDE date is “renewal due date” </a:t>
            </a:r>
          </a:p>
          <a:p>
            <a:r>
              <a:rPr lang="en-US" sz="1050">
                <a:highlight>
                  <a:srgbClr val="FFFF00"/>
                </a:highlight>
              </a:rPr>
              <a:t>Type of renewal form is noted too</a:t>
            </a:r>
          </a:p>
        </p:txBody>
      </p:sp>
    </p:spTree>
    <p:extLst>
      <p:ext uri="{BB962C8B-B14F-4D97-AF65-F5344CB8AC3E}">
        <p14:creationId xmlns:p14="http://schemas.microsoft.com/office/powerpoint/2010/main" val="4064067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D859D1F-0EE9-B302-09CA-9F4CD6976CB5}"/>
              </a:ext>
            </a:extLst>
          </p:cNvPr>
          <p:cNvSpPr>
            <a:spLocks noGrp="1"/>
          </p:cNvSpPr>
          <p:nvPr>
            <p:ph type="title"/>
          </p:nvPr>
        </p:nvSpPr>
        <p:spPr>
          <a:xfrm>
            <a:off x="457200" y="274638"/>
            <a:ext cx="8229600" cy="1143000"/>
          </a:xfrm>
        </p:spPr>
        <p:txBody>
          <a:bodyPr/>
          <a:lstStyle/>
          <a:p>
            <a:r>
              <a:rPr lang="en-US" dirty="0"/>
              <a:t>REDE Sample Form A</a:t>
            </a:r>
          </a:p>
        </p:txBody>
      </p:sp>
      <p:pic>
        <p:nvPicPr>
          <p:cNvPr id="9" name="Picture 8" descr="Graphical user interface, text, application&#10;&#10;Description automatically generated">
            <a:extLst>
              <a:ext uri="{FF2B5EF4-FFF2-40B4-BE49-F238E27FC236}">
                <a16:creationId xmlns:a16="http://schemas.microsoft.com/office/drawing/2014/main" id="{DFD72668-D2B9-4F2D-B6F6-B345F547BF8C}"/>
              </a:ext>
            </a:extLst>
          </p:cNvPr>
          <p:cNvPicPr>
            <a:picLocks noChangeAspect="1"/>
          </p:cNvPicPr>
          <p:nvPr/>
        </p:nvPicPr>
        <p:blipFill>
          <a:blip r:embed="rId2"/>
          <a:stretch>
            <a:fillRect/>
          </a:stretch>
        </p:blipFill>
        <p:spPr>
          <a:xfrm>
            <a:off x="4572000" y="1525588"/>
            <a:ext cx="3451046" cy="4525963"/>
          </a:xfrm>
          <a:prstGeom prst="rect">
            <a:avLst/>
          </a:prstGeom>
          <a:noFill/>
        </p:spPr>
      </p:pic>
      <p:pic>
        <p:nvPicPr>
          <p:cNvPr id="7" name="Picture 6" descr="Graphical user interface, text, application&#10;&#10;Description automatically generated">
            <a:extLst>
              <a:ext uri="{FF2B5EF4-FFF2-40B4-BE49-F238E27FC236}">
                <a16:creationId xmlns:a16="http://schemas.microsoft.com/office/drawing/2014/main" id="{3C9A31B6-38A6-4926-9F24-057EF36738A7}"/>
              </a:ext>
            </a:extLst>
          </p:cNvPr>
          <p:cNvPicPr>
            <a:picLocks noChangeAspect="1"/>
          </p:cNvPicPr>
          <p:nvPr/>
        </p:nvPicPr>
        <p:blipFill>
          <a:blip r:embed="rId3"/>
          <a:stretch>
            <a:fillRect/>
          </a:stretch>
        </p:blipFill>
        <p:spPr>
          <a:xfrm>
            <a:off x="607004" y="1600200"/>
            <a:ext cx="3484992" cy="4525963"/>
          </a:xfrm>
          <a:prstGeom prst="rect">
            <a:avLst/>
          </a:prstGeom>
          <a:noFill/>
        </p:spPr>
      </p:pic>
      <p:sp>
        <p:nvSpPr>
          <p:cNvPr id="5" name="Slide Number Placeholder 4">
            <a:extLst>
              <a:ext uri="{FF2B5EF4-FFF2-40B4-BE49-F238E27FC236}">
                <a16:creationId xmlns:a16="http://schemas.microsoft.com/office/drawing/2014/main" id="{EC342261-84F8-4462-B3B9-ECF7A9CB6910}"/>
              </a:ext>
            </a:extLst>
          </p:cNvPr>
          <p:cNvSpPr>
            <a:spLocks noGrp="1"/>
          </p:cNvSpPr>
          <p:nvPr>
            <p:ph type="sldNum" sz="quarter" idx="10"/>
          </p:nvPr>
        </p:nvSpPr>
        <p:spPr>
          <a:xfrm>
            <a:off x="457200" y="6526213"/>
            <a:ext cx="434975" cy="365125"/>
          </a:xfrm>
        </p:spPr>
        <p:txBody>
          <a:bodyPr anchor="ctr">
            <a:normAutofit/>
          </a:bodyPr>
          <a:lstStyle/>
          <a:p>
            <a:pPr>
              <a:spcAft>
                <a:spcPts val="600"/>
              </a:spcAft>
            </a:pPr>
            <a:fld id="{BF0F8F98-1840-B241-83EC-C6DD8A9F7C27}" type="slidenum">
              <a:rPr lang="en-US" smtClean="0"/>
              <a:pPr>
                <a:spcAft>
                  <a:spcPts val="600"/>
                </a:spcAft>
              </a:pPr>
              <a:t>65</a:t>
            </a:fld>
            <a:endParaRPr lang="en-US"/>
          </a:p>
        </p:txBody>
      </p:sp>
    </p:spTree>
    <p:extLst>
      <p:ext uri="{BB962C8B-B14F-4D97-AF65-F5344CB8AC3E}">
        <p14:creationId xmlns:p14="http://schemas.microsoft.com/office/powerpoint/2010/main" val="21788074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B5C962-B9DE-F57E-8098-42A1B3153A67}"/>
              </a:ext>
            </a:extLst>
          </p:cNvPr>
          <p:cNvSpPr>
            <a:spLocks noGrp="1"/>
          </p:cNvSpPr>
          <p:nvPr>
            <p:ph type="title"/>
          </p:nvPr>
        </p:nvSpPr>
        <p:spPr>
          <a:xfrm>
            <a:off x="457200" y="274638"/>
            <a:ext cx="8229600" cy="1143000"/>
          </a:xfrm>
        </p:spPr>
        <p:txBody>
          <a:bodyPr/>
          <a:lstStyle/>
          <a:p>
            <a:r>
              <a:rPr lang="en-US" dirty="0"/>
              <a:t>Sample Form A Cont. </a:t>
            </a:r>
          </a:p>
        </p:txBody>
      </p:sp>
      <p:pic>
        <p:nvPicPr>
          <p:cNvPr id="3" name="Picture 2" descr="Text&#10;&#10;Description automatically generated">
            <a:extLst>
              <a:ext uri="{FF2B5EF4-FFF2-40B4-BE49-F238E27FC236}">
                <a16:creationId xmlns:a16="http://schemas.microsoft.com/office/drawing/2014/main" id="{FD27CBE1-FFA3-48DE-BDA3-0D2811535AB3}"/>
              </a:ext>
            </a:extLst>
          </p:cNvPr>
          <p:cNvPicPr>
            <a:picLocks noChangeAspect="1"/>
          </p:cNvPicPr>
          <p:nvPr/>
        </p:nvPicPr>
        <p:blipFill>
          <a:blip r:embed="rId2"/>
          <a:stretch>
            <a:fillRect/>
          </a:stretch>
        </p:blipFill>
        <p:spPr>
          <a:xfrm>
            <a:off x="2829504" y="1580582"/>
            <a:ext cx="3484992" cy="4525963"/>
          </a:xfrm>
          <a:prstGeom prst="rect">
            <a:avLst/>
          </a:prstGeom>
          <a:noFill/>
        </p:spPr>
      </p:pic>
      <p:sp>
        <p:nvSpPr>
          <p:cNvPr id="5" name="Slide Number Placeholder 4">
            <a:extLst>
              <a:ext uri="{FF2B5EF4-FFF2-40B4-BE49-F238E27FC236}">
                <a16:creationId xmlns:a16="http://schemas.microsoft.com/office/drawing/2014/main" id="{EC342261-84F8-4462-B3B9-ECF7A9CB6910}"/>
              </a:ext>
            </a:extLst>
          </p:cNvPr>
          <p:cNvSpPr>
            <a:spLocks noGrp="1"/>
          </p:cNvSpPr>
          <p:nvPr>
            <p:ph type="sldNum" sz="quarter" idx="10"/>
          </p:nvPr>
        </p:nvSpPr>
        <p:spPr>
          <a:xfrm>
            <a:off x="457200" y="6526213"/>
            <a:ext cx="434975" cy="365125"/>
          </a:xfrm>
        </p:spPr>
        <p:txBody>
          <a:bodyPr anchor="ctr">
            <a:normAutofit/>
          </a:bodyPr>
          <a:lstStyle/>
          <a:p>
            <a:pPr>
              <a:spcAft>
                <a:spcPts val="600"/>
              </a:spcAft>
            </a:pPr>
            <a:fld id="{BF0F8F98-1840-B241-83EC-C6DD8A9F7C27}" type="slidenum">
              <a:rPr lang="en-US" smtClean="0"/>
              <a:pPr>
                <a:spcAft>
                  <a:spcPts val="600"/>
                </a:spcAft>
              </a:pPr>
              <a:t>66</a:t>
            </a:fld>
            <a:endParaRPr lang="en-US"/>
          </a:p>
        </p:txBody>
      </p:sp>
    </p:spTree>
    <p:extLst>
      <p:ext uri="{BB962C8B-B14F-4D97-AF65-F5344CB8AC3E}">
        <p14:creationId xmlns:p14="http://schemas.microsoft.com/office/powerpoint/2010/main" val="23143768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651DB2-9068-94DF-78F6-291F4A691865}"/>
              </a:ext>
            </a:extLst>
          </p:cNvPr>
          <p:cNvSpPr>
            <a:spLocks noGrp="1"/>
          </p:cNvSpPr>
          <p:nvPr>
            <p:ph type="title"/>
          </p:nvPr>
        </p:nvSpPr>
        <p:spPr>
          <a:xfrm>
            <a:off x="457200" y="274638"/>
            <a:ext cx="8229600" cy="1143000"/>
          </a:xfrm>
        </p:spPr>
        <p:txBody>
          <a:bodyPr wrap="square" anchor="ctr">
            <a:normAutofit/>
          </a:bodyPr>
          <a:lstStyle/>
          <a:p>
            <a:r>
              <a:rPr lang="en-US" dirty="0"/>
              <a:t>REDE Sample Form B</a:t>
            </a:r>
          </a:p>
        </p:txBody>
      </p:sp>
      <p:pic>
        <p:nvPicPr>
          <p:cNvPr id="3" name="Picture 2" descr="Text&#10;&#10;Description automatically generated">
            <a:extLst>
              <a:ext uri="{FF2B5EF4-FFF2-40B4-BE49-F238E27FC236}">
                <a16:creationId xmlns:a16="http://schemas.microsoft.com/office/drawing/2014/main" id="{202DE68E-E932-467B-A42B-48116FD77CDC}"/>
              </a:ext>
            </a:extLst>
          </p:cNvPr>
          <p:cNvPicPr>
            <a:picLocks noChangeAspect="1"/>
          </p:cNvPicPr>
          <p:nvPr/>
        </p:nvPicPr>
        <p:blipFill>
          <a:blip r:embed="rId2"/>
          <a:stretch>
            <a:fillRect/>
          </a:stretch>
        </p:blipFill>
        <p:spPr>
          <a:xfrm>
            <a:off x="728347" y="1600200"/>
            <a:ext cx="3496305" cy="4525963"/>
          </a:xfrm>
          <a:prstGeom prst="rect">
            <a:avLst/>
          </a:prstGeom>
          <a:noFill/>
        </p:spPr>
      </p:pic>
      <p:pic>
        <p:nvPicPr>
          <p:cNvPr id="6" name="Picture 5" descr="Text&#10;&#10;Description automatically generated with medium confidence">
            <a:extLst>
              <a:ext uri="{FF2B5EF4-FFF2-40B4-BE49-F238E27FC236}">
                <a16:creationId xmlns:a16="http://schemas.microsoft.com/office/drawing/2014/main" id="{57FC2155-EFA3-4697-843F-D6DB01C180AD}"/>
              </a:ext>
            </a:extLst>
          </p:cNvPr>
          <p:cNvPicPr>
            <a:picLocks noChangeAspect="1"/>
          </p:cNvPicPr>
          <p:nvPr/>
        </p:nvPicPr>
        <p:blipFill>
          <a:blip r:embed="rId3"/>
          <a:stretch>
            <a:fillRect/>
          </a:stretch>
        </p:blipFill>
        <p:spPr>
          <a:xfrm>
            <a:off x="4919347" y="1600200"/>
            <a:ext cx="3496305" cy="4525963"/>
          </a:xfrm>
          <a:prstGeom prst="rect">
            <a:avLst/>
          </a:prstGeom>
          <a:noFill/>
        </p:spPr>
      </p:pic>
      <p:sp>
        <p:nvSpPr>
          <p:cNvPr id="5" name="Slide Number Placeholder 4">
            <a:extLst>
              <a:ext uri="{FF2B5EF4-FFF2-40B4-BE49-F238E27FC236}">
                <a16:creationId xmlns:a16="http://schemas.microsoft.com/office/drawing/2014/main" id="{EC342261-84F8-4462-B3B9-ECF7A9CB6910}"/>
              </a:ext>
            </a:extLst>
          </p:cNvPr>
          <p:cNvSpPr>
            <a:spLocks noGrp="1"/>
          </p:cNvSpPr>
          <p:nvPr>
            <p:ph type="sldNum" sz="quarter" idx="10"/>
          </p:nvPr>
        </p:nvSpPr>
        <p:spPr>
          <a:xfrm>
            <a:off x="457200" y="6526213"/>
            <a:ext cx="434975" cy="365125"/>
          </a:xfrm>
        </p:spPr>
        <p:txBody>
          <a:bodyPr anchor="ctr">
            <a:normAutofit/>
          </a:bodyPr>
          <a:lstStyle/>
          <a:p>
            <a:pPr>
              <a:spcAft>
                <a:spcPts val="600"/>
              </a:spcAft>
            </a:pPr>
            <a:fld id="{BF0F8F98-1840-B241-83EC-C6DD8A9F7C27}" type="slidenum">
              <a:rPr lang="en-US" smtClean="0"/>
              <a:pPr>
                <a:spcAft>
                  <a:spcPts val="600"/>
                </a:spcAft>
              </a:pPr>
              <a:t>67</a:t>
            </a:fld>
            <a:endParaRPr lang="en-US"/>
          </a:p>
        </p:txBody>
      </p:sp>
    </p:spTree>
    <p:extLst>
      <p:ext uri="{BB962C8B-B14F-4D97-AF65-F5344CB8AC3E}">
        <p14:creationId xmlns:p14="http://schemas.microsoft.com/office/powerpoint/2010/main" val="8511198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56EF568-103E-847D-FC00-6946D96D0E35}"/>
              </a:ext>
            </a:extLst>
          </p:cNvPr>
          <p:cNvSpPr>
            <a:spLocks noGrp="1"/>
          </p:cNvSpPr>
          <p:nvPr>
            <p:ph type="title"/>
          </p:nvPr>
        </p:nvSpPr>
        <p:spPr>
          <a:xfrm>
            <a:off x="457200" y="274638"/>
            <a:ext cx="8229600" cy="1143000"/>
          </a:xfrm>
        </p:spPr>
        <p:txBody>
          <a:bodyPr wrap="square" anchor="ctr">
            <a:normAutofit/>
          </a:bodyPr>
          <a:lstStyle/>
          <a:p>
            <a:r>
              <a:rPr lang="en-US" dirty="0"/>
              <a:t>REDE Sample Form B Cont.</a:t>
            </a:r>
          </a:p>
        </p:txBody>
      </p:sp>
      <p:pic>
        <p:nvPicPr>
          <p:cNvPr id="6" name="Picture 5" descr="Text&#10;&#10;Description automatically generated">
            <a:extLst>
              <a:ext uri="{FF2B5EF4-FFF2-40B4-BE49-F238E27FC236}">
                <a16:creationId xmlns:a16="http://schemas.microsoft.com/office/drawing/2014/main" id="{50CCCE57-7691-4313-BBB7-521A4D1886C0}"/>
              </a:ext>
            </a:extLst>
          </p:cNvPr>
          <p:cNvPicPr>
            <a:picLocks noChangeAspect="1"/>
          </p:cNvPicPr>
          <p:nvPr/>
        </p:nvPicPr>
        <p:blipFill>
          <a:blip r:embed="rId2"/>
          <a:stretch>
            <a:fillRect/>
          </a:stretch>
        </p:blipFill>
        <p:spPr>
          <a:xfrm>
            <a:off x="4641448" y="1369218"/>
            <a:ext cx="3417103" cy="4525963"/>
          </a:xfrm>
          <a:prstGeom prst="rect">
            <a:avLst/>
          </a:prstGeom>
          <a:noFill/>
        </p:spPr>
      </p:pic>
      <p:pic>
        <p:nvPicPr>
          <p:cNvPr id="3" name="Picture 2" descr="Graphical user interface&#10;&#10;Description automatically generated with low confidence">
            <a:extLst>
              <a:ext uri="{FF2B5EF4-FFF2-40B4-BE49-F238E27FC236}">
                <a16:creationId xmlns:a16="http://schemas.microsoft.com/office/drawing/2014/main" id="{D45F4912-B750-4431-9A41-07E2ACBBA700}"/>
              </a:ext>
            </a:extLst>
          </p:cNvPr>
          <p:cNvPicPr>
            <a:picLocks noChangeAspect="1"/>
          </p:cNvPicPr>
          <p:nvPr/>
        </p:nvPicPr>
        <p:blipFill>
          <a:blip r:embed="rId3"/>
          <a:stretch>
            <a:fillRect/>
          </a:stretch>
        </p:blipFill>
        <p:spPr>
          <a:xfrm>
            <a:off x="674687" y="1417638"/>
            <a:ext cx="3473676" cy="4525963"/>
          </a:xfrm>
          <a:prstGeom prst="rect">
            <a:avLst/>
          </a:prstGeom>
          <a:noFill/>
        </p:spPr>
      </p:pic>
      <p:sp>
        <p:nvSpPr>
          <p:cNvPr id="5" name="Slide Number Placeholder 4">
            <a:extLst>
              <a:ext uri="{FF2B5EF4-FFF2-40B4-BE49-F238E27FC236}">
                <a16:creationId xmlns:a16="http://schemas.microsoft.com/office/drawing/2014/main" id="{EC342261-84F8-4462-B3B9-ECF7A9CB6910}"/>
              </a:ext>
            </a:extLst>
          </p:cNvPr>
          <p:cNvSpPr>
            <a:spLocks noGrp="1"/>
          </p:cNvSpPr>
          <p:nvPr>
            <p:ph type="sldNum" sz="quarter" idx="10"/>
          </p:nvPr>
        </p:nvSpPr>
        <p:spPr>
          <a:xfrm>
            <a:off x="457200" y="6526213"/>
            <a:ext cx="434975" cy="365125"/>
          </a:xfrm>
        </p:spPr>
        <p:txBody>
          <a:bodyPr anchor="ctr">
            <a:normAutofit/>
          </a:bodyPr>
          <a:lstStyle/>
          <a:p>
            <a:pPr>
              <a:spcAft>
                <a:spcPts val="600"/>
              </a:spcAft>
            </a:pPr>
            <a:fld id="{BF0F8F98-1840-B241-83EC-C6DD8A9F7C27}" type="slidenum">
              <a:rPr lang="en-US" smtClean="0"/>
              <a:pPr>
                <a:spcAft>
                  <a:spcPts val="600"/>
                </a:spcAft>
              </a:pPr>
              <a:t>68</a:t>
            </a:fld>
            <a:endParaRPr lang="en-US"/>
          </a:p>
        </p:txBody>
      </p:sp>
    </p:spTree>
    <p:extLst>
      <p:ext uri="{BB962C8B-B14F-4D97-AF65-F5344CB8AC3E}">
        <p14:creationId xmlns:p14="http://schemas.microsoft.com/office/powerpoint/2010/main" val="1417426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79FE-9E9F-454A-B081-34846542DED3}"/>
              </a:ext>
            </a:extLst>
          </p:cNvPr>
          <p:cNvSpPr>
            <a:spLocks noGrp="1"/>
          </p:cNvSpPr>
          <p:nvPr>
            <p:ph type="title"/>
          </p:nvPr>
        </p:nvSpPr>
        <p:spPr/>
        <p:txBody>
          <a:bodyPr/>
          <a:lstStyle/>
          <a:p>
            <a:r>
              <a:rPr lang="en-US" dirty="0"/>
              <a:t>COVID-19 Updates</a:t>
            </a:r>
            <a:br>
              <a:rPr lang="en-US" dirty="0">
                <a:highlight>
                  <a:srgbClr val="FFFF00"/>
                </a:highlight>
              </a:rPr>
            </a:br>
            <a:endParaRPr lang="en-US" sz="2250" dirty="0">
              <a:highlight>
                <a:srgbClr val="FFFF00"/>
              </a:highlight>
            </a:endParaRPr>
          </a:p>
        </p:txBody>
      </p:sp>
      <p:sp>
        <p:nvSpPr>
          <p:cNvPr id="4" name="Slide Number Placeholder 3">
            <a:extLst>
              <a:ext uri="{FF2B5EF4-FFF2-40B4-BE49-F238E27FC236}">
                <a16:creationId xmlns:a16="http://schemas.microsoft.com/office/drawing/2014/main" id="{88242AE5-AB21-4CB6-8737-52D8DD1F1E7F}"/>
              </a:ext>
            </a:extLst>
          </p:cNvPr>
          <p:cNvSpPr>
            <a:spLocks noGrp="1"/>
          </p:cNvSpPr>
          <p:nvPr>
            <p:ph type="sldNum" sz="quarter" idx="10"/>
          </p:nvPr>
        </p:nvSpPr>
        <p:spPr/>
        <p:txBody>
          <a:bodyPr/>
          <a:lstStyle/>
          <a:p>
            <a:pPr defTabSz="342900">
              <a:defRPr/>
            </a:pPr>
            <a:fld id="{97CBB0EC-3716-413D-85AA-6DC8F362D3E2}" type="slidenum">
              <a:rPr lang="en-US" sz="750">
                <a:solidFill>
                  <a:prstClr val="white"/>
                </a:solidFill>
              </a:rPr>
              <a:pPr defTabSz="342900">
                <a:defRPr/>
              </a:pPr>
              <a:t>69</a:t>
            </a:fld>
            <a:endParaRPr lang="en-US" sz="750" dirty="0">
              <a:solidFill>
                <a:prstClr val="white"/>
              </a:solidFill>
            </a:endParaRPr>
          </a:p>
        </p:txBody>
      </p:sp>
      <p:sp>
        <p:nvSpPr>
          <p:cNvPr id="12" name="TextBox 11">
            <a:extLst>
              <a:ext uri="{FF2B5EF4-FFF2-40B4-BE49-F238E27FC236}">
                <a16:creationId xmlns:a16="http://schemas.microsoft.com/office/drawing/2014/main" id="{5194C5C5-7CEB-4ED9-BF50-D4F36DEDD990}"/>
              </a:ext>
            </a:extLst>
          </p:cNvPr>
          <p:cNvSpPr txBox="1"/>
          <p:nvPr/>
        </p:nvSpPr>
        <p:spPr>
          <a:xfrm>
            <a:off x="1143001" y="5622991"/>
            <a:ext cx="5654417" cy="196208"/>
          </a:xfrm>
          <a:prstGeom prst="rect">
            <a:avLst/>
          </a:prstGeom>
          <a:noFill/>
        </p:spPr>
        <p:txBody>
          <a:bodyPr wrap="square" rtlCol="0">
            <a:spAutoFit/>
          </a:bodyPr>
          <a:lstStyle/>
          <a:p>
            <a:pPr defTabSz="342900">
              <a:defRPr/>
            </a:pPr>
            <a:r>
              <a:rPr lang="en-US" sz="675" dirty="0">
                <a:solidFill>
                  <a:prstClr val="black"/>
                </a:solidFill>
              </a:rPr>
              <a:t>CountyCare CM Webinar | For CountyCare Care Coordination Staff – Not for Distribution</a:t>
            </a:r>
          </a:p>
        </p:txBody>
      </p:sp>
      <p:graphicFrame>
        <p:nvGraphicFramePr>
          <p:cNvPr id="5" name="Table 8">
            <a:extLst>
              <a:ext uri="{FF2B5EF4-FFF2-40B4-BE49-F238E27FC236}">
                <a16:creationId xmlns:a16="http://schemas.microsoft.com/office/drawing/2014/main" id="{A5970329-17DB-4F65-B13F-46C0164624C4}"/>
              </a:ext>
            </a:extLst>
          </p:cNvPr>
          <p:cNvGraphicFramePr>
            <a:graphicFrameLocks noGrp="1"/>
          </p:cNvGraphicFramePr>
          <p:nvPr>
            <p:extLst>
              <p:ext uri="{D42A27DB-BD31-4B8C-83A1-F6EECF244321}">
                <p14:modId xmlns:p14="http://schemas.microsoft.com/office/powerpoint/2010/main" val="964817212"/>
              </p:ext>
            </p:extLst>
          </p:nvPr>
        </p:nvGraphicFramePr>
        <p:xfrm>
          <a:off x="1485900" y="1577530"/>
          <a:ext cx="6172201" cy="2919860"/>
        </p:xfrm>
        <a:graphic>
          <a:graphicData uri="http://schemas.openxmlformats.org/drawingml/2006/table">
            <a:tbl>
              <a:tblPr firstRow="1" bandRow="1">
                <a:tableStyleId>{5C22544A-7EE6-4342-B048-85BDC9FD1C3A}</a:tableStyleId>
              </a:tblPr>
              <a:tblGrid>
                <a:gridCol w="920822">
                  <a:extLst>
                    <a:ext uri="{9D8B030D-6E8A-4147-A177-3AD203B41FA5}">
                      <a16:colId xmlns:a16="http://schemas.microsoft.com/office/drawing/2014/main" val="2652232229"/>
                    </a:ext>
                  </a:extLst>
                </a:gridCol>
                <a:gridCol w="2165279">
                  <a:extLst>
                    <a:ext uri="{9D8B030D-6E8A-4147-A177-3AD203B41FA5}">
                      <a16:colId xmlns:a16="http://schemas.microsoft.com/office/drawing/2014/main" val="3429284488"/>
                    </a:ext>
                  </a:extLst>
                </a:gridCol>
                <a:gridCol w="1543050">
                  <a:extLst>
                    <a:ext uri="{9D8B030D-6E8A-4147-A177-3AD203B41FA5}">
                      <a16:colId xmlns:a16="http://schemas.microsoft.com/office/drawing/2014/main" val="2337498059"/>
                    </a:ext>
                  </a:extLst>
                </a:gridCol>
                <a:gridCol w="1543050">
                  <a:extLst>
                    <a:ext uri="{9D8B030D-6E8A-4147-A177-3AD203B41FA5}">
                      <a16:colId xmlns:a16="http://schemas.microsoft.com/office/drawing/2014/main" val="2314871458"/>
                    </a:ext>
                  </a:extLst>
                </a:gridCol>
              </a:tblGrid>
              <a:tr h="795504">
                <a:tc gridSpan="2">
                  <a:txBody>
                    <a:bodyPr/>
                    <a:lstStyle/>
                    <a:p>
                      <a:pPr algn="ctr"/>
                      <a:r>
                        <a:rPr lang="en-US" sz="1500" dirty="0">
                          <a:solidFill>
                            <a:schemeClr val="bg1"/>
                          </a:solidFill>
                          <a:latin typeface="+mn-lt"/>
                        </a:rPr>
                        <a:t>COVID-19 Case Overview</a:t>
                      </a:r>
                    </a:p>
                    <a:p>
                      <a:pPr algn="ctr"/>
                      <a:r>
                        <a:rPr lang="en-US" sz="1500" dirty="0">
                          <a:solidFill>
                            <a:schemeClr val="bg1"/>
                          </a:solidFill>
                          <a:latin typeface="+mn-lt"/>
                        </a:rPr>
                        <a:t> (Year to Date)</a:t>
                      </a:r>
                    </a:p>
                  </a:txBody>
                  <a:tcPr marL="68580" marR="68580" marT="34290" marB="34290"/>
                </a:tc>
                <a:tc hMerge="1">
                  <a:txBody>
                    <a:bodyPr/>
                    <a:lstStyle/>
                    <a:p>
                      <a:endParaRPr lang="en-US" dirty="0"/>
                    </a:p>
                  </a:txBody>
                  <a:tcPr/>
                </a:tc>
                <a:tc gridSpan="2">
                  <a:txBody>
                    <a:bodyPr/>
                    <a:lstStyle/>
                    <a:p>
                      <a:pPr algn="ctr"/>
                      <a:r>
                        <a:rPr lang="en-US" sz="1500" dirty="0">
                          <a:latin typeface="+mn-lt"/>
                        </a:rPr>
                        <a:t>Vaccination Overview </a:t>
                      </a:r>
                    </a:p>
                    <a:p>
                      <a:pPr algn="ctr"/>
                      <a:r>
                        <a:rPr lang="en-US" sz="1500" dirty="0">
                          <a:latin typeface="+mn-lt"/>
                        </a:rPr>
                        <a:t>As of March 2023</a:t>
                      </a:r>
                    </a:p>
                  </a:txBody>
                  <a:tcPr marL="68580" marR="68580" marT="34290" marB="34290"/>
                </a:tc>
                <a:tc hMerge="1">
                  <a:txBody>
                    <a:bodyPr/>
                    <a:lstStyle/>
                    <a:p>
                      <a:endParaRPr lang="en-US" dirty="0"/>
                    </a:p>
                  </a:txBody>
                  <a:tcPr/>
                </a:tc>
                <a:extLst>
                  <a:ext uri="{0D108BD9-81ED-4DB2-BD59-A6C34878D82A}">
                    <a16:rowId xmlns:a16="http://schemas.microsoft.com/office/drawing/2014/main" val="694599093"/>
                  </a:ext>
                </a:extLst>
              </a:tr>
              <a:tr h="1141376">
                <a:tc>
                  <a:txBody>
                    <a:bodyPr/>
                    <a:lstStyle/>
                    <a:p>
                      <a:r>
                        <a:rPr lang="en-US" sz="1500" dirty="0">
                          <a:latin typeface="+mn-lt"/>
                        </a:rPr>
                        <a:t># Cases</a:t>
                      </a:r>
                    </a:p>
                  </a:txBody>
                  <a:tcPr marL="68580" marR="68580" marT="34290" marB="34290"/>
                </a:tc>
                <a:tc>
                  <a:txBody>
                    <a:bodyPr/>
                    <a:lstStyle/>
                    <a:p>
                      <a:r>
                        <a:rPr lang="en-US" sz="1400"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56052</a:t>
                      </a:r>
                      <a:endParaRPr lang="en-US" sz="1500" dirty="0">
                        <a:latin typeface="+mn-lt"/>
                      </a:endParaRPr>
                    </a:p>
                  </a:txBody>
                  <a:tcPr marL="68580" marR="68580" marT="34290" marB="34290"/>
                </a:tc>
                <a:tc>
                  <a:txBody>
                    <a:bodyPr/>
                    <a:lstStyle/>
                    <a:p>
                      <a:r>
                        <a:rPr lang="en-US" sz="1500" dirty="0">
                          <a:latin typeface="+mn-lt"/>
                        </a:rPr>
                        <a:t># only 1 dose*</a:t>
                      </a:r>
                    </a:p>
                  </a:txBody>
                  <a:tcPr marL="68580" marR="68580" marT="34290" marB="34290"/>
                </a:tc>
                <a:tc>
                  <a:txBody>
                    <a:bodyPr/>
                    <a:lstStyle/>
                    <a:p>
                      <a:r>
                        <a:rPr lang="en-US" sz="1400" kern="1200" dirty="0">
                          <a:solidFill>
                            <a:schemeClr val="dk1"/>
                          </a:solidFill>
                          <a:effectLst/>
                          <a:latin typeface="+mn-lt"/>
                          <a:ea typeface="+mn-ea"/>
                          <a:cs typeface="+mn-cs"/>
                        </a:rPr>
                        <a:t>22,367 (5.10%)</a:t>
                      </a:r>
                      <a:endParaRPr lang="en-US" sz="1500" dirty="0">
                        <a:latin typeface="+mn-lt"/>
                      </a:endParaRPr>
                    </a:p>
                  </a:txBody>
                  <a:tcPr marL="68580" marR="68580" marT="34290" marB="34290"/>
                </a:tc>
                <a:extLst>
                  <a:ext uri="{0D108BD9-81ED-4DB2-BD59-A6C34878D82A}">
                    <a16:rowId xmlns:a16="http://schemas.microsoft.com/office/drawing/2014/main" val="2236147462"/>
                  </a:ext>
                </a:extLst>
              </a:tr>
              <a:tr h="982980">
                <a:tc>
                  <a:txBody>
                    <a:bodyPr/>
                    <a:lstStyle/>
                    <a:p>
                      <a:r>
                        <a:rPr lang="en-US" sz="1500" dirty="0">
                          <a:latin typeface="+mn-lt"/>
                        </a:rPr>
                        <a:t># Deaths</a:t>
                      </a:r>
                    </a:p>
                  </a:txBody>
                  <a:tcPr marL="68580" marR="68580" marT="34290" marB="34290"/>
                </a:tc>
                <a:tc>
                  <a:txBody>
                    <a:bodyPr/>
                    <a:lstStyle/>
                    <a:p>
                      <a:r>
                        <a:rPr lang="en-US" sz="1800" dirty="0">
                          <a:latin typeface="+mn-lt"/>
                        </a:rPr>
                        <a:t>295</a:t>
                      </a:r>
                    </a:p>
                  </a:txBody>
                  <a:tcPr marL="68580" marR="68580" marT="34290" marB="34290"/>
                </a:tc>
                <a:tc>
                  <a:txBody>
                    <a:bodyPr/>
                    <a:lstStyle/>
                    <a:p>
                      <a:r>
                        <a:rPr lang="en-US" sz="1500" dirty="0">
                          <a:latin typeface="+mn-lt"/>
                        </a:rPr>
                        <a:t># fully vaccinated</a:t>
                      </a:r>
                    </a:p>
                    <a:p>
                      <a:endParaRPr lang="en-US" sz="1500" dirty="0">
                        <a:latin typeface="+mn-lt"/>
                      </a:endParaRPr>
                    </a:p>
                    <a:p>
                      <a:r>
                        <a:rPr lang="en-US" sz="1500" dirty="0">
                          <a:latin typeface="+mn-lt"/>
                        </a:rPr>
                        <a:t>#3</a:t>
                      </a:r>
                      <a:r>
                        <a:rPr lang="en-US" sz="1500" baseline="30000" dirty="0">
                          <a:latin typeface="+mn-lt"/>
                        </a:rPr>
                        <a:t>rd</a:t>
                      </a:r>
                      <a:r>
                        <a:rPr lang="en-US" sz="1500" dirty="0">
                          <a:latin typeface="+mn-lt"/>
                        </a:rPr>
                        <a:t> doses/Booster</a:t>
                      </a:r>
                    </a:p>
                  </a:txBody>
                  <a:tcPr marL="68580" marR="68580" marT="34290" marB="34290"/>
                </a:tc>
                <a:tc>
                  <a:txBody>
                    <a:bodyPr/>
                    <a:lstStyle/>
                    <a:p>
                      <a:r>
                        <a:rPr lang="en-US" sz="1400" kern="1200" dirty="0">
                          <a:solidFill>
                            <a:schemeClr val="dk1"/>
                          </a:solidFill>
                          <a:effectLst/>
                          <a:latin typeface="+mn-lt"/>
                          <a:ea typeface="+mn-ea"/>
                          <a:cs typeface="+mn-cs"/>
                        </a:rPr>
                        <a:t>197,902 (45.15%) </a:t>
                      </a:r>
                    </a:p>
                    <a:p>
                      <a:endParaRPr lang="en-US" sz="1400" kern="1200" dirty="0">
                        <a:solidFill>
                          <a:schemeClr val="dk1"/>
                        </a:solidFill>
                        <a:effectLst/>
                        <a:latin typeface="+mn-lt"/>
                        <a:ea typeface="+mn-ea"/>
                        <a:cs typeface="+mn-cs"/>
                      </a:endParaRPr>
                    </a:p>
                    <a:p>
                      <a:r>
                        <a:rPr lang="en-US" sz="1400" kern="1200" dirty="0">
                          <a:solidFill>
                            <a:schemeClr val="dk1"/>
                          </a:solidFill>
                          <a:effectLst/>
                          <a:latin typeface="+mn-lt"/>
                          <a:ea typeface="+mn-ea"/>
                          <a:cs typeface="+mn-cs"/>
                        </a:rPr>
                        <a:t>78,228 (17.85%)</a:t>
                      </a:r>
                      <a:endParaRPr lang="en-US" sz="1500" dirty="0">
                        <a:latin typeface="+mn-lt"/>
                      </a:endParaRPr>
                    </a:p>
                  </a:txBody>
                  <a:tcPr marL="68580" marR="68580" marT="34290" marB="34290"/>
                </a:tc>
                <a:extLst>
                  <a:ext uri="{0D108BD9-81ED-4DB2-BD59-A6C34878D82A}">
                    <a16:rowId xmlns:a16="http://schemas.microsoft.com/office/drawing/2014/main" val="826571004"/>
                  </a:ext>
                </a:extLst>
              </a:tr>
            </a:tbl>
          </a:graphicData>
        </a:graphic>
      </p:graphicFrame>
    </p:spTree>
    <p:extLst>
      <p:ext uri="{BB962C8B-B14F-4D97-AF65-F5344CB8AC3E}">
        <p14:creationId xmlns:p14="http://schemas.microsoft.com/office/powerpoint/2010/main" val="1690207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2E19-4402-4758-9AC5-3EDB4EC56167}"/>
              </a:ext>
            </a:extLst>
          </p:cNvPr>
          <p:cNvSpPr>
            <a:spLocks noGrp="1"/>
          </p:cNvSpPr>
          <p:nvPr>
            <p:ph type="title"/>
          </p:nvPr>
        </p:nvSpPr>
        <p:spPr/>
        <p:txBody>
          <a:bodyPr/>
          <a:lstStyle/>
          <a:p>
            <a:r>
              <a:rPr lang="en-US" dirty="0"/>
              <a:t>BH Initiative Workgroups</a:t>
            </a:r>
          </a:p>
        </p:txBody>
      </p:sp>
      <p:sp>
        <p:nvSpPr>
          <p:cNvPr id="3" name="Slide Number Placeholder 2">
            <a:extLst>
              <a:ext uri="{FF2B5EF4-FFF2-40B4-BE49-F238E27FC236}">
                <a16:creationId xmlns:a16="http://schemas.microsoft.com/office/drawing/2014/main" id="{FEB5E1C2-F1A5-494B-A059-5627966932C8}"/>
              </a:ext>
            </a:extLst>
          </p:cNvPr>
          <p:cNvSpPr>
            <a:spLocks noGrp="1"/>
          </p:cNvSpPr>
          <p:nvPr>
            <p:ph type="sldNum" sz="quarter" idx="12"/>
          </p:nvPr>
        </p:nvSpPr>
        <p:spPr/>
        <p:txBody>
          <a:bodyPr/>
          <a:lstStyle/>
          <a:p>
            <a:fld id="{2AB94945-FCF1-014A-AF51-891552C232EB}" type="slidenum">
              <a:rPr lang="en-US" smtClean="0"/>
              <a:t>7</a:t>
            </a:fld>
            <a:endParaRPr lang="en-US"/>
          </a:p>
        </p:txBody>
      </p:sp>
      <p:sp>
        <p:nvSpPr>
          <p:cNvPr id="4" name="Text Placeholder 3">
            <a:extLst>
              <a:ext uri="{FF2B5EF4-FFF2-40B4-BE49-F238E27FC236}">
                <a16:creationId xmlns:a16="http://schemas.microsoft.com/office/drawing/2014/main" id="{9750556F-5D0F-4529-A211-83EDB69002CE}"/>
              </a:ext>
            </a:extLst>
          </p:cNvPr>
          <p:cNvSpPr>
            <a:spLocks noGrp="1"/>
          </p:cNvSpPr>
          <p:nvPr>
            <p:ph type="body" idx="17"/>
          </p:nvPr>
        </p:nvSpPr>
        <p:spPr>
          <a:xfrm>
            <a:off x="3346496" y="2034097"/>
            <a:ext cx="2183609" cy="597275"/>
          </a:xfrm>
        </p:spPr>
        <p:txBody>
          <a:bodyPr/>
          <a:lstStyle/>
          <a:p>
            <a:pPr algn="ctr"/>
            <a:r>
              <a:rPr lang="en-US" dirty="0"/>
              <a:t>Ops/Education </a:t>
            </a:r>
          </a:p>
        </p:txBody>
      </p:sp>
      <p:sp>
        <p:nvSpPr>
          <p:cNvPr id="5" name="Content Placeholder 4">
            <a:extLst>
              <a:ext uri="{FF2B5EF4-FFF2-40B4-BE49-F238E27FC236}">
                <a16:creationId xmlns:a16="http://schemas.microsoft.com/office/drawing/2014/main" id="{10AD2225-6359-4BC1-8555-88F534D10587}"/>
              </a:ext>
            </a:extLst>
          </p:cNvPr>
          <p:cNvSpPr>
            <a:spLocks noGrp="1"/>
          </p:cNvSpPr>
          <p:nvPr>
            <p:ph sz="half" idx="18"/>
          </p:nvPr>
        </p:nvSpPr>
        <p:spPr>
          <a:xfrm>
            <a:off x="3369357" y="2736936"/>
            <a:ext cx="2137889" cy="2256040"/>
          </a:xfrm>
        </p:spPr>
        <p:txBody>
          <a:bodyPr/>
          <a:lstStyle/>
          <a:p>
            <a:r>
              <a:rPr lang="en-US" dirty="0"/>
              <a:t>Member Incentive analysis for members receiving BH follow up visits for FUH &amp; FUM. </a:t>
            </a:r>
          </a:p>
          <a:p>
            <a:r>
              <a:rPr lang="en-US" dirty="0"/>
              <a:t>Development of text workflows for BH. </a:t>
            </a:r>
          </a:p>
          <a:p>
            <a:r>
              <a:rPr lang="en-US" dirty="0"/>
              <a:t>Updated HEDIS coding booklet. </a:t>
            </a:r>
          </a:p>
          <a:p>
            <a:r>
              <a:rPr lang="en-US" dirty="0"/>
              <a:t>Training development.</a:t>
            </a:r>
          </a:p>
          <a:p>
            <a:endParaRPr lang="en-US" dirty="0"/>
          </a:p>
          <a:p>
            <a:endParaRPr lang="en-US" dirty="0"/>
          </a:p>
        </p:txBody>
      </p:sp>
      <p:sp>
        <p:nvSpPr>
          <p:cNvPr id="6" name="Text Placeholder 5">
            <a:extLst>
              <a:ext uri="{FF2B5EF4-FFF2-40B4-BE49-F238E27FC236}">
                <a16:creationId xmlns:a16="http://schemas.microsoft.com/office/drawing/2014/main" id="{0C8E3146-6977-477F-842A-A238546EEEAF}"/>
              </a:ext>
            </a:extLst>
          </p:cNvPr>
          <p:cNvSpPr>
            <a:spLocks noGrp="1"/>
          </p:cNvSpPr>
          <p:nvPr>
            <p:ph type="body" idx="19"/>
          </p:nvPr>
        </p:nvSpPr>
        <p:spPr>
          <a:xfrm>
            <a:off x="835868" y="2034097"/>
            <a:ext cx="2081315" cy="597275"/>
          </a:xfrm>
        </p:spPr>
        <p:txBody>
          <a:bodyPr/>
          <a:lstStyle/>
          <a:p>
            <a:pPr algn="ctr"/>
            <a:r>
              <a:rPr lang="en-US" dirty="0"/>
              <a:t>Clinical </a:t>
            </a:r>
          </a:p>
        </p:txBody>
      </p:sp>
      <p:sp>
        <p:nvSpPr>
          <p:cNvPr id="7" name="Content Placeholder 6">
            <a:extLst>
              <a:ext uri="{FF2B5EF4-FFF2-40B4-BE49-F238E27FC236}">
                <a16:creationId xmlns:a16="http://schemas.microsoft.com/office/drawing/2014/main" id="{1DFC775C-850B-4BCE-8AB1-6621907860AB}"/>
              </a:ext>
            </a:extLst>
          </p:cNvPr>
          <p:cNvSpPr>
            <a:spLocks noGrp="1"/>
          </p:cNvSpPr>
          <p:nvPr>
            <p:ph sz="half" idx="20"/>
          </p:nvPr>
        </p:nvSpPr>
        <p:spPr>
          <a:xfrm>
            <a:off x="802620" y="2736936"/>
            <a:ext cx="2081315" cy="2300120"/>
          </a:xfrm>
        </p:spPr>
        <p:txBody>
          <a:bodyPr>
            <a:normAutofit fontScale="92500" lnSpcReduction="20000"/>
          </a:bodyPr>
          <a:lstStyle/>
          <a:p>
            <a:r>
              <a:rPr lang="en-US" b="1" dirty="0"/>
              <a:t>Technology/ Cohort </a:t>
            </a:r>
            <a:r>
              <a:rPr lang="en-US" dirty="0"/>
              <a:t>development for FUH &amp; FUM in Collective Medical. </a:t>
            </a:r>
          </a:p>
          <a:p>
            <a:r>
              <a:rPr lang="en-US" dirty="0"/>
              <a:t>Review &amp; Assessment of CM and TOC workflows for BH measures. </a:t>
            </a:r>
          </a:p>
          <a:p>
            <a:r>
              <a:rPr lang="en-US" b="1" dirty="0"/>
              <a:t>Workflow enhancements </a:t>
            </a:r>
            <a:r>
              <a:rPr lang="en-US" dirty="0"/>
              <a:t>for follow up appointments after Mental Health ED visits and Admissions. </a:t>
            </a:r>
          </a:p>
          <a:p>
            <a:r>
              <a:rPr lang="en-US" dirty="0"/>
              <a:t>Evaluation of high-volume facilities for FUM &amp; FUH. </a:t>
            </a:r>
          </a:p>
          <a:p>
            <a:r>
              <a:rPr lang="en-US" b="1" dirty="0"/>
              <a:t>Co-location</a:t>
            </a:r>
            <a:r>
              <a:rPr lang="en-US" dirty="0"/>
              <a:t> at high volume hospitals. </a:t>
            </a:r>
          </a:p>
          <a:p>
            <a:pPr marL="0" indent="0">
              <a:buNone/>
            </a:pPr>
            <a:endParaRPr lang="en-US" dirty="0"/>
          </a:p>
        </p:txBody>
      </p:sp>
      <p:sp>
        <p:nvSpPr>
          <p:cNvPr id="8" name="Text Placeholder 7">
            <a:extLst>
              <a:ext uri="{FF2B5EF4-FFF2-40B4-BE49-F238E27FC236}">
                <a16:creationId xmlns:a16="http://schemas.microsoft.com/office/drawing/2014/main" id="{462B890C-4DD6-4853-B22B-4C510F152F2D}"/>
              </a:ext>
            </a:extLst>
          </p:cNvPr>
          <p:cNvSpPr>
            <a:spLocks noGrp="1"/>
          </p:cNvSpPr>
          <p:nvPr>
            <p:ph type="body" idx="21"/>
          </p:nvPr>
        </p:nvSpPr>
        <p:spPr>
          <a:xfrm>
            <a:off x="5959418" y="2012739"/>
            <a:ext cx="2011680" cy="597275"/>
          </a:xfrm>
        </p:spPr>
        <p:txBody>
          <a:bodyPr/>
          <a:lstStyle/>
          <a:p>
            <a:pPr algn="ctr"/>
            <a:r>
              <a:rPr lang="en-US" dirty="0"/>
              <a:t>Network Contracting</a:t>
            </a:r>
          </a:p>
        </p:txBody>
      </p:sp>
      <p:sp>
        <p:nvSpPr>
          <p:cNvPr id="9" name="Content Placeholder 8">
            <a:extLst>
              <a:ext uri="{FF2B5EF4-FFF2-40B4-BE49-F238E27FC236}">
                <a16:creationId xmlns:a16="http://schemas.microsoft.com/office/drawing/2014/main" id="{C04F2084-8CCB-4E45-8758-C333F0362536}"/>
              </a:ext>
            </a:extLst>
          </p:cNvPr>
          <p:cNvSpPr>
            <a:spLocks noGrp="1"/>
          </p:cNvSpPr>
          <p:nvPr>
            <p:ph sz="half" idx="22"/>
          </p:nvPr>
        </p:nvSpPr>
        <p:spPr>
          <a:xfrm>
            <a:off x="5992669" y="2736936"/>
            <a:ext cx="1978429" cy="2256040"/>
          </a:xfrm>
        </p:spPr>
        <p:txBody>
          <a:bodyPr/>
          <a:lstStyle/>
          <a:p>
            <a:r>
              <a:rPr lang="en-US" dirty="0"/>
              <a:t>BH Vendor Contracting (Expansion of providers in network).</a:t>
            </a:r>
          </a:p>
          <a:p>
            <a:r>
              <a:rPr lang="en-US" dirty="0"/>
              <a:t>Development of preferred BH provider list for Care Management &amp; Patients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49372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B4B7C-28EB-432F-93A9-2444E924B19B}"/>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F31A98C4-D109-4EE2-BFDD-A3B5BBAC0CA7}"/>
              </a:ext>
            </a:extLst>
          </p:cNvPr>
          <p:cNvSpPr>
            <a:spLocks noGrp="1"/>
          </p:cNvSpPr>
          <p:nvPr>
            <p:ph idx="1"/>
          </p:nvPr>
        </p:nvSpPr>
        <p:spPr/>
        <p:txBody>
          <a:bodyPr/>
          <a:lstStyle/>
          <a:p>
            <a:pPr marL="0" indent="0" algn="ctr">
              <a:buNone/>
            </a:pPr>
            <a:r>
              <a:rPr lang="en-US" sz="2800" dirty="0"/>
              <a:t>Chicago Furniture Bank </a:t>
            </a:r>
          </a:p>
          <a:p>
            <a:pPr marL="0" indent="0" algn="ctr">
              <a:buNone/>
            </a:pPr>
            <a:endParaRPr lang="en-US" sz="2000" dirty="0"/>
          </a:p>
          <a:p>
            <a:pPr marL="0" indent="0" algn="ctr">
              <a:buNone/>
            </a:pPr>
            <a:r>
              <a:rPr lang="en-US" sz="2000" b="0" i="0" dirty="0">
                <a:effectLst/>
                <a:latin typeface="adobe-garamond-pro"/>
              </a:rPr>
              <a:t>The mission of the Chicago Furniture Bank is to provide dignity, stability and comfort to Chicagoans that face poverty by allowing clients to handpick an entire home's worth of furnishings for free.</a:t>
            </a:r>
          </a:p>
          <a:p>
            <a:pPr marL="0" indent="0" algn="ctr">
              <a:buNone/>
            </a:pPr>
            <a:r>
              <a:rPr lang="en-US" sz="2000" b="0" i="0" dirty="0">
                <a:effectLst/>
                <a:latin typeface="adobe-garamond-pro"/>
              </a:rPr>
              <a:t>We believe everyone should be able to sleep in a bed, share a family meal at a kitchen table, and enjoy the comfort of a furnished home.</a:t>
            </a:r>
          </a:p>
          <a:p>
            <a:pPr marL="0" indent="0">
              <a:buNone/>
            </a:pPr>
            <a:endParaRPr lang="en-US" dirty="0"/>
          </a:p>
          <a:p>
            <a:pPr marL="0" indent="0" algn="ctr">
              <a:buNone/>
            </a:pPr>
            <a:r>
              <a:rPr lang="en-US" i="1" dirty="0"/>
              <a:t>“Transforming houses into homes!”</a:t>
            </a:r>
          </a:p>
        </p:txBody>
      </p:sp>
      <p:sp>
        <p:nvSpPr>
          <p:cNvPr id="4" name="Slide Number Placeholder 3">
            <a:extLst>
              <a:ext uri="{FF2B5EF4-FFF2-40B4-BE49-F238E27FC236}">
                <a16:creationId xmlns:a16="http://schemas.microsoft.com/office/drawing/2014/main" id="{F0B3B6EC-8FF6-4859-AC7D-264E12F387D8}"/>
              </a:ext>
            </a:extLst>
          </p:cNvPr>
          <p:cNvSpPr>
            <a:spLocks noGrp="1"/>
          </p:cNvSpPr>
          <p:nvPr>
            <p:ph type="sldNum" sz="quarter" idx="10"/>
          </p:nvPr>
        </p:nvSpPr>
        <p:spPr/>
        <p:txBody>
          <a:bodyPr/>
          <a:lstStyle/>
          <a:p>
            <a:pPr>
              <a:defRPr/>
            </a:pPr>
            <a:fld id="{97CBB0EC-3716-413D-85AA-6DC8F362D3E2}" type="slidenum">
              <a:rPr lang="en-US" smtClean="0"/>
              <a:pPr>
                <a:defRPr/>
              </a:pPr>
              <a:t>70</a:t>
            </a:fld>
            <a:endParaRPr lang="en-US" dirty="0"/>
          </a:p>
        </p:txBody>
      </p:sp>
    </p:spTree>
    <p:extLst>
      <p:ext uri="{BB962C8B-B14F-4D97-AF65-F5344CB8AC3E}">
        <p14:creationId xmlns:p14="http://schemas.microsoft.com/office/powerpoint/2010/main" val="3622303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071738-628D-8D53-C7D8-5656AF76F89E}"/>
              </a:ext>
            </a:extLst>
          </p:cNvPr>
          <p:cNvSpPr>
            <a:spLocks noGrp="1"/>
          </p:cNvSpPr>
          <p:nvPr>
            <p:ph idx="1"/>
          </p:nvPr>
        </p:nvSpPr>
        <p:spPr>
          <a:xfrm>
            <a:off x="457200" y="357081"/>
            <a:ext cx="8229600" cy="5624619"/>
          </a:xfrm>
        </p:spPr>
        <p:txBody>
          <a:bodyPr/>
          <a:lstStyle/>
          <a:p>
            <a:pPr marL="0" indent="0">
              <a:buNone/>
            </a:pPr>
            <a:r>
              <a:rPr lang="en-US" sz="1800" dirty="0">
                <a:ea typeface="+mn-lt"/>
                <a:cs typeface="+mn-lt"/>
              </a:rPr>
              <a:t>All caseworkers must understand and follow this packet to make this the best experience for you and your client at the Chicago Furniture Bank (CFB). Anyone can make an appointment with the CFB. Liaisons are responsible for distributing the scheduling link, all materials guides, and forwarding all updates to the organization.</a:t>
            </a:r>
            <a:endParaRPr lang="en-US" sz="1800" dirty="0">
              <a:cs typeface="+mn-lt"/>
            </a:endParaRPr>
          </a:p>
          <a:p>
            <a:pPr marL="0" indent="0">
              <a:buNone/>
            </a:pPr>
            <a:r>
              <a:rPr lang="en-US" sz="1800" dirty="0">
                <a:ea typeface="+mn-lt"/>
                <a:cs typeface="+mn-lt"/>
              </a:rPr>
              <a:t>The Chicago Furniture Bank uses Calendly for scheduling all appointments, which allows appointments to be made without having to discuss availability with our staff. Caseworkers are required to provide their email address. </a:t>
            </a:r>
            <a:endParaRPr lang="en-US" sz="1800" dirty="0">
              <a:cs typeface="+mn-lt"/>
            </a:endParaRPr>
          </a:p>
          <a:p>
            <a:pPr marL="0" indent="0">
              <a:buNone/>
            </a:pPr>
            <a:r>
              <a:rPr lang="en-US" sz="1800" dirty="0">
                <a:ea typeface="+mn-lt"/>
                <a:cs typeface="+mn-lt"/>
              </a:rPr>
              <a:t>There are 5 appointment types; please choose the appropriate one when signing up! Self-Haul, Curbside Delivery, Installation Delivery, 2-client Appointment or Virtual (via Facetime, Zoom or Google Duo) Guidelines for Appointments.</a:t>
            </a:r>
            <a:endParaRPr lang="en-US" sz="1800" dirty="0">
              <a:cs typeface="+mn-lt"/>
            </a:endParaRPr>
          </a:p>
          <a:p>
            <a:pPr marL="0" indent="0">
              <a:buNone/>
            </a:pPr>
            <a:r>
              <a:rPr lang="en-US" sz="1800" dirty="0">
                <a:ea typeface="+mn-lt"/>
                <a:cs typeface="+mn-lt"/>
              </a:rPr>
              <a:t> Caseworkers must be present for the client’s entire in-person appointment.  Your presence assures the client is comfortable and makes the appointment run smoothly. Caseworkers should relay our procedures to their clients before the appointment. It is better for everyone if the clients understand how our service works and what to expect. </a:t>
            </a:r>
            <a:endParaRPr lang="en-US" sz="1800" dirty="0">
              <a:cs typeface="+mn-lt"/>
            </a:endParaRPr>
          </a:p>
          <a:p>
            <a:pPr marL="0" indent="0">
              <a:buNone/>
            </a:pPr>
            <a:r>
              <a:rPr lang="en-US" sz="1800" dirty="0">
                <a:ea typeface="+mn-lt"/>
                <a:cs typeface="+mn-lt"/>
              </a:rPr>
              <a:t>It is important that the client understands their furniture needs before the appointment. Please have them think about their space, specifically hallway and doorway width.  The same rules and procedures apply for virtual appointments; caseworkers will be responsible if clients were not informed of CFB</a:t>
            </a:r>
            <a:endParaRPr lang="en-US" sz="1800" dirty="0"/>
          </a:p>
        </p:txBody>
      </p:sp>
      <p:sp>
        <p:nvSpPr>
          <p:cNvPr id="4" name="Slide Number Placeholder 3">
            <a:extLst>
              <a:ext uri="{FF2B5EF4-FFF2-40B4-BE49-F238E27FC236}">
                <a16:creationId xmlns:a16="http://schemas.microsoft.com/office/drawing/2014/main" id="{36271D2A-2BF2-ACAE-89DC-E0077A2DDBAC}"/>
              </a:ext>
            </a:extLst>
          </p:cNvPr>
          <p:cNvSpPr>
            <a:spLocks noGrp="1"/>
          </p:cNvSpPr>
          <p:nvPr>
            <p:ph type="sldNum" sz="quarter" idx="10"/>
          </p:nvPr>
        </p:nvSpPr>
        <p:spPr/>
        <p:txBody>
          <a:bodyPr/>
          <a:lstStyle/>
          <a:p>
            <a:pPr>
              <a:defRPr/>
            </a:pPr>
            <a:fld id="{97CBB0EC-3716-413D-85AA-6DC8F362D3E2}" type="slidenum">
              <a:rPr lang="en-US"/>
              <a:pPr>
                <a:defRPr/>
              </a:pPr>
              <a:t>71</a:t>
            </a:fld>
            <a:endParaRPr lang="en-US" dirty="0"/>
          </a:p>
        </p:txBody>
      </p:sp>
    </p:spTree>
    <p:extLst>
      <p:ext uri="{BB962C8B-B14F-4D97-AF65-F5344CB8AC3E}">
        <p14:creationId xmlns:p14="http://schemas.microsoft.com/office/powerpoint/2010/main" val="8992474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9500" y="328461"/>
            <a:ext cx="6858000" cy="391217"/>
          </a:xfrm>
        </p:spPr>
        <p:txBody>
          <a:bodyPr vert="horz" wrap="square" lIns="68580" tIns="34290" rIns="68580" bIns="34290" numCol="1" rtlCol="0" anchor="t" anchorCtr="0" compatLnSpc="1">
            <a:prstTxWarp prst="textNoShape">
              <a:avLst/>
            </a:prstTxWarp>
            <a:noAutofit/>
          </a:bodyPr>
          <a:lstStyle/>
          <a:p>
            <a:r>
              <a:rPr lang="en-US" sz="3000" dirty="0">
                <a:cs typeface="Calibri"/>
              </a:rPr>
              <a:t>Chicago Furniture Bank Price Change</a:t>
            </a:r>
            <a:endParaRPr lang="en-US" sz="3000" dirty="0"/>
          </a:p>
        </p:txBody>
      </p:sp>
      <p:sp>
        <p:nvSpPr>
          <p:cNvPr id="4" name="TextBox 3">
            <a:extLst>
              <a:ext uri="{FF2B5EF4-FFF2-40B4-BE49-F238E27FC236}">
                <a16:creationId xmlns:a16="http://schemas.microsoft.com/office/drawing/2014/main" id="{3CA3406A-2901-0BF0-883E-A6B867A6419E}"/>
              </a:ext>
            </a:extLst>
          </p:cNvPr>
          <p:cNvSpPr txBox="1"/>
          <p:nvPr/>
        </p:nvSpPr>
        <p:spPr>
          <a:xfrm>
            <a:off x="353533" y="1244158"/>
            <a:ext cx="8563196" cy="39934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dirty="0"/>
              <a:t>Over the last two years, the CFB has seen a massive increase in prices and costs. To ensure we can continue to operate and provide furnishing services the appointment, delivery, and new bedding fees will increase in 2023. This is our first pricing increase since we started CFB in 2018 and are making efforts to continue to scale our social enterprise, </a:t>
            </a:r>
            <a:endParaRPr lang="en-US" sz="1500" dirty="0">
              <a:cs typeface="Calibri"/>
            </a:endParaRPr>
          </a:p>
          <a:p>
            <a:r>
              <a:rPr lang="en-US" sz="1500" dirty="0"/>
              <a:t>The Honest Junk Company, to prevent future increases. </a:t>
            </a:r>
            <a:endParaRPr lang="en-US" sz="1500" dirty="0">
              <a:cs typeface="Calibri"/>
            </a:endParaRPr>
          </a:p>
          <a:p>
            <a:r>
              <a:rPr lang="en-US" sz="1500" b="1" dirty="0"/>
              <a:t>Please see below for our 2023 price increase, which will go into effect March 1, 2023: </a:t>
            </a:r>
            <a:endParaRPr lang="en-US" sz="1500" b="1" dirty="0">
              <a:cs typeface="Calibri" panose="020F0502020204030204"/>
            </a:endParaRPr>
          </a:p>
          <a:p>
            <a:pPr algn="ctr"/>
            <a:endParaRPr lang="en-US" sz="1500" b="1" dirty="0">
              <a:cs typeface="Calibri" panose="020F0502020204030204"/>
            </a:endParaRPr>
          </a:p>
          <a:p>
            <a:pPr algn="ctr"/>
            <a:r>
              <a:rPr lang="en-US" sz="1500" b="1" dirty="0"/>
              <a:t>• Appointment Fee: $50 to $100 </a:t>
            </a:r>
            <a:endParaRPr lang="en-US" sz="1500" b="1" dirty="0">
              <a:cs typeface="Calibri" panose="020F0502020204030204"/>
            </a:endParaRPr>
          </a:p>
          <a:p>
            <a:pPr algn="ctr"/>
            <a:r>
              <a:rPr lang="en-US" sz="1500" b="1" dirty="0"/>
              <a:t>• Curbside Pickup: $150 to $225 </a:t>
            </a:r>
            <a:endParaRPr lang="en-US" sz="1500" b="1" dirty="0">
              <a:cs typeface="Calibri" panose="020F0502020204030204"/>
            </a:endParaRPr>
          </a:p>
          <a:p>
            <a:pPr algn="ctr"/>
            <a:r>
              <a:rPr lang="en-US" sz="1500" b="1" dirty="0"/>
              <a:t>• In-Home Delivery: $250 to $325 </a:t>
            </a:r>
            <a:endParaRPr lang="en-US" sz="1500" b="1" dirty="0">
              <a:cs typeface="Calibri" panose="020F0502020204030204"/>
            </a:endParaRPr>
          </a:p>
          <a:p>
            <a:pPr algn="ctr"/>
            <a:r>
              <a:rPr lang="en-US" sz="1500" b="1" dirty="0"/>
              <a:t>• Bed Price Break Down </a:t>
            </a:r>
            <a:endParaRPr lang="en-US" sz="1500" b="1" dirty="0">
              <a:cs typeface="Calibri" panose="020F0502020204030204"/>
            </a:endParaRPr>
          </a:p>
          <a:p>
            <a:pPr algn="ctr"/>
            <a:r>
              <a:rPr lang="en-US" sz="1500" b="1" dirty="0"/>
              <a:t>• New Queen set: $180 </a:t>
            </a:r>
            <a:endParaRPr lang="en-US" sz="1500" b="1" dirty="0">
              <a:cs typeface="Calibri" panose="020F0502020204030204"/>
            </a:endParaRPr>
          </a:p>
          <a:p>
            <a:pPr algn="ctr"/>
            <a:r>
              <a:rPr lang="en-US" sz="1500" b="1" dirty="0"/>
              <a:t>• New Full set: $155 </a:t>
            </a:r>
            <a:endParaRPr lang="en-US" sz="1500" b="1" dirty="0">
              <a:cs typeface="Calibri" panose="020F0502020204030204"/>
            </a:endParaRPr>
          </a:p>
          <a:p>
            <a:pPr algn="ctr"/>
            <a:r>
              <a:rPr lang="en-US" sz="1500" b="1" dirty="0"/>
              <a:t>• New Twin set: $130 </a:t>
            </a:r>
            <a:endParaRPr lang="en-US" sz="1500" b="1" dirty="0">
              <a:cs typeface="Calibri"/>
            </a:endParaRPr>
          </a:p>
          <a:p>
            <a:pPr algn="ctr"/>
            <a:endParaRPr lang="en-US" sz="1500" b="1" dirty="0">
              <a:cs typeface="Calibri"/>
            </a:endParaRPr>
          </a:p>
          <a:p>
            <a:r>
              <a:rPr lang="en-US" sz="1500" b="1" dirty="0">
                <a:highlight>
                  <a:srgbClr val="FFFF00"/>
                </a:highlight>
                <a:latin typeface="Arial"/>
                <a:ea typeface="+mn-lt"/>
                <a:cs typeface="+mn-lt"/>
              </a:rPr>
              <a:t>Moving forward your senior contact at Chicago Furniture Bank will be Ms. Amena Wallace on Wednesday 3/1/23. </a:t>
            </a:r>
            <a:r>
              <a:rPr lang="en-US" sz="1500" b="1" dirty="0">
                <a:highlight>
                  <a:srgbClr val="FFFF00"/>
                </a:highlight>
                <a:latin typeface="Arial"/>
                <a:ea typeface="+mn-lt"/>
                <a:cs typeface="Arial"/>
              </a:rPr>
              <a:t>amena@chicagofurniturebank.org</a:t>
            </a:r>
            <a:endParaRPr lang="en-US" b="1" dirty="0">
              <a:highlight>
                <a:srgbClr val="FFFF00"/>
              </a:highlight>
            </a:endParaRPr>
          </a:p>
        </p:txBody>
      </p:sp>
    </p:spTree>
    <p:extLst>
      <p:ext uri="{BB962C8B-B14F-4D97-AF65-F5344CB8AC3E}">
        <p14:creationId xmlns:p14="http://schemas.microsoft.com/office/powerpoint/2010/main" val="1098572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229EC-758D-4357-9FE4-641682158410}"/>
              </a:ext>
            </a:extLst>
          </p:cNvPr>
          <p:cNvSpPr>
            <a:spLocks noGrp="1"/>
          </p:cNvSpPr>
          <p:nvPr>
            <p:ph type="title"/>
          </p:nvPr>
        </p:nvSpPr>
        <p:spPr/>
        <p:txBody>
          <a:bodyPr/>
          <a:lstStyle/>
          <a:p>
            <a:r>
              <a:rPr lang="en-US" dirty="0"/>
              <a:t>Care Coordinator Spotlight</a:t>
            </a:r>
          </a:p>
        </p:txBody>
      </p:sp>
      <p:sp>
        <p:nvSpPr>
          <p:cNvPr id="3" name="TextBox 2">
            <a:extLst>
              <a:ext uri="{FF2B5EF4-FFF2-40B4-BE49-F238E27FC236}">
                <a16:creationId xmlns:a16="http://schemas.microsoft.com/office/drawing/2014/main" id="{A147BD50-3045-4C97-BB6D-D9E8E12CCC66}"/>
              </a:ext>
            </a:extLst>
          </p:cNvPr>
          <p:cNvSpPr txBox="1"/>
          <p:nvPr/>
        </p:nvSpPr>
        <p:spPr>
          <a:xfrm>
            <a:off x="1111625" y="5612482"/>
            <a:ext cx="5654417" cy="196208"/>
          </a:xfrm>
          <a:prstGeom prst="rect">
            <a:avLst/>
          </a:prstGeom>
          <a:noFill/>
        </p:spPr>
        <p:txBody>
          <a:bodyPr wrap="square" rtlCol="0">
            <a:spAutoFit/>
          </a:bodyPr>
          <a:lstStyle/>
          <a:p>
            <a:r>
              <a:rPr lang="en-US" sz="675" dirty="0"/>
              <a:t>CountyCare CM Webinar | For CountyCare Care Coordination Staff – Not for Distribution</a:t>
            </a:r>
          </a:p>
        </p:txBody>
      </p:sp>
      <p:pic>
        <p:nvPicPr>
          <p:cNvPr id="8" name="Content Placeholder 7" descr="Ribbon">
            <a:extLst>
              <a:ext uri="{FF2B5EF4-FFF2-40B4-BE49-F238E27FC236}">
                <a16:creationId xmlns:a16="http://schemas.microsoft.com/office/drawing/2014/main" id="{3561BA82-5198-4B48-AB52-4AB5873B9F1C}"/>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529644" y="2807287"/>
            <a:ext cx="2021213" cy="2021213"/>
          </a:xfrm>
        </p:spPr>
      </p:pic>
      <p:sp>
        <p:nvSpPr>
          <p:cNvPr id="4" name="Slide Number Placeholder 3">
            <a:extLst>
              <a:ext uri="{FF2B5EF4-FFF2-40B4-BE49-F238E27FC236}">
                <a16:creationId xmlns:a16="http://schemas.microsoft.com/office/drawing/2014/main" id="{D6760F3B-6FBC-4C14-AF47-D29AAFC724FA}"/>
              </a:ext>
            </a:extLst>
          </p:cNvPr>
          <p:cNvSpPr>
            <a:spLocks noGrp="1"/>
          </p:cNvSpPr>
          <p:nvPr>
            <p:ph type="sldNum" sz="quarter" idx="10"/>
          </p:nvPr>
        </p:nvSpPr>
        <p:spPr/>
        <p:txBody>
          <a:bodyPr/>
          <a:lstStyle/>
          <a:p>
            <a:pPr>
              <a:defRPr/>
            </a:pPr>
            <a:fld id="{97CBB0EC-3716-413D-85AA-6DC8F362D3E2}" type="slidenum">
              <a:rPr lang="en-US" smtClean="0"/>
              <a:pPr>
                <a:defRPr/>
              </a:pPr>
              <a:t>73</a:t>
            </a:fld>
            <a:endParaRPr lang="en-US" dirty="0"/>
          </a:p>
        </p:txBody>
      </p:sp>
      <p:sp>
        <p:nvSpPr>
          <p:cNvPr id="7" name="TextBox 6">
            <a:extLst>
              <a:ext uri="{FF2B5EF4-FFF2-40B4-BE49-F238E27FC236}">
                <a16:creationId xmlns:a16="http://schemas.microsoft.com/office/drawing/2014/main" id="{A8D4CAC2-D31E-4481-9273-7D4DA2FB77AC}"/>
              </a:ext>
            </a:extLst>
          </p:cNvPr>
          <p:cNvSpPr txBox="1"/>
          <p:nvPr/>
        </p:nvSpPr>
        <p:spPr>
          <a:xfrm>
            <a:off x="2286000" y="1773362"/>
            <a:ext cx="4572000" cy="1631216"/>
          </a:xfrm>
          <a:prstGeom prst="rect">
            <a:avLst/>
          </a:prstGeom>
          <a:noFill/>
        </p:spPr>
        <p:txBody>
          <a:bodyPr wrap="square">
            <a:spAutoFit/>
          </a:bodyPr>
          <a:lstStyle/>
          <a:p>
            <a:pPr marL="0" marR="0">
              <a:spcBef>
                <a:spcPts val="0"/>
              </a:spcBef>
              <a:spcAft>
                <a:spcPts val="0"/>
              </a:spcAft>
            </a:pPr>
            <a:r>
              <a:rPr lang="en-US" sz="1800" dirty="0">
                <a:solidFill>
                  <a:srgbClr val="666666"/>
                </a:solidFill>
                <a:effectLst/>
                <a:latin typeface="Arial" panose="020B0604020202020204" pitchFamily="34" charset="0"/>
                <a:ea typeface="Calibri" panose="020F0502020204030204" pitchFamily="34" charset="0"/>
              </a:rPr>
              <a:t> I.C.A.R.E stands for our five qualities of an amazing employee: Integrity, Collaboration, Accountability, Respect, and Excellence.</a:t>
            </a:r>
            <a:endParaRPr lang="en-US" sz="2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666666"/>
                </a:solidFill>
                <a:effectLst/>
                <a:latin typeface="Arial" panose="020B0604020202020204" pitchFamily="34"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9212417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4A72C-4E6A-4CE8-ABD0-A434993EEDDF}"/>
              </a:ext>
            </a:extLst>
          </p:cNvPr>
          <p:cNvSpPr>
            <a:spLocks noGrp="1"/>
          </p:cNvSpPr>
          <p:nvPr>
            <p:ph type="title"/>
          </p:nvPr>
        </p:nvSpPr>
        <p:spPr>
          <a:xfrm>
            <a:off x="457200" y="274638"/>
            <a:ext cx="8229600" cy="1143000"/>
          </a:xfrm>
        </p:spPr>
        <p:txBody>
          <a:bodyPr wrap="square" anchor="ctr">
            <a:normAutofit/>
          </a:bodyPr>
          <a:lstStyle/>
          <a:p>
            <a:r>
              <a:rPr lang="en-US" dirty="0"/>
              <a:t>Jasmine Barnes - Aging</a:t>
            </a:r>
          </a:p>
        </p:txBody>
      </p:sp>
      <p:sp>
        <p:nvSpPr>
          <p:cNvPr id="3" name="Content Placeholder 2">
            <a:extLst>
              <a:ext uri="{FF2B5EF4-FFF2-40B4-BE49-F238E27FC236}">
                <a16:creationId xmlns:a16="http://schemas.microsoft.com/office/drawing/2014/main" id="{D3B9D832-6C53-42F0-9C9F-EA4B35599CB5}"/>
              </a:ext>
            </a:extLst>
          </p:cNvPr>
          <p:cNvSpPr>
            <a:spLocks noGrp="1"/>
          </p:cNvSpPr>
          <p:nvPr>
            <p:ph sz="half" idx="1"/>
          </p:nvPr>
        </p:nvSpPr>
        <p:spPr>
          <a:xfrm>
            <a:off x="457200" y="1600200"/>
            <a:ext cx="4038600" cy="4525963"/>
          </a:xfrm>
        </p:spPr>
        <p:txBody>
          <a:bodyPr wrap="square" anchor="t">
            <a:normAutofit lnSpcReduction="10000"/>
          </a:bodyPr>
          <a:lstStyle/>
          <a:p>
            <a:pPr marL="0" indent="0" algn="ctr">
              <a:lnSpc>
                <a:spcPct val="90000"/>
              </a:lnSpc>
              <a:buNone/>
            </a:pPr>
            <a:r>
              <a:rPr lang="en-US" sz="2400" dirty="0"/>
              <a:t>I.C.A.R.E. Standard displayed </a:t>
            </a:r>
          </a:p>
          <a:p>
            <a:pPr marL="0" indent="0" algn="ctr">
              <a:lnSpc>
                <a:spcPct val="90000"/>
              </a:lnSpc>
              <a:buNone/>
            </a:pPr>
            <a:r>
              <a:rPr lang="en-US" sz="2400" dirty="0"/>
              <a:t>=  Integrity </a:t>
            </a:r>
          </a:p>
          <a:p>
            <a:pPr marL="0" indent="0">
              <a:lnSpc>
                <a:spcPct val="90000"/>
              </a:lnSpc>
              <a:buNone/>
            </a:pPr>
            <a:endParaRPr lang="en-US" sz="2400" dirty="0"/>
          </a:p>
          <a:p>
            <a:pPr marL="0" indent="0">
              <a:lnSpc>
                <a:spcPct val="90000"/>
              </a:lnSpc>
              <a:buNone/>
            </a:pPr>
            <a:r>
              <a:rPr lang="en-US" sz="2400" dirty="0">
                <a:effectLst/>
              </a:rPr>
              <a:t>“Jasmines knows everything about her members. She is really invested in getting to know them and it shows with the work she does for her critical incidents.”</a:t>
            </a:r>
          </a:p>
          <a:p>
            <a:pPr marL="0" indent="0">
              <a:lnSpc>
                <a:spcPct val="90000"/>
              </a:lnSpc>
              <a:buNone/>
            </a:pPr>
            <a:endParaRPr lang="en-US" sz="2400" dirty="0"/>
          </a:p>
          <a:p>
            <a:pPr marL="0" indent="0">
              <a:lnSpc>
                <a:spcPct val="90000"/>
              </a:lnSpc>
              <a:buNone/>
            </a:pPr>
            <a:r>
              <a:rPr lang="en-US" sz="2400" dirty="0"/>
              <a:t>Fun Fact: M</a:t>
            </a:r>
            <a:r>
              <a:rPr lang="en-US" sz="2400" dirty="0">
                <a:effectLst/>
              </a:rPr>
              <a:t>y very first airplane ride was out of the country to Guatemala!</a:t>
            </a:r>
            <a:endParaRPr lang="en-US" sz="2400" dirty="0"/>
          </a:p>
        </p:txBody>
      </p:sp>
      <p:pic>
        <p:nvPicPr>
          <p:cNvPr id="6" name="Picture 5" descr="A person with her hand on her face&#10;&#10;Description automatically generated with medium confidence">
            <a:extLst>
              <a:ext uri="{FF2B5EF4-FFF2-40B4-BE49-F238E27FC236}">
                <a16:creationId xmlns:a16="http://schemas.microsoft.com/office/drawing/2014/main" id="{EC2E45AC-5C7A-406E-A805-E4AC77031915}"/>
              </a:ext>
            </a:extLst>
          </p:cNvPr>
          <p:cNvPicPr>
            <a:picLocks noChangeAspect="1"/>
          </p:cNvPicPr>
          <p:nvPr/>
        </p:nvPicPr>
        <p:blipFill rotWithShape="1">
          <a:blip r:embed="rId2"/>
          <a:srcRect l="16779" r="33027" b="-2"/>
          <a:stretch/>
        </p:blipFill>
        <p:spPr>
          <a:xfrm>
            <a:off x="5067300" y="1793174"/>
            <a:ext cx="3257550" cy="3650659"/>
          </a:xfrm>
          <a:prstGeom prst="rect">
            <a:avLst/>
          </a:prstGeom>
          <a:noFill/>
        </p:spPr>
      </p:pic>
      <p:sp>
        <p:nvSpPr>
          <p:cNvPr id="4" name="Slide Number Placeholder 3">
            <a:extLst>
              <a:ext uri="{FF2B5EF4-FFF2-40B4-BE49-F238E27FC236}">
                <a16:creationId xmlns:a16="http://schemas.microsoft.com/office/drawing/2014/main" id="{161F04D2-4F9C-4D4C-A29D-E945F2572ED8}"/>
              </a:ext>
            </a:extLst>
          </p:cNvPr>
          <p:cNvSpPr>
            <a:spLocks noGrp="1"/>
          </p:cNvSpPr>
          <p:nvPr>
            <p:ph type="sldNum" sz="quarter" idx="10"/>
          </p:nvPr>
        </p:nvSpPr>
        <p:spPr>
          <a:xfrm>
            <a:off x="457200" y="6526213"/>
            <a:ext cx="434975" cy="365125"/>
          </a:xfrm>
        </p:spPr>
        <p:txBody>
          <a:bodyPr anchor="ctr">
            <a:normAutofit/>
          </a:bodyPr>
          <a:lstStyle/>
          <a:p>
            <a:pPr>
              <a:spcAft>
                <a:spcPts val="600"/>
              </a:spcAft>
              <a:defRPr/>
            </a:pPr>
            <a:fld id="{97CBB0EC-3716-413D-85AA-6DC8F362D3E2}" type="slidenum">
              <a:rPr lang="en-US" smtClean="0"/>
              <a:pPr>
                <a:spcAft>
                  <a:spcPts val="600"/>
                </a:spcAft>
                <a:defRPr/>
              </a:pPr>
              <a:t>74</a:t>
            </a:fld>
            <a:endParaRPr lang="en-US"/>
          </a:p>
        </p:txBody>
      </p:sp>
    </p:spTree>
    <p:extLst>
      <p:ext uri="{BB962C8B-B14F-4D97-AF65-F5344CB8AC3E}">
        <p14:creationId xmlns:p14="http://schemas.microsoft.com/office/powerpoint/2010/main" val="24551513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6630-6074-4E99-9C8B-FF73D7BFAEFF}"/>
              </a:ext>
            </a:extLst>
          </p:cNvPr>
          <p:cNvSpPr>
            <a:spLocks noGrp="1"/>
          </p:cNvSpPr>
          <p:nvPr>
            <p:ph type="title"/>
          </p:nvPr>
        </p:nvSpPr>
        <p:spPr>
          <a:xfrm>
            <a:off x="457200" y="274638"/>
            <a:ext cx="8229600" cy="1143000"/>
          </a:xfrm>
        </p:spPr>
        <p:txBody>
          <a:bodyPr wrap="square" anchor="ctr">
            <a:normAutofit/>
          </a:bodyPr>
          <a:lstStyle/>
          <a:p>
            <a:r>
              <a:rPr lang="en-US" dirty="0"/>
              <a:t>Adaku </a:t>
            </a:r>
            <a:r>
              <a:rPr lang="en-US" dirty="0" err="1"/>
              <a:t>MaduBuko</a:t>
            </a:r>
            <a:r>
              <a:rPr lang="en-US" dirty="0"/>
              <a:t> - Aging</a:t>
            </a:r>
          </a:p>
        </p:txBody>
      </p:sp>
      <p:pic>
        <p:nvPicPr>
          <p:cNvPr id="6" name="Picture 5" descr="A person with the arms crossed&#10;&#10;Description automatically generated with medium confidence">
            <a:extLst>
              <a:ext uri="{FF2B5EF4-FFF2-40B4-BE49-F238E27FC236}">
                <a16:creationId xmlns:a16="http://schemas.microsoft.com/office/drawing/2014/main" id="{A5575521-8513-4DF2-BCD4-FCC4DD945937}"/>
              </a:ext>
            </a:extLst>
          </p:cNvPr>
          <p:cNvPicPr>
            <a:picLocks noChangeAspect="1"/>
          </p:cNvPicPr>
          <p:nvPr/>
        </p:nvPicPr>
        <p:blipFill rotWithShape="1">
          <a:blip r:embed="rId3"/>
          <a:srcRect l="28614" r="3" b="3"/>
          <a:stretch/>
        </p:blipFill>
        <p:spPr>
          <a:xfrm>
            <a:off x="457200" y="1600200"/>
            <a:ext cx="4038600" cy="4525963"/>
          </a:xfrm>
          <a:prstGeom prst="rect">
            <a:avLst/>
          </a:prstGeom>
          <a:noFill/>
        </p:spPr>
      </p:pic>
      <p:sp>
        <p:nvSpPr>
          <p:cNvPr id="3" name="Content Placeholder 2">
            <a:extLst>
              <a:ext uri="{FF2B5EF4-FFF2-40B4-BE49-F238E27FC236}">
                <a16:creationId xmlns:a16="http://schemas.microsoft.com/office/drawing/2014/main" id="{7FAF15E9-CEAA-4CD4-B6DA-54B8FF7B40E0}"/>
              </a:ext>
            </a:extLst>
          </p:cNvPr>
          <p:cNvSpPr>
            <a:spLocks noGrp="1"/>
          </p:cNvSpPr>
          <p:nvPr>
            <p:ph sz="half" idx="2"/>
          </p:nvPr>
        </p:nvSpPr>
        <p:spPr>
          <a:xfrm>
            <a:off x="4648200" y="1600200"/>
            <a:ext cx="4038600" cy="4525963"/>
          </a:xfrm>
        </p:spPr>
        <p:txBody>
          <a:bodyPr wrap="square" anchor="t">
            <a:normAutofit/>
          </a:bodyPr>
          <a:lstStyle/>
          <a:p>
            <a:pPr marL="0" indent="0" algn="ctr">
              <a:lnSpc>
                <a:spcPct val="90000"/>
              </a:lnSpc>
              <a:buNone/>
            </a:pPr>
            <a:r>
              <a:rPr lang="en-US" sz="2400" dirty="0"/>
              <a:t>I.C.A.R.E. Standard displayed</a:t>
            </a:r>
          </a:p>
          <a:p>
            <a:pPr marL="0" indent="0" algn="ctr">
              <a:lnSpc>
                <a:spcPct val="90000"/>
              </a:lnSpc>
              <a:buNone/>
            </a:pPr>
            <a:r>
              <a:rPr lang="en-US" sz="2400" dirty="0"/>
              <a:t> = Accountability</a:t>
            </a:r>
          </a:p>
          <a:p>
            <a:pPr marL="0" indent="0">
              <a:lnSpc>
                <a:spcPct val="90000"/>
              </a:lnSpc>
              <a:buNone/>
            </a:pPr>
            <a:endParaRPr lang="en-US" sz="2400" dirty="0"/>
          </a:p>
          <a:p>
            <a:pPr marL="0" indent="0">
              <a:lnSpc>
                <a:spcPct val="90000"/>
              </a:lnSpc>
              <a:buNone/>
            </a:pPr>
            <a:r>
              <a:rPr lang="en-US" sz="2400" dirty="0"/>
              <a:t>“Adaku is really doing a great job with her cases. She stays on top of her follow-ups!”</a:t>
            </a:r>
          </a:p>
          <a:p>
            <a:pPr marL="0" indent="0">
              <a:lnSpc>
                <a:spcPct val="90000"/>
              </a:lnSpc>
              <a:buNone/>
            </a:pPr>
            <a:endParaRPr lang="en-US" sz="2400" dirty="0"/>
          </a:p>
          <a:p>
            <a:pPr marL="0" indent="0">
              <a:lnSpc>
                <a:spcPct val="90000"/>
              </a:lnSpc>
              <a:buNone/>
            </a:pPr>
            <a:r>
              <a:rPr lang="en-US" sz="2400" dirty="0"/>
              <a:t>Fun Fact: </a:t>
            </a:r>
            <a:r>
              <a:rPr lang="en-US" sz="2400" dirty="0">
                <a:effectLst/>
              </a:rPr>
              <a:t>I love to sing and in the choir of my church. My greatest passion is in education and building of young lives. </a:t>
            </a:r>
            <a:endParaRPr lang="en-US" sz="2400" dirty="0"/>
          </a:p>
        </p:txBody>
      </p:sp>
      <p:sp>
        <p:nvSpPr>
          <p:cNvPr id="4" name="Slide Number Placeholder 3">
            <a:extLst>
              <a:ext uri="{FF2B5EF4-FFF2-40B4-BE49-F238E27FC236}">
                <a16:creationId xmlns:a16="http://schemas.microsoft.com/office/drawing/2014/main" id="{1D2D1910-D608-4184-AEA6-F65F98B6F9C6}"/>
              </a:ext>
            </a:extLst>
          </p:cNvPr>
          <p:cNvSpPr>
            <a:spLocks noGrp="1"/>
          </p:cNvSpPr>
          <p:nvPr>
            <p:ph type="sldNum" sz="quarter" idx="10"/>
          </p:nvPr>
        </p:nvSpPr>
        <p:spPr>
          <a:xfrm>
            <a:off x="457200" y="6526213"/>
            <a:ext cx="434975" cy="365125"/>
          </a:xfrm>
        </p:spPr>
        <p:txBody>
          <a:bodyPr anchor="ctr">
            <a:normAutofit/>
          </a:bodyPr>
          <a:lstStyle/>
          <a:p>
            <a:pPr>
              <a:spcAft>
                <a:spcPts val="600"/>
              </a:spcAft>
              <a:defRPr/>
            </a:pPr>
            <a:fld id="{97CBB0EC-3716-413D-85AA-6DC8F362D3E2}" type="slidenum">
              <a:rPr lang="en-US" smtClean="0"/>
              <a:pPr>
                <a:spcAft>
                  <a:spcPts val="600"/>
                </a:spcAft>
                <a:defRPr/>
              </a:pPr>
              <a:t>75</a:t>
            </a:fld>
            <a:endParaRPr lang="en-US"/>
          </a:p>
        </p:txBody>
      </p:sp>
    </p:spTree>
    <p:extLst>
      <p:ext uri="{BB962C8B-B14F-4D97-AF65-F5344CB8AC3E}">
        <p14:creationId xmlns:p14="http://schemas.microsoft.com/office/powerpoint/2010/main" val="4268478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BEC5-C349-4ECA-8CC0-F82B2ED5597B}"/>
              </a:ext>
            </a:extLst>
          </p:cNvPr>
          <p:cNvSpPr>
            <a:spLocks noGrp="1"/>
          </p:cNvSpPr>
          <p:nvPr>
            <p:ph type="title"/>
          </p:nvPr>
        </p:nvSpPr>
        <p:spPr>
          <a:xfrm>
            <a:off x="457200" y="274638"/>
            <a:ext cx="8229600" cy="1143000"/>
          </a:xfrm>
        </p:spPr>
        <p:txBody>
          <a:bodyPr wrap="square" anchor="ctr">
            <a:normAutofit/>
          </a:bodyPr>
          <a:lstStyle/>
          <a:p>
            <a:r>
              <a:rPr lang="en-US" dirty="0"/>
              <a:t>Zantra Madkins – Non Waiver</a:t>
            </a:r>
          </a:p>
        </p:txBody>
      </p:sp>
      <p:sp>
        <p:nvSpPr>
          <p:cNvPr id="3" name="Content Placeholder 2">
            <a:extLst>
              <a:ext uri="{FF2B5EF4-FFF2-40B4-BE49-F238E27FC236}">
                <a16:creationId xmlns:a16="http://schemas.microsoft.com/office/drawing/2014/main" id="{D964C10D-4755-41EF-89DB-E5A54F1792DA}"/>
              </a:ext>
            </a:extLst>
          </p:cNvPr>
          <p:cNvSpPr>
            <a:spLocks noGrp="1"/>
          </p:cNvSpPr>
          <p:nvPr>
            <p:ph sz="half" idx="1"/>
          </p:nvPr>
        </p:nvSpPr>
        <p:spPr>
          <a:xfrm>
            <a:off x="457200" y="1600200"/>
            <a:ext cx="4038600" cy="4525963"/>
          </a:xfrm>
        </p:spPr>
        <p:txBody>
          <a:bodyPr wrap="square" anchor="t">
            <a:normAutofit/>
          </a:bodyPr>
          <a:lstStyle/>
          <a:p>
            <a:pPr marL="0" indent="0" algn="ctr">
              <a:lnSpc>
                <a:spcPct val="90000"/>
              </a:lnSpc>
              <a:buNone/>
            </a:pPr>
            <a:r>
              <a:rPr lang="en-US" sz="2200" dirty="0"/>
              <a:t>I.C.A.R.E. Standard displayed </a:t>
            </a:r>
          </a:p>
          <a:p>
            <a:pPr marL="0" indent="0" algn="ctr">
              <a:lnSpc>
                <a:spcPct val="90000"/>
              </a:lnSpc>
              <a:buNone/>
            </a:pPr>
            <a:r>
              <a:rPr lang="en-US" sz="2200" dirty="0"/>
              <a:t>= Integrity</a:t>
            </a:r>
          </a:p>
          <a:p>
            <a:pPr>
              <a:lnSpc>
                <a:spcPct val="90000"/>
              </a:lnSpc>
            </a:pPr>
            <a:endParaRPr lang="en-US" sz="2200" dirty="0"/>
          </a:p>
          <a:p>
            <a:pPr marL="0" indent="0">
              <a:lnSpc>
                <a:spcPct val="90000"/>
              </a:lnSpc>
              <a:buNone/>
            </a:pPr>
            <a:r>
              <a:rPr lang="en-US" sz="2200" dirty="0"/>
              <a:t>“</a:t>
            </a:r>
            <a:r>
              <a:rPr lang="en-US" sz="2200" dirty="0">
                <a:effectLst/>
              </a:rPr>
              <a:t>Zantra gets the job done. From her bi-weekly follow-ups to her 90 day follow ups, everything is on time. She models compliance.”</a:t>
            </a:r>
            <a:endParaRPr lang="en-US" sz="2200" dirty="0"/>
          </a:p>
          <a:p>
            <a:pPr marL="0" indent="0">
              <a:lnSpc>
                <a:spcPct val="90000"/>
              </a:lnSpc>
              <a:buNone/>
            </a:pPr>
            <a:endParaRPr lang="en-US" sz="2200" dirty="0"/>
          </a:p>
          <a:p>
            <a:pPr marL="0" indent="0">
              <a:lnSpc>
                <a:spcPct val="90000"/>
              </a:lnSpc>
              <a:buNone/>
            </a:pPr>
            <a:r>
              <a:rPr lang="en-US" sz="2200" dirty="0"/>
              <a:t>Fun Fact: </a:t>
            </a:r>
            <a:r>
              <a:rPr lang="en-US" sz="2200" dirty="0">
                <a:effectLst/>
              </a:rPr>
              <a:t>People think I am outgoing and fun but I'm really a huge nerd. I'd take a museum and a book over partying any day. </a:t>
            </a:r>
            <a:endParaRPr lang="en-US" sz="2200" dirty="0"/>
          </a:p>
          <a:p>
            <a:pPr marL="0" indent="0">
              <a:lnSpc>
                <a:spcPct val="90000"/>
              </a:lnSpc>
              <a:buNone/>
            </a:pPr>
            <a:endParaRPr lang="en-US" sz="2200" dirty="0"/>
          </a:p>
        </p:txBody>
      </p:sp>
      <p:pic>
        <p:nvPicPr>
          <p:cNvPr id="7" name="Picture 6" descr="A person smiling for the camera&#10;&#10;Description automatically generated with medium confidence">
            <a:extLst>
              <a:ext uri="{FF2B5EF4-FFF2-40B4-BE49-F238E27FC236}">
                <a16:creationId xmlns:a16="http://schemas.microsoft.com/office/drawing/2014/main" id="{8C2BF2DA-1B0B-4B90-83DF-138A339E208E}"/>
              </a:ext>
            </a:extLst>
          </p:cNvPr>
          <p:cNvPicPr>
            <a:picLocks noChangeAspect="1"/>
          </p:cNvPicPr>
          <p:nvPr/>
        </p:nvPicPr>
        <p:blipFill rotWithShape="1">
          <a:blip r:embed="rId2"/>
          <a:srcRect t="19667" r="-1" b="18415"/>
          <a:stretch/>
        </p:blipFill>
        <p:spPr>
          <a:xfrm>
            <a:off x="4648202" y="1371601"/>
            <a:ext cx="3768037" cy="4222750"/>
          </a:xfrm>
          <a:prstGeom prst="rect">
            <a:avLst/>
          </a:prstGeom>
          <a:noFill/>
        </p:spPr>
      </p:pic>
      <p:sp>
        <p:nvSpPr>
          <p:cNvPr id="4" name="Slide Number Placeholder 3">
            <a:extLst>
              <a:ext uri="{FF2B5EF4-FFF2-40B4-BE49-F238E27FC236}">
                <a16:creationId xmlns:a16="http://schemas.microsoft.com/office/drawing/2014/main" id="{440713A8-21DF-4517-9035-920F97978DD5}"/>
              </a:ext>
            </a:extLst>
          </p:cNvPr>
          <p:cNvSpPr>
            <a:spLocks noGrp="1"/>
          </p:cNvSpPr>
          <p:nvPr>
            <p:ph type="sldNum" sz="quarter" idx="10"/>
          </p:nvPr>
        </p:nvSpPr>
        <p:spPr>
          <a:xfrm>
            <a:off x="457200" y="6526213"/>
            <a:ext cx="434975" cy="365125"/>
          </a:xfrm>
        </p:spPr>
        <p:txBody>
          <a:bodyPr anchor="ctr">
            <a:normAutofit/>
          </a:bodyPr>
          <a:lstStyle/>
          <a:p>
            <a:pPr>
              <a:spcAft>
                <a:spcPts val="600"/>
              </a:spcAft>
              <a:defRPr/>
            </a:pPr>
            <a:fld id="{97CBB0EC-3716-413D-85AA-6DC8F362D3E2}" type="slidenum">
              <a:rPr lang="en-US" smtClean="0"/>
              <a:pPr>
                <a:spcAft>
                  <a:spcPts val="600"/>
                </a:spcAft>
                <a:defRPr/>
              </a:pPr>
              <a:t>76</a:t>
            </a:fld>
            <a:endParaRPr lang="en-US"/>
          </a:p>
        </p:txBody>
      </p:sp>
    </p:spTree>
    <p:extLst>
      <p:ext uri="{BB962C8B-B14F-4D97-AF65-F5344CB8AC3E}">
        <p14:creationId xmlns:p14="http://schemas.microsoft.com/office/powerpoint/2010/main" val="13575717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CAB5-8648-41EC-8186-DC93E8C3749C}"/>
              </a:ext>
            </a:extLst>
          </p:cNvPr>
          <p:cNvSpPr>
            <a:spLocks noGrp="1"/>
          </p:cNvSpPr>
          <p:nvPr>
            <p:ph type="title"/>
          </p:nvPr>
        </p:nvSpPr>
        <p:spPr>
          <a:xfrm>
            <a:off x="457200" y="274638"/>
            <a:ext cx="8229600" cy="1143000"/>
          </a:xfrm>
        </p:spPr>
        <p:txBody>
          <a:bodyPr wrap="square" anchor="ctr">
            <a:normAutofit/>
          </a:bodyPr>
          <a:lstStyle/>
          <a:p>
            <a:r>
              <a:rPr lang="en-US" dirty="0"/>
              <a:t>Rachel Earl - TOC</a:t>
            </a:r>
          </a:p>
        </p:txBody>
      </p:sp>
      <p:pic>
        <p:nvPicPr>
          <p:cNvPr id="8" name="Picture 7" descr="A person taking a selfie&#10;&#10;Description automatically generated">
            <a:extLst>
              <a:ext uri="{FF2B5EF4-FFF2-40B4-BE49-F238E27FC236}">
                <a16:creationId xmlns:a16="http://schemas.microsoft.com/office/drawing/2014/main" id="{747E91ED-4F80-4D87-9AEC-9184DC1D0DD9}"/>
              </a:ext>
            </a:extLst>
          </p:cNvPr>
          <p:cNvPicPr>
            <a:picLocks noChangeAspect="1"/>
          </p:cNvPicPr>
          <p:nvPr/>
        </p:nvPicPr>
        <p:blipFill rotWithShape="1">
          <a:blip r:embed="rId2"/>
          <a:srcRect t="4335" r="-2" b="11333"/>
          <a:stretch/>
        </p:blipFill>
        <p:spPr>
          <a:xfrm>
            <a:off x="457200" y="1600200"/>
            <a:ext cx="4038600" cy="4525963"/>
          </a:xfrm>
          <a:prstGeom prst="rect">
            <a:avLst/>
          </a:prstGeom>
          <a:noFill/>
        </p:spPr>
      </p:pic>
      <p:sp>
        <p:nvSpPr>
          <p:cNvPr id="3" name="Content Placeholder 2">
            <a:extLst>
              <a:ext uri="{FF2B5EF4-FFF2-40B4-BE49-F238E27FC236}">
                <a16:creationId xmlns:a16="http://schemas.microsoft.com/office/drawing/2014/main" id="{37B2BA4E-5981-4265-856B-5F686AF4368A}"/>
              </a:ext>
            </a:extLst>
          </p:cNvPr>
          <p:cNvSpPr>
            <a:spLocks noGrp="1"/>
          </p:cNvSpPr>
          <p:nvPr>
            <p:ph sz="half" idx="2"/>
          </p:nvPr>
        </p:nvSpPr>
        <p:spPr>
          <a:xfrm>
            <a:off x="4648200" y="1600200"/>
            <a:ext cx="4038600" cy="4525963"/>
          </a:xfrm>
        </p:spPr>
        <p:txBody>
          <a:bodyPr wrap="square" anchor="t">
            <a:normAutofit lnSpcReduction="10000"/>
          </a:bodyPr>
          <a:lstStyle/>
          <a:p>
            <a:pPr marL="0" indent="0" algn="ctr">
              <a:lnSpc>
                <a:spcPct val="90000"/>
              </a:lnSpc>
              <a:buNone/>
            </a:pPr>
            <a:r>
              <a:rPr lang="en-US" sz="2200" dirty="0"/>
              <a:t>I.C.A.R.E. Standard displayed </a:t>
            </a:r>
          </a:p>
          <a:p>
            <a:pPr marL="0" indent="0" algn="ctr">
              <a:lnSpc>
                <a:spcPct val="90000"/>
              </a:lnSpc>
              <a:buNone/>
            </a:pPr>
            <a:r>
              <a:rPr lang="en-US" sz="2200" dirty="0"/>
              <a:t>= Collaboration </a:t>
            </a:r>
          </a:p>
          <a:p>
            <a:pPr marL="0" indent="0">
              <a:lnSpc>
                <a:spcPct val="90000"/>
              </a:lnSpc>
              <a:buNone/>
            </a:pPr>
            <a:endParaRPr lang="en-US" sz="2200" dirty="0"/>
          </a:p>
          <a:p>
            <a:pPr marL="0" indent="0">
              <a:lnSpc>
                <a:spcPct val="90000"/>
              </a:lnSpc>
              <a:buNone/>
            </a:pPr>
            <a:r>
              <a:rPr lang="en-US" sz="2200" dirty="0">
                <a:effectLst/>
              </a:rPr>
              <a:t>“Rachel provides great energy through her emails that helps you give great energy back. Her energy lets you know she is a great team player.”</a:t>
            </a:r>
            <a:endParaRPr lang="en-US" sz="2200" dirty="0"/>
          </a:p>
          <a:p>
            <a:pPr>
              <a:lnSpc>
                <a:spcPct val="90000"/>
              </a:lnSpc>
            </a:pPr>
            <a:endParaRPr lang="en-US" sz="2200" dirty="0"/>
          </a:p>
          <a:p>
            <a:pPr marL="0" indent="0">
              <a:lnSpc>
                <a:spcPct val="90000"/>
              </a:lnSpc>
              <a:buNone/>
            </a:pPr>
            <a:r>
              <a:rPr lang="en-US" sz="2200" dirty="0"/>
              <a:t>Fun Fact: </a:t>
            </a:r>
            <a:r>
              <a:rPr lang="en-US" sz="2200" dirty="0">
                <a:effectLst/>
              </a:rPr>
              <a:t>is I am extremely quick to laugh! Smiling and silliness is my baseline. I am always a comedian’s best audience member!</a:t>
            </a:r>
            <a:endParaRPr lang="en-US" sz="2200" dirty="0"/>
          </a:p>
        </p:txBody>
      </p:sp>
      <p:sp>
        <p:nvSpPr>
          <p:cNvPr id="4" name="Slide Number Placeholder 3">
            <a:extLst>
              <a:ext uri="{FF2B5EF4-FFF2-40B4-BE49-F238E27FC236}">
                <a16:creationId xmlns:a16="http://schemas.microsoft.com/office/drawing/2014/main" id="{452B1000-0EE8-4124-942F-1BC367B74EA0}"/>
              </a:ext>
            </a:extLst>
          </p:cNvPr>
          <p:cNvSpPr>
            <a:spLocks noGrp="1"/>
          </p:cNvSpPr>
          <p:nvPr>
            <p:ph type="sldNum" sz="quarter" idx="10"/>
          </p:nvPr>
        </p:nvSpPr>
        <p:spPr>
          <a:xfrm>
            <a:off x="457200" y="6526213"/>
            <a:ext cx="434975" cy="365125"/>
          </a:xfrm>
        </p:spPr>
        <p:txBody>
          <a:bodyPr anchor="ctr">
            <a:normAutofit/>
          </a:bodyPr>
          <a:lstStyle/>
          <a:p>
            <a:pPr>
              <a:spcAft>
                <a:spcPts val="600"/>
              </a:spcAft>
              <a:defRPr/>
            </a:pPr>
            <a:fld id="{97CBB0EC-3716-413D-85AA-6DC8F362D3E2}" type="slidenum">
              <a:rPr lang="en-US" smtClean="0"/>
              <a:pPr>
                <a:spcAft>
                  <a:spcPts val="600"/>
                </a:spcAft>
                <a:defRPr/>
              </a:pPr>
              <a:t>77</a:t>
            </a:fld>
            <a:endParaRPr lang="en-US"/>
          </a:p>
        </p:txBody>
      </p:sp>
    </p:spTree>
    <p:extLst>
      <p:ext uri="{BB962C8B-B14F-4D97-AF65-F5344CB8AC3E}">
        <p14:creationId xmlns:p14="http://schemas.microsoft.com/office/powerpoint/2010/main" val="16332280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0DFA2-26EE-45DA-86CC-5605A1DA43C1}"/>
              </a:ext>
            </a:extLst>
          </p:cNvPr>
          <p:cNvSpPr>
            <a:spLocks noGrp="1"/>
          </p:cNvSpPr>
          <p:nvPr>
            <p:ph type="title"/>
          </p:nvPr>
        </p:nvSpPr>
        <p:spPr/>
        <p:txBody>
          <a:bodyPr/>
          <a:lstStyle/>
          <a:p>
            <a:r>
              <a:rPr lang="en-US" dirty="0"/>
              <a:t>Shirece Roberts – LTF/SLF</a:t>
            </a:r>
          </a:p>
        </p:txBody>
      </p:sp>
      <p:sp>
        <p:nvSpPr>
          <p:cNvPr id="3" name="Content Placeholder 2">
            <a:extLst>
              <a:ext uri="{FF2B5EF4-FFF2-40B4-BE49-F238E27FC236}">
                <a16:creationId xmlns:a16="http://schemas.microsoft.com/office/drawing/2014/main" id="{3006AE1D-F304-4518-8E7D-FC0C3D565CEF}"/>
              </a:ext>
            </a:extLst>
          </p:cNvPr>
          <p:cNvSpPr>
            <a:spLocks noGrp="1"/>
          </p:cNvSpPr>
          <p:nvPr>
            <p:ph idx="1"/>
          </p:nvPr>
        </p:nvSpPr>
        <p:spPr>
          <a:xfrm>
            <a:off x="1206500" y="1436120"/>
            <a:ext cx="6851650" cy="4525963"/>
          </a:xfrm>
        </p:spPr>
        <p:txBody>
          <a:bodyPr/>
          <a:lstStyle/>
          <a:p>
            <a:pPr marL="0" indent="0" algn="ctr">
              <a:buNone/>
            </a:pPr>
            <a:r>
              <a:rPr lang="en-US" sz="2000" dirty="0"/>
              <a:t>I.C.A.R.E. Standard displayed = Integrity </a:t>
            </a:r>
          </a:p>
          <a:p>
            <a:endParaRPr lang="en-US" sz="2000" dirty="0"/>
          </a:p>
          <a:p>
            <a:pPr marL="0" indent="0">
              <a:buNone/>
            </a:pPr>
            <a:r>
              <a:rPr lang="en-US" sz="2000" dirty="0">
                <a:solidFill>
                  <a:srgbClr val="000000"/>
                </a:solidFill>
                <a:latin typeface="Calibri" panose="020F0502020204030204" pitchFamily="34" charset="0"/>
                <a:ea typeface="Calibri" panose="020F0502020204030204" pitchFamily="34" charset="0"/>
              </a:rPr>
              <a:t>“S</a:t>
            </a:r>
            <a:r>
              <a:rPr lang="en-US" sz="2000" dirty="0">
                <a:solidFill>
                  <a:srgbClr val="000000"/>
                </a:solidFill>
                <a:effectLst/>
                <a:latin typeface="Calibri" panose="020F0502020204030204" pitchFamily="34" charset="0"/>
                <a:ea typeface="Calibri" panose="020F0502020204030204" pitchFamily="34" charset="0"/>
              </a:rPr>
              <a:t>hirece has inherited CI cases with major compliance issues, some with gaps in information and some with no information at all.  She has taken the challenge of each case and help the HSW team come to resolutions with each case.”</a:t>
            </a:r>
          </a:p>
          <a:p>
            <a:pPr marL="0" indent="0">
              <a:buNone/>
            </a:pPr>
            <a:endParaRPr lang="en-US" sz="2000" dirty="0">
              <a:solidFill>
                <a:srgbClr val="000000"/>
              </a:solidFill>
              <a:latin typeface="Calibri" panose="020F0502020204030204" pitchFamily="34" charset="0"/>
            </a:endParaRPr>
          </a:p>
          <a:p>
            <a:pPr marL="0" indent="0">
              <a:buNone/>
            </a:pPr>
            <a:endParaRPr lang="en-US" sz="2000" dirty="0"/>
          </a:p>
        </p:txBody>
      </p:sp>
      <p:sp>
        <p:nvSpPr>
          <p:cNvPr id="4" name="Slide Number Placeholder 3">
            <a:extLst>
              <a:ext uri="{FF2B5EF4-FFF2-40B4-BE49-F238E27FC236}">
                <a16:creationId xmlns:a16="http://schemas.microsoft.com/office/drawing/2014/main" id="{D8D0AA01-84C0-48B2-AF13-DD631BA25655}"/>
              </a:ext>
            </a:extLst>
          </p:cNvPr>
          <p:cNvSpPr>
            <a:spLocks noGrp="1"/>
          </p:cNvSpPr>
          <p:nvPr>
            <p:ph type="sldNum" sz="quarter" idx="10"/>
          </p:nvPr>
        </p:nvSpPr>
        <p:spPr/>
        <p:txBody>
          <a:bodyPr/>
          <a:lstStyle/>
          <a:p>
            <a:pPr>
              <a:defRPr/>
            </a:pPr>
            <a:fld id="{97CBB0EC-3716-413D-85AA-6DC8F362D3E2}" type="slidenum">
              <a:rPr lang="en-US" smtClean="0"/>
              <a:pPr>
                <a:defRPr/>
              </a:pPr>
              <a:t>78</a:t>
            </a:fld>
            <a:endParaRPr lang="en-US" dirty="0"/>
          </a:p>
        </p:txBody>
      </p:sp>
    </p:spTree>
    <p:extLst>
      <p:ext uri="{BB962C8B-B14F-4D97-AF65-F5344CB8AC3E}">
        <p14:creationId xmlns:p14="http://schemas.microsoft.com/office/powerpoint/2010/main" val="38341577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BF46-77D3-4644-B965-19588EC2EE00}"/>
              </a:ext>
            </a:extLst>
          </p:cNvPr>
          <p:cNvSpPr>
            <a:spLocks noGrp="1"/>
          </p:cNvSpPr>
          <p:nvPr>
            <p:ph type="title"/>
          </p:nvPr>
        </p:nvSpPr>
        <p:spPr/>
        <p:txBody>
          <a:bodyPr/>
          <a:lstStyle/>
          <a:p>
            <a:r>
              <a:rPr lang="en-US" dirty="0"/>
              <a:t>Donna Bakare - PWD</a:t>
            </a:r>
          </a:p>
        </p:txBody>
      </p:sp>
      <p:sp>
        <p:nvSpPr>
          <p:cNvPr id="3" name="Content Placeholder 2">
            <a:extLst>
              <a:ext uri="{FF2B5EF4-FFF2-40B4-BE49-F238E27FC236}">
                <a16:creationId xmlns:a16="http://schemas.microsoft.com/office/drawing/2014/main" id="{12DDF8E7-024F-49D3-BFB8-8BF91B059873}"/>
              </a:ext>
            </a:extLst>
          </p:cNvPr>
          <p:cNvSpPr>
            <a:spLocks noGrp="1"/>
          </p:cNvSpPr>
          <p:nvPr>
            <p:ph idx="1"/>
          </p:nvPr>
        </p:nvSpPr>
        <p:spPr>
          <a:xfrm>
            <a:off x="4572000" y="1288482"/>
            <a:ext cx="3892550" cy="4525963"/>
          </a:xfrm>
        </p:spPr>
        <p:txBody>
          <a:bodyPr/>
          <a:lstStyle/>
          <a:p>
            <a:pPr marL="0" indent="0" algn="ctr">
              <a:buNone/>
            </a:pPr>
            <a:r>
              <a:rPr lang="en-US" sz="1800" dirty="0"/>
              <a:t>I.C.A.R.E. Standard displayed</a:t>
            </a:r>
          </a:p>
          <a:p>
            <a:pPr marL="0" indent="0" algn="ctr">
              <a:buNone/>
            </a:pPr>
            <a:r>
              <a:rPr lang="en-US" sz="1800" dirty="0"/>
              <a:t> = Excellence </a:t>
            </a:r>
          </a:p>
          <a:p>
            <a:pPr marL="0" marR="0" indent="0">
              <a:spcBef>
                <a:spcPts val="0"/>
              </a:spcBef>
              <a:spcAft>
                <a:spcPts val="0"/>
              </a:spcAft>
              <a:buNone/>
            </a:pPr>
            <a:endParaRPr lang="en-US" sz="1600" dirty="0"/>
          </a:p>
          <a:p>
            <a:pPr marL="0" marR="0" indent="0">
              <a:spcBef>
                <a:spcPts val="0"/>
              </a:spcBef>
              <a:spcAft>
                <a:spcPts val="0"/>
              </a:spcAft>
              <a:buNone/>
            </a:pPr>
            <a:r>
              <a:rPr lang="en-US" sz="1600" dirty="0">
                <a:solidFill>
                  <a:srgbClr val="000000"/>
                </a:solidFill>
                <a:effectLst/>
                <a:latin typeface="Calibri" panose="020F0502020204030204" pitchFamily="34" charset="0"/>
                <a:ea typeface="Calibri" panose="020F0502020204030204" pitchFamily="34" charset="0"/>
              </a:rPr>
              <a:t>“Working with Donna through CIs she has demonstrated a very caring spirit for her members. Many times, her CI cases were not quick fixes and she never showed frustration. She continued to generate ideas to support her members through their circumstances until she found a resolution.”</a:t>
            </a:r>
          </a:p>
          <a:p>
            <a:pPr marL="0" marR="0" indent="0">
              <a:spcBef>
                <a:spcPts val="0"/>
              </a:spcBef>
              <a:spcAft>
                <a:spcPts val="0"/>
              </a:spcAft>
              <a:buNone/>
            </a:pPr>
            <a:endParaRPr lang="en-US" sz="1600" dirty="0"/>
          </a:p>
          <a:p>
            <a:pPr marL="0" marR="0" indent="0">
              <a:spcBef>
                <a:spcPts val="0"/>
              </a:spcBef>
              <a:spcAft>
                <a:spcPts val="0"/>
              </a:spcAft>
              <a:buNone/>
            </a:pPr>
            <a:r>
              <a:rPr lang="en-US" sz="1600" dirty="0">
                <a:effectLst/>
                <a:latin typeface="Calibri" panose="020F0502020204030204" pitchFamily="34" charset="0"/>
                <a:ea typeface="Calibri" panose="020F0502020204030204" pitchFamily="34" charset="0"/>
              </a:rPr>
              <a:t>“In addition to being compassionate, Donna is very patient with her members. Kim’s remarks are spot on!!... she works through complex issues with her members with great patience until the issues are resolved.”</a:t>
            </a:r>
          </a:p>
          <a:p>
            <a:pPr marL="0" marR="0" indent="0">
              <a:spcBef>
                <a:spcPts val="0"/>
              </a:spcBef>
              <a:spcAft>
                <a:spcPts val="0"/>
              </a:spcAft>
              <a:buNone/>
            </a:pPr>
            <a:endParaRPr lang="en-US" sz="1600" dirty="0">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6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12CBA6A5-F808-4744-9B11-7E8EC783BDAA}"/>
              </a:ext>
            </a:extLst>
          </p:cNvPr>
          <p:cNvSpPr>
            <a:spLocks noGrp="1"/>
          </p:cNvSpPr>
          <p:nvPr>
            <p:ph type="sldNum" sz="quarter" idx="10"/>
          </p:nvPr>
        </p:nvSpPr>
        <p:spPr/>
        <p:txBody>
          <a:bodyPr/>
          <a:lstStyle/>
          <a:p>
            <a:pPr>
              <a:defRPr/>
            </a:pPr>
            <a:fld id="{97CBB0EC-3716-413D-85AA-6DC8F362D3E2}" type="slidenum">
              <a:rPr lang="en-US" smtClean="0"/>
              <a:pPr>
                <a:defRPr/>
              </a:pPr>
              <a:t>79</a:t>
            </a:fld>
            <a:endParaRPr lang="en-US" dirty="0"/>
          </a:p>
        </p:txBody>
      </p:sp>
      <p:pic>
        <p:nvPicPr>
          <p:cNvPr id="6" name="Picture 5" descr="A person smiling for the camera&#10;&#10;Description automatically generated with medium confidence">
            <a:extLst>
              <a:ext uri="{FF2B5EF4-FFF2-40B4-BE49-F238E27FC236}">
                <a16:creationId xmlns:a16="http://schemas.microsoft.com/office/drawing/2014/main" id="{9181DF60-274C-4CB5-A997-C798925649A8}"/>
              </a:ext>
            </a:extLst>
          </p:cNvPr>
          <p:cNvPicPr>
            <a:picLocks noChangeAspect="1"/>
          </p:cNvPicPr>
          <p:nvPr/>
        </p:nvPicPr>
        <p:blipFill>
          <a:blip r:embed="rId2"/>
          <a:stretch>
            <a:fillRect/>
          </a:stretch>
        </p:blipFill>
        <p:spPr>
          <a:xfrm>
            <a:off x="674687" y="1417638"/>
            <a:ext cx="3211524" cy="4042986"/>
          </a:xfrm>
          <a:prstGeom prst="rect">
            <a:avLst/>
          </a:prstGeom>
        </p:spPr>
      </p:pic>
    </p:spTree>
    <p:extLst>
      <p:ext uri="{BB962C8B-B14F-4D97-AF65-F5344CB8AC3E}">
        <p14:creationId xmlns:p14="http://schemas.microsoft.com/office/powerpoint/2010/main" val="524681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7002-F43F-489D-A2C7-7753C73BAF40}"/>
              </a:ext>
            </a:extLst>
          </p:cNvPr>
          <p:cNvSpPr>
            <a:spLocks noGrp="1"/>
          </p:cNvSpPr>
          <p:nvPr>
            <p:ph type="ctrTitle"/>
          </p:nvPr>
        </p:nvSpPr>
        <p:spPr>
          <a:xfrm>
            <a:off x="3904488" y="3429000"/>
            <a:ext cx="5387397" cy="643277"/>
          </a:xfrm>
        </p:spPr>
        <p:txBody>
          <a:bodyPr>
            <a:noAutofit/>
          </a:bodyPr>
          <a:lstStyle/>
          <a:p>
            <a:r>
              <a:rPr lang="en-US" sz="3600"/>
              <a:t>Follow-Up After Hospitalization for Mental Illness </a:t>
            </a:r>
            <a:br>
              <a:rPr lang="en-US" sz="3600"/>
            </a:br>
            <a:r>
              <a:rPr lang="en-US" sz="3600"/>
              <a:t>(FUH)</a:t>
            </a:r>
          </a:p>
        </p:txBody>
      </p:sp>
      <p:sp>
        <p:nvSpPr>
          <p:cNvPr id="3" name="Slide Number Placeholder 2">
            <a:extLst>
              <a:ext uri="{FF2B5EF4-FFF2-40B4-BE49-F238E27FC236}">
                <a16:creationId xmlns:a16="http://schemas.microsoft.com/office/drawing/2014/main" id="{0A74099A-E2F2-400D-9361-7829525C495D}"/>
              </a:ext>
            </a:extLst>
          </p:cNvPr>
          <p:cNvSpPr>
            <a:spLocks noGrp="1"/>
          </p:cNvSpPr>
          <p:nvPr>
            <p:ph type="sldNum" sz="quarter" idx="12"/>
          </p:nvPr>
        </p:nvSpPr>
        <p:spPr/>
        <p:txBody>
          <a:bodyPr/>
          <a:lstStyle/>
          <a:p>
            <a:fld id="{2AB94945-FCF1-014A-AF51-891552C232EB}" type="slidenum">
              <a:rPr lang="en-US" smtClean="0"/>
              <a:t>8</a:t>
            </a:fld>
            <a:endParaRPr lang="en-US"/>
          </a:p>
        </p:txBody>
      </p:sp>
    </p:spTree>
    <p:extLst>
      <p:ext uri="{BB962C8B-B14F-4D97-AF65-F5344CB8AC3E}">
        <p14:creationId xmlns:p14="http://schemas.microsoft.com/office/powerpoint/2010/main" val="36574833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6593-2940-4D4F-83F4-646F9CF1C888}"/>
              </a:ext>
            </a:extLst>
          </p:cNvPr>
          <p:cNvSpPr>
            <a:spLocks noGrp="1"/>
          </p:cNvSpPr>
          <p:nvPr>
            <p:ph type="title"/>
          </p:nvPr>
        </p:nvSpPr>
        <p:spPr/>
        <p:txBody>
          <a:bodyPr/>
          <a:lstStyle/>
          <a:p>
            <a:r>
              <a:rPr lang="en-US" dirty="0"/>
              <a:t>Donna Cont.</a:t>
            </a:r>
          </a:p>
        </p:txBody>
      </p:sp>
      <p:sp>
        <p:nvSpPr>
          <p:cNvPr id="3" name="Content Placeholder 2">
            <a:extLst>
              <a:ext uri="{FF2B5EF4-FFF2-40B4-BE49-F238E27FC236}">
                <a16:creationId xmlns:a16="http://schemas.microsoft.com/office/drawing/2014/main" id="{9A40C751-3D01-4A5D-AD47-693ECFC95A52}"/>
              </a:ext>
            </a:extLst>
          </p:cNvPr>
          <p:cNvSpPr>
            <a:spLocks noGrp="1"/>
          </p:cNvSpPr>
          <p:nvPr>
            <p:ph idx="1"/>
          </p:nvPr>
        </p:nvSpPr>
        <p:spPr/>
        <p:txBody>
          <a:bodyPr/>
          <a:lstStyle/>
          <a:p>
            <a:pPr marL="0" indent="0">
              <a:buNone/>
            </a:pPr>
            <a:r>
              <a:rPr lang="en-US" sz="2400" dirty="0">
                <a:latin typeface="Calibri" panose="020F0502020204030204" pitchFamily="34" charset="0"/>
                <a:ea typeface="Calibri" panose="020F0502020204030204" pitchFamily="34" charset="0"/>
              </a:rPr>
              <a:t>Fun Fact: </a:t>
            </a:r>
            <a:r>
              <a:rPr lang="en-US" sz="2400" dirty="0">
                <a:effectLst/>
                <a:latin typeface="Calibri" panose="020F0502020204030204" pitchFamily="34" charset="0"/>
                <a:ea typeface="Calibri" panose="020F0502020204030204" pitchFamily="34" charset="0"/>
              </a:rPr>
              <a:t>that I still love early  hip-hop music, we own 2 Dobermans and a </a:t>
            </a:r>
            <a:r>
              <a:rPr lang="en-US" sz="2400" dirty="0" err="1">
                <a:effectLst/>
                <a:latin typeface="Calibri" panose="020F0502020204030204" pitchFamily="34" charset="0"/>
                <a:ea typeface="Calibri" panose="020F0502020204030204" pitchFamily="34" charset="0"/>
              </a:rPr>
              <a:t>Shitzu</a:t>
            </a:r>
            <a:r>
              <a:rPr lang="en-US" sz="2400" dirty="0">
                <a:effectLst/>
                <a:latin typeface="Calibri" panose="020F0502020204030204" pitchFamily="34" charset="0"/>
                <a:ea typeface="Calibri" panose="020F0502020204030204" pitchFamily="34" charset="0"/>
              </a:rPr>
              <a:t> as pets and I love traveling to different countries. I love working with the members at County care , I am grateful to have the opportunity to meet the person behind the name, each person is unique.   I have  an  affirmation in my wallet that reads “Ability is what you are capable of doing, Motivation determines what you do, Attitude determines how well you do it!  I try to approach each day knowing that kindness doesn’t cost you anything, why not give it freely. </a:t>
            </a:r>
            <a:endParaRPr lang="en-US" sz="2400"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EEA9B64B-F042-41A3-AD0E-A4B87246A640}"/>
              </a:ext>
            </a:extLst>
          </p:cNvPr>
          <p:cNvSpPr>
            <a:spLocks noGrp="1"/>
          </p:cNvSpPr>
          <p:nvPr>
            <p:ph type="sldNum" sz="quarter" idx="10"/>
          </p:nvPr>
        </p:nvSpPr>
        <p:spPr/>
        <p:txBody>
          <a:bodyPr/>
          <a:lstStyle/>
          <a:p>
            <a:pPr>
              <a:defRPr/>
            </a:pPr>
            <a:fld id="{97CBB0EC-3716-413D-85AA-6DC8F362D3E2}" type="slidenum">
              <a:rPr lang="en-US" smtClean="0"/>
              <a:pPr>
                <a:defRPr/>
              </a:pPr>
              <a:t>80</a:t>
            </a:fld>
            <a:endParaRPr lang="en-US" dirty="0"/>
          </a:p>
        </p:txBody>
      </p:sp>
    </p:spTree>
    <p:extLst>
      <p:ext uri="{BB962C8B-B14F-4D97-AF65-F5344CB8AC3E}">
        <p14:creationId xmlns:p14="http://schemas.microsoft.com/office/powerpoint/2010/main" val="19172546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E659-C95A-47CB-9E56-8E7BD55F0AEF}"/>
              </a:ext>
            </a:extLst>
          </p:cNvPr>
          <p:cNvSpPr>
            <a:spLocks noGrp="1"/>
          </p:cNvSpPr>
          <p:nvPr>
            <p:ph type="title"/>
          </p:nvPr>
        </p:nvSpPr>
        <p:spPr/>
        <p:txBody>
          <a:bodyPr/>
          <a:lstStyle/>
          <a:p>
            <a:r>
              <a:rPr lang="en-US" dirty="0"/>
              <a:t>Linda Clay - PWD</a:t>
            </a:r>
          </a:p>
        </p:txBody>
      </p:sp>
      <p:sp>
        <p:nvSpPr>
          <p:cNvPr id="3" name="Content Placeholder 2">
            <a:extLst>
              <a:ext uri="{FF2B5EF4-FFF2-40B4-BE49-F238E27FC236}">
                <a16:creationId xmlns:a16="http://schemas.microsoft.com/office/drawing/2014/main" id="{F4CE9A24-FBE9-4539-B883-1D439D72A268}"/>
              </a:ext>
            </a:extLst>
          </p:cNvPr>
          <p:cNvSpPr>
            <a:spLocks noGrp="1"/>
          </p:cNvSpPr>
          <p:nvPr>
            <p:ph idx="1"/>
          </p:nvPr>
        </p:nvSpPr>
        <p:spPr>
          <a:xfrm>
            <a:off x="793750" y="1417638"/>
            <a:ext cx="7556500" cy="4525963"/>
          </a:xfrm>
        </p:spPr>
        <p:txBody>
          <a:bodyPr/>
          <a:lstStyle/>
          <a:p>
            <a:pPr marL="0" indent="0" algn="ctr">
              <a:buNone/>
            </a:pPr>
            <a:r>
              <a:rPr lang="en-US" sz="2400" dirty="0"/>
              <a:t>I.C.A.R.E. Standard displayed = Integrity </a:t>
            </a:r>
          </a:p>
          <a:p>
            <a:pPr marL="0" indent="0">
              <a:buNone/>
            </a:pPr>
            <a:endParaRPr lang="en-US" sz="2400" dirty="0"/>
          </a:p>
          <a:p>
            <a:pPr marL="0" indent="0">
              <a:buNone/>
            </a:pPr>
            <a:r>
              <a:rPr lang="en-US" sz="2400" dirty="0">
                <a:solidFill>
                  <a:srgbClr val="000000"/>
                </a:solidFill>
                <a:effectLst/>
                <a:latin typeface="Calibri" panose="020F0502020204030204" pitchFamily="34" charset="0"/>
                <a:ea typeface="Calibri" panose="020F0502020204030204" pitchFamily="34" charset="0"/>
              </a:rPr>
              <a:t>“Linda has shown a spirit of openness for feedback on cases and has shown an interest in developing more understanding for critical incidents.”</a:t>
            </a:r>
          </a:p>
          <a:p>
            <a:pPr marL="0" indent="0">
              <a:buNone/>
            </a:pPr>
            <a:endParaRPr lang="en-US" sz="2400" dirty="0">
              <a:solidFill>
                <a:srgbClr val="000000"/>
              </a:solidFill>
              <a:latin typeface="Calibri" panose="020F0502020204030204" pitchFamily="34" charset="0"/>
            </a:endParaRPr>
          </a:p>
          <a:p>
            <a:pPr marL="0" indent="0">
              <a:buNone/>
            </a:pPr>
            <a:endParaRPr lang="en-US" sz="2400" dirty="0"/>
          </a:p>
        </p:txBody>
      </p:sp>
      <p:sp>
        <p:nvSpPr>
          <p:cNvPr id="4" name="Slide Number Placeholder 3">
            <a:extLst>
              <a:ext uri="{FF2B5EF4-FFF2-40B4-BE49-F238E27FC236}">
                <a16:creationId xmlns:a16="http://schemas.microsoft.com/office/drawing/2014/main" id="{2FDBF058-1AF2-4273-B30B-FAC93CA7DD3F}"/>
              </a:ext>
            </a:extLst>
          </p:cNvPr>
          <p:cNvSpPr>
            <a:spLocks noGrp="1"/>
          </p:cNvSpPr>
          <p:nvPr>
            <p:ph type="sldNum" sz="quarter" idx="10"/>
          </p:nvPr>
        </p:nvSpPr>
        <p:spPr/>
        <p:txBody>
          <a:bodyPr/>
          <a:lstStyle/>
          <a:p>
            <a:pPr>
              <a:defRPr/>
            </a:pPr>
            <a:fld id="{97CBB0EC-3716-413D-85AA-6DC8F362D3E2}" type="slidenum">
              <a:rPr lang="en-US" smtClean="0"/>
              <a:pPr>
                <a:defRPr/>
              </a:pPr>
              <a:t>81</a:t>
            </a:fld>
            <a:endParaRPr lang="en-US" dirty="0"/>
          </a:p>
        </p:txBody>
      </p:sp>
    </p:spTree>
    <p:extLst>
      <p:ext uri="{BB962C8B-B14F-4D97-AF65-F5344CB8AC3E}">
        <p14:creationId xmlns:p14="http://schemas.microsoft.com/office/powerpoint/2010/main" val="28385284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E5F0-CEF2-4986-A47F-367A22B0C30A}"/>
              </a:ext>
            </a:extLst>
          </p:cNvPr>
          <p:cNvSpPr>
            <a:spLocks noGrp="1"/>
          </p:cNvSpPr>
          <p:nvPr>
            <p:ph type="title"/>
          </p:nvPr>
        </p:nvSpPr>
        <p:spPr/>
        <p:txBody>
          <a:bodyPr/>
          <a:lstStyle/>
          <a:p>
            <a:r>
              <a:rPr lang="en-US" dirty="0"/>
              <a:t>Care Coordinator Spotlight Reminder</a:t>
            </a:r>
          </a:p>
        </p:txBody>
      </p:sp>
      <p:sp>
        <p:nvSpPr>
          <p:cNvPr id="3" name="Content Placeholder 2">
            <a:extLst>
              <a:ext uri="{FF2B5EF4-FFF2-40B4-BE49-F238E27FC236}">
                <a16:creationId xmlns:a16="http://schemas.microsoft.com/office/drawing/2014/main" id="{E1E1ABC7-6096-4659-9F81-A807E87ACB14}"/>
              </a:ext>
            </a:extLst>
          </p:cNvPr>
          <p:cNvSpPr>
            <a:spLocks noGrp="1"/>
          </p:cNvSpPr>
          <p:nvPr>
            <p:ph idx="1"/>
          </p:nvPr>
        </p:nvSpPr>
        <p:spPr/>
        <p:txBody>
          <a:bodyPr/>
          <a:lstStyle/>
          <a:p>
            <a:pPr algn="ctr"/>
            <a:r>
              <a:rPr lang="en-US" dirty="0"/>
              <a:t>Please email nominations to: </a:t>
            </a:r>
            <a:r>
              <a:rPr lang="en-US" dirty="0">
                <a:solidFill>
                  <a:srgbClr val="0070C0"/>
                </a:solidFill>
              </a:rPr>
              <a:t>iva.elliott</a:t>
            </a:r>
            <a:r>
              <a:rPr lang="en-US" dirty="0">
                <a:solidFill>
                  <a:srgbClr val="0070C0"/>
                </a:solidFill>
                <a:hlinkClick r:id="rId2">
                  <a:extLst>
                    <a:ext uri="{A12FA001-AC4F-418D-AE19-62706E023703}">
                      <ahyp:hlinkClr xmlns:ahyp="http://schemas.microsoft.com/office/drawing/2018/hyperlinkcolor" val="tx"/>
                    </a:ext>
                  </a:extLst>
                </a:hlinkClick>
              </a:rPr>
              <a:t>@cookcountyhealth.org</a:t>
            </a:r>
            <a:r>
              <a:rPr lang="en-US" dirty="0">
                <a:solidFill>
                  <a:srgbClr val="0070C0"/>
                </a:solidFill>
              </a:rPr>
              <a:t> </a:t>
            </a:r>
          </a:p>
          <a:p>
            <a:pPr algn="ctr"/>
            <a:r>
              <a:rPr lang="en-US" dirty="0"/>
              <a:t>If you have been nominated, I will reach out to you prior to the webinar</a:t>
            </a:r>
          </a:p>
        </p:txBody>
      </p:sp>
      <p:pic>
        <p:nvPicPr>
          <p:cNvPr id="6" name="Graphic 5" descr="Group success">
            <a:extLst>
              <a:ext uri="{FF2B5EF4-FFF2-40B4-BE49-F238E27FC236}">
                <a16:creationId xmlns:a16="http://schemas.microsoft.com/office/drawing/2014/main" id="{0B1268E8-FBCD-40B1-B8C5-09DDFE77CC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3299" y="3429000"/>
            <a:ext cx="2061254" cy="2061254"/>
          </a:xfrm>
          <a:prstGeom prst="rect">
            <a:avLst/>
          </a:prstGeom>
        </p:spPr>
      </p:pic>
      <p:sp>
        <p:nvSpPr>
          <p:cNvPr id="5" name="TextBox 4">
            <a:extLst>
              <a:ext uri="{FF2B5EF4-FFF2-40B4-BE49-F238E27FC236}">
                <a16:creationId xmlns:a16="http://schemas.microsoft.com/office/drawing/2014/main" id="{6FA239FD-C78B-47EF-8EF3-8D04805046F8}"/>
              </a:ext>
            </a:extLst>
          </p:cNvPr>
          <p:cNvSpPr txBox="1"/>
          <p:nvPr/>
        </p:nvSpPr>
        <p:spPr>
          <a:xfrm>
            <a:off x="1143001" y="5650582"/>
            <a:ext cx="5654417" cy="196208"/>
          </a:xfrm>
          <a:prstGeom prst="rect">
            <a:avLst/>
          </a:prstGeom>
          <a:noFill/>
        </p:spPr>
        <p:txBody>
          <a:bodyPr wrap="square" rtlCol="0">
            <a:spAutoFit/>
          </a:bodyPr>
          <a:lstStyle/>
          <a:p>
            <a:r>
              <a:rPr lang="en-US" sz="675" dirty="0"/>
              <a:t>CountyCare CM Webinar | For CountyCare Care Coordination Staff – Not for Distribution</a:t>
            </a:r>
          </a:p>
        </p:txBody>
      </p:sp>
      <p:sp>
        <p:nvSpPr>
          <p:cNvPr id="4" name="Slide Number Placeholder 3">
            <a:extLst>
              <a:ext uri="{FF2B5EF4-FFF2-40B4-BE49-F238E27FC236}">
                <a16:creationId xmlns:a16="http://schemas.microsoft.com/office/drawing/2014/main" id="{D4BF9F5A-184F-4432-85C2-2DE721BFA6A8}"/>
              </a:ext>
            </a:extLst>
          </p:cNvPr>
          <p:cNvSpPr>
            <a:spLocks noGrp="1"/>
          </p:cNvSpPr>
          <p:nvPr>
            <p:ph type="sldNum" sz="quarter" idx="10"/>
          </p:nvPr>
        </p:nvSpPr>
        <p:spPr/>
        <p:txBody>
          <a:bodyPr/>
          <a:lstStyle/>
          <a:p>
            <a:pPr>
              <a:defRPr/>
            </a:pPr>
            <a:fld id="{97CBB0EC-3716-413D-85AA-6DC8F362D3E2}" type="slidenum">
              <a:rPr lang="en-US" smtClean="0"/>
              <a:pPr>
                <a:defRPr/>
              </a:pPr>
              <a:t>82</a:t>
            </a:fld>
            <a:endParaRPr lang="en-US" dirty="0"/>
          </a:p>
        </p:txBody>
      </p:sp>
    </p:spTree>
    <p:extLst>
      <p:ext uri="{BB962C8B-B14F-4D97-AF65-F5344CB8AC3E}">
        <p14:creationId xmlns:p14="http://schemas.microsoft.com/office/powerpoint/2010/main" val="41092008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A131-D785-48F1-9B64-CBDE4E5B9EC4}"/>
              </a:ext>
            </a:extLst>
          </p:cNvPr>
          <p:cNvSpPr>
            <a:spLocks noGrp="1"/>
          </p:cNvSpPr>
          <p:nvPr>
            <p:ph type="title"/>
          </p:nvPr>
        </p:nvSpPr>
        <p:spPr>
          <a:xfrm>
            <a:off x="1241319" y="481684"/>
            <a:ext cx="6172200" cy="531842"/>
          </a:xfrm>
        </p:spPr>
        <p:txBody>
          <a:bodyPr/>
          <a:lstStyle/>
          <a:p>
            <a:r>
              <a:rPr lang="en-US" dirty="0"/>
              <a:t>Reminders</a:t>
            </a:r>
          </a:p>
        </p:txBody>
      </p:sp>
      <p:sp>
        <p:nvSpPr>
          <p:cNvPr id="7" name="Content Placeholder 6">
            <a:extLst>
              <a:ext uri="{FF2B5EF4-FFF2-40B4-BE49-F238E27FC236}">
                <a16:creationId xmlns:a16="http://schemas.microsoft.com/office/drawing/2014/main" id="{AD8A280D-FE8D-4031-BD2B-5E8CC0C414FF}"/>
              </a:ext>
            </a:extLst>
          </p:cNvPr>
          <p:cNvSpPr>
            <a:spLocks noGrp="1"/>
          </p:cNvSpPr>
          <p:nvPr>
            <p:ph idx="1"/>
          </p:nvPr>
        </p:nvSpPr>
        <p:spPr>
          <a:xfrm>
            <a:off x="1143001" y="1377514"/>
            <a:ext cx="6368837" cy="2449285"/>
          </a:xfrm>
        </p:spPr>
        <p:txBody>
          <a:bodyPr/>
          <a:lstStyle/>
          <a:p>
            <a:r>
              <a:rPr lang="en-US" sz="1500" dirty="0"/>
              <a:t>The next webinar is scheduled for </a:t>
            </a:r>
            <a:r>
              <a:rPr lang="en-US" sz="1500" b="1" dirty="0">
                <a:solidFill>
                  <a:schemeClr val="accent1"/>
                </a:solidFill>
              </a:rPr>
              <a:t>April 19</a:t>
            </a:r>
            <a:r>
              <a:rPr lang="en-US" sz="1500" b="1" baseline="30000" dirty="0">
                <a:solidFill>
                  <a:schemeClr val="accent1"/>
                </a:solidFill>
              </a:rPr>
              <a:t>th</a:t>
            </a:r>
            <a:r>
              <a:rPr lang="en-US" sz="1500" b="1" dirty="0">
                <a:solidFill>
                  <a:schemeClr val="accent1"/>
                </a:solidFill>
              </a:rPr>
              <a:t> 2023! </a:t>
            </a:r>
          </a:p>
          <a:p>
            <a:endParaRPr lang="en-US" sz="1350" b="1" dirty="0">
              <a:solidFill>
                <a:schemeClr val="accent1"/>
              </a:solidFill>
            </a:endParaRPr>
          </a:p>
          <a:p>
            <a:pPr marL="342900" lvl="1" indent="0">
              <a:buNone/>
            </a:pPr>
            <a:endParaRPr lang="en-US" sz="1500" dirty="0"/>
          </a:p>
          <a:p>
            <a:r>
              <a:rPr lang="en-US" sz="1500" dirty="0"/>
              <a:t>Webinar feedback: </a:t>
            </a:r>
            <a:r>
              <a:rPr lang="en-US" sz="1500" dirty="0">
                <a:hlinkClick r:id="rId3"/>
              </a:rPr>
              <a:t>https://redcap.link/23k1fzzb</a:t>
            </a:r>
            <a:r>
              <a:rPr lang="en-US" sz="1500" dirty="0"/>
              <a:t> </a:t>
            </a:r>
          </a:p>
          <a:p>
            <a:pPr lvl="1"/>
            <a:endParaRPr lang="en-US" sz="1500" dirty="0"/>
          </a:p>
          <a:p>
            <a:r>
              <a:rPr lang="en-US" sz="1500" dirty="0"/>
              <a:t>Slides will be posted to the CountyCare Care Coordination Webpage: </a:t>
            </a:r>
            <a:r>
              <a:rPr lang="en-US" sz="1500" dirty="0">
                <a:hlinkClick r:id="rId4"/>
              </a:rPr>
              <a:t>http://www.countycare.com/carecoordination</a:t>
            </a:r>
            <a:endParaRPr lang="en-US" sz="1500" dirty="0"/>
          </a:p>
          <a:p>
            <a:endParaRPr lang="en-US" sz="1650" dirty="0"/>
          </a:p>
        </p:txBody>
      </p:sp>
      <p:sp>
        <p:nvSpPr>
          <p:cNvPr id="4" name="TextBox 3">
            <a:extLst>
              <a:ext uri="{FF2B5EF4-FFF2-40B4-BE49-F238E27FC236}">
                <a16:creationId xmlns:a16="http://schemas.microsoft.com/office/drawing/2014/main" id="{86BA0C47-4B55-4959-9401-392A0DFC3F70}"/>
              </a:ext>
            </a:extLst>
          </p:cNvPr>
          <p:cNvSpPr txBox="1"/>
          <p:nvPr/>
        </p:nvSpPr>
        <p:spPr>
          <a:xfrm>
            <a:off x="1111625" y="5612482"/>
            <a:ext cx="5654417" cy="196208"/>
          </a:xfrm>
          <a:prstGeom prst="rect">
            <a:avLst/>
          </a:prstGeom>
          <a:noFill/>
        </p:spPr>
        <p:txBody>
          <a:bodyPr wrap="square" rtlCol="0">
            <a:spAutoFit/>
          </a:bodyPr>
          <a:lstStyle/>
          <a:p>
            <a:r>
              <a:rPr lang="en-US" sz="675" dirty="0"/>
              <a:t>CountyCare CM Webinar | For CountyCare Care Coordination Staff – Not for Distribution</a:t>
            </a:r>
          </a:p>
        </p:txBody>
      </p:sp>
      <p:sp>
        <p:nvSpPr>
          <p:cNvPr id="3" name="Slide Number Placeholder 2">
            <a:extLst>
              <a:ext uri="{FF2B5EF4-FFF2-40B4-BE49-F238E27FC236}">
                <a16:creationId xmlns:a16="http://schemas.microsoft.com/office/drawing/2014/main" id="{9C5B81C7-8325-4CEE-9DC9-CAC86BF7D314}"/>
              </a:ext>
            </a:extLst>
          </p:cNvPr>
          <p:cNvSpPr>
            <a:spLocks noGrp="1"/>
          </p:cNvSpPr>
          <p:nvPr>
            <p:ph type="sldNum" sz="quarter" idx="10"/>
          </p:nvPr>
        </p:nvSpPr>
        <p:spPr/>
        <p:txBody>
          <a:bodyPr/>
          <a:lstStyle/>
          <a:p>
            <a:pPr>
              <a:defRPr/>
            </a:pPr>
            <a:fld id="{97CBB0EC-3716-413D-85AA-6DC8F362D3E2}" type="slidenum">
              <a:rPr lang="en-US" smtClean="0"/>
              <a:pPr>
                <a:defRPr/>
              </a:pPr>
              <a:t>83</a:t>
            </a:fld>
            <a:endParaRPr lang="en-US" dirty="0"/>
          </a:p>
        </p:txBody>
      </p:sp>
      <p:pic>
        <p:nvPicPr>
          <p:cNvPr id="6" name="Picture 5">
            <a:extLst>
              <a:ext uri="{FF2B5EF4-FFF2-40B4-BE49-F238E27FC236}">
                <a16:creationId xmlns:a16="http://schemas.microsoft.com/office/drawing/2014/main" id="{B1F65C55-6BA6-4A31-A85A-718E97A5295A}"/>
              </a:ext>
            </a:extLst>
          </p:cNvPr>
          <p:cNvPicPr>
            <a:picLocks noChangeAspect="1"/>
          </p:cNvPicPr>
          <p:nvPr/>
        </p:nvPicPr>
        <p:blipFill>
          <a:blip r:embed="rId5"/>
          <a:stretch>
            <a:fillRect/>
          </a:stretch>
        </p:blipFill>
        <p:spPr>
          <a:xfrm>
            <a:off x="1224081" y="3667522"/>
            <a:ext cx="5570858" cy="2031523"/>
          </a:xfrm>
          <a:prstGeom prst="rect">
            <a:avLst/>
          </a:prstGeom>
        </p:spPr>
      </p:pic>
    </p:spTree>
    <p:extLst>
      <p:ext uri="{BB962C8B-B14F-4D97-AF65-F5344CB8AC3E}">
        <p14:creationId xmlns:p14="http://schemas.microsoft.com/office/powerpoint/2010/main" val="11453107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63B4-0340-42B4-9E20-65FB9C2F9B18}"/>
              </a:ext>
            </a:extLst>
          </p:cNvPr>
          <p:cNvSpPr>
            <a:spLocks noGrp="1"/>
          </p:cNvSpPr>
          <p:nvPr>
            <p:ph type="title"/>
          </p:nvPr>
        </p:nvSpPr>
        <p:spPr/>
        <p:txBody>
          <a:bodyPr/>
          <a:lstStyle/>
          <a:p>
            <a:r>
              <a:rPr lang="en-US" dirty="0"/>
              <a:t>Open Forum</a:t>
            </a:r>
          </a:p>
        </p:txBody>
      </p:sp>
      <p:sp>
        <p:nvSpPr>
          <p:cNvPr id="4" name="TextBox 3">
            <a:extLst>
              <a:ext uri="{FF2B5EF4-FFF2-40B4-BE49-F238E27FC236}">
                <a16:creationId xmlns:a16="http://schemas.microsoft.com/office/drawing/2014/main" id="{41BF14DE-DF22-485E-BC24-D42883610BAF}"/>
              </a:ext>
            </a:extLst>
          </p:cNvPr>
          <p:cNvSpPr txBox="1"/>
          <p:nvPr/>
        </p:nvSpPr>
        <p:spPr>
          <a:xfrm>
            <a:off x="1751276" y="2840378"/>
            <a:ext cx="5671267" cy="646331"/>
          </a:xfrm>
          <a:prstGeom prst="rect">
            <a:avLst/>
          </a:prstGeom>
          <a:noFill/>
        </p:spPr>
        <p:txBody>
          <a:bodyPr wrap="square" rtlCol="0">
            <a:spAutoFit/>
          </a:bodyPr>
          <a:lstStyle/>
          <a:p>
            <a:pPr algn="ctr"/>
            <a:r>
              <a:rPr lang="en-US" dirty="0"/>
              <a:t>Please share any needs or questions you have by typing in the chat box  </a:t>
            </a:r>
          </a:p>
        </p:txBody>
      </p:sp>
      <p:sp>
        <p:nvSpPr>
          <p:cNvPr id="6" name="TextBox 5">
            <a:extLst>
              <a:ext uri="{FF2B5EF4-FFF2-40B4-BE49-F238E27FC236}">
                <a16:creationId xmlns:a16="http://schemas.microsoft.com/office/drawing/2014/main" id="{CCBCC075-2B6C-4264-830E-80E35BBABD0F}"/>
              </a:ext>
            </a:extLst>
          </p:cNvPr>
          <p:cNvSpPr txBox="1"/>
          <p:nvPr/>
        </p:nvSpPr>
        <p:spPr>
          <a:xfrm>
            <a:off x="1111625" y="5612482"/>
            <a:ext cx="5654417" cy="196208"/>
          </a:xfrm>
          <a:prstGeom prst="rect">
            <a:avLst/>
          </a:prstGeom>
          <a:noFill/>
        </p:spPr>
        <p:txBody>
          <a:bodyPr wrap="square" rtlCol="0">
            <a:spAutoFit/>
          </a:bodyPr>
          <a:lstStyle/>
          <a:p>
            <a:r>
              <a:rPr lang="en-US" sz="675" dirty="0"/>
              <a:t>CountyCare CM Webinar  | For CountyCare Care Coordination Staff – Not for Distribution</a:t>
            </a:r>
          </a:p>
        </p:txBody>
      </p:sp>
      <p:sp>
        <p:nvSpPr>
          <p:cNvPr id="3" name="Slide Number Placeholder 2">
            <a:extLst>
              <a:ext uri="{FF2B5EF4-FFF2-40B4-BE49-F238E27FC236}">
                <a16:creationId xmlns:a16="http://schemas.microsoft.com/office/drawing/2014/main" id="{88073CE7-DF05-4E9F-8C09-9E9775662B32}"/>
              </a:ext>
            </a:extLst>
          </p:cNvPr>
          <p:cNvSpPr>
            <a:spLocks noGrp="1"/>
          </p:cNvSpPr>
          <p:nvPr>
            <p:ph type="sldNum" sz="quarter" idx="10"/>
          </p:nvPr>
        </p:nvSpPr>
        <p:spPr/>
        <p:txBody>
          <a:bodyPr/>
          <a:lstStyle/>
          <a:p>
            <a:pPr>
              <a:defRPr/>
            </a:pPr>
            <a:fld id="{B6BD7E0C-2D14-4ACD-B20A-8E0BE1BBAAE0}" type="slidenum">
              <a:rPr lang="en-US" smtClean="0"/>
              <a:pPr>
                <a:defRPr/>
              </a:pPr>
              <a:t>84</a:t>
            </a:fld>
            <a:endParaRPr lang="en-US" dirty="0"/>
          </a:p>
        </p:txBody>
      </p:sp>
    </p:spTree>
    <p:extLst>
      <p:ext uri="{BB962C8B-B14F-4D97-AF65-F5344CB8AC3E}">
        <p14:creationId xmlns:p14="http://schemas.microsoft.com/office/powerpoint/2010/main" val="427213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0EC8EA-3113-42A6-BAF5-447681062E8C}"/>
              </a:ext>
            </a:extLst>
          </p:cNvPr>
          <p:cNvSpPr>
            <a:spLocks noGrp="1"/>
          </p:cNvSpPr>
          <p:nvPr>
            <p:ph type="sldNum" sz="quarter" idx="12"/>
          </p:nvPr>
        </p:nvSpPr>
        <p:spPr>
          <a:xfrm>
            <a:off x="10999292" y="6256960"/>
            <a:ext cx="371061"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2AB94945-FCF1-014A-AF51-891552C232EB}" type="slidenum">
              <a:rPr lang="en-US" smtClean="0"/>
              <a:pPr>
                <a:spcAft>
                  <a:spcPts val="450"/>
                </a:spcAft>
              </a:pPr>
              <a:t>9</a:t>
            </a:fld>
            <a:endParaRPr lang="en-US">
              <a:solidFill>
                <a:srgbClr val="FFFFFF"/>
              </a:solidFill>
            </a:endParaRPr>
          </a:p>
        </p:txBody>
      </p:sp>
      <p:sp>
        <p:nvSpPr>
          <p:cNvPr id="2" name="Title 1">
            <a:extLst>
              <a:ext uri="{FF2B5EF4-FFF2-40B4-BE49-F238E27FC236}">
                <a16:creationId xmlns:a16="http://schemas.microsoft.com/office/drawing/2014/main" id="{D03F9936-860E-43CF-B580-10ECF34D491F}"/>
              </a:ext>
            </a:extLst>
          </p:cNvPr>
          <p:cNvSpPr>
            <a:spLocks noGrp="1"/>
          </p:cNvSpPr>
          <p:nvPr>
            <p:ph type="title"/>
          </p:nvPr>
        </p:nvSpPr>
        <p:spPr>
          <a:xfrm>
            <a:off x="857250" y="269060"/>
            <a:ext cx="7886700" cy="994172"/>
          </a:xfrm>
        </p:spPr>
        <p:txBody>
          <a:bodyPr>
            <a:noAutofit/>
          </a:bodyPr>
          <a:lstStyle/>
          <a:p>
            <a:r>
              <a:rPr lang="en-US" sz="3600" dirty="0"/>
              <a:t>Follow-Up After Hospitalization for Mental Illness (FUH) </a:t>
            </a:r>
          </a:p>
        </p:txBody>
      </p:sp>
      <p:graphicFrame>
        <p:nvGraphicFramePr>
          <p:cNvPr id="6" name="Content Placeholder 2">
            <a:extLst>
              <a:ext uri="{FF2B5EF4-FFF2-40B4-BE49-F238E27FC236}">
                <a16:creationId xmlns:a16="http://schemas.microsoft.com/office/drawing/2014/main" id="{9218C2E6-6381-62FB-9069-B72BE385A1D7}"/>
              </a:ext>
            </a:extLst>
          </p:cNvPr>
          <p:cNvGraphicFramePr>
            <a:graphicFrameLocks noGrp="1"/>
          </p:cNvGraphicFramePr>
          <p:nvPr>
            <p:ph idx="1"/>
            <p:extLst>
              <p:ext uri="{D42A27DB-BD31-4B8C-83A1-F6EECF244321}">
                <p14:modId xmlns:p14="http://schemas.microsoft.com/office/powerpoint/2010/main" val="4014120138"/>
              </p:ext>
            </p:extLst>
          </p:nvPr>
        </p:nvGraphicFramePr>
        <p:xfrm>
          <a:off x="675704" y="1809331"/>
          <a:ext cx="7886700" cy="3585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3672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4486</TotalTime>
  <Words>6977</Words>
  <Application>Microsoft Office PowerPoint</Application>
  <PresentationFormat>On-screen Show (4:3)</PresentationFormat>
  <Paragraphs>749</Paragraphs>
  <Slides>84</Slides>
  <Notes>35</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100" baseType="lpstr">
      <vt:lpstr>adobe-garamond-pro</vt:lpstr>
      <vt:lpstr>Arial</vt:lpstr>
      <vt:lpstr>Arial,Sans-Serif</vt:lpstr>
      <vt:lpstr>ArialUnicodeMS</vt:lpstr>
      <vt:lpstr>Avenir Next LT Pro</vt:lpstr>
      <vt:lpstr>Calibri</vt:lpstr>
      <vt:lpstr>Calibri Light</vt:lpstr>
      <vt:lpstr>CountyCare</vt:lpstr>
      <vt:lpstr>Franklin Gothic Book</vt:lpstr>
      <vt:lpstr>Georgia</vt:lpstr>
      <vt:lpstr>LucidaGrande</vt:lpstr>
      <vt:lpstr>Segoe UI</vt:lpstr>
      <vt:lpstr>Symbol</vt:lpstr>
      <vt:lpstr>Wingdings</vt:lpstr>
      <vt:lpstr>Office Theme</vt:lpstr>
      <vt:lpstr>think-cell Slide</vt:lpstr>
      <vt:lpstr>       New Care Management Webinar   </vt:lpstr>
      <vt:lpstr>Agenda</vt:lpstr>
      <vt:lpstr>Care Management Training on  FUH,FUM, &amp; FUA</vt:lpstr>
      <vt:lpstr>Agenda </vt:lpstr>
      <vt:lpstr>Overview of BH Rate Improvement Initiative </vt:lpstr>
      <vt:lpstr>BH Rate Improvement Initiative </vt:lpstr>
      <vt:lpstr>BH Initiative Workgroups</vt:lpstr>
      <vt:lpstr>Follow-Up After Hospitalization for Mental Illness  (FUH)</vt:lpstr>
      <vt:lpstr>Follow-Up After Hospitalization for Mental Illness (FUH) </vt:lpstr>
      <vt:lpstr>Mental Health Provider  Follow-up after Hospitalization for Mental Illness (FUH)</vt:lpstr>
      <vt:lpstr>Visit Types </vt:lpstr>
      <vt:lpstr>Questions? </vt:lpstr>
      <vt:lpstr>Follow-Up After ED Visit for Mental Illness (FUM) </vt:lpstr>
      <vt:lpstr>Follow-Up After ED Visit for Mental Illness (FUM) </vt:lpstr>
      <vt:lpstr>Any Practitioner  Follow-up after ED visit for Mental Illness (FUM)</vt:lpstr>
      <vt:lpstr>Visit Types </vt:lpstr>
      <vt:lpstr>Questions?? </vt:lpstr>
      <vt:lpstr>Follow-Up After ED Visit for  Substance Use (FUA)</vt:lpstr>
      <vt:lpstr>Follow-Up After ED Visit for Substance Use (FUA) </vt:lpstr>
      <vt:lpstr>Visits that Count for FUA </vt:lpstr>
      <vt:lpstr>Visit Types </vt:lpstr>
      <vt:lpstr>Pharmacotherapy Dispensing and/or Medication Treatment Events for FUA  </vt:lpstr>
      <vt:lpstr>Questions?? stions? </vt:lpstr>
      <vt:lpstr>Supporting Members in the  FUH, FUM, &amp; FUA Measures </vt:lpstr>
      <vt:lpstr>What Can CMs &amp; CCs Do to Support These Measures? </vt:lpstr>
      <vt:lpstr>Questions? </vt:lpstr>
      <vt:lpstr>Member Rewards </vt:lpstr>
      <vt:lpstr>Enhanced Member Rewards Program</vt:lpstr>
      <vt:lpstr>Rewards Program </vt:lpstr>
      <vt:lpstr>FUH and FUM Rewards</vt:lpstr>
      <vt:lpstr>Rewards Card Enhancements</vt:lpstr>
      <vt:lpstr>Merchant Categories Members Can Purchase From:</vt:lpstr>
      <vt:lpstr>What Remains the Same</vt:lpstr>
      <vt:lpstr>Other Future Enhancements</vt:lpstr>
      <vt:lpstr>Behavioral Health Provider List</vt:lpstr>
      <vt:lpstr>Thank You!</vt:lpstr>
      <vt:lpstr>PowerPoint Presentation</vt:lpstr>
      <vt:lpstr>Agenda</vt:lpstr>
      <vt:lpstr>Purpose</vt:lpstr>
      <vt:lpstr>PowerPoint Presentation</vt:lpstr>
      <vt:lpstr>Redetermination Overview</vt:lpstr>
      <vt:lpstr>Redetermination Timeline</vt:lpstr>
      <vt:lpstr>Ex-Parte (Form A &amp; B) Renewals </vt:lpstr>
      <vt:lpstr>PowerPoint Presentation</vt:lpstr>
      <vt:lpstr>What Can Care Coordinators Do? </vt:lpstr>
      <vt:lpstr>What Can Care Coordination Teams Do? </vt:lpstr>
      <vt:lpstr>What Can Care Coordination Teams Do? </vt:lpstr>
      <vt:lpstr>What Can Care Coordination Teams Do?</vt:lpstr>
      <vt:lpstr>Thank you!</vt:lpstr>
      <vt:lpstr>PowerPoint Presentation</vt:lpstr>
      <vt:lpstr>Manage My Case (MMC) Overview</vt:lpstr>
      <vt:lpstr>Manage My Case Overview</vt:lpstr>
      <vt:lpstr>Manage My Case Overview</vt:lpstr>
      <vt:lpstr>Manage My Case Overview</vt:lpstr>
      <vt:lpstr>Manage My Case Overview</vt:lpstr>
      <vt:lpstr>Manage My Case Overview</vt:lpstr>
      <vt:lpstr>Manage My Case Overview</vt:lpstr>
      <vt:lpstr>Manage My Case Overview</vt:lpstr>
      <vt:lpstr>Manage My Case Overview</vt:lpstr>
      <vt:lpstr>Manage My Case Overview</vt:lpstr>
      <vt:lpstr>Manage My Case Overview</vt:lpstr>
      <vt:lpstr>Manage My Case Overview</vt:lpstr>
      <vt:lpstr>Manage My Case Overview</vt:lpstr>
      <vt:lpstr>Where to Find REDE Dates </vt:lpstr>
      <vt:lpstr>REDE Sample Form A</vt:lpstr>
      <vt:lpstr>Sample Form A Cont. </vt:lpstr>
      <vt:lpstr>REDE Sample Form B</vt:lpstr>
      <vt:lpstr>REDE Sample Form B Cont.</vt:lpstr>
      <vt:lpstr>COVID-19 Updates </vt:lpstr>
      <vt:lpstr>Announcements</vt:lpstr>
      <vt:lpstr>PowerPoint Presentation</vt:lpstr>
      <vt:lpstr>PowerPoint Presentation</vt:lpstr>
      <vt:lpstr>Care Coordinator Spotlight</vt:lpstr>
      <vt:lpstr>Jasmine Barnes - Aging</vt:lpstr>
      <vt:lpstr>Adaku MaduBuko - Aging</vt:lpstr>
      <vt:lpstr>Zantra Madkins – Non Waiver</vt:lpstr>
      <vt:lpstr>Rachel Earl - TOC</vt:lpstr>
      <vt:lpstr>Shirece Roberts – LTF/SLF</vt:lpstr>
      <vt:lpstr>Donna Bakare - PWD</vt:lpstr>
      <vt:lpstr>Donna Cont.</vt:lpstr>
      <vt:lpstr>Linda Clay - PWD</vt:lpstr>
      <vt:lpstr>Care Coordinator Spotlight Reminder</vt:lpstr>
      <vt:lpstr>Reminders</vt:lpstr>
      <vt:lpstr>Open Forum</vt:lpstr>
    </vt:vector>
  </TitlesOfParts>
  <Manager/>
  <Company>Stroger Cook County Hospital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Cheryl Boose-Davis</dc:creator>
  <cp:keywords/>
  <dc:description/>
  <cp:lastModifiedBy>Elliott, Iva</cp:lastModifiedBy>
  <cp:revision>271</cp:revision>
  <cp:lastPrinted>2016-11-03T13:13:20Z</cp:lastPrinted>
  <dcterms:created xsi:type="dcterms:W3CDTF">2015-05-12T18:24:58Z</dcterms:created>
  <dcterms:modified xsi:type="dcterms:W3CDTF">2023-03-15T15:08:21Z</dcterms:modified>
  <cp:category/>
</cp:coreProperties>
</file>