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57"/>
  </p:notesMasterIdLst>
  <p:sldIdLst>
    <p:sldId id="266" r:id="rId3"/>
    <p:sldId id="375" r:id="rId4"/>
    <p:sldId id="355" r:id="rId5"/>
    <p:sldId id="356" r:id="rId6"/>
    <p:sldId id="267" r:id="rId7"/>
    <p:sldId id="357" r:id="rId8"/>
    <p:sldId id="269" r:id="rId9"/>
    <p:sldId id="270" r:id="rId10"/>
    <p:sldId id="271" r:id="rId11"/>
    <p:sldId id="272" r:id="rId12"/>
    <p:sldId id="273" r:id="rId13"/>
    <p:sldId id="384" r:id="rId14"/>
    <p:sldId id="352" r:id="rId15"/>
    <p:sldId id="383" r:id="rId16"/>
    <p:sldId id="275" r:id="rId17"/>
    <p:sldId id="276" r:id="rId18"/>
    <p:sldId id="278" r:id="rId19"/>
    <p:sldId id="358" r:id="rId20"/>
    <p:sldId id="279" r:id="rId21"/>
    <p:sldId id="280" r:id="rId22"/>
    <p:sldId id="281" r:id="rId23"/>
    <p:sldId id="282" r:id="rId24"/>
    <p:sldId id="283" r:id="rId25"/>
    <p:sldId id="284" r:id="rId26"/>
    <p:sldId id="285" r:id="rId27"/>
    <p:sldId id="286" r:id="rId28"/>
    <p:sldId id="379" r:id="rId29"/>
    <p:sldId id="359" r:id="rId30"/>
    <p:sldId id="376" r:id="rId31"/>
    <p:sldId id="290" r:id="rId32"/>
    <p:sldId id="372" r:id="rId33"/>
    <p:sldId id="291" r:id="rId34"/>
    <p:sldId id="370" r:id="rId35"/>
    <p:sldId id="371" r:id="rId36"/>
    <p:sldId id="294" r:id="rId37"/>
    <p:sldId id="373" r:id="rId38"/>
    <p:sldId id="377" r:id="rId39"/>
    <p:sldId id="378" r:id="rId40"/>
    <p:sldId id="298" r:id="rId41"/>
    <p:sldId id="382" r:id="rId42"/>
    <p:sldId id="300" r:id="rId43"/>
    <p:sldId id="362" r:id="rId44"/>
    <p:sldId id="363" r:id="rId45"/>
    <p:sldId id="347" r:id="rId46"/>
    <p:sldId id="385" r:id="rId47"/>
    <p:sldId id="386" r:id="rId48"/>
    <p:sldId id="387" r:id="rId49"/>
    <p:sldId id="388" r:id="rId50"/>
    <p:sldId id="389" r:id="rId51"/>
    <p:sldId id="390" r:id="rId52"/>
    <p:sldId id="391" r:id="rId53"/>
    <p:sldId id="302" r:id="rId54"/>
    <p:sldId id="258" r:id="rId55"/>
    <p:sldId id="38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EC2"/>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257" autoAdjust="0"/>
  </p:normalViewPr>
  <p:slideViewPr>
    <p:cSldViewPr snapToGrid="0">
      <p:cViewPr varScale="1">
        <p:scale>
          <a:sx n="80" d="100"/>
          <a:sy n="80" d="100"/>
        </p:scale>
        <p:origin x="345" y="5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dk1">
                    <a:lumMod val="75000"/>
                    <a:lumOff val="25000"/>
                  </a:schemeClr>
                </a:solidFill>
                <a:latin typeface="+mn-lt"/>
                <a:ea typeface="+mn-ea"/>
                <a:cs typeface="+mn-cs"/>
              </a:defRPr>
            </a:pPr>
            <a:r>
              <a:rPr lang="en-US" dirty="0"/>
              <a:t>Trauma Exposures – Fiscal Year 2022</a:t>
            </a:r>
          </a:p>
        </c:rich>
      </c:tx>
      <c:overlay val="0"/>
      <c:spPr>
        <a:noFill/>
        <a:ln>
          <a:noFill/>
        </a:ln>
        <a:effectLst/>
      </c:spPr>
    </c:title>
    <c:autoTitleDeleted val="0"/>
    <c:plotArea>
      <c:layout/>
      <c:barChart>
        <c:barDir val="col"/>
        <c:grouping val="percentStack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2 or more identified traumas</c:v>
                </c:pt>
                <c:pt idx="1">
                  <c:v>4 or more identified traumas</c:v>
                </c:pt>
              </c:strCache>
            </c:strRef>
          </c:cat>
          <c:val>
            <c:numRef>
              <c:f>Sheet1!$B$2:$B$3</c:f>
              <c:numCache>
                <c:formatCode>0%</c:formatCode>
                <c:ptCount val="2"/>
                <c:pt idx="0">
                  <c:v>0.92</c:v>
                </c:pt>
                <c:pt idx="1">
                  <c:v>0.73</c:v>
                </c:pt>
              </c:numCache>
            </c:numRef>
          </c:val>
          <c:extLst>
            <c:ext xmlns:c16="http://schemas.microsoft.com/office/drawing/2014/chart" uri="{C3380CC4-5D6E-409C-BE32-E72D297353CC}">
              <c16:uniqueId val="{00000000-E231-40E5-8537-284B5DDA0740}"/>
            </c:ext>
          </c:extLst>
        </c:ser>
        <c:ser>
          <c:idx val="1"/>
          <c:order val="1"/>
          <c:tx>
            <c:strRef>
              <c:f>Sheet1!$C$1</c:f>
              <c:strCache>
                <c:ptCount val="1"/>
                <c:pt idx="0">
                  <c:v>Series 2</c:v>
                </c:pt>
              </c:strCache>
            </c:strRef>
          </c:tx>
          <c:spPr>
            <a:solidFill>
              <a:schemeClr val="accent2">
                <a:alpha val="85000"/>
              </a:schemeClr>
            </a:solidFill>
            <a:ln w="9525" cap="flat" cmpd="sng" algn="ctr">
              <a:solidFill>
                <a:schemeClr val="lt1">
                  <a:alpha val="50000"/>
                </a:schemeClr>
              </a:solidFill>
              <a:round/>
            </a:ln>
            <a:effectLst/>
          </c:spPr>
          <c:invertIfNegative val="0"/>
          <c:dLbls>
            <c:delete val="1"/>
          </c:dLbls>
          <c:cat>
            <c:strRef>
              <c:f>Sheet1!$A$2:$A$3</c:f>
              <c:strCache>
                <c:ptCount val="2"/>
                <c:pt idx="0">
                  <c:v>2 or more identified traumas</c:v>
                </c:pt>
                <c:pt idx="1">
                  <c:v>4 or more identified traumas</c:v>
                </c:pt>
              </c:strCache>
            </c:strRef>
          </c:cat>
          <c:val>
            <c:numRef>
              <c:f>Sheet1!$C$2:$C$3</c:f>
              <c:numCache>
                <c:formatCode>0%</c:formatCode>
                <c:ptCount val="2"/>
                <c:pt idx="0">
                  <c:v>0.08</c:v>
                </c:pt>
                <c:pt idx="1">
                  <c:v>0.27</c:v>
                </c:pt>
              </c:numCache>
            </c:numRef>
          </c:val>
          <c:extLst>
            <c:ext xmlns:c16="http://schemas.microsoft.com/office/drawing/2014/chart" uri="{C3380CC4-5D6E-409C-BE32-E72D297353CC}">
              <c16:uniqueId val="{00000001-E231-40E5-8537-284B5DDA0740}"/>
            </c:ext>
          </c:extLst>
        </c:ser>
        <c:dLbls>
          <c:dLblPos val="ctr"/>
          <c:showLegendKey val="0"/>
          <c:showVal val="1"/>
          <c:showCatName val="0"/>
          <c:showSerName val="0"/>
          <c:showPercent val="0"/>
          <c:showBubbleSize val="0"/>
        </c:dLbls>
        <c:gapWidth val="150"/>
        <c:overlap val="100"/>
        <c:axId val="132409216"/>
        <c:axId val="132410752"/>
      </c:barChart>
      <c:catAx>
        <c:axId val="132409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en-US"/>
          </a:p>
        </c:txPr>
        <c:crossAx val="132410752"/>
        <c:crosses val="autoZero"/>
        <c:auto val="1"/>
        <c:lblAlgn val="ctr"/>
        <c:lblOffset val="100"/>
        <c:noMultiLvlLbl val="0"/>
      </c:catAx>
      <c:valAx>
        <c:axId val="1324107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24092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BC629-A5D6-41BA-91C9-115FD5F1C1FB}"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947C9073-CD5E-44E4-8E4E-57251E23C998}">
      <dgm:prSet phldrT="[Text]"/>
      <dgm:spPr/>
      <dgm:t>
        <a:bodyPr/>
        <a:lstStyle/>
        <a:p>
          <a:r>
            <a:rPr lang="en-US" dirty="0"/>
            <a:t>Trauma Informed Care </a:t>
          </a:r>
        </a:p>
      </dgm:t>
    </dgm:pt>
    <dgm:pt modelId="{94365C69-8546-492C-9B3B-6F78E4F4CE45}" type="parTrans" cxnId="{2A265B28-9EBA-41C5-8125-89117B4E043D}">
      <dgm:prSet/>
      <dgm:spPr/>
      <dgm:t>
        <a:bodyPr/>
        <a:lstStyle/>
        <a:p>
          <a:endParaRPr lang="en-US"/>
        </a:p>
      </dgm:t>
    </dgm:pt>
    <dgm:pt modelId="{AB54AFA0-139B-4F67-9A5C-260FA8AE6754}" type="sibTrans" cxnId="{2A265B28-9EBA-41C5-8125-89117B4E043D}">
      <dgm:prSet/>
      <dgm:spPr/>
      <dgm:t>
        <a:bodyPr/>
        <a:lstStyle/>
        <a:p>
          <a:endParaRPr lang="en-US"/>
        </a:p>
      </dgm:t>
    </dgm:pt>
    <dgm:pt modelId="{17BDD759-937B-4BD9-AA38-760D2E2409DF}">
      <dgm:prSet phldrT="[Text]" custT="1"/>
      <dgm:spPr/>
      <dgm:t>
        <a:bodyPr/>
        <a:lstStyle/>
        <a:p>
          <a:endParaRPr lang="en-US" sz="2400" dirty="0"/>
        </a:p>
        <a:p>
          <a:r>
            <a:rPr lang="en-US" sz="2400" dirty="0"/>
            <a:t>REALIZE:</a:t>
          </a:r>
        </a:p>
        <a:p>
          <a:r>
            <a:rPr lang="en-US" sz="2000" dirty="0"/>
            <a:t>WHAT IS TRAUMA, COMPLEX TRAUMA, RACIAL TRAUMA? HOW DO THESE INTERACT?  </a:t>
          </a:r>
        </a:p>
      </dgm:t>
    </dgm:pt>
    <dgm:pt modelId="{9B104EBE-04E7-4756-B9F3-3AB8D45BB5FE}" type="parTrans" cxnId="{4C583764-18AE-4BB7-BF07-423CE8AF9650}">
      <dgm:prSet/>
      <dgm:spPr/>
      <dgm:t>
        <a:bodyPr/>
        <a:lstStyle/>
        <a:p>
          <a:endParaRPr lang="en-US"/>
        </a:p>
      </dgm:t>
    </dgm:pt>
    <dgm:pt modelId="{34449CA1-3F2A-4ABF-82DB-9EC1CDCC53CE}" type="sibTrans" cxnId="{4C583764-18AE-4BB7-BF07-423CE8AF9650}">
      <dgm:prSet/>
      <dgm:spPr/>
      <dgm:t>
        <a:bodyPr/>
        <a:lstStyle/>
        <a:p>
          <a:endParaRPr lang="en-US"/>
        </a:p>
      </dgm:t>
    </dgm:pt>
    <dgm:pt modelId="{A3809BBB-C8B8-461B-A952-D3C63F75654C}">
      <dgm:prSet phldrT="[Text]" phldr="1"/>
      <dgm:spPr/>
      <dgm:t>
        <a:bodyPr/>
        <a:lstStyle/>
        <a:p>
          <a:endParaRPr lang="en-US" dirty="0"/>
        </a:p>
      </dgm:t>
    </dgm:pt>
    <dgm:pt modelId="{9A93356C-A20B-4CB6-91EF-E76F8C7D1452}" type="parTrans" cxnId="{020AA260-079E-48F1-9C6C-1DA2886F65A7}">
      <dgm:prSet/>
      <dgm:spPr/>
      <dgm:t>
        <a:bodyPr/>
        <a:lstStyle/>
        <a:p>
          <a:endParaRPr lang="en-US"/>
        </a:p>
      </dgm:t>
    </dgm:pt>
    <dgm:pt modelId="{533675A4-6F4A-44DE-BC61-834FFA0A105D}" type="sibTrans" cxnId="{020AA260-079E-48F1-9C6C-1DA2886F65A7}">
      <dgm:prSet/>
      <dgm:spPr/>
      <dgm:t>
        <a:bodyPr/>
        <a:lstStyle/>
        <a:p>
          <a:endParaRPr lang="en-US"/>
        </a:p>
      </dgm:t>
    </dgm:pt>
    <dgm:pt modelId="{46684F7A-2625-4327-96CA-37E201EB7BED}">
      <dgm:prSet phldrT="[Text]" phldr="1"/>
      <dgm:spPr/>
      <dgm:t>
        <a:bodyPr/>
        <a:lstStyle/>
        <a:p>
          <a:endParaRPr lang="en-US"/>
        </a:p>
      </dgm:t>
    </dgm:pt>
    <dgm:pt modelId="{BC47029A-B74C-4BC2-B3FA-40EFCCDC994D}" type="parTrans" cxnId="{98904166-FD15-4C90-8077-757D74C97DEE}">
      <dgm:prSet/>
      <dgm:spPr/>
      <dgm:t>
        <a:bodyPr/>
        <a:lstStyle/>
        <a:p>
          <a:endParaRPr lang="en-US"/>
        </a:p>
      </dgm:t>
    </dgm:pt>
    <dgm:pt modelId="{C85FAAA7-E61C-4543-925F-FDAA9F58498A}" type="sibTrans" cxnId="{98904166-FD15-4C90-8077-757D74C97DEE}">
      <dgm:prSet/>
      <dgm:spPr/>
      <dgm:t>
        <a:bodyPr/>
        <a:lstStyle/>
        <a:p>
          <a:endParaRPr lang="en-US"/>
        </a:p>
      </dgm:t>
    </dgm:pt>
    <dgm:pt modelId="{46345D5F-7053-4787-9C76-FDE8BE8DCE1F}">
      <dgm:prSet phldrT="[Text]" phldr="1"/>
      <dgm:spPr/>
      <dgm:t>
        <a:bodyPr/>
        <a:lstStyle/>
        <a:p>
          <a:endParaRPr lang="en-US"/>
        </a:p>
      </dgm:t>
    </dgm:pt>
    <dgm:pt modelId="{D5603A1E-F626-48D3-9C01-ACEE2AFBA723}" type="parTrans" cxnId="{C556EBB2-A7E6-4D3E-99A4-AAE93BFCCC8A}">
      <dgm:prSet/>
      <dgm:spPr/>
      <dgm:t>
        <a:bodyPr/>
        <a:lstStyle/>
        <a:p>
          <a:endParaRPr lang="en-US"/>
        </a:p>
      </dgm:t>
    </dgm:pt>
    <dgm:pt modelId="{8BF4F765-1306-40C0-8521-FD321340CDBC}" type="sibTrans" cxnId="{C556EBB2-A7E6-4D3E-99A4-AAE93BFCCC8A}">
      <dgm:prSet/>
      <dgm:spPr/>
      <dgm:t>
        <a:bodyPr/>
        <a:lstStyle/>
        <a:p>
          <a:endParaRPr lang="en-US"/>
        </a:p>
      </dgm:t>
    </dgm:pt>
    <dgm:pt modelId="{DD9DFBCF-D0DB-40F4-B2FE-348CD4D0B79C}">
      <dgm:prSet custT="1"/>
      <dgm:spPr/>
      <dgm:t>
        <a:bodyPr anchor="t" anchorCtr="0"/>
        <a:lstStyle/>
        <a:p>
          <a:r>
            <a:rPr lang="en-US" sz="1800" dirty="0"/>
            <a:t>RESPOND:</a:t>
          </a:r>
        </a:p>
        <a:p>
          <a:r>
            <a:rPr lang="en-US" sz="1800" dirty="0"/>
            <a:t>CARING for OURSELVES (Secondary Traumatic Stress)</a:t>
          </a:r>
        </a:p>
        <a:p>
          <a:r>
            <a:rPr lang="en-US" sz="1800" dirty="0"/>
            <a:t>CARING for STAFF</a:t>
          </a:r>
        </a:p>
        <a:p>
          <a:r>
            <a:rPr lang="en-US" sz="1800" dirty="0"/>
            <a:t>CARING for the INSTITUTION</a:t>
          </a:r>
        </a:p>
      </dgm:t>
    </dgm:pt>
    <dgm:pt modelId="{B5B2A23E-466B-460F-8423-3C5B13427787}" type="parTrans" cxnId="{84036E6C-569F-434D-B063-1CB889624D1A}">
      <dgm:prSet/>
      <dgm:spPr/>
      <dgm:t>
        <a:bodyPr/>
        <a:lstStyle/>
        <a:p>
          <a:endParaRPr lang="en-US"/>
        </a:p>
      </dgm:t>
    </dgm:pt>
    <dgm:pt modelId="{15AB0708-0256-44AE-8AD9-70621BED6E0A}" type="sibTrans" cxnId="{84036E6C-569F-434D-B063-1CB889624D1A}">
      <dgm:prSet/>
      <dgm:spPr/>
      <dgm:t>
        <a:bodyPr/>
        <a:lstStyle/>
        <a:p>
          <a:endParaRPr lang="en-US"/>
        </a:p>
      </dgm:t>
    </dgm:pt>
    <dgm:pt modelId="{6DC82E15-9FF3-4FEE-970F-06330EE3C169}">
      <dgm:prSet custT="1"/>
      <dgm:spPr/>
      <dgm:t>
        <a:bodyPr/>
        <a:lstStyle/>
        <a:p>
          <a:endParaRPr lang="en-US" sz="1500" dirty="0"/>
        </a:p>
        <a:p>
          <a:r>
            <a:rPr lang="en-US" sz="2000" dirty="0"/>
            <a:t>RECOGNIZE:</a:t>
          </a:r>
        </a:p>
        <a:p>
          <a:r>
            <a:rPr lang="en-US" sz="2000" dirty="0"/>
            <a:t>WHAT IS THE POTENTIAL IMPACT OF TRAUMA ON PROVIDERS and  ORGANIZATIONS?</a:t>
          </a:r>
        </a:p>
        <a:p>
          <a:endParaRPr lang="en-US" sz="1500" dirty="0"/>
        </a:p>
      </dgm:t>
    </dgm:pt>
    <dgm:pt modelId="{EB7AAD7E-BBDA-4754-B779-282438B13F55}" type="parTrans" cxnId="{3AC53FAB-8DB2-4DE0-B1DC-FEBC073FB2D9}">
      <dgm:prSet/>
      <dgm:spPr/>
      <dgm:t>
        <a:bodyPr/>
        <a:lstStyle/>
        <a:p>
          <a:endParaRPr lang="en-US"/>
        </a:p>
      </dgm:t>
    </dgm:pt>
    <dgm:pt modelId="{65AD2FFD-5A12-48BC-9EBD-85C03AC19F3A}" type="sibTrans" cxnId="{3AC53FAB-8DB2-4DE0-B1DC-FEBC073FB2D9}">
      <dgm:prSet/>
      <dgm:spPr/>
      <dgm:t>
        <a:bodyPr/>
        <a:lstStyle/>
        <a:p>
          <a:endParaRPr lang="en-US"/>
        </a:p>
      </dgm:t>
    </dgm:pt>
    <dgm:pt modelId="{6E6D8EBF-3DD3-495C-B97C-C0488B2470BB}">
      <dgm:prSet custT="1"/>
      <dgm:spPr/>
      <dgm:t>
        <a:bodyPr anchor="t" anchorCtr="0"/>
        <a:lstStyle/>
        <a:p>
          <a:r>
            <a:rPr lang="en-US" sz="1800" dirty="0"/>
            <a:t>RESPOND:</a:t>
          </a:r>
        </a:p>
        <a:p>
          <a:r>
            <a:rPr lang="en-US" sz="1800" dirty="0"/>
            <a:t>STRATEGIES TO SUPPORT ORGANIZATIONS WORKING WITH PARTICIPANTS EXPERIENCING TRAUMA	</a:t>
          </a:r>
        </a:p>
      </dgm:t>
    </dgm:pt>
    <dgm:pt modelId="{AB4EE62E-FC15-4A7A-9B42-E520EC1F8B32}" type="sibTrans" cxnId="{70E189EB-2E47-4566-9574-714FDC14C04A}">
      <dgm:prSet/>
      <dgm:spPr/>
      <dgm:t>
        <a:bodyPr/>
        <a:lstStyle/>
        <a:p>
          <a:endParaRPr lang="en-US"/>
        </a:p>
      </dgm:t>
    </dgm:pt>
    <dgm:pt modelId="{33839168-98B4-4092-BAAE-77DF957E9D09}" type="parTrans" cxnId="{70E189EB-2E47-4566-9574-714FDC14C04A}">
      <dgm:prSet/>
      <dgm:spPr/>
      <dgm:t>
        <a:bodyPr/>
        <a:lstStyle/>
        <a:p>
          <a:endParaRPr lang="en-US"/>
        </a:p>
      </dgm:t>
    </dgm:pt>
    <dgm:pt modelId="{5E5FD276-9A40-401D-BF1B-79CFB6582692}" type="pres">
      <dgm:prSet presAssocID="{DF7BC629-A5D6-41BA-91C9-115FD5F1C1FB}" presName="diagram" presStyleCnt="0">
        <dgm:presLayoutVars>
          <dgm:chMax val="1"/>
          <dgm:dir/>
          <dgm:animLvl val="ctr"/>
          <dgm:resizeHandles val="exact"/>
        </dgm:presLayoutVars>
      </dgm:prSet>
      <dgm:spPr/>
    </dgm:pt>
    <dgm:pt modelId="{45EB6111-F544-4AB8-BB11-2FCD4F9F1413}" type="pres">
      <dgm:prSet presAssocID="{DF7BC629-A5D6-41BA-91C9-115FD5F1C1FB}" presName="matrix" presStyleCnt="0"/>
      <dgm:spPr/>
    </dgm:pt>
    <dgm:pt modelId="{56EBC821-20C4-4E5B-BDDD-ED2D031A95B8}" type="pres">
      <dgm:prSet presAssocID="{DF7BC629-A5D6-41BA-91C9-115FD5F1C1FB}" presName="tile1" presStyleLbl="node1" presStyleIdx="0" presStyleCnt="4" custLinFactNeighborX="0" custLinFactNeighborY="-1250"/>
      <dgm:spPr/>
    </dgm:pt>
    <dgm:pt modelId="{43963129-888B-4ECA-B463-6B733299075B}" type="pres">
      <dgm:prSet presAssocID="{DF7BC629-A5D6-41BA-91C9-115FD5F1C1FB}" presName="tile1text" presStyleLbl="node1" presStyleIdx="0" presStyleCnt="4">
        <dgm:presLayoutVars>
          <dgm:chMax val="0"/>
          <dgm:chPref val="0"/>
          <dgm:bulletEnabled val="1"/>
        </dgm:presLayoutVars>
      </dgm:prSet>
      <dgm:spPr/>
    </dgm:pt>
    <dgm:pt modelId="{675BE419-806B-4A28-A8D2-800708A50375}" type="pres">
      <dgm:prSet presAssocID="{DF7BC629-A5D6-41BA-91C9-115FD5F1C1FB}" presName="tile2" presStyleLbl="node1" presStyleIdx="1" presStyleCnt="4" custLinFactNeighborX="2326"/>
      <dgm:spPr/>
    </dgm:pt>
    <dgm:pt modelId="{F06DE823-2520-411A-BC92-7BBD6F0CC90F}" type="pres">
      <dgm:prSet presAssocID="{DF7BC629-A5D6-41BA-91C9-115FD5F1C1FB}" presName="tile2text" presStyleLbl="node1" presStyleIdx="1" presStyleCnt="4">
        <dgm:presLayoutVars>
          <dgm:chMax val="0"/>
          <dgm:chPref val="0"/>
          <dgm:bulletEnabled val="1"/>
        </dgm:presLayoutVars>
      </dgm:prSet>
      <dgm:spPr/>
    </dgm:pt>
    <dgm:pt modelId="{7246EEFC-D26C-493B-A32C-A38E3298478A}" type="pres">
      <dgm:prSet presAssocID="{DF7BC629-A5D6-41BA-91C9-115FD5F1C1FB}" presName="tile3" presStyleLbl="node1" presStyleIdx="2" presStyleCnt="4"/>
      <dgm:spPr/>
    </dgm:pt>
    <dgm:pt modelId="{126D5D3A-1164-4277-9D1E-C37877A96636}" type="pres">
      <dgm:prSet presAssocID="{DF7BC629-A5D6-41BA-91C9-115FD5F1C1FB}" presName="tile3text" presStyleLbl="node1" presStyleIdx="2" presStyleCnt="4">
        <dgm:presLayoutVars>
          <dgm:chMax val="0"/>
          <dgm:chPref val="0"/>
          <dgm:bulletEnabled val="1"/>
        </dgm:presLayoutVars>
      </dgm:prSet>
      <dgm:spPr/>
    </dgm:pt>
    <dgm:pt modelId="{A7907D25-B176-4468-BFCA-0DAC0AF83319}" type="pres">
      <dgm:prSet presAssocID="{DF7BC629-A5D6-41BA-91C9-115FD5F1C1FB}" presName="tile4" presStyleLbl="node1" presStyleIdx="3" presStyleCnt="4"/>
      <dgm:spPr/>
    </dgm:pt>
    <dgm:pt modelId="{6C73C77C-FEB8-41B2-9098-6B557C868515}" type="pres">
      <dgm:prSet presAssocID="{DF7BC629-A5D6-41BA-91C9-115FD5F1C1FB}" presName="tile4text" presStyleLbl="node1" presStyleIdx="3" presStyleCnt="4">
        <dgm:presLayoutVars>
          <dgm:chMax val="0"/>
          <dgm:chPref val="0"/>
          <dgm:bulletEnabled val="1"/>
        </dgm:presLayoutVars>
      </dgm:prSet>
      <dgm:spPr/>
    </dgm:pt>
    <dgm:pt modelId="{46F29BD2-9F36-426E-A1DD-22810AC75A8E}" type="pres">
      <dgm:prSet presAssocID="{DF7BC629-A5D6-41BA-91C9-115FD5F1C1FB}" presName="centerTile" presStyleLbl="fgShp" presStyleIdx="0" presStyleCnt="1">
        <dgm:presLayoutVars>
          <dgm:chMax val="0"/>
          <dgm:chPref val="0"/>
        </dgm:presLayoutVars>
      </dgm:prSet>
      <dgm:spPr/>
    </dgm:pt>
  </dgm:ptLst>
  <dgm:cxnLst>
    <dgm:cxn modelId="{3569D30D-FCF3-4F64-AB1B-98E65B7285E2}" type="presOf" srcId="{6DC82E15-9FF3-4FEE-970F-06330EE3C169}" destId="{F06DE823-2520-411A-BC92-7BBD6F0CC90F}" srcOrd="1" destOrd="0" presId="urn:microsoft.com/office/officeart/2005/8/layout/matrix1"/>
    <dgm:cxn modelId="{C8701D18-9C29-45C9-8EB2-2D3AED496ECC}" type="presOf" srcId="{17BDD759-937B-4BD9-AA38-760D2E2409DF}" destId="{43963129-888B-4ECA-B463-6B733299075B}" srcOrd="1" destOrd="0" presId="urn:microsoft.com/office/officeart/2005/8/layout/matrix1"/>
    <dgm:cxn modelId="{24AC6C24-FC59-4B9E-8E30-4B8325DE450F}" type="presOf" srcId="{947C9073-CD5E-44E4-8E4E-57251E23C998}" destId="{46F29BD2-9F36-426E-A1DD-22810AC75A8E}" srcOrd="0" destOrd="0" presId="urn:microsoft.com/office/officeart/2005/8/layout/matrix1"/>
    <dgm:cxn modelId="{2A265B28-9EBA-41C5-8125-89117B4E043D}" srcId="{DF7BC629-A5D6-41BA-91C9-115FD5F1C1FB}" destId="{947C9073-CD5E-44E4-8E4E-57251E23C998}" srcOrd="0" destOrd="0" parTransId="{94365C69-8546-492C-9B3B-6F78E4F4CE45}" sibTransId="{AB54AFA0-139B-4F67-9A5C-260FA8AE6754}"/>
    <dgm:cxn modelId="{020AA260-079E-48F1-9C6C-1DA2886F65A7}" srcId="{947C9073-CD5E-44E4-8E4E-57251E23C998}" destId="{A3809BBB-C8B8-461B-A952-D3C63F75654C}" srcOrd="4" destOrd="0" parTransId="{9A93356C-A20B-4CB6-91EF-E76F8C7D1452}" sibTransId="{533675A4-6F4A-44DE-BC61-834FFA0A105D}"/>
    <dgm:cxn modelId="{1698BB61-3499-4372-BCAD-BB3B18DE2213}" type="presOf" srcId="{DD9DFBCF-D0DB-40F4-B2FE-348CD4D0B79C}" destId="{A7907D25-B176-4468-BFCA-0DAC0AF83319}" srcOrd="0" destOrd="0" presId="urn:microsoft.com/office/officeart/2005/8/layout/matrix1"/>
    <dgm:cxn modelId="{71A03962-BA7A-4997-B714-18E90793A02C}" type="presOf" srcId="{6E6D8EBF-3DD3-495C-B97C-C0488B2470BB}" destId="{126D5D3A-1164-4277-9D1E-C37877A96636}" srcOrd="1" destOrd="0" presId="urn:microsoft.com/office/officeart/2005/8/layout/matrix1"/>
    <dgm:cxn modelId="{4C583764-18AE-4BB7-BF07-423CE8AF9650}" srcId="{947C9073-CD5E-44E4-8E4E-57251E23C998}" destId="{17BDD759-937B-4BD9-AA38-760D2E2409DF}" srcOrd="0" destOrd="0" parTransId="{9B104EBE-04E7-4756-B9F3-3AB8D45BB5FE}" sibTransId="{34449CA1-3F2A-4ABF-82DB-9EC1CDCC53CE}"/>
    <dgm:cxn modelId="{98904166-FD15-4C90-8077-757D74C97DEE}" srcId="{947C9073-CD5E-44E4-8E4E-57251E23C998}" destId="{46684F7A-2625-4327-96CA-37E201EB7BED}" srcOrd="5" destOrd="0" parTransId="{BC47029A-B74C-4BC2-B3FA-40EFCCDC994D}" sibTransId="{C85FAAA7-E61C-4543-925F-FDAA9F58498A}"/>
    <dgm:cxn modelId="{84036E6C-569F-434D-B063-1CB889624D1A}" srcId="{947C9073-CD5E-44E4-8E4E-57251E23C998}" destId="{DD9DFBCF-D0DB-40F4-B2FE-348CD4D0B79C}" srcOrd="3" destOrd="0" parTransId="{B5B2A23E-466B-460F-8423-3C5B13427787}" sibTransId="{15AB0708-0256-44AE-8AD9-70621BED6E0A}"/>
    <dgm:cxn modelId="{AB411675-23F4-4C39-BF18-AD36508C77AD}" type="presOf" srcId="{17BDD759-937B-4BD9-AA38-760D2E2409DF}" destId="{56EBC821-20C4-4E5B-BDDD-ED2D031A95B8}" srcOrd="0" destOrd="0" presId="urn:microsoft.com/office/officeart/2005/8/layout/matrix1"/>
    <dgm:cxn modelId="{3560D59B-21BA-4BA2-8AEE-4E797FA2A138}" type="presOf" srcId="{DF7BC629-A5D6-41BA-91C9-115FD5F1C1FB}" destId="{5E5FD276-9A40-401D-BF1B-79CFB6582692}" srcOrd="0" destOrd="0" presId="urn:microsoft.com/office/officeart/2005/8/layout/matrix1"/>
    <dgm:cxn modelId="{3AC53FAB-8DB2-4DE0-B1DC-FEBC073FB2D9}" srcId="{947C9073-CD5E-44E4-8E4E-57251E23C998}" destId="{6DC82E15-9FF3-4FEE-970F-06330EE3C169}" srcOrd="1" destOrd="0" parTransId="{EB7AAD7E-BBDA-4754-B779-282438B13F55}" sibTransId="{65AD2FFD-5A12-48BC-9EBD-85C03AC19F3A}"/>
    <dgm:cxn modelId="{C556EBB2-A7E6-4D3E-99A4-AAE93BFCCC8A}" srcId="{947C9073-CD5E-44E4-8E4E-57251E23C998}" destId="{46345D5F-7053-4787-9C76-FDE8BE8DCE1F}" srcOrd="6" destOrd="0" parTransId="{D5603A1E-F626-48D3-9C01-ACEE2AFBA723}" sibTransId="{8BF4F765-1306-40C0-8521-FD321340CDBC}"/>
    <dgm:cxn modelId="{E34E85D5-91FE-4FEB-84C3-50400971DA20}" type="presOf" srcId="{DD9DFBCF-D0DB-40F4-B2FE-348CD4D0B79C}" destId="{6C73C77C-FEB8-41B2-9098-6B557C868515}" srcOrd="1" destOrd="0" presId="urn:microsoft.com/office/officeart/2005/8/layout/matrix1"/>
    <dgm:cxn modelId="{70E189EB-2E47-4566-9574-714FDC14C04A}" srcId="{947C9073-CD5E-44E4-8E4E-57251E23C998}" destId="{6E6D8EBF-3DD3-495C-B97C-C0488B2470BB}" srcOrd="2" destOrd="0" parTransId="{33839168-98B4-4092-BAAE-77DF957E9D09}" sibTransId="{AB4EE62E-FC15-4A7A-9B42-E520EC1F8B32}"/>
    <dgm:cxn modelId="{B0F60AF2-8952-4F2D-B66B-579DC844E82A}" type="presOf" srcId="{6E6D8EBF-3DD3-495C-B97C-C0488B2470BB}" destId="{7246EEFC-D26C-493B-A32C-A38E3298478A}" srcOrd="0" destOrd="0" presId="urn:microsoft.com/office/officeart/2005/8/layout/matrix1"/>
    <dgm:cxn modelId="{B1D28BFD-BDF1-4B2A-BD99-1B8467CDBC16}" type="presOf" srcId="{6DC82E15-9FF3-4FEE-970F-06330EE3C169}" destId="{675BE419-806B-4A28-A8D2-800708A50375}" srcOrd="0" destOrd="0" presId="urn:microsoft.com/office/officeart/2005/8/layout/matrix1"/>
    <dgm:cxn modelId="{565E2C5E-FB18-4696-A87E-7D05414322ED}" type="presParOf" srcId="{5E5FD276-9A40-401D-BF1B-79CFB6582692}" destId="{45EB6111-F544-4AB8-BB11-2FCD4F9F1413}" srcOrd="0" destOrd="0" presId="urn:microsoft.com/office/officeart/2005/8/layout/matrix1"/>
    <dgm:cxn modelId="{79D0298B-7080-4E38-9F22-66608BF3C2A3}" type="presParOf" srcId="{45EB6111-F544-4AB8-BB11-2FCD4F9F1413}" destId="{56EBC821-20C4-4E5B-BDDD-ED2D031A95B8}" srcOrd="0" destOrd="0" presId="urn:microsoft.com/office/officeart/2005/8/layout/matrix1"/>
    <dgm:cxn modelId="{9FB75BD0-2375-4FA6-9D95-11C5845DFFA6}" type="presParOf" srcId="{45EB6111-F544-4AB8-BB11-2FCD4F9F1413}" destId="{43963129-888B-4ECA-B463-6B733299075B}" srcOrd="1" destOrd="0" presId="urn:microsoft.com/office/officeart/2005/8/layout/matrix1"/>
    <dgm:cxn modelId="{D6607227-D955-46D2-9C2C-A789C1942EC3}" type="presParOf" srcId="{45EB6111-F544-4AB8-BB11-2FCD4F9F1413}" destId="{675BE419-806B-4A28-A8D2-800708A50375}" srcOrd="2" destOrd="0" presId="urn:microsoft.com/office/officeart/2005/8/layout/matrix1"/>
    <dgm:cxn modelId="{64251C9E-0E7B-41BB-98EE-11EC2BED31B6}" type="presParOf" srcId="{45EB6111-F544-4AB8-BB11-2FCD4F9F1413}" destId="{F06DE823-2520-411A-BC92-7BBD6F0CC90F}" srcOrd="3" destOrd="0" presId="urn:microsoft.com/office/officeart/2005/8/layout/matrix1"/>
    <dgm:cxn modelId="{3E14311E-1841-4D7E-8A14-74AE1D82CF9A}" type="presParOf" srcId="{45EB6111-F544-4AB8-BB11-2FCD4F9F1413}" destId="{7246EEFC-D26C-493B-A32C-A38E3298478A}" srcOrd="4" destOrd="0" presId="urn:microsoft.com/office/officeart/2005/8/layout/matrix1"/>
    <dgm:cxn modelId="{3E185116-AC66-490E-BDF7-0805EFC2ABBD}" type="presParOf" srcId="{45EB6111-F544-4AB8-BB11-2FCD4F9F1413}" destId="{126D5D3A-1164-4277-9D1E-C37877A96636}" srcOrd="5" destOrd="0" presId="urn:microsoft.com/office/officeart/2005/8/layout/matrix1"/>
    <dgm:cxn modelId="{00C91DFE-BEAF-42DF-B2F3-372A4AFA520D}" type="presParOf" srcId="{45EB6111-F544-4AB8-BB11-2FCD4F9F1413}" destId="{A7907D25-B176-4468-BFCA-0DAC0AF83319}" srcOrd="6" destOrd="0" presId="urn:microsoft.com/office/officeart/2005/8/layout/matrix1"/>
    <dgm:cxn modelId="{A911DBF9-85B9-4D9F-B7FA-BE7CA11DB7F8}" type="presParOf" srcId="{45EB6111-F544-4AB8-BB11-2FCD4F9F1413}" destId="{6C73C77C-FEB8-41B2-9098-6B557C868515}" srcOrd="7" destOrd="0" presId="urn:microsoft.com/office/officeart/2005/8/layout/matrix1"/>
    <dgm:cxn modelId="{BCFC75F7-BE03-4667-8822-65C6B51B1E9B}" type="presParOf" srcId="{5E5FD276-9A40-401D-BF1B-79CFB6582692}" destId="{46F29BD2-9F36-426E-A1DD-22810AC75A8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620626-B27E-400B-9500-A89F332907E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3363D44-2498-4848-ADB8-A634846E0CA1}">
      <dgm:prSet custT="1"/>
      <dgm:spPr/>
      <dgm:t>
        <a:bodyPr/>
        <a:lstStyle/>
        <a:p>
          <a:r>
            <a:rPr lang="en-US" altLang="en-US" sz="1500" b="1" dirty="0"/>
            <a:t>Attachment  &amp; Relationships</a:t>
          </a:r>
          <a:endParaRPr lang="en-US" sz="1500" dirty="0"/>
        </a:p>
      </dgm:t>
    </dgm:pt>
    <dgm:pt modelId="{7CC571AA-9537-444F-B38C-967280B4A791}" type="parTrans" cxnId="{1FD20677-226F-48FB-A4B6-67631640930C}">
      <dgm:prSet/>
      <dgm:spPr/>
      <dgm:t>
        <a:bodyPr/>
        <a:lstStyle/>
        <a:p>
          <a:endParaRPr lang="en-US" sz="1500"/>
        </a:p>
      </dgm:t>
    </dgm:pt>
    <dgm:pt modelId="{05E1677C-DCB5-449B-B080-BCA803F02C17}" type="sibTrans" cxnId="{1FD20677-226F-48FB-A4B6-67631640930C}">
      <dgm:prSet/>
      <dgm:spPr/>
      <dgm:t>
        <a:bodyPr/>
        <a:lstStyle/>
        <a:p>
          <a:endParaRPr lang="en-US" sz="1500"/>
        </a:p>
      </dgm:t>
    </dgm:pt>
    <dgm:pt modelId="{4B02F90E-C4A2-ED42-AAC7-25D9F52FCD74}">
      <dgm:prSet custT="1"/>
      <dgm:spPr/>
      <dgm:t>
        <a:bodyPr/>
        <a:lstStyle/>
        <a:p>
          <a:r>
            <a:rPr lang="en-US" altLang="en-US" sz="1500" dirty="0"/>
            <a:t>As a child, getting into fights and struggling to get along with peers</a:t>
          </a:r>
        </a:p>
      </dgm:t>
    </dgm:pt>
    <dgm:pt modelId="{F3E48728-0313-5C40-9FA5-711E4813337D}" type="parTrans" cxnId="{DECDC420-1E8F-DC45-8FFD-BEEEBCCC3B8F}">
      <dgm:prSet/>
      <dgm:spPr/>
      <dgm:t>
        <a:bodyPr/>
        <a:lstStyle/>
        <a:p>
          <a:endParaRPr lang="en-GB" sz="1500"/>
        </a:p>
      </dgm:t>
    </dgm:pt>
    <dgm:pt modelId="{175A7ED3-A8F2-DF49-8B18-1B19B0218D1D}" type="sibTrans" cxnId="{DECDC420-1E8F-DC45-8FFD-BEEEBCCC3B8F}">
      <dgm:prSet/>
      <dgm:spPr/>
      <dgm:t>
        <a:bodyPr/>
        <a:lstStyle/>
        <a:p>
          <a:endParaRPr lang="en-GB" sz="1500"/>
        </a:p>
      </dgm:t>
    </dgm:pt>
    <dgm:pt modelId="{2B42C869-1D11-D44B-997C-26260698A457}">
      <dgm:prSet custT="1"/>
      <dgm:spPr/>
      <dgm:t>
        <a:bodyPr/>
        <a:lstStyle/>
        <a:p>
          <a:r>
            <a:rPr lang="en-US" altLang="en-US" sz="1500" b="1" dirty="0"/>
            <a:t>Increased Arousal</a:t>
          </a:r>
        </a:p>
      </dgm:t>
    </dgm:pt>
    <dgm:pt modelId="{A619C91B-473E-6E4F-81FB-F7AF48D82598}" type="parTrans" cxnId="{CFCB3B1A-2B16-0649-9097-33A91B258622}">
      <dgm:prSet/>
      <dgm:spPr/>
      <dgm:t>
        <a:bodyPr/>
        <a:lstStyle/>
        <a:p>
          <a:endParaRPr lang="en-GB" sz="1500"/>
        </a:p>
      </dgm:t>
    </dgm:pt>
    <dgm:pt modelId="{EA07D5E3-9B54-AE41-93AE-E15CC3156073}" type="sibTrans" cxnId="{CFCB3B1A-2B16-0649-9097-33A91B258622}">
      <dgm:prSet/>
      <dgm:spPr/>
      <dgm:t>
        <a:bodyPr/>
        <a:lstStyle/>
        <a:p>
          <a:endParaRPr lang="en-GB" sz="1500"/>
        </a:p>
      </dgm:t>
    </dgm:pt>
    <dgm:pt modelId="{2B765B25-B5D4-054A-B9E0-55A0828558FC}">
      <dgm:prSet custT="1"/>
      <dgm:spPr/>
      <dgm:t>
        <a:bodyPr/>
        <a:lstStyle/>
        <a:p>
          <a:r>
            <a:rPr lang="en-US" altLang="en-US" sz="1500" dirty="0"/>
            <a:t>Trouble with attention and focus</a:t>
          </a:r>
        </a:p>
      </dgm:t>
    </dgm:pt>
    <dgm:pt modelId="{F5FD625E-E6CD-1843-9A08-B2C138DBDEF9}" type="parTrans" cxnId="{E8E9D4A2-5290-2049-BAE5-2B273D02C1BA}">
      <dgm:prSet/>
      <dgm:spPr/>
      <dgm:t>
        <a:bodyPr/>
        <a:lstStyle/>
        <a:p>
          <a:endParaRPr lang="en-GB" sz="1500"/>
        </a:p>
      </dgm:t>
    </dgm:pt>
    <dgm:pt modelId="{6A9CAAF4-BE63-3C41-B336-B1AFEB8A24D9}" type="sibTrans" cxnId="{E8E9D4A2-5290-2049-BAE5-2B273D02C1BA}">
      <dgm:prSet/>
      <dgm:spPr/>
      <dgm:t>
        <a:bodyPr/>
        <a:lstStyle/>
        <a:p>
          <a:endParaRPr lang="en-GB" sz="1500"/>
        </a:p>
      </dgm:t>
    </dgm:pt>
    <dgm:pt modelId="{D1C15B2C-C61F-794A-B30C-80FAA968D7C3}">
      <dgm:prSet custT="1"/>
      <dgm:spPr/>
      <dgm:t>
        <a:bodyPr/>
        <a:lstStyle/>
        <a:p>
          <a:r>
            <a:rPr lang="en-US" altLang="en-US" sz="1500" b="1" dirty="0"/>
            <a:t>Emotion Regulation and Dissociation</a:t>
          </a:r>
        </a:p>
      </dgm:t>
    </dgm:pt>
    <dgm:pt modelId="{AA9F9785-21CB-A840-9F78-4DAE72127AEA}" type="parTrans" cxnId="{886790D9-2F2B-354E-A96E-CE7C388968FC}">
      <dgm:prSet/>
      <dgm:spPr/>
      <dgm:t>
        <a:bodyPr/>
        <a:lstStyle/>
        <a:p>
          <a:endParaRPr lang="en-GB" sz="1500"/>
        </a:p>
      </dgm:t>
    </dgm:pt>
    <dgm:pt modelId="{14A3D5C6-BA94-C444-B2AF-0D323975D8E5}" type="sibTrans" cxnId="{886790D9-2F2B-354E-A96E-CE7C388968FC}">
      <dgm:prSet/>
      <dgm:spPr/>
      <dgm:t>
        <a:bodyPr/>
        <a:lstStyle/>
        <a:p>
          <a:endParaRPr lang="en-GB" sz="1500"/>
        </a:p>
      </dgm:t>
    </dgm:pt>
    <dgm:pt modelId="{5C86F73B-D97E-6C49-919D-11CF9C484BC4}">
      <dgm:prSet custT="1"/>
      <dgm:spPr/>
      <dgm:t>
        <a:bodyPr/>
        <a:lstStyle/>
        <a:p>
          <a:r>
            <a:rPr lang="en-US" altLang="en-US" sz="1500" dirty="0"/>
            <a:t>As a child, sometimes “explodes” or acts aggressive </a:t>
          </a:r>
        </a:p>
      </dgm:t>
    </dgm:pt>
    <dgm:pt modelId="{9EA23A49-B008-454A-9A02-752C94044F1F}" type="parTrans" cxnId="{03AC71F5-68FB-CC4D-A912-E6F15F0FA8F0}">
      <dgm:prSet/>
      <dgm:spPr/>
      <dgm:t>
        <a:bodyPr/>
        <a:lstStyle/>
        <a:p>
          <a:endParaRPr lang="en-GB" sz="1500"/>
        </a:p>
      </dgm:t>
    </dgm:pt>
    <dgm:pt modelId="{C3BB3EA7-7B65-B548-A1F1-955BC85C411B}" type="sibTrans" cxnId="{03AC71F5-68FB-CC4D-A912-E6F15F0FA8F0}">
      <dgm:prSet/>
      <dgm:spPr/>
      <dgm:t>
        <a:bodyPr/>
        <a:lstStyle/>
        <a:p>
          <a:endParaRPr lang="en-GB" sz="1500"/>
        </a:p>
      </dgm:t>
    </dgm:pt>
    <dgm:pt modelId="{C88503B9-5910-1E4C-A389-7283DF0FA105}">
      <dgm:prSet custT="1"/>
      <dgm:spPr/>
      <dgm:t>
        <a:bodyPr/>
        <a:lstStyle/>
        <a:p>
          <a:r>
            <a:rPr lang="en-US" altLang="en-US" sz="1500" b="1" dirty="0"/>
            <a:t>Self-concept</a:t>
          </a:r>
        </a:p>
      </dgm:t>
    </dgm:pt>
    <dgm:pt modelId="{418E1A46-0A96-F24C-899C-CF6B15ADC88D}" type="parTrans" cxnId="{2B2F69A8-83AB-8646-93E9-8D278DC3D36E}">
      <dgm:prSet/>
      <dgm:spPr/>
      <dgm:t>
        <a:bodyPr/>
        <a:lstStyle/>
        <a:p>
          <a:endParaRPr lang="en-GB" sz="1500"/>
        </a:p>
      </dgm:t>
    </dgm:pt>
    <dgm:pt modelId="{CCC6A3C9-9FEA-A04C-94E5-F10B496C19FE}" type="sibTrans" cxnId="{2B2F69A8-83AB-8646-93E9-8D278DC3D36E}">
      <dgm:prSet/>
      <dgm:spPr/>
      <dgm:t>
        <a:bodyPr/>
        <a:lstStyle/>
        <a:p>
          <a:endParaRPr lang="en-GB" sz="1500"/>
        </a:p>
      </dgm:t>
    </dgm:pt>
    <dgm:pt modelId="{F605088F-7020-854A-AF8C-0E3EBFD142A6}">
      <dgm:prSet custT="1"/>
      <dgm:spPr/>
      <dgm:t>
        <a:bodyPr/>
        <a:lstStyle/>
        <a:p>
          <a:r>
            <a:rPr lang="en-US" altLang="en-US" sz="1500" dirty="0"/>
            <a:t>Struggles to name any positive qualities or attributes</a:t>
          </a:r>
        </a:p>
      </dgm:t>
    </dgm:pt>
    <dgm:pt modelId="{0AF92923-AA6D-F544-90BE-0DDD79625B46}" type="parTrans" cxnId="{77552C51-9673-C444-8454-CF76D617B834}">
      <dgm:prSet/>
      <dgm:spPr/>
      <dgm:t>
        <a:bodyPr/>
        <a:lstStyle/>
        <a:p>
          <a:endParaRPr lang="en-GB" sz="1500"/>
        </a:p>
      </dgm:t>
    </dgm:pt>
    <dgm:pt modelId="{95E23AA5-F65E-334F-8FF2-C720D9755709}" type="sibTrans" cxnId="{77552C51-9673-C444-8454-CF76D617B834}">
      <dgm:prSet/>
      <dgm:spPr/>
      <dgm:t>
        <a:bodyPr/>
        <a:lstStyle/>
        <a:p>
          <a:endParaRPr lang="en-GB" sz="1500"/>
        </a:p>
      </dgm:t>
    </dgm:pt>
    <dgm:pt modelId="{28795BBA-EAB7-4AFD-907B-A063370672DA}">
      <dgm:prSet custT="1"/>
      <dgm:spPr/>
      <dgm:t>
        <a:bodyPr/>
        <a:lstStyle/>
        <a:p>
          <a:endParaRPr lang="en-US" altLang="en-US" sz="1500" dirty="0"/>
        </a:p>
      </dgm:t>
    </dgm:pt>
    <dgm:pt modelId="{FB5E04FA-9A20-4FEA-B193-B730E2536F21}" type="parTrans" cxnId="{F8DEC980-3D35-4A18-8E8C-D9A969D9821B}">
      <dgm:prSet/>
      <dgm:spPr/>
      <dgm:t>
        <a:bodyPr/>
        <a:lstStyle/>
        <a:p>
          <a:endParaRPr lang="en-US"/>
        </a:p>
      </dgm:t>
    </dgm:pt>
    <dgm:pt modelId="{6144A1C8-3402-4A33-BD07-5339CC7B8AE6}" type="sibTrans" cxnId="{F8DEC980-3D35-4A18-8E8C-D9A969D9821B}">
      <dgm:prSet/>
      <dgm:spPr/>
      <dgm:t>
        <a:bodyPr/>
        <a:lstStyle/>
        <a:p>
          <a:endParaRPr lang="en-US"/>
        </a:p>
      </dgm:t>
    </dgm:pt>
    <dgm:pt modelId="{F508AC3D-8CC7-4BBD-9C25-A00BC7AB686E}">
      <dgm:prSet custT="1"/>
      <dgm:spPr/>
      <dgm:t>
        <a:bodyPr/>
        <a:lstStyle/>
        <a:p>
          <a:r>
            <a:rPr lang="en-US" altLang="en-US" sz="1500" dirty="0"/>
            <a:t>“Hyperactive”</a:t>
          </a:r>
        </a:p>
      </dgm:t>
    </dgm:pt>
    <dgm:pt modelId="{E6CA930C-9C44-4088-AF5F-B701E9720226}" type="parTrans" cxnId="{B092A060-A9C0-4A02-B90A-CADBBAB3BCA8}">
      <dgm:prSet/>
      <dgm:spPr/>
      <dgm:t>
        <a:bodyPr/>
        <a:lstStyle/>
        <a:p>
          <a:endParaRPr lang="en-US"/>
        </a:p>
      </dgm:t>
    </dgm:pt>
    <dgm:pt modelId="{96A5366C-EF7D-4C75-A610-5AFEF1A3E1DB}" type="sibTrans" cxnId="{B092A060-A9C0-4A02-B90A-CADBBAB3BCA8}">
      <dgm:prSet/>
      <dgm:spPr/>
      <dgm:t>
        <a:bodyPr/>
        <a:lstStyle/>
        <a:p>
          <a:endParaRPr lang="en-US"/>
        </a:p>
      </dgm:t>
    </dgm:pt>
    <dgm:pt modelId="{BDD2D77D-F3C8-440A-809A-8BC6F47CC8C0}">
      <dgm:prSet custT="1"/>
      <dgm:spPr/>
      <dgm:t>
        <a:bodyPr/>
        <a:lstStyle/>
        <a:p>
          <a:r>
            <a:rPr lang="en-US" altLang="en-US" sz="1500" dirty="0"/>
            <a:t>Appears to struggle to build trust with school counselor as child</a:t>
          </a:r>
        </a:p>
      </dgm:t>
    </dgm:pt>
    <dgm:pt modelId="{0A48B8FD-DBEE-4FA5-824C-3B2B4EBAE358}" type="parTrans" cxnId="{25BE6023-D4B0-4E96-AFB0-E95913D35583}">
      <dgm:prSet/>
      <dgm:spPr/>
      <dgm:t>
        <a:bodyPr/>
        <a:lstStyle/>
        <a:p>
          <a:endParaRPr lang="en-US"/>
        </a:p>
      </dgm:t>
    </dgm:pt>
    <dgm:pt modelId="{FA760F7C-20BF-4EC2-9D2B-4C78B8027D24}" type="sibTrans" cxnId="{25BE6023-D4B0-4E96-AFB0-E95913D35583}">
      <dgm:prSet/>
      <dgm:spPr/>
      <dgm:t>
        <a:bodyPr/>
        <a:lstStyle/>
        <a:p>
          <a:endParaRPr lang="en-US"/>
        </a:p>
      </dgm:t>
    </dgm:pt>
    <dgm:pt modelId="{16C7BDDC-E2E1-46B7-841A-6BD5F7FDDAF4}">
      <dgm:prSet custT="1"/>
      <dgm:spPr/>
      <dgm:t>
        <a:bodyPr/>
        <a:lstStyle/>
        <a:p>
          <a:r>
            <a:rPr lang="en-US" altLang="en-US" sz="1500" dirty="0"/>
            <a:t>Other times, appears to “go off into another world”</a:t>
          </a:r>
        </a:p>
      </dgm:t>
    </dgm:pt>
    <dgm:pt modelId="{1BAA3D37-91A4-465D-8548-0A1ABAD93C5C}" type="parTrans" cxnId="{AA8D2E7A-EFE3-4B1A-B64E-42CAAD4BE4C4}">
      <dgm:prSet/>
      <dgm:spPr/>
      <dgm:t>
        <a:bodyPr/>
        <a:lstStyle/>
        <a:p>
          <a:endParaRPr lang="en-US"/>
        </a:p>
      </dgm:t>
    </dgm:pt>
    <dgm:pt modelId="{06433D69-E5FD-4A77-B9EF-C56F39B30AB6}" type="sibTrans" cxnId="{AA8D2E7A-EFE3-4B1A-B64E-42CAAD4BE4C4}">
      <dgm:prSet/>
      <dgm:spPr/>
      <dgm:t>
        <a:bodyPr/>
        <a:lstStyle/>
        <a:p>
          <a:endParaRPr lang="en-US"/>
        </a:p>
      </dgm:t>
    </dgm:pt>
    <dgm:pt modelId="{D278C4BE-45C5-4D3E-B08F-EA3453F1B36E}">
      <dgm:prSet custT="1"/>
      <dgm:spPr/>
      <dgm:t>
        <a:bodyPr/>
        <a:lstStyle/>
        <a:p>
          <a:r>
            <a:rPr lang="en-US" altLang="en-US" sz="1500" dirty="0"/>
            <a:t>As a young adult, feels angry and struggles to calm down</a:t>
          </a:r>
        </a:p>
      </dgm:t>
    </dgm:pt>
    <dgm:pt modelId="{8E5D7E6A-DDCB-474F-9342-2BD78C1FDB26}" type="parTrans" cxnId="{417250D8-FD6C-49E0-A584-C301BD7FEF1B}">
      <dgm:prSet/>
      <dgm:spPr/>
      <dgm:t>
        <a:bodyPr/>
        <a:lstStyle/>
        <a:p>
          <a:endParaRPr lang="en-US"/>
        </a:p>
      </dgm:t>
    </dgm:pt>
    <dgm:pt modelId="{8ECC4164-8839-4346-ADA7-A501A65EF9BD}" type="sibTrans" cxnId="{417250D8-FD6C-49E0-A584-C301BD7FEF1B}">
      <dgm:prSet/>
      <dgm:spPr/>
      <dgm:t>
        <a:bodyPr/>
        <a:lstStyle/>
        <a:p>
          <a:endParaRPr lang="en-US"/>
        </a:p>
      </dgm:t>
    </dgm:pt>
    <dgm:pt modelId="{7BF44EC9-AAF2-4C6D-B591-BEB1ABBC404D}">
      <dgm:prSet custT="1"/>
      <dgm:spPr/>
      <dgm:t>
        <a:bodyPr/>
        <a:lstStyle/>
        <a:p>
          <a:r>
            <a:rPr lang="en-US" altLang="en-US" sz="1500" dirty="0"/>
            <a:t>Thinking his child and partner might be “better off without” him</a:t>
          </a:r>
        </a:p>
      </dgm:t>
    </dgm:pt>
    <dgm:pt modelId="{E9C23B1C-A8E1-4C4F-B91F-6A167B89F55B}" type="parTrans" cxnId="{8861FBAB-A055-4D18-BD84-060E04992124}">
      <dgm:prSet/>
      <dgm:spPr/>
      <dgm:t>
        <a:bodyPr/>
        <a:lstStyle/>
        <a:p>
          <a:endParaRPr lang="en-US"/>
        </a:p>
      </dgm:t>
    </dgm:pt>
    <dgm:pt modelId="{E2339A85-0207-442A-8E41-70259494DD74}" type="sibTrans" cxnId="{8861FBAB-A055-4D18-BD84-060E04992124}">
      <dgm:prSet/>
      <dgm:spPr/>
      <dgm:t>
        <a:bodyPr/>
        <a:lstStyle/>
        <a:p>
          <a:endParaRPr lang="en-US"/>
        </a:p>
      </dgm:t>
    </dgm:pt>
    <dgm:pt modelId="{7A9B819D-24E5-8B45-9AA3-C7ECD777C078}" type="pres">
      <dgm:prSet presAssocID="{16620626-B27E-400B-9500-A89F332907EF}" presName="linear" presStyleCnt="0">
        <dgm:presLayoutVars>
          <dgm:dir/>
          <dgm:animLvl val="lvl"/>
          <dgm:resizeHandles val="exact"/>
        </dgm:presLayoutVars>
      </dgm:prSet>
      <dgm:spPr/>
    </dgm:pt>
    <dgm:pt modelId="{175634BC-4812-804E-9F22-11356425F3AB}" type="pres">
      <dgm:prSet presAssocID="{03363D44-2498-4848-ADB8-A634846E0CA1}" presName="parentLin" presStyleCnt="0"/>
      <dgm:spPr/>
    </dgm:pt>
    <dgm:pt modelId="{13E1EB1D-9833-F042-86BF-BAA8EDBD530C}" type="pres">
      <dgm:prSet presAssocID="{03363D44-2498-4848-ADB8-A634846E0CA1}" presName="parentLeftMargin" presStyleLbl="node1" presStyleIdx="0" presStyleCnt="4"/>
      <dgm:spPr/>
    </dgm:pt>
    <dgm:pt modelId="{A03F9F7E-E4E9-194E-B981-2C97BA3BC7BC}" type="pres">
      <dgm:prSet presAssocID="{03363D44-2498-4848-ADB8-A634846E0CA1}" presName="parentText" presStyleLbl="node1" presStyleIdx="0" presStyleCnt="4" custLinFactNeighborX="9429" custLinFactNeighborY="-15476">
        <dgm:presLayoutVars>
          <dgm:chMax val="0"/>
          <dgm:bulletEnabled val="1"/>
        </dgm:presLayoutVars>
      </dgm:prSet>
      <dgm:spPr/>
    </dgm:pt>
    <dgm:pt modelId="{AA033047-ECEE-1541-B91E-7259D5604ECD}" type="pres">
      <dgm:prSet presAssocID="{03363D44-2498-4848-ADB8-A634846E0CA1}" presName="negativeSpace" presStyleCnt="0"/>
      <dgm:spPr/>
    </dgm:pt>
    <dgm:pt modelId="{6DC84DD0-BF3E-084E-8E0C-4ACA31380100}" type="pres">
      <dgm:prSet presAssocID="{03363D44-2498-4848-ADB8-A634846E0CA1}" presName="childText" presStyleLbl="conFgAcc1" presStyleIdx="0" presStyleCnt="4" custLinFactY="-3671" custLinFactNeighborX="-133" custLinFactNeighborY="-100000">
        <dgm:presLayoutVars>
          <dgm:bulletEnabled val="1"/>
        </dgm:presLayoutVars>
      </dgm:prSet>
      <dgm:spPr/>
    </dgm:pt>
    <dgm:pt modelId="{7E547784-BDCA-C543-A6E7-E064EC0FD872}" type="pres">
      <dgm:prSet presAssocID="{05E1677C-DCB5-449B-B080-BCA803F02C17}" presName="spaceBetweenRectangles" presStyleCnt="0"/>
      <dgm:spPr/>
    </dgm:pt>
    <dgm:pt modelId="{E3975C45-2231-D946-98A9-EA26A81A8D45}" type="pres">
      <dgm:prSet presAssocID="{2B42C869-1D11-D44B-997C-26260698A457}" presName="parentLin" presStyleCnt="0"/>
      <dgm:spPr/>
    </dgm:pt>
    <dgm:pt modelId="{AA108BEF-F03B-2D42-A9D6-D64846CE25B8}" type="pres">
      <dgm:prSet presAssocID="{2B42C869-1D11-D44B-997C-26260698A457}" presName="parentLeftMargin" presStyleLbl="node1" presStyleIdx="0" presStyleCnt="4"/>
      <dgm:spPr/>
    </dgm:pt>
    <dgm:pt modelId="{2D829AC5-7A5E-3547-87A5-847A753BE5B1}" type="pres">
      <dgm:prSet presAssocID="{2B42C869-1D11-D44B-997C-26260698A457}" presName="parentText" presStyleLbl="node1" presStyleIdx="1" presStyleCnt="4">
        <dgm:presLayoutVars>
          <dgm:chMax val="0"/>
          <dgm:bulletEnabled val="1"/>
        </dgm:presLayoutVars>
      </dgm:prSet>
      <dgm:spPr/>
    </dgm:pt>
    <dgm:pt modelId="{3CD1A4A0-7D4B-6D46-82C9-9D23C0B24938}" type="pres">
      <dgm:prSet presAssocID="{2B42C869-1D11-D44B-997C-26260698A457}" presName="negativeSpace" presStyleCnt="0"/>
      <dgm:spPr/>
    </dgm:pt>
    <dgm:pt modelId="{06618A4A-7C49-A94C-81A8-AC1DF9C7BFA6}" type="pres">
      <dgm:prSet presAssocID="{2B42C869-1D11-D44B-997C-26260698A457}" presName="childText" presStyleLbl="conFgAcc1" presStyleIdx="1" presStyleCnt="4">
        <dgm:presLayoutVars>
          <dgm:bulletEnabled val="1"/>
        </dgm:presLayoutVars>
      </dgm:prSet>
      <dgm:spPr/>
    </dgm:pt>
    <dgm:pt modelId="{591C9054-9C1F-664E-9FB5-22EF3930801B}" type="pres">
      <dgm:prSet presAssocID="{EA07D5E3-9B54-AE41-93AE-E15CC3156073}" presName="spaceBetweenRectangles" presStyleCnt="0"/>
      <dgm:spPr/>
    </dgm:pt>
    <dgm:pt modelId="{367625AF-1ACE-4246-8D69-5D31542104A3}" type="pres">
      <dgm:prSet presAssocID="{D1C15B2C-C61F-794A-B30C-80FAA968D7C3}" presName="parentLin" presStyleCnt="0"/>
      <dgm:spPr/>
    </dgm:pt>
    <dgm:pt modelId="{CC522C21-C33B-CB48-A417-84031EE6DF5F}" type="pres">
      <dgm:prSet presAssocID="{D1C15B2C-C61F-794A-B30C-80FAA968D7C3}" presName="parentLeftMargin" presStyleLbl="node1" presStyleIdx="1" presStyleCnt="4"/>
      <dgm:spPr/>
    </dgm:pt>
    <dgm:pt modelId="{0DC4BCB4-0331-6E4F-AA0E-FC5E0A9669A7}" type="pres">
      <dgm:prSet presAssocID="{D1C15B2C-C61F-794A-B30C-80FAA968D7C3}" presName="parentText" presStyleLbl="node1" presStyleIdx="2" presStyleCnt="4">
        <dgm:presLayoutVars>
          <dgm:chMax val="0"/>
          <dgm:bulletEnabled val="1"/>
        </dgm:presLayoutVars>
      </dgm:prSet>
      <dgm:spPr/>
    </dgm:pt>
    <dgm:pt modelId="{B39874F3-29AD-3A45-A0AD-FD48F0068AA0}" type="pres">
      <dgm:prSet presAssocID="{D1C15B2C-C61F-794A-B30C-80FAA968D7C3}" presName="negativeSpace" presStyleCnt="0"/>
      <dgm:spPr/>
    </dgm:pt>
    <dgm:pt modelId="{C8E812EE-D9CD-9A49-B87B-9E24E9EBF9DE}" type="pres">
      <dgm:prSet presAssocID="{D1C15B2C-C61F-794A-B30C-80FAA968D7C3}" presName="childText" presStyleLbl="conFgAcc1" presStyleIdx="2" presStyleCnt="4">
        <dgm:presLayoutVars>
          <dgm:bulletEnabled val="1"/>
        </dgm:presLayoutVars>
      </dgm:prSet>
      <dgm:spPr/>
    </dgm:pt>
    <dgm:pt modelId="{D82E0B8F-14AF-DB43-BBB8-8D96AC3EFF0A}" type="pres">
      <dgm:prSet presAssocID="{14A3D5C6-BA94-C444-B2AF-0D323975D8E5}" presName="spaceBetweenRectangles" presStyleCnt="0"/>
      <dgm:spPr/>
    </dgm:pt>
    <dgm:pt modelId="{E37B70AF-2C38-AD48-A37F-7F4D055306C9}" type="pres">
      <dgm:prSet presAssocID="{C88503B9-5910-1E4C-A389-7283DF0FA105}" presName="parentLin" presStyleCnt="0"/>
      <dgm:spPr/>
    </dgm:pt>
    <dgm:pt modelId="{13E8E79B-E366-8248-A243-411F26FE4252}" type="pres">
      <dgm:prSet presAssocID="{C88503B9-5910-1E4C-A389-7283DF0FA105}" presName="parentLeftMargin" presStyleLbl="node1" presStyleIdx="2" presStyleCnt="4"/>
      <dgm:spPr/>
    </dgm:pt>
    <dgm:pt modelId="{DA4EBE0D-85D7-784A-818F-EE14BF619B7D}" type="pres">
      <dgm:prSet presAssocID="{C88503B9-5910-1E4C-A389-7283DF0FA105}" presName="parentText" presStyleLbl="node1" presStyleIdx="3" presStyleCnt="4">
        <dgm:presLayoutVars>
          <dgm:chMax val="0"/>
          <dgm:bulletEnabled val="1"/>
        </dgm:presLayoutVars>
      </dgm:prSet>
      <dgm:spPr/>
    </dgm:pt>
    <dgm:pt modelId="{08A61638-A7DA-4D4C-9E57-23C0288AD46A}" type="pres">
      <dgm:prSet presAssocID="{C88503B9-5910-1E4C-A389-7283DF0FA105}" presName="negativeSpace" presStyleCnt="0"/>
      <dgm:spPr/>
    </dgm:pt>
    <dgm:pt modelId="{C6F81214-381B-5E43-B625-158DD4AEC452}" type="pres">
      <dgm:prSet presAssocID="{C88503B9-5910-1E4C-A389-7283DF0FA105}" presName="childText" presStyleLbl="conFgAcc1" presStyleIdx="3" presStyleCnt="4">
        <dgm:presLayoutVars>
          <dgm:bulletEnabled val="1"/>
        </dgm:presLayoutVars>
      </dgm:prSet>
      <dgm:spPr/>
    </dgm:pt>
  </dgm:ptLst>
  <dgm:cxnLst>
    <dgm:cxn modelId="{313DEA01-E6D9-476A-856F-F46EE3F63957}" type="presOf" srcId="{D1C15B2C-C61F-794A-B30C-80FAA968D7C3}" destId="{CC522C21-C33B-CB48-A417-84031EE6DF5F}" srcOrd="0" destOrd="0" presId="urn:microsoft.com/office/officeart/2005/8/layout/list1"/>
    <dgm:cxn modelId="{38C8F906-6D73-424F-81A8-F090049FA3A0}" type="presOf" srcId="{2B42C869-1D11-D44B-997C-26260698A457}" destId="{2D829AC5-7A5E-3547-87A5-847A753BE5B1}" srcOrd="1" destOrd="0" presId="urn:microsoft.com/office/officeart/2005/8/layout/list1"/>
    <dgm:cxn modelId="{2BD47A0F-E402-4BC6-A2C6-F0D67E37009D}" type="presOf" srcId="{F605088F-7020-854A-AF8C-0E3EBFD142A6}" destId="{C6F81214-381B-5E43-B625-158DD4AEC452}" srcOrd="0" destOrd="0" presId="urn:microsoft.com/office/officeart/2005/8/layout/list1"/>
    <dgm:cxn modelId="{13914311-0BEC-47EE-806C-DE4BFA9AAEF5}" type="presOf" srcId="{D1C15B2C-C61F-794A-B30C-80FAA968D7C3}" destId="{0DC4BCB4-0331-6E4F-AA0E-FC5E0A9669A7}" srcOrd="1" destOrd="0" presId="urn:microsoft.com/office/officeart/2005/8/layout/list1"/>
    <dgm:cxn modelId="{CFCB3B1A-2B16-0649-9097-33A91B258622}" srcId="{16620626-B27E-400B-9500-A89F332907EF}" destId="{2B42C869-1D11-D44B-997C-26260698A457}" srcOrd="1" destOrd="0" parTransId="{A619C91B-473E-6E4F-81FB-F7AF48D82598}" sibTransId="{EA07D5E3-9B54-AE41-93AE-E15CC3156073}"/>
    <dgm:cxn modelId="{285F711D-F701-4FED-8F23-45B8CC4B8C6A}" type="presOf" srcId="{28795BBA-EAB7-4AFD-907B-A063370672DA}" destId="{6DC84DD0-BF3E-084E-8E0C-4ACA31380100}" srcOrd="0" destOrd="2" presId="urn:microsoft.com/office/officeart/2005/8/layout/list1"/>
    <dgm:cxn modelId="{DECDC420-1E8F-DC45-8FFD-BEEEBCCC3B8F}" srcId="{03363D44-2498-4848-ADB8-A634846E0CA1}" destId="{4B02F90E-C4A2-ED42-AAC7-25D9F52FCD74}" srcOrd="0" destOrd="0" parTransId="{F3E48728-0313-5C40-9FA5-711E4813337D}" sibTransId="{175A7ED3-A8F2-DF49-8B18-1B19B0218D1D}"/>
    <dgm:cxn modelId="{25BE6023-D4B0-4E96-AFB0-E95913D35583}" srcId="{03363D44-2498-4848-ADB8-A634846E0CA1}" destId="{BDD2D77D-F3C8-440A-809A-8BC6F47CC8C0}" srcOrd="1" destOrd="0" parTransId="{0A48B8FD-DBEE-4FA5-824C-3B2B4EBAE358}" sibTransId="{FA760F7C-20BF-4EC2-9D2B-4C78B8027D24}"/>
    <dgm:cxn modelId="{C5FA1960-0E81-4B23-B79A-131B289186F1}" type="presOf" srcId="{BDD2D77D-F3C8-440A-809A-8BC6F47CC8C0}" destId="{6DC84DD0-BF3E-084E-8E0C-4ACA31380100}" srcOrd="0" destOrd="1" presId="urn:microsoft.com/office/officeart/2005/8/layout/list1"/>
    <dgm:cxn modelId="{B092A060-A9C0-4A02-B90A-CADBBAB3BCA8}" srcId="{2B42C869-1D11-D44B-997C-26260698A457}" destId="{F508AC3D-8CC7-4BBD-9C25-A00BC7AB686E}" srcOrd="1" destOrd="0" parTransId="{E6CA930C-9C44-4088-AF5F-B701E9720226}" sibTransId="{96A5366C-EF7D-4C75-A610-5AFEF1A3E1DB}"/>
    <dgm:cxn modelId="{0DFA9E65-9EF5-467C-8E21-CE8437C9962D}" type="presOf" srcId="{5C86F73B-D97E-6C49-919D-11CF9C484BC4}" destId="{C8E812EE-D9CD-9A49-B87B-9E24E9EBF9DE}" srcOrd="0" destOrd="0" presId="urn:microsoft.com/office/officeart/2005/8/layout/list1"/>
    <dgm:cxn modelId="{91643869-3CD6-476A-A754-FF6D65AA7636}" type="presOf" srcId="{16620626-B27E-400B-9500-A89F332907EF}" destId="{7A9B819D-24E5-8B45-9AA3-C7ECD777C078}" srcOrd="0" destOrd="0" presId="urn:microsoft.com/office/officeart/2005/8/layout/list1"/>
    <dgm:cxn modelId="{723BA46F-52D5-40F4-8169-7172D927B959}" type="presOf" srcId="{F508AC3D-8CC7-4BBD-9C25-A00BC7AB686E}" destId="{06618A4A-7C49-A94C-81A8-AC1DF9C7BFA6}" srcOrd="0" destOrd="1" presId="urn:microsoft.com/office/officeart/2005/8/layout/list1"/>
    <dgm:cxn modelId="{77552C51-9673-C444-8454-CF76D617B834}" srcId="{C88503B9-5910-1E4C-A389-7283DF0FA105}" destId="{F605088F-7020-854A-AF8C-0E3EBFD142A6}" srcOrd="0" destOrd="0" parTransId="{0AF92923-AA6D-F544-90BE-0DDD79625B46}" sibTransId="{95E23AA5-F65E-334F-8FF2-C720D9755709}"/>
    <dgm:cxn modelId="{6BD3AB73-3181-40A7-83E3-EE3BD3E7A78D}" type="presOf" srcId="{16C7BDDC-E2E1-46B7-841A-6BD5F7FDDAF4}" destId="{C8E812EE-D9CD-9A49-B87B-9E24E9EBF9DE}" srcOrd="0" destOrd="1" presId="urn:microsoft.com/office/officeart/2005/8/layout/list1"/>
    <dgm:cxn modelId="{5450D254-CE00-45B8-A1C4-C95DF7225AD0}" type="presOf" srcId="{4B02F90E-C4A2-ED42-AAC7-25D9F52FCD74}" destId="{6DC84DD0-BF3E-084E-8E0C-4ACA31380100}" srcOrd="0" destOrd="0" presId="urn:microsoft.com/office/officeart/2005/8/layout/list1"/>
    <dgm:cxn modelId="{38F9F174-B9A1-4840-A2BF-B2CC5964DEB1}" type="presOf" srcId="{2B765B25-B5D4-054A-B9E0-55A0828558FC}" destId="{06618A4A-7C49-A94C-81A8-AC1DF9C7BFA6}" srcOrd="0" destOrd="0" presId="urn:microsoft.com/office/officeart/2005/8/layout/list1"/>
    <dgm:cxn modelId="{1FD20677-226F-48FB-A4B6-67631640930C}" srcId="{16620626-B27E-400B-9500-A89F332907EF}" destId="{03363D44-2498-4848-ADB8-A634846E0CA1}" srcOrd="0" destOrd="0" parTransId="{7CC571AA-9537-444F-B38C-967280B4A791}" sibTransId="{05E1677C-DCB5-449B-B080-BCA803F02C17}"/>
    <dgm:cxn modelId="{AA8D2E7A-EFE3-4B1A-B64E-42CAAD4BE4C4}" srcId="{D1C15B2C-C61F-794A-B30C-80FAA968D7C3}" destId="{16C7BDDC-E2E1-46B7-841A-6BD5F7FDDAF4}" srcOrd="1" destOrd="0" parTransId="{1BAA3D37-91A4-465D-8548-0A1ABAD93C5C}" sibTransId="{06433D69-E5FD-4A77-B9EF-C56F39B30AB6}"/>
    <dgm:cxn modelId="{E4C8347A-E5AD-40B1-B1C2-54778AEBC0AA}" type="presOf" srcId="{2B42C869-1D11-D44B-997C-26260698A457}" destId="{AA108BEF-F03B-2D42-A9D6-D64846CE25B8}" srcOrd="0" destOrd="0" presId="urn:microsoft.com/office/officeart/2005/8/layout/list1"/>
    <dgm:cxn modelId="{F8DEC980-3D35-4A18-8E8C-D9A969D9821B}" srcId="{03363D44-2498-4848-ADB8-A634846E0CA1}" destId="{28795BBA-EAB7-4AFD-907B-A063370672DA}" srcOrd="2" destOrd="0" parTransId="{FB5E04FA-9A20-4FEA-B193-B730E2536F21}" sibTransId="{6144A1C8-3402-4A33-BD07-5339CC7B8AE6}"/>
    <dgm:cxn modelId="{EA15E398-9733-4FB5-8537-B07FF29A4B27}" type="presOf" srcId="{C88503B9-5910-1E4C-A389-7283DF0FA105}" destId="{DA4EBE0D-85D7-784A-818F-EE14BF619B7D}" srcOrd="1" destOrd="0" presId="urn:microsoft.com/office/officeart/2005/8/layout/list1"/>
    <dgm:cxn modelId="{B43B339E-DF63-4367-A75C-BAA36F85F915}" type="presOf" srcId="{03363D44-2498-4848-ADB8-A634846E0CA1}" destId="{A03F9F7E-E4E9-194E-B981-2C97BA3BC7BC}" srcOrd="1" destOrd="0" presId="urn:microsoft.com/office/officeart/2005/8/layout/list1"/>
    <dgm:cxn modelId="{E8E9D4A2-5290-2049-BAE5-2B273D02C1BA}" srcId="{2B42C869-1D11-D44B-997C-26260698A457}" destId="{2B765B25-B5D4-054A-B9E0-55A0828558FC}" srcOrd="0" destOrd="0" parTransId="{F5FD625E-E6CD-1843-9A08-B2C138DBDEF9}" sibTransId="{6A9CAAF4-BE63-3C41-B336-B1AFEB8A24D9}"/>
    <dgm:cxn modelId="{2B2F69A8-83AB-8646-93E9-8D278DC3D36E}" srcId="{16620626-B27E-400B-9500-A89F332907EF}" destId="{C88503B9-5910-1E4C-A389-7283DF0FA105}" srcOrd="3" destOrd="0" parTransId="{418E1A46-0A96-F24C-899C-CF6B15ADC88D}" sibTransId="{CCC6A3C9-9FEA-A04C-94E5-F10B496C19FE}"/>
    <dgm:cxn modelId="{8861FBAB-A055-4D18-BD84-060E04992124}" srcId="{C88503B9-5910-1E4C-A389-7283DF0FA105}" destId="{7BF44EC9-AAF2-4C6D-B591-BEB1ABBC404D}" srcOrd="1" destOrd="0" parTransId="{E9C23B1C-A8E1-4C4F-B91F-6A167B89F55B}" sibTransId="{E2339A85-0207-442A-8E41-70259494DD74}"/>
    <dgm:cxn modelId="{A3B406C7-5B17-4A17-B3F1-C7573C42D5CB}" type="presOf" srcId="{7BF44EC9-AAF2-4C6D-B591-BEB1ABBC404D}" destId="{C6F81214-381B-5E43-B625-158DD4AEC452}" srcOrd="0" destOrd="1" presId="urn:microsoft.com/office/officeart/2005/8/layout/list1"/>
    <dgm:cxn modelId="{C174C8D7-323A-4287-83B2-820658D92FD3}" type="presOf" srcId="{C88503B9-5910-1E4C-A389-7283DF0FA105}" destId="{13E8E79B-E366-8248-A243-411F26FE4252}" srcOrd="0" destOrd="0" presId="urn:microsoft.com/office/officeart/2005/8/layout/list1"/>
    <dgm:cxn modelId="{417250D8-FD6C-49E0-A584-C301BD7FEF1B}" srcId="{D1C15B2C-C61F-794A-B30C-80FAA968D7C3}" destId="{D278C4BE-45C5-4D3E-B08F-EA3453F1B36E}" srcOrd="2" destOrd="0" parTransId="{8E5D7E6A-DDCB-474F-9342-2BD78C1FDB26}" sibTransId="{8ECC4164-8839-4346-ADA7-A501A65EF9BD}"/>
    <dgm:cxn modelId="{886790D9-2F2B-354E-A96E-CE7C388968FC}" srcId="{16620626-B27E-400B-9500-A89F332907EF}" destId="{D1C15B2C-C61F-794A-B30C-80FAA968D7C3}" srcOrd="2" destOrd="0" parTransId="{AA9F9785-21CB-A840-9F78-4DAE72127AEA}" sibTransId="{14A3D5C6-BA94-C444-B2AF-0D323975D8E5}"/>
    <dgm:cxn modelId="{03AC71F5-68FB-CC4D-A912-E6F15F0FA8F0}" srcId="{D1C15B2C-C61F-794A-B30C-80FAA968D7C3}" destId="{5C86F73B-D97E-6C49-919D-11CF9C484BC4}" srcOrd="0" destOrd="0" parTransId="{9EA23A49-B008-454A-9A02-752C94044F1F}" sibTransId="{C3BB3EA7-7B65-B548-A1F1-955BC85C411B}"/>
    <dgm:cxn modelId="{66E7D8FB-2067-4330-BB14-D18CE7BBCF96}" type="presOf" srcId="{03363D44-2498-4848-ADB8-A634846E0CA1}" destId="{13E1EB1D-9833-F042-86BF-BAA8EDBD530C}" srcOrd="0" destOrd="0" presId="urn:microsoft.com/office/officeart/2005/8/layout/list1"/>
    <dgm:cxn modelId="{821FCFFE-3E45-409C-A31F-58F639201BEE}" type="presOf" srcId="{D278C4BE-45C5-4D3E-B08F-EA3453F1B36E}" destId="{C8E812EE-D9CD-9A49-B87B-9E24E9EBF9DE}" srcOrd="0" destOrd="2" presId="urn:microsoft.com/office/officeart/2005/8/layout/list1"/>
    <dgm:cxn modelId="{4022570B-5943-4729-8B5F-899C55D0B362}" type="presParOf" srcId="{7A9B819D-24E5-8B45-9AA3-C7ECD777C078}" destId="{175634BC-4812-804E-9F22-11356425F3AB}" srcOrd="0" destOrd="0" presId="urn:microsoft.com/office/officeart/2005/8/layout/list1"/>
    <dgm:cxn modelId="{552C639A-E94D-4E26-9E66-AE7DE9417A9A}" type="presParOf" srcId="{175634BC-4812-804E-9F22-11356425F3AB}" destId="{13E1EB1D-9833-F042-86BF-BAA8EDBD530C}" srcOrd="0" destOrd="0" presId="urn:microsoft.com/office/officeart/2005/8/layout/list1"/>
    <dgm:cxn modelId="{8C521F29-F42A-4699-84E0-795121FC51D7}" type="presParOf" srcId="{175634BC-4812-804E-9F22-11356425F3AB}" destId="{A03F9F7E-E4E9-194E-B981-2C97BA3BC7BC}" srcOrd="1" destOrd="0" presId="urn:microsoft.com/office/officeart/2005/8/layout/list1"/>
    <dgm:cxn modelId="{DC579022-F11A-449F-8596-BDC4C984D431}" type="presParOf" srcId="{7A9B819D-24E5-8B45-9AA3-C7ECD777C078}" destId="{AA033047-ECEE-1541-B91E-7259D5604ECD}" srcOrd="1" destOrd="0" presId="urn:microsoft.com/office/officeart/2005/8/layout/list1"/>
    <dgm:cxn modelId="{CF3BE55E-F65E-4A05-A0C4-710618AC2D01}" type="presParOf" srcId="{7A9B819D-24E5-8B45-9AA3-C7ECD777C078}" destId="{6DC84DD0-BF3E-084E-8E0C-4ACA31380100}" srcOrd="2" destOrd="0" presId="urn:microsoft.com/office/officeart/2005/8/layout/list1"/>
    <dgm:cxn modelId="{51F86E14-8F09-4FF3-B109-E296008A0290}" type="presParOf" srcId="{7A9B819D-24E5-8B45-9AA3-C7ECD777C078}" destId="{7E547784-BDCA-C543-A6E7-E064EC0FD872}" srcOrd="3" destOrd="0" presId="urn:microsoft.com/office/officeart/2005/8/layout/list1"/>
    <dgm:cxn modelId="{21CED5BF-037D-42F2-9FD3-2D008E7A3C10}" type="presParOf" srcId="{7A9B819D-24E5-8B45-9AA3-C7ECD777C078}" destId="{E3975C45-2231-D946-98A9-EA26A81A8D45}" srcOrd="4" destOrd="0" presId="urn:microsoft.com/office/officeart/2005/8/layout/list1"/>
    <dgm:cxn modelId="{C8044F2D-165B-4DEE-8D7C-6E0B95DC3686}" type="presParOf" srcId="{E3975C45-2231-D946-98A9-EA26A81A8D45}" destId="{AA108BEF-F03B-2D42-A9D6-D64846CE25B8}" srcOrd="0" destOrd="0" presId="urn:microsoft.com/office/officeart/2005/8/layout/list1"/>
    <dgm:cxn modelId="{65281BD5-81E6-4805-88A0-536CE9D11336}" type="presParOf" srcId="{E3975C45-2231-D946-98A9-EA26A81A8D45}" destId="{2D829AC5-7A5E-3547-87A5-847A753BE5B1}" srcOrd="1" destOrd="0" presId="urn:microsoft.com/office/officeart/2005/8/layout/list1"/>
    <dgm:cxn modelId="{261E8625-E58C-4501-A930-7AB7B88F88F1}" type="presParOf" srcId="{7A9B819D-24E5-8B45-9AA3-C7ECD777C078}" destId="{3CD1A4A0-7D4B-6D46-82C9-9D23C0B24938}" srcOrd="5" destOrd="0" presId="urn:microsoft.com/office/officeart/2005/8/layout/list1"/>
    <dgm:cxn modelId="{FFCB6F27-1CF9-4A76-B81F-C19F76C23228}" type="presParOf" srcId="{7A9B819D-24E5-8B45-9AA3-C7ECD777C078}" destId="{06618A4A-7C49-A94C-81A8-AC1DF9C7BFA6}" srcOrd="6" destOrd="0" presId="urn:microsoft.com/office/officeart/2005/8/layout/list1"/>
    <dgm:cxn modelId="{CBF850C7-2822-49AD-898D-E237334776F5}" type="presParOf" srcId="{7A9B819D-24E5-8B45-9AA3-C7ECD777C078}" destId="{591C9054-9C1F-664E-9FB5-22EF3930801B}" srcOrd="7" destOrd="0" presId="urn:microsoft.com/office/officeart/2005/8/layout/list1"/>
    <dgm:cxn modelId="{4B8BB683-D747-4089-A396-EDA3BC38D50B}" type="presParOf" srcId="{7A9B819D-24E5-8B45-9AA3-C7ECD777C078}" destId="{367625AF-1ACE-4246-8D69-5D31542104A3}" srcOrd="8" destOrd="0" presId="urn:microsoft.com/office/officeart/2005/8/layout/list1"/>
    <dgm:cxn modelId="{FD76478F-137E-4F42-A818-A421921E56F1}" type="presParOf" srcId="{367625AF-1ACE-4246-8D69-5D31542104A3}" destId="{CC522C21-C33B-CB48-A417-84031EE6DF5F}" srcOrd="0" destOrd="0" presId="urn:microsoft.com/office/officeart/2005/8/layout/list1"/>
    <dgm:cxn modelId="{E426A865-7A55-4BC2-AAA8-2EA8DFDE242E}" type="presParOf" srcId="{367625AF-1ACE-4246-8D69-5D31542104A3}" destId="{0DC4BCB4-0331-6E4F-AA0E-FC5E0A9669A7}" srcOrd="1" destOrd="0" presId="urn:microsoft.com/office/officeart/2005/8/layout/list1"/>
    <dgm:cxn modelId="{B71B3B26-C21D-4C16-9F6E-25FDE2378980}" type="presParOf" srcId="{7A9B819D-24E5-8B45-9AA3-C7ECD777C078}" destId="{B39874F3-29AD-3A45-A0AD-FD48F0068AA0}" srcOrd="9" destOrd="0" presId="urn:microsoft.com/office/officeart/2005/8/layout/list1"/>
    <dgm:cxn modelId="{049D4896-EC3B-4BF9-93D8-A46694FD472B}" type="presParOf" srcId="{7A9B819D-24E5-8B45-9AA3-C7ECD777C078}" destId="{C8E812EE-D9CD-9A49-B87B-9E24E9EBF9DE}" srcOrd="10" destOrd="0" presId="urn:microsoft.com/office/officeart/2005/8/layout/list1"/>
    <dgm:cxn modelId="{9665AE11-BBA7-4F0C-9261-6249C69670D4}" type="presParOf" srcId="{7A9B819D-24E5-8B45-9AA3-C7ECD777C078}" destId="{D82E0B8F-14AF-DB43-BBB8-8D96AC3EFF0A}" srcOrd="11" destOrd="0" presId="urn:microsoft.com/office/officeart/2005/8/layout/list1"/>
    <dgm:cxn modelId="{A715E35F-9374-411F-90C5-5E47E43C4790}" type="presParOf" srcId="{7A9B819D-24E5-8B45-9AA3-C7ECD777C078}" destId="{E37B70AF-2C38-AD48-A37F-7F4D055306C9}" srcOrd="12" destOrd="0" presId="urn:microsoft.com/office/officeart/2005/8/layout/list1"/>
    <dgm:cxn modelId="{4D18A350-6866-4EF5-A7A0-FFCFBE80487F}" type="presParOf" srcId="{E37B70AF-2C38-AD48-A37F-7F4D055306C9}" destId="{13E8E79B-E366-8248-A243-411F26FE4252}" srcOrd="0" destOrd="0" presId="urn:microsoft.com/office/officeart/2005/8/layout/list1"/>
    <dgm:cxn modelId="{F8A07B2C-F525-4DCC-9884-DAC116EB13AB}" type="presParOf" srcId="{E37B70AF-2C38-AD48-A37F-7F4D055306C9}" destId="{DA4EBE0D-85D7-784A-818F-EE14BF619B7D}" srcOrd="1" destOrd="0" presId="urn:microsoft.com/office/officeart/2005/8/layout/list1"/>
    <dgm:cxn modelId="{D7D938BB-394D-46C9-A21A-6F757F118529}" type="presParOf" srcId="{7A9B819D-24E5-8B45-9AA3-C7ECD777C078}" destId="{08A61638-A7DA-4D4C-9E57-23C0288AD46A}" srcOrd="13" destOrd="0" presId="urn:microsoft.com/office/officeart/2005/8/layout/list1"/>
    <dgm:cxn modelId="{F1C785F7-E19F-4B28-80F2-A62C0033DCA5}" type="presParOf" srcId="{7A9B819D-24E5-8B45-9AA3-C7ECD777C078}" destId="{C6F81214-381B-5E43-B625-158DD4AEC45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9FD61A-89E9-47A8-95ED-D413D56B9574}" type="doc">
      <dgm:prSet loTypeId="urn:microsoft.com/office/officeart/2005/8/layout/chart3" loCatId="cycle" qsTypeId="urn:microsoft.com/office/officeart/2005/8/quickstyle/simple4" qsCatId="simple" csTypeId="urn:microsoft.com/office/officeart/2005/8/colors/accent5_3" csCatId="accent5"/>
      <dgm:spPr/>
      <dgm:t>
        <a:bodyPr/>
        <a:lstStyle/>
        <a:p>
          <a:endParaRPr lang="en-US"/>
        </a:p>
      </dgm:t>
    </dgm:pt>
    <dgm:pt modelId="{6CE0F34C-7066-4365-84B7-4550008CEFD7}">
      <dgm:prSet/>
      <dgm:spPr/>
      <dgm:t>
        <a:bodyPr/>
        <a:lstStyle/>
        <a:p>
          <a:r>
            <a:rPr lang="en-US" dirty="0"/>
            <a:t>Safety</a:t>
          </a:r>
        </a:p>
      </dgm:t>
    </dgm:pt>
    <dgm:pt modelId="{BEF9022E-AB2F-46B1-B9B7-14F877263C62}" type="parTrans" cxnId="{83D088C8-4771-432A-8303-EC8BD5545848}">
      <dgm:prSet/>
      <dgm:spPr/>
      <dgm:t>
        <a:bodyPr/>
        <a:lstStyle/>
        <a:p>
          <a:endParaRPr lang="en-US"/>
        </a:p>
      </dgm:t>
    </dgm:pt>
    <dgm:pt modelId="{5D7AE334-2B9E-4201-B4AD-8D39FE5A9E53}" type="sibTrans" cxnId="{83D088C8-4771-432A-8303-EC8BD5545848}">
      <dgm:prSet/>
      <dgm:spPr/>
      <dgm:t>
        <a:bodyPr/>
        <a:lstStyle/>
        <a:p>
          <a:endParaRPr lang="en-US"/>
        </a:p>
      </dgm:t>
    </dgm:pt>
    <dgm:pt modelId="{8D2ADA0B-E49A-433F-8087-6C746CBABDB2}">
      <dgm:prSet/>
      <dgm:spPr/>
      <dgm:t>
        <a:bodyPr/>
        <a:lstStyle/>
        <a:p>
          <a:r>
            <a:rPr lang="en-US" dirty="0"/>
            <a:t>Trustworthiness &amp; Transparency</a:t>
          </a:r>
        </a:p>
      </dgm:t>
    </dgm:pt>
    <dgm:pt modelId="{CC12EA88-829A-41C2-BCD6-23B021C74FA2}" type="parTrans" cxnId="{B2F4A279-BC6B-450E-90C5-0A2F2FAA1042}">
      <dgm:prSet/>
      <dgm:spPr/>
      <dgm:t>
        <a:bodyPr/>
        <a:lstStyle/>
        <a:p>
          <a:endParaRPr lang="en-US"/>
        </a:p>
      </dgm:t>
    </dgm:pt>
    <dgm:pt modelId="{1120F90B-F29B-4233-B755-254F1632CBCF}" type="sibTrans" cxnId="{B2F4A279-BC6B-450E-90C5-0A2F2FAA1042}">
      <dgm:prSet/>
      <dgm:spPr/>
      <dgm:t>
        <a:bodyPr/>
        <a:lstStyle/>
        <a:p>
          <a:endParaRPr lang="en-US"/>
        </a:p>
      </dgm:t>
    </dgm:pt>
    <dgm:pt modelId="{6CE58AF0-9FD3-4E98-8FAA-D4C6E6628376}">
      <dgm:prSet/>
      <dgm:spPr/>
      <dgm:t>
        <a:bodyPr/>
        <a:lstStyle/>
        <a:p>
          <a:r>
            <a:rPr lang="en-US" dirty="0"/>
            <a:t>Peer Support</a:t>
          </a:r>
        </a:p>
      </dgm:t>
    </dgm:pt>
    <dgm:pt modelId="{F19367B3-FD72-4B45-841C-20BDCF86833E}" type="parTrans" cxnId="{AF109B68-0458-456F-9FD6-106BB1631745}">
      <dgm:prSet/>
      <dgm:spPr/>
      <dgm:t>
        <a:bodyPr/>
        <a:lstStyle/>
        <a:p>
          <a:endParaRPr lang="en-US"/>
        </a:p>
      </dgm:t>
    </dgm:pt>
    <dgm:pt modelId="{927FFA50-4197-42DF-96FD-75D56133FFF4}" type="sibTrans" cxnId="{AF109B68-0458-456F-9FD6-106BB1631745}">
      <dgm:prSet/>
      <dgm:spPr/>
      <dgm:t>
        <a:bodyPr/>
        <a:lstStyle/>
        <a:p>
          <a:endParaRPr lang="en-US"/>
        </a:p>
      </dgm:t>
    </dgm:pt>
    <dgm:pt modelId="{7610C310-674F-49CA-9469-1F7ED2F197E3}">
      <dgm:prSet/>
      <dgm:spPr/>
      <dgm:t>
        <a:bodyPr/>
        <a:lstStyle/>
        <a:p>
          <a:r>
            <a:rPr lang="en-US" dirty="0"/>
            <a:t>Collaboration &amp; Mutuality</a:t>
          </a:r>
        </a:p>
      </dgm:t>
    </dgm:pt>
    <dgm:pt modelId="{5BBAEC53-9E98-4852-AD31-953A45D9CA1F}" type="parTrans" cxnId="{D35E89B9-255F-4676-9946-07D75E3784A3}">
      <dgm:prSet/>
      <dgm:spPr/>
      <dgm:t>
        <a:bodyPr/>
        <a:lstStyle/>
        <a:p>
          <a:endParaRPr lang="en-US"/>
        </a:p>
      </dgm:t>
    </dgm:pt>
    <dgm:pt modelId="{0CCF9310-057A-4DEB-B5BE-319853E2C09A}" type="sibTrans" cxnId="{D35E89B9-255F-4676-9946-07D75E3784A3}">
      <dgm:prSet/>
      <dgm:spPr/>
      <dgm:t>
        <a:bodyPr/>
        <a:lstStyle/>
        <a:p>
          <a:endParaRPr lang="en-US"/>
        </a:p>
      </dgm:t>
    </dgm:pt>
    <dgm:pt modelId="{66FEF264-073C-4AB3-964A-83FF82E947C2}">
      <dgm:prSet/>
      <dgm:spPr/>
      <dgm:t>
        <a:bodyPr/>
        <a:lstStyle/>
        <a:p>
          <a:r>
            <a:rPr lang="en-US" dirty="0"/>
            <a:t>Empowerment, Voice &amp; Choice</a:t>
          </a:r>
        </a:p>
      </dgm:t>
    </dgm:pt>
    <dgm:pt modelId="{3BD0C92A-A05F-4943-8405-D639DDBA90B2}" type="parTrans" cxnId="{0C32496E-E9EA-4B76-A33C-7BEC673D0D82}">
      <dgm:prSet/>
      <dgm:spPr/>
      <dgm:t>
        <a:bodyPr/>
        <a:lstStyle/>
        <a:p>
          <a:endParaRPr lang="en-US"/>
        </a:p>
      </dgm:t>
    </dgm:pt>
    <dgm:pt modelId="{BB410ED8-9C96-49A1-A95F-8FBF788845F9}" type="sibTrans" cxnId="{0C32496E-E9EA-4B76-A33C-7BEC673D0D82}">
      <dgm:prSet/>
      <dgm:spPr/>
      <dgm:t>
        <a:bodyPr/>
        <a:lstStyle/>
        <a:p>
          <a:endParaRPr lang="en-US"/>
        </a:p>
      </dgm:t>
    </dgm:pt>
    <dgm:pt modelId="{1226385D-4BDF-455E-833E-9B1797CBF02A}">
      <dgm:prSet/>
      <dgm:spPr/>
      <dgm:t>
        <a:bodyPr/>
        <a:lstStyle/>
        <a:p>
          <a:r>
            <a:rPr lang="en-US" dirty="0"/>
            <a:t>Cultural, Historical &amp; Gender Issues</a:t>
          </a:r>
        </a:p>
      </dgm:t>
    </dgm:pt>
    <dgm:pt modelId="{14A0BF62-4BC8-4022-9BD6-96CED0C96E8D}" type="parTrans" cxnId="{E4FE864F-A62C-4AB4-8FDC-DBFB63A4BE15}">
      <dgm:prSet/>
      <dgm:spPr/>
      <dgm:t>
        <a:bodyPr/>
        <a:lstStyle/>
        <a:p>
          <a:endParaRPr lang="en-US"/>
        </a:p>
      </dgm:t>
    </dgm:pt>
    <dgm:pt modelId="{21EC6664-24C7-480C-85A9-50220B6A26DA}" type="sibTrans" cxnId="{E4FE864F-A62C-4AB4-8FDC-DBFB63A4BE15}">
      <dgm:prSet/>
      <dgm:spPr/>
      <dgm:t>
        <a:bodyPr/>
        <a:lstStyle/>
        <a:p>
          <a:endParaRPr lang="en-US"/>
        </a:p>
      </dgm:t>
    </dgm:pt>
    <dgm:pt modelId="{C17F7C7D-C88E-C94C-9541-7CBAB018C1CB}" type="pres">
      <dgm:prSet presAssocID="{209FD61A-89E9-47A8-95ED-D413D56B9574}" presName="compositeShape" presStyleCnt="0">
        <dgm:presLayoutVars>
          <dgm:chMax val="7"/>
          <dgm:dir/>
          <dgm:resizeHandles val="exact"/>
        </dgm:presLayoutVars>
      </dgm:prSet>
      <dgm:spPr/>
    </dgm:pt>
    <dgm:pt modelId="{B290E5FC-E12D-1C43-978F-EF99F8EEEF5F}" type="pres">
      <dgm:prSet presAssocID="{209FD61A-89E9-47A8-95ED-D413D56B9574}" presName="wedge1" presStyleLbl="node1" presStyleIdx="0" presStyleCnt="6"/>
      <dgm:spPr/>
    </dgm:pt>
    <dgm:pt modelId="{4C55C923-0CF9-AE43-82D2-B558163B0AA2}" type="pres">
      <dgm:prSet presAssocID="{209FD61A-89E9-47A8-95ED-D413D56B9574}" presName="wedge1Tx" presStyleLbl="node1" presStyleIdx="0" presStyleCnt="6">
        <dgm:presLayoutVars>
          <dgm:chMax val="0"/>
          <dgm:chPref val="0"/>
          <dgm:bulletEnabled val="1"/>
        </dgm:presLayoutVars>
      </dgm:prSet>
      <dgm:spPr/>
    </dgm:pt>
    <dgm:pt modelId="{B95FA19F-109C-544E-8B1D-5E26AC09B3FB}" type="pres">
      <dgm:prSet presAssocID="{209FD61A-89E9-47A8-95ED-D413D56B9574}" presName="wedge2" presStyleLbl="node1" presStyleIdx="1" presStyleCnt="6"/>
      <dgm:spPr/>
    </dgm:pt>
    <dgm:pt modelId="{8E4BADCA-072F-174B-8566-90F87745979D}" type="pres">
      <dgm:prSet presAssocID="{209FD61A-89E9-47A8-95ED-D413D56B9574}" presName="wedge2Tx" presStyleLbl="node1" presStyleIdx="1" presStyleCnt="6">
        <dgm:presLayoutVars>
          <dgm:chMax val="0"/>
          <dgm:chPref val="0"/>
          <dgm:bulletEnabled val="1"/>
        </dgm:presLayoutVars>
      </dgm:prSet>
      <dgm:spPr/>
    </dgm:pt>
    <dgm:pt modelId="{082A65F7-F5AE-864E-9BC3-218DD06F7851}" type="pres">
      <dgm:prSet presAssocID="{209FD61A-89E9-47A8-95ED-D413D56B9574}" presName="wedge3" presStyleLbl="node1" presStyleIdx="2" presStyleCnt="6"/>
      <dgm:spPr/>
    </dgm:pt>
    <dgm:pt modelId="{4671BE4F-CAE4-A64A-B215-5408FE26915C}" type="pres">
      <dgm:prSet presAssocID="{209FD61A-89E9-47A8-95ED-D413D56B9574}" presName="wedge3Tx" presStyleLbl="node1" presStyleIdx="2" presStyleCnt="6">
        <dgm:presLayoutVars>
          <dgm:chMax val="0"/>
          <dgm:chPref val="0"/>
          <dgm:bulletEnabled val="1"/>
        </dgm:presLayoutVars>
      </dgm:prSet>
      <dgm:spPr/>
    </dgm:pt>
    <dgm:pt modelId="{971FE789-5712-C643-8705-C60631B5CC4D}" type="pres">
      <dgm:prSet presAssocID="{209FD61A-89E9-47A8-95ED-D413D56B9574}" presName="wedge4" presStyleLbl="node1" presStyleIdx="3" presStyleCnt="6"/>
      <dgm:spPr/>
    </dgm:pt>
    <dgm:pt modelId="{CD5F6196-0083-8149-B5B2-EC72E07A1A88}" type="pres">
      <dgm:prSet presAssocID="{209FD61A-89E9-47A8-95ED-D413D56B9574}" presName="wedge4Tx" presStyleLbl="node1" presStyleIdx="3" presStyleCnt="6">
        <dgm:presLayoutVars>
          <dgm:chMax val="0"/>
          <dgm:chPref val="0"/>
          <dgm:bulletEnabled val="1"/>
        </dgm:presLayoutVars>
      </dgm:prSet>
      <dgm:spPr/>
    </dgm:pt>
    <dgm:pt modelId="{05C58FA4-3A60-614E-AFC3-618A0123B11D}" type="pres">
      <dgm:prSet presAssocID="{209FD61A-89E9-47A8-95ED-D413D56B9574}" presName="wedge5" presStyleLbl="node1" presStyleIdx="4" presStyleCnt="6"/>
      <dgm:spPr/>
    </dgm:pt>
    <dgm:pt modelId="{5F183D28-9C92-9346-967B-8336BAD86DCB}" type="pres">
      <dgm:prSet presAssocID="{209FD61A-89E9-47A8-95ED-D413D56B9574}" presName="wedge5Tx" presStyleLbl="node1" presStyleIdx="4" presStyleCnt="6">
        <dgm:presLayoutVars>
          <dgm:chMax val="0"/>
          <dgm:chPref val="0"/>
          <dgm:bulletEnabled val="1"/>
        </dgm:presLayoutVars>
      </dgm:prSet>
      <dgm:spPr/>
    </dgm:pt>
    <dgm:pt modelId="{6E58FD0A-BE4C-8047-9778-8B0E741AC102}" type="pres">
      <dgm:prSet presAssocID="{209FD61A-89E9-47A8-95ED-D413D56B9574}" presName="wedge6" presStyleLbl="node1" presStyleIdx="5" presStyleCnt="6"/>
      <dgm:spPr/>
    </dgm:pt>
    <dgm:pt modelId="{9F38D7FC-64C1-B74B-81BA-9BE423C61263}" type="pres">
      <dgm:prSet presAssocID="{209FD61A-89E9-47A8-95ED-D413D56B9574}" presName="wedge6Tx" presStyleLbl="node1" presStyleIdx="5" presStyleCnt="6">
        <dgm:presLayoutVars>
          <dgm:chMax val="0"/>
          <dgm:chPref val="0"/>
          <dgm:bulletEnabled val="1"/>
        </dgm:presLayoutVars>
      </dgm:prSet>
      <dgm:spPr/>
    </dgm:pt>
  </dgm:ptLst>
  <dgm:cxnLst>
    <dgm:cxn modelId="{4D13F20D-369B-6442-A95C-F31D2B342351}" type="presOf" srcId="{7610C310-674F-49CA-9469-1F7ED2F197E3}" destId="{971FE789-5712-C643-8705-C60631B5CC4D}" srcOrd="0" destOrd="0" presId="urn:microsoft.com/office/officeart/2005/8/layout/chart3"/>
    <dgm:cxn modelId="{662E6662-E0D1-A645-913A-8755B2098EC7}" type="presOf" srcId="{66FEF264-073C-4AB3-964A-83FF82E947C2}" destId="{5F183D28-9C92-9346-967B-8336BAD86DCB}" srcOrd="1" destOrd="0" presId="urn:microsoft.com/office/officeart/2005/8/layout/chart3"/>
    <dgm:cxn modelId="{EED49268-7AD2-534A-B988-07AFCA631BE9}" type="presOf" srcId="{66FEF264-073C-4AB3-964A-83FF82E947C2}" destId="{05C58FA4-3A60-614E-AFC3-618A0123B11D}" srcOrd="0" destOrd="0" presId="urn:microsoft.com/office/officeart/2005/8/layout/chart3"/>
    <dgm:cxn modelId="{AF109B68-0458-456F-9FD6-106BB1631745}" srcId="{209FD61A-89E9-47A8-95ED-D413D56B9574}" destId="{6CE58AF0-9FD3-4E98-8FAA-D4C6E6628376}" srcOrd="2" destOrd="0" parTransId="{F19367B3-FD72-4B45-841C-20BDCF86833E}" sibTransId="{927FFA50-4197-42DF-96FD-75D56133FFF4}"/>
    <dgm:cxn modelId="{0C32496E-E9EA-4B76-A33C-7BEC673D0D82}" srcId="{209FD61A-89E9-47A8-95ED-D413D56B9574}" destId="{66FEF264-073C-4AB3-964A-83FF82E947C2}" srcOrd="4" destOrd="0" parTransId="{3BD0C92A-A05F-4943-8405-D639DDBA90B2}" sibTransId="{BB410ED8-9C96-49A1-A95F-8FBF788845F9}"/>
    <dgm:cxn modelId="{40354C6F-8DC8-3840-9F6F-9DB1DFDA201C}" type="presOf" srcId="{6CE0F34C-7066-4365-84B7-4550008CEFD7}" destId="{4C55C923-0CF9-AE43-82D2-B558163B0AA2}" srcOrd="1" destOrd="0" presId="urn:microsoft.com/office/officeart/2005/8/layout/chart3"/>
    <dgm:cxn modelId="{E4FE864F-A62C-4AB4-8FDC-DBFB63A4BE15}" srcId="{209FD61A-89E9-47A8-95ED-D413D56B9574}" destId="{1226385D-4BDF-455E-833E-9B1797CBF02A}" srcOrd="5" destOrd="0" parTransId="{14A0BF62-4BC8-4022-9BD6-96CED0C96E8D}" sibTransId="{21EC6664-24C7-480C-85A9-50220B6A26DA}"/>
    <dgm:cxn modelId="{B2F4A279-BC6B-450E-90C5-0A2F2FAA1042}" srcId="{209FD61A-89E9-47A8-95ED-D413D56B9574}" destId="{8D2ADA0B-E49A-433F-8087-6C746CBABDB2}" srcOrd="1" destOrd="0" parTransId="{CC12EA88-829A-41C2-BCD6-23B021C74FA2}" sibTransId="{1120F90B-F29B-4233-B755-254F1632CBCF}"/>
    <dgm:cxn modelId="{482DD55A-AAEB-ED41-9A2B-FB748DB0DFC8}" type="presOf" srcId="{7610C310-674F-49CA-9469-1F7ED2F197E3}" destId="{CD5F6196-0083-8149-B5B2-EC72E07A1A88}" srcOrd="1" destOrd="0" presId="urn:microsoft.com/office/officeart/2005/8/layout/chart3"/>
    <dgm:cxn modelId="{97EB3E85-6B75-1340-B563-3AE34D185783}" type="presOf" srcId="{209FD61A-89E9-47A8-95ED-D413D56B9574}" destId="{C17F7C7D-C88E-C94C-9541-7CBAB018C1CB}" srcOrd="0" destOrd="0" presId="urn:microsoft.com/office/officeart/2005/8/layout/chart3"/>
    <dgm:cxn modelId="{A3B2F598-7097-B143-B8CD-903ACC8B9881}" type="presOf" srcId="{1226385D-4BDF-455E-833E-9B1797CBF02A}" destId="{9F38D7FC-64C1-B74B-81BA-9BE423C61263}" srcOrd="1" destOrd="0" presId="urn:microsoft.com/office/officeart/2005/8/layout/chart3"/>
    <dgm:cxn modelId="{56DA3B9F-9556-0747-AB89-FEC718927D70}" type="presOf" srcId="{6CE58AF0-9FD3-4E98-8FAA-D4C6E6628376}" destId="{082A65F7-F5AE-864E-9BC3-218DD06F7851}" srcOrd="0" destOrd="0" presId="urn:microsoft.com/office/officeart/2005/8/layout/chart3"/>
    <dgm:cxn modelId="{0CDE30A0-DB2F-E14A-8CBF-321A2D19B0E0}" type="presOf" srcId="{6CE0F34C-7066-4365-84B7-4550008CEFD7}" destId="{B290E5FC-E12D-1C43-978F-EF99F8EEEF5F}" srcOrd="0" destOrd="0" presId="urn:microsoft.com/office/officeart/2005/8/layout/chart3"/>
    <dgm:cxn modelId="{B2E7B6AC-7DBF-8742-B191-9E5CE6528041}" type="presOf" srcId="{8D2ADA0B-E49A-433F-8087-6C746CBABDB2}" destId="{8E4BADCA-072F-174B-8566-90F87745979D}" srcOrd="1" destOrd="0" presId="urn:microsoft.com/office/officeart/2005/8/layout/chart3"/>
    <dgm:cxn modelId="{D35E89B9-255F-4676-9946-07D75E3784A3}" srcId="{209FD61A-89E9-47A8-95ED-D413D56B9574}" destId="{7610C310-674F-49CA-9469-1F7ED2F197E3}" srcOrd="3" destOrd="0" parTransId="{5BBAEC53-9E98-4852-AD31-953A45D9CA1F}" sibTransId="{0CCF9310-057A-4DEB-B5BE-319853E2C09A}"/>
    <dgm:cxn modelId="{83D088C8-4771-432A-8303-EC8BD5545848}" srcId="{209FD61A-89E9-47A8-95ED-D413D56B9574}" destId="{6CE0F34C-7066-4365-84B7-4550008CEFD7}" srcOrd="0" destOrd="0" parTransId="{BEF9022E-AB2F-46B1-B9B7-14F877263C62}" sibTransId="{5D7AE334-2B9E-4201-B4AD-8D39FE5A9E53}"/>
    <dgm:cxn modelId="{2D22DBDC-67D5-B347-A92C-5979D203F734}" type="presOf" srcId="{1226385D-4BDF-455E-833E-9B1797CBF02A}" destId="{6E58FD0A-BE4C-8047-9778-8B0E741AC102}" srcOrd="0" destOrd="0" presId="urn:microsoft.com/office/officeart/2005/8/layout/chart3"/>
    <dgm:cxn modelId="{3B2923F5-102F-294A-B38F-844548CCF555}" type="presOf" srcId="{8D2ADA0B-E49A-433F-8087-6C746CBABDB2}" destId="{B95FA19F-109C-544E-8B1D-5E26AC09B3FB}" srcOrd="0" destOrd="0" presId="urn:microsoft.com/office/officeart/2005/8/layout/chart3"/>
    <dgm:cxn modelId="{747A3DFF-8E9A-3F49-BDCC-1E720C64AFB7}" type="presOf" srcId="{6CE58AF0-9FD3-4E98-8FAA-D4C6E6628376}" destId="{4671BE4F-CAE4-A64A-B215-5408FE26915C}" srcOrd="1" destOrd="0" presId="urn:microsoft.com/office/officeart/2005/8/layout/chart3"/>
    <dgm:cxn modelId="{F4650E1F-70DF-7A4E-837D-C13619CEB283}" type="presParOf" srcId="{C17F7C7D-C88E-C94C-9541-7CBAB018C1CB}" destId="{B290E5FC-E12D-1C43-978F-EF99F8EEEF5F}" srcOrd="0" destOrd="0" presId="urn:microsoft.com/office/officeart/2005/8/layout/chart3"/>
    <dgm:cxn modelId="{3BB1C4D8-C88F-9A40-9546-C9454C4D5E92}" type="presParOf" srcId="{C17F7C7D-C88E-C94C-9541-7CBAB018C1CB}" destId="{4C55C923-0CF9-AE43-82D2-B558163B0AA2}" srcOrd="1" destOrd="0" presId="urn:microsoft.com/office/officeart/2005/8/layout/chart3"/>
    <dgm:cxn modelId="{D9F7625C-BC6E-E541-9E25-67043E111546}" type="presParOf" srcId="{C17F7C7D-C88E-C94C-9541-7CBAB018C1CB}" destId="{B95FA19F-109C-544E-8B1D-5E26AC09B3FB}" srcOrd="2" destOrd="0" presId="urn:microsoft.com/office/officeart/2005/8/layout/chart3"/>
    <dgm:cxn modelId="{50153697-0B08-3D4F-82B9-050D6FEAA995}" type="presParOf" srcId="{C17F7C7D-C88E-C94C-9541-7CBAB018C1CB}" destId="{8E4BADCA-072F-174B-8566-90F87745979D}" srcOrd="3" destOrd="0" presId="urn:microsoft.com/office/officeart/2005/8/layout/chart3"/>
    <dgm:cxn modelId="{E03F5490-2D2C-604D-80BF-CDD41487E6DB}" type="presParOf" srcId="{C17F7C7D-C88E-C94C-9541-7CBAB018C1CB}" destId="{082A65F7-F5AE-864E-9BC3-218DD06F7851}" srcOrd="4" destOrd="0" presId="urn:microsoft.com/office/officeart/2005/8/layout/chart3"/>
    <dgm:cxn modelId="{36082C1C-9522-2E41-80DF-8DD9B2F791C4}" type="presParOf" srcId="{C17F7C7D-C88E-C94C-9541-7CBAB018C1CB}" destId="{4671BE4F-CAE4-A64A-B215-5408FE26915C}" srcOrd="5" destOrd="0" presId="urn:microsoft.com/office/officeart/2005/8/layout/chart3"/>
    <dgm:cxn modelId="{C19C8992-B371-A547-8CD1-75607B1DC57C}" type="presParOf" srcId="{C17F7C7D-C88E-C94C-9541-7CBAB018C1CB}" destId="{971FE789-5712-C643-8705-C60631B5CC4D}" srcOrd="6" destOrd="0" presId="urn:microsoft.com/office/officeart/2005/8/layout/chart3"/>
    <dgm:cxn modelId="{5A937E06-9095-8140-AA69-0536283E3661}" type="presParOf" srcId="{C17F7C7D-C88E-C94C-9541-7CBAB018C1CB}" destId="{CD5F6196-0083-8149-B5B2-EC72E07A1A88}" srcOrd="7" destOrd="0" presId="urn:microsoft.com/office/officeart/2005/8/layout/chart3"/>
    <dgm:cxn modelId="{C9A3A885-45BC-104C-95B4-DD4E81BD369E}" type="presParOf" srcId="{C17F7C7D-C88E-C94C-9541-7CBAB018C1CB}" destId="{05C58FA4-3A60-614E-AFC3-618A0123B11D}" srcOrd="8" destOrd="0" presId="urn:microsoft.com/office/officeart/2005/8/layout/chart3"/>
    <dgm:cxn modelId="{DC4BA09C-9827-9A42-A099-E5EFC8C3D683}" type="presParOf" srcId="{C17F7C7D-C88E-C94C-9541-7CBAB018C1CB}" destId="{5F183D28-9C92-9346-967B-8336BAD86DCB}" srcOrd="9" destOrd="0" presId="urn:microsoft.com/office/officeart/2005/8/layout/chart3"/>
    <dgm:cxn modelId="{056130BC-D03C-7049-9A03-FE797AB76B2C}" type="presParOf" srcId="{C17F7C7D-C88E-C94C-9541-7CBAB018C1CB}" destId="{6E58FD0A-BE4C-8047-9778-8B0E741AC102}" srcOrd="10" destOrd="0" presId="urn:microsoft.com/office/officeart/2005/8/layout/chart3"/>
    <dgm:cxn modelId="{334E3B49-A586-EE40-95EB-549BC7AE00D5}" type="presParOf" srcId="{C17F7C7D-C88E-C94C-9541-7CBAB018C1CB}" destId="{9F38D7FC-64C1-B74B-81BA-9BE423C61263}"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E88991-FB74-4945-9E70-F9AA7592327F}" type="doc">
      <dgm:prSet loTypeId="urn:microsoft.com/office/officeart/2005/8/layout/radial3" loCatId="process" qsTypeId="urn:microsoft.com/office/officeart/2005/8/quickstyle/simple2" qsCatId="simple" csTypeId="urn:microsoft.com/office/officeart/2005/8/colors/accent2_3" csCatId="accent2" phldr="1"/>
      <dgm:spPr/>
      <dgm:t>
        <a:bodyPr/>
        <a:lstStyle/>
        <a:p>
          <a:endParaRPr lang="en-US"/>
        </a:p>
      </dgm:t>
    </dgm:pt>
    <dgm:pt modelId="{0E3FB1B6-DA03-4776-8FEA-54494528EF64}">
      <dgm:prSet custT="1"/>
      <dgm:spPr/>
      <dgm:t>
        <a:bodyPr/>
        <a:lstStyle/>
        <a:p>
          <a:r>
            <a:rPr lang="en-US" sz="2400" b="0" dirty="0"/>
            <a:t>Trauma Experience Integration</a:t>
          </a:r>
        </a:p>
      </dgm:t>
    </dgm:pt>
    <dgm:pt modelId="{DD34281A-4D4C-4849-8810-4C7851760774}" type="parTrans" cxnId="{3B1AD44B-4295-41C5-ABA9-765A0AA327CA}">
      <dgm:prSet/>
      <dgm:spPr/>
      <dgm:t>
        <a:bodyPr/>
        <a:lstStyle/>
        <a:p>
          <a:endParaRPr lang="en-US" sz="1400">
            <a:solidFill>
              <a:schemeClr val="bg1"/>
            </a:solidFill>
          </a:endParaRPr>
        </a:p>
      </dgm:t>
    </dgm:pt>
    <dgm:pt modelId="{4B421A93-1FD4-4024-986B-AA114A9BFE52}" type="sibTrans" cxnId="{3B1AD44B-4295-41C5-ABA9-765A0AA327CA}">
      <dgm:prSet phldrT="1" phldr="0"/>
      <dgm:spPr/>
      <dgm:t>
        <a:bodyPr/>
        <a:lstStyle/>
        <a:p>
          <a:endParaRPr lang="en-US" sz="1400">
            <a:solidFill>
              <a:schemeClr val="bg1"/>
            </a:solidFill>
          </a:endParaRPr>
        </a:p>
      </dgm:t>
    </dgm:pt>
    <dgm:pt modelId="{E70937AE-AFED-4C16-BA4A-0D15D233EC91}">
      <dgm:prSet custT="1"/>
      <dgm:spPr/>
      <dgm:t>
        <a:bodyPr lIns="0" tIns="0" rIns="0" bIns="0"/>
        <a:lstStyle/>
        <a:p>
          <a:r>
            <a:rPr lang="en-US" sz="1400" dirty="0"/>
            <a:t>Relational Engagement </a:t>
          </a:r>
        </a:p>
      </dgm:t>
    </dgm:pt>
    <dgm:pt modelId="{682C31A4-3496-4CD0-9772-B6EE40D5CEC4}" type="parTrans" cxnId="{3C60C6E8-2E29-435B-A10A-10FC85DC699D}">
      <dgm:prSet/>
      <dgm:spPr/>
      <dgm:t>
        <a:bodyPr/>
        <a:lstStyle/>
        <a:p>
          <a:endParaRPr lang="en-US" sz="1400">
            <a:solidFill>
              <a:schemeClr val="bg1"/>
            </a:solidFill>
          </a:endParaRPr>
        </a:p>
      </dgm:t>
    </dgm:pt>
    <dgm:pt modelId="{1D5E5E5B-D981-4C38-8C25-893AF49651CA}" type="sibTrans" cxnId="{3C60C6E8-2E29-435B-A10A-10FC85DC699D}">
      <dgm:prSet phldrT="3" phldr="0"/>
      <dgm:spPr/>
      <dgm:t>
        <a:bodyPr/>
        <a:lstStyle/>
        <a:p>
          <a:endParaRPr lang="en-US" sz="1400">
            <a:solidFill>
              <a:schemeClr val="bg1"/>
            </a:solidFill>
          </a:endParaRPr>
        </a:p>
      </dgm:t>
    </dgm:pt>
    <dgm:pt modelId="{440E89CA-9DD4-42B8-869D-1AB0D6BDAFCF}">
      <dgm:prSet custT="1"/>
      <dgm:spPr/>
      <dgm:t>
        <a:bodyPr lIns="0" tIns="0" rIns="0" bIns="0"/>
        <a:lstStyle/>
        <a:p>
          <a:r>
            <a:rPr lang="en-US" sz="1400" dirty="0"/>
            <a:t>Self-Reflective Information Processing</a:t>
          </a:r>
        </a:p>
      </dgm:t>
    </dgm:pt>
    <dgm:pt modelId="{192F7D0D-8C20-4311-85C1-65BC92964340}" type="parTrans" cxnId="{38D2619D-8E05-4B06-AF9C-0FA383D95533}">
      <dgm:prSet/>
      <dgm:spPr/>
      <dgm:t>
        <a:bodyPr/>
        <a:lstStyle/>
        <a:p>
          <a:endParaRPr lang="en-US" sz="1400">
            <a:solidFill>
              <a:schemeClr val="bg1"/>
            </a:solidFill>
          </a:endParaRPr>
        </a:p>
      </dgm:t>
    </dgm:pt>
    <dgm:pt modelId="{94A3C310-3D24-4FB7-BD5F-B2B435F07755}" type="sibTrans" cxnId="{38D2619D-8E05-4B06-AF9C-0FA383D95533}">
      <dgm:prSet phldrT="4" phldr="0"/>
      <dgm:spPr/>
      <dgm:t>
        <a:bodyPr/>
        <a:lstStyle/>
        <a:p>
          <a:endParaRPr lang="en-US" sz="1400">
            <a:solidFill>
              <a:schemeClr val="bg1"/>
            </a:solidFill>
          </a:endParaRPr>
        </a:p>
      </dgm:t>
    </dgm:pt>
    <dgm:pt modelId="{2C941CDD-D475-2B45-A789-A8610BF7161F}">
      <dgm:prSet custT="1"/>
      <dgm:spPr/>
      <dgm:t>
        <a:bodyPr lIns="0" tIns="0" rIns="0" bIns="0"/>
        <a:lstStyle/>
        <a:p>
          <a:r>
            <a:rPr lang="en-US" sz="1600" dirty="0"/>
            <a:t>Self-Regulation</a:t>
          </a:r>
        </a:p>
      </dgm:t>
    </dgm:pt>
    <dgm:pt modelId="{84D9C773-6C40-C445-95C2-0E122B77FE38}" type="parTrans" cxnId="{7C61C81B-F40A-8F48-9F97-F24C50D515EE}">
      <dgm:prSet/>
      <dgm:spPr/>
      <dgm:t>
        <a:bodyPr/>
        <a:lstStyle/>
        <a:p>
          <a:endParaRPr lang="en-GB"/>
        </a:p>
      </dgm:t>
    </dgm:pt>
    <dgm:pt modelId="{E8DB4384-5DB8-6C4F-82A3-83DA1D104F6F}" type="sibTrans" cxnId="{7C61C81B-F40A-8F48-9F97-F24C50D515EE}">
      <dgm:prSet/>
      <dgm:spPr/>
      <dgm:t>
        <a:bodyPr/>
        <a:lstStyle/>
        <a:p>
          <a:endParaRPr lang="en-GB"/>
        </a:p>
      </dgm:t>
    </dgm:pt>
    <dgm:pt modelId="{280835DC-17CD-BB49-A9BE-A710BD2186AC}">
      <dgm:prSet custT="1"/>
      <dgm:spPr/>
      <dgm:t>
        <a:bodyPr lIns="0" tIns="0" rIns="0" bIns="0"/>
        <a:lstStyle/>
        <a:p>
          <a:r>
            <a:rPr lang="en-US" sz="1400" dirty="0"/>
            <a:t>Positive Affect Enhancement</a:t>
          </a:r>
        </a:p>
      </dgm:t>
    </dgm:pt>
    <dgm:pt modelId="{3624C701-4086-974A-AB4C-B320755A7BF9}" type="parTrans" cxnId="{FC4F1789-9989-6640-BC53-76F7A24D0C6C}">
      <dgm:prSet/>
      <dgm:spPr/>
      <dgm:t>
        <a:bodyPr/>
        <a:lstStyle/>
        <a:p>
          <a:endParaRPr lang="en-GB"/>
        </a:p>
      </dgm:t>
    </dgm:pt>
    <dgm:pt modelId="{D3D721B2-0C01-EB41-916A-9CC9CFD891CF}" type="sibTrans" cxnId="{FC4F1789-9989-6640-BC53-76F7A24D0C6C}">
      <dgm:prSet/>
      <dgm:spPr/>
      <dgm:t>
        <a:bodyPr/>
        <a:lstStyle/>
        <a:p>
          <a:endParaRPr lang="en-GB"/>
        </a:p>
      </dgm:t>
    </dgm:pt>
    <dgm:pt modelId="{B6DC6CF8-38C6-9C4C-B46A-C502CAEADD19}">
      <dgm:prSet custT="1"/>
      <dgm:spPr/>
      <dgm:t>
        <a:bodyPr/>
        <a:lstStyle/>
        <a:p>
          <a:r>
            <a:rPr lang="en-US" sz="2000" dirty="0"/>
            <a:t>Safety</a:t>
          </a:r>
          <a:endParaRPr lang="en-US" sz="2000" b="1" dirty="0"/>
        </a:p>
      </dgm:t>
    </dgm:pt>
    <dgm:pt modelId="{562E591D-2A96-4442-8F33-B295FA3ADB9B}" type="parTrans" cxnId="{53DD313F-254E-D64F-9B29-5C89EFAB114E}">
      <dgm:prSet/>
      <dgm:spPr/>
      <dgm:t>
        <a:bodyPr/>
        <a:lstStyle/>
        <a:p>
          <a:endParaRPr lang="en-GB"/>
        </a:p>
      </dgm:t>
    </dgm:pt>
    <dgm:pt modelId="{8300D0F1-FED9-3746-A761-F266FA25F9EE}" type="sibTrans" cxnId="{53DD313F-254E-D64F-9B29-5C89EFAB114E}">
      <dgm:prSet/>
      <dgm:spPr/>
      <dgm:t>
        <a:bodyPr/>
        <a:lstStyle/>
        <a:p>
          <a:endParaRPr lang="en-GB"/>
        </a:p>
      </dgm:t>
    </dgm:pt>
    <dgm:pt modelId="{C42C9B1C-3B44-7A4B-86E1-58CB968EC294}" type="pres">
      <dgm:prSet presAssocID="{27E88991-FB74-4945-9E70-F9AA7592327F}" presName="composite" presStyleCnt="0">
        <dgm:presLayoutVars>
          <dgm:chMax val="1"/>
          <dgm:dir/>
          <dgm:resizeHandles val="exact"/>
        </dgm:presLayoutVars>
      </dgm:prSet>
      <dgm:spPr/>
    </dgm:pt>
    <dgm:pt modelId="{89F767EE-7621-474B-8912-83B6B504F155}" type="pres">
      <dgm:prSet presAssocID="{27E88991-FB74-4945-9E70-F9AA7592327F}" presName="radial" presStyleCnt="0">
        <dgm:presLayoutVars>
          <dgm:animLvl val="ctr"/>
        </dgm:presLayoutVars>
      </dgm:prSet>
      <dgm:spPr/>
    </dgm:pt>
    <dgm:pt modelId="{3604662D-02A7-0146-9321-5CB1BF5ABC07}" type="pres">
      <dgm:prSet presAssocID="{0E3FB1B6-DA03-4776-8FEA-54494528EF64}" presName="centerShape" presStyleLbl="vennNode1" presStyleIdx="0" presStyleCnt="6"/>
      <dgm:spPr/>
    </dgm:pt>
    <dgm:pt modelId="{4F6985A3-2305-F24F-9FA6-896EF324D209}" type="pres">
      <dgm:prSet presAssocID="{B6DC6CF8-38C6-9C4C-B46A-C502CAEADD19}" presName="node" presStyleLbl="vennNode1" presStyleIdx="1" presStyleCnt="6">
        <dgm:presLayoutVars>
          <dgm:bulletEnabled val="1"/>
        </dgm:presLayoutVars>
      </dgm:prSet>
      <dgm:spPr/>
    </dgm:pt>
    <dgm:pt modelId="{F441C8C2-25A6-3140-B3D4-8237906B7E92}" type="pres">
      <dgm:prSet presAssocID="{2C941CDD-D475-2B45-A789-A8610BF7161F}" presName="node" presStyleLbl="vennNode1" presStyleIdx="2" presStyleCnt="6">
        <dgm:presLayoutVars>
          <dgm:bulletEnabled val="1"/>
        </dgm:presLayoutVars>
      </dgm:prSet>
      <dgm:spPr/>
    </dgm:pt>
    <dgm:pt modelId="{CFA113C8-6626-6D4C-AB9E-D6831736D3CF}" type="pres">
      <dgm:prSet presAssocID="{E70937AE-AFED-4C16-BA4A-0D15D233EC91}" presName="node" presStyleLbl="vennNode1" presStyleIdx="3" presStyleCnt="6">
        <dgm:presLayoutVars>
          <dgm:bulletEnabled val="1"/>
        </dgm:presLayoutVars>
      </dgm:prSet>
      <dgm:spPr/>
    </dgm:pt>
    <dgm:pt modelId="{998E5E3A-FDE2-D648-893F-035D5093194F}" type="pres">
      <dgm:prSet presAssocID="{440E89CA-9DD4-42B8-869D-1AB0D6BDAFCF}" presName="node" presStyleLbl="vennNode1" presStyleIdx="4" presStyleCnt="6">
        <dgm:presLayoutVars>
          <dgm:bulletEnabled val="1"/>
        </dgm:presLayoutVars>
      </dgm:prSet>
      <dgm:spPr/>
    </dgm:pt>
    <dgm:pt modelId="{DE25D7D0-8F42-BE49-B07D-F23BC7824D48}" type="pres">
      <dgm:prSet presAssocID="{280835DC-17CD-BB49-A9BE-A710BD2186AC}" presName="node" presStyleLbl="vennNode1" presStyleIdx="5" presStyleCnt="6">
        <dgm:presLayoutVars>
          <dgm:bulletEnabled val="1"/>
        </dgm:presLayoutVars>
      </dgm:prSet>
      <dgm:spPr/>
    </dgm:pt>
  </dgm:ptLst>
  <dgm:cxnLst>
    <dgm:cxn modelId="{6A1BBB03-9A51-4D42-9F55-E58536EE4BAA}" type="presOf" srcId="{27E88991-FB74-4945-9E70-F9AA7592327F}" destId="{C42C9B1C-3B44-7A4B-86E1-58CB968EC294}" srcOrd="0" destOrd="0" presId="urn:microsoft.com/office/officeart/2005/8/layout/radial3"/>
    <dgm:cxn modelId="{B1B5540F-7909-9946-81A2-EAE34184F74D}" type="presOf" srcId="{0E3FB1B6-DA03-4776-8FEA-54494528EF64}" destId="{3604662D-02A7-0146-9321-5CB1BF5ABC07}" srcOrd="0" destOrd="0" presId="urn:microsoft.com/office/officeart/2005/8/layout/radial3"/>
    <dgm:cxn modelId="{8280BB10-C4D1-F04F-B9F7-D724BBDB1649}" type="presOf" srcId="{E70937AE-AFED-4C16-BA4A-0D15D233EC91}" destId="{CFA113C8-6626-6D4C-AB9E-D6831736D3CF}" srcOrd="0" destOrd="0" presId="urn:microsoft.com/office/officeart/2005/8/layout/radial3"/>
    <dgm:cxn modelId="{7C61C81B-F40A-8F48-9F97-F24C50D515EE}" srcId="{0E3FB1B6-DA03-4776-8FEA-54494528EF64}" destId="{2C941CDD-D475-2B45-A789-A8610BF7161F}" srcOrd="1" destOrd="0" parTransId="{84D9C773-6C40-C445-95C2-0E122B77FE38}" sibTransId="{E8DB4384-5DB8-6C4F-82A3-83DA1D104F6F}"/>
    <dgm:cxn modelId="{D5262F26-BE38-5348-B964-8478F878A172}" type="presOf" srcId="{B6DC6CF8-38C6-9C4C-B46A-C502CAEADD19}" destId="{4F6985A3-2305-F24F-9FA6-896EF324D209}" srcOrd="0" destOrd="0" presId="urn:microsoft.com/office/officeart/2005/8/layout/radial3"/>
    <dgm:cxn modelId="{53DD313F-254E-D64F-9B29-5C89EFAB114E}" srcId="{0E3FB1B6-DA03-4776-8FEA-54494528EF64}" destId="{B6DC6CF8-38C6-9C4C-B46A-C502CAEADD19}" srcOrd="0" destOrd="0" parTransId="{562E591D-2A96-4442-8F33-B295FA3ADB9B}" sibTransId="{8300D0F1-FED9-3746-A761-F266FA25F9EE}"/>
    <dgm:cxn modelId="{64DAD06A-97C0-9C45-B75E-A5E0847E4435}" type="presOf" srcId="{2C941CDD-D475-2B45-A789-A8610BF7161F}" destId="{F441C8C2-25A6-3140-B3D4-8237906B7E92}" srcOrd="0" destOrd="0" presId="urn:microsoft.com/office/officeart/2005/8/layout/radial3"/>
    <dgm:cxn modelId="{3B1AD44B-4295-41C5-ABA9-765A0AA327CA}" srcId="{27E88991-FB74-4945-9E70-F9AA7592327F}" destId="{0E3FB1B6-DA03-4776-8FEA-54494528EF64}" srcOrd="0" destOrd="0" parTransId="{DD34281A-4D4C-4849-8810-4C7851760774}" sibTransId="{4B421A93-1FD4-4024-986B-AA114A9BFE52}"/>
    <dgm:cxn modelId="{C62C1281-0207-144E-9AC9-ED95C65AED00}" type="presOf" srcId="{440E89CA-9DD4-42B8-869D-1AB0D6BDAFCF}" destId="{998E5E3A-FDE2-D648-893F-035D5093194F}" srcOrd="0" destOrd="0" presId="urn:microsoft.com/office/officeart/2005/8/layout/radial3"/>
    <dgm:cxn modelId="{FC4F1789-9989-6640-BC53-76F7A24D0C6C}" srcId="{0E3FB1B6-DA03-4776-8FEA-54494528EF64}" destId="{280835DC-17CD-BB49-A9BE-A710BD2186AC}" srcOrd="4" destOrd="0" parTransId="{3624C701-4086-974A-AB4C-B320755A7BF9}" sibTransId="{D3D721B2-0C01-EB41-916A-9CC9CFD891CF}"/>
    <dgm:cxn modelId="{38D2619D-8E05-4B06-AF9C-0FA383D95533}" srcId="{0E3FB1B6-DA03-4776-8FEA-54494528EF64}" destId="{440E89CA-9DD4-42B8-869D-1AB0D6BDAFCF}" srcOrd="3" destOrd="0" parTransId="{192F7D0D-8C20-4311-85C1-65BC92964340}" sibTransId="{94A3C310-3D24-4FB7-BD5F-B2B435F07755}"/>
    <dgm:cxn modelId="{3C60C6E8-2E29-435B-A10A-10FC85DC699D}" srcId="{0E3FB1B6-DA03-4776-8FEA-54494528EF64}" destId="{E70937AE-AFED-4C16-BA4A-0D15D233EC91}" srcOrd="2" destOrd="0" parTransId="{682C31A4-3496-4CD0-9772-B6EE40D5CEC4}" sibTransId="{1D5E5E5B-D981-4C38-8C25-893AF49651CA}"/>
    <dgm:cxn modelId="{1096DCF5-A6EC-034A-9E9D-CB12AD674D80}" type="presOf" srcId="{280835DC-17CD-BB49-A9BE-A710BD2186AC}" destId="{DE25D7D0-8F42-BE49-B07D-F23BC7824D48}" srcOrd="0" destOrd="0" presId="urn:microsoft.com/office/officeart/2005/8/layout/radial3"/>
    <dgm:cxn modelId="{817D87E7-C9F9-394E-9A5D-6CDCBC7115C2}" type="presParOf" srcId="{C42C9B1C-3B44-7A4B-86E1-58CB968EC294}" destId="{89F767EE-7621-474B-8912-83B6B504F155}" srcOrd="0" destOrd="0" presId="urn:microsoft.com/office/officeart/2005/8/layout/radial3"/>
    <dgm:cxn modelId="{F73A205F-08F5-C94C-AA87-DD5DEB221337}" type="presParOf" srcId="{89F767EE-7621-474B-8912-83B6B504F155}" destId="{3604662D-02A7-0146-9321-5CB1BF5ABC07}" srcOrd="0" destOrd="0" presId="urn:microsoft.com/office/officeart/2005/8/layout/radial3"/>
    <dgm:cxn modelId="{69D49D99-B50E-A741-ACA6-654C4FCEE596}" type="presParOf" srcId="{89F767EE-7621-474B-8912-83B6B504F155}" destId="{4F6985A3-2305-F24F-9FA6-896EF324D209}" srcOrd="1" destOrd="0" presId="urn:microsoft.com/office/officeart/2005/8/layout/radial3"/>
    <dgm:cxn modelId="{9946F9F1-E40D-EB48-83AA-5453B0CA8EED}" type="presParOf" srcId="{89F767EE-7621-474B-8912-83B6B504F155}" destId="{F441C8C2-25A6-3140-B3D4-8237906B7E92}" srcOrd="2" destOrd="0" presId="urn:microsoft.com/office/officeart/2005/8/layout/radial3"/>
    <dgm:cxn modelId="{4E853145-26CC-824D-A005-FD023026A8D4}" type="presParOf" srcId="{89F767EE-7621-474B-8912-83B6B504F155}" destId="{CFA113C8-6626-6D4C-AB9E-D6831736D3CF}" srcOrd="3" destOrd="0" presId="urn:microsoft.com/office/officeart/2005/8/layout/radial3"/>
    <dgm:cxn modelId="{8FC362B5-A78F-E24D-801D-A7F11952765C}" type="presParOf" srcId="{89F767EE-7621-474B-8912-83B6B504F155}" destId="{998E5E3A-FDE2-D648-893F-035D5093194F}" srcOrd="4" destOrd="0" presId="urn:microsoft.com/office/officeart/2005/8/layout/radial3"/>
    <dgm:cxn modelId="{90D1325E-F50F-D442-940F-1F35DAF2894E}" type="presParOf" srcId="{89F767EE-7621-474B-8912-83B6B504F155}" destId="{DE25D7D0-8F42-BE49-B07D-F23BC7824D48}"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0143F9-6C73-4358-8A51-87BFB870E4C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E4FF07B-35D4-4814-ADE0-FB7256C41736}">
      <dgm:prSet phldrT="[Text]"/>
      <dgm:spPr/>
      <dgm:t>
        <a:bodyPr/>
        <a:lstStyle/>
        <a:p>
          <a:r>
            <a:rPr lang="en-US" dirty="0"/>
            <a:t>NCTSN Resource</a:t>
          </a:r>
        </a:p>
      </dgm:t>
    </dgm:pt>
    <dgm:pt modelId="{9C38D6CC-A37E-4781-A415-4B094F2D4B68}" type="parTrans" cxnId="{43C6CBE4-9BDB-430D-B0E9-9028A4B6DEFB}">
      <dgm:prSet/>
      <dgm:spPr/>
      <dgm:t>
        <a:bodyPr/>
        <a:lstStyle/>
        <a:p>
          <a:endParaRPr lang="en-US"/>
        </a:p>
      </dgm:t>
    </dgm:pt>
    <dgm:pt modelId="{91D1E452-1CE6-43C7-A552-B536E31CA5C4}" type="sibTrans" cxnId="{43C6CBE4-9BDB-430D-B0E9-9028A4B6DEFB}">
      <dgm:prSet/>
      <dgm:spPr/>
      <dgm:t>
        <a:bodyPr/>
        <a:lstStyle/>
        <a:p>
          <a:endParaRPr lang="en-US"/>
        </a:p>
      </dgm:t>
    </dgm:pt>
    <dgm:pt modelId="{F2131950-BEA2-4BAE-B1A1-4843000C27D9}">
      <dgm:prSet phldrT="[Text]"/>
      <dgm:spPr/>
      <dgm:t>
        <a:bodyPr/>
        <a:lstStyle/>
        <a:p>
          <a:r>
            <a:rPr lang="en-US" dirty="0"/>
            <a:t>Bearing Witness, Centering Voices, &amp; Honoring Lived Experience</a:t>
          </a:r>
        </a:p>
      </dgm:t>
    </dgm:pt>
    <dgm:pt modelId="{F5D5DDD4-0BA6-408B-9771-2D188F737391}" type="parTrans" cxnId="{EDFB6B96-0B2C-4621-921E-D1A2250C2E8F}">
      <dgm:prSet/>
      <dgm:spPr/>
      <dgm:t>
        <a:bodyPr/>
        <a:lstStyle/>
        <a:p>
          <a:endParaRPr lang="en-US"/>
        </a:p>
      </dgm:t>
    </dgm:pt>
    <dgm:pt modelId="{A1155611-A7C3-4D7D-A44A-D5DE84220806}" type="sibTrans" cxnId="{EDFB6B96-0B2C-4621-921E-D1A2250C2E8F}">
      <dgm:prSet/>
      <dgm:spPr/>
      <dgm:t>
        <a:bodyPr/>
        <a:lstStyle/>
        <a:p>
          <a:endParaRPr lang="en-US"/>
        </a:p>
      </dgm:t>
    </dgm:pt>
    <dgm:pt modelId="{1ADCAD0A-D9F9-4293-A1CA-AD44C920E4AB}">
      <dgm:prSet phldrT="[Text]"/>
      <dgm:spPr/>
      <dgm:t>
        <a:bodyPr/>
        <a:lstStyle/>
        <a:p>
          <a:r>
            <a:rPr lang="en-US" dirty="0"/>
            <a:t>Organizational</a:t>
          </a:r>
          <a:r>
            <a:rPr lang="en-US" baseline="0" dirty="0"/>
            <a:t> Values, Governance, and Strategic Oversight</a:t>
          </a:r>
          <a:endParaRPr lang="en-US" dirty="0"/>
        </a:p>
      </dgm:t>
    </dgm:pt>
    <dgm:pt modelId="{6E11B967-1FD2-4637-992A-C907F88ECF85}" type="parTrans" cxnId="{5964CE9C-F80C-4AAB-934D-25580F4DA28F}">
      <dgm:prSet/>
      <dgm:spPr/>
      <dgm:t>
        <a:bodyPr/>
        <a:lstStyle/>
        <a:p>
          <a:endParaRPr lang="en-US"/>
        </a:p>
      </dgm:t>
    </dgm:pt>
    <dgm:pt modelId="{2DF7F624-B15C-40BA-878C-3E3CDC52407B}" type="sibTrans" cxnId="{5964CE9C-F80C-4AAB-934D-25580F4DA28F}">
      <dgm:prSet/>
      <dgm:spPr/>
      <dgm:t>
        <a:bodyPr/>
        <a:lstStyle/>
        <a:p>
          <a:endParaRPr lang="en-US"/>
        </a:p>
      </dgm:t>
    </dgm:pt>
    <dgm:pt modelId="{8B054781-046B-45DD-B796-12B914D2308E}">
      <dgm:prSet phldrT="[Text]"/>
      <dgm:spPr/>
      <dgm:t>
        <a:bodyPr/>
        <a:lstStyle/>
        <a:p>
          <a:r>
            <a:rPr lang="en-US" dirty="0"/>
            <a:t>Structural</a:t>
          </a:r>
          <a:r>
            <a:rPr lang="en-US" baseline="0" dirty="0"/>
            <a:t> Reforms, Partnerships, &amp; Systems Change</a:t>
          </a:r>
          <a:endParaRPr lang="en-US" dirty="0"/>
        </a:p>
      </dgm:t>
    </dgm:pt>
    <dgm:pt modelId="{3CE8FE25-B94C-439C-800F-1BBFB47CBC9B}" type="parTrans" cxnId="{55629C56-CC8B-4E72-8DE6-3A05D69E47AE}">
      <dgm:prSet/>
      <dgm:spPr/>
      <dgm:t>
        <a:bodyPr/>
        <a:lstStyle/>
        <a:p>
          <a:endParaRPr lang="en-US"/>
        </a:p>
      </dgm:t>
    </dgm:pt>
    <dgm:pt modelId="{38371452-31D7-4DE5-B815-02DC0644A416}" type="sibTrans" cxnId="{55629C56-CC8B-4E72-8DE6-3A05D69E47AE}">
      <dgm:prSet/>
      <dgm:spPr/>
      <dgm:t>
        <a:bodyPr/>
        <a:lstStyle/>
        <a:p>
          <a:endParaRPr lang="en-US"/>
        </a:p>
      </dgm:t>
    </dgm:pt>
    <dgm:pt modelId="{F33087CC-5717-4A5C-83CC-0DD5132487C3}">
      <dgm:prSet phldrT="[Text]"/>
      <dgm:spPr/>
      <dgm:t>
        <a:bodyPr/>
        <a:lstStyle/>
        <a:p>
          <a:r>
            <a:rPr lang="en-US" dirty="0"/>
            <a:t>Human Resources</a:t>
          </a:r>
          <a:r>
            <a:rPr lang="en-US" baseline="0" dirty="0"/>
            <a:t>, Staff Support, &amp; Leadership Development</a:t>
          </a:r>
          <a:endParaRPr lang="en-US" dirty="0"/>
        </a:p>
      </dgm:t>
    </dgm:pt>
    <dgm:pt modelId="{DB3FC236-BA10-4477-B0D5-292EBA7E1459}" type="parTrans" cxnId="{8C45204F-F49D-447E-AFE5-1FDEE591ED1C}">
      <dgm:prSet/>
      <dgm:spPr/>
      <dgm:t>
        <a:bodyPr/>
        <a:lstStyle/>
        <a:p>
          <a:endParaRPr lang="en-US"/>
        </a:p>
      </dgm:t>
    </dgm:pt>
    <dgm:pt modelId="{8EE176FB-91E0-42F0-9135-7C0B9E8B0A43}" type="sibTrans" cxnId="{8C45204F-F49D-447E-AFE5-1FDEE591ED1C}">
      <dgm:prSet/>
      <dgm:spPr/>
      <dgm:t>
        <a:bodyPr/>
        <a:lstStyle/>
        <a:p>
          <a:endParaRPr lang="en-US"/>
        </a:p>
      </dgm:t>
    </dgm:pt>
    <dgm:pt modelId="{21D0BB70-C1B3-4F1B-A193-A531A668E3CC}" type="pres">
      <dgm:prSet presAssocID="{420143F9-6C73-4358-8A51-87BFB870E4C1}" presName="diagram" presStyleCnt="0">
        <dgm:presLayoutVars>
          <dgm:chMax val="1"/>
          <dgm:dir/>
          <dgm:animLvl val="ctr"/>
          <dgm:resizeHandles val="exact"/>
        </dgm:presLayoutVars>
      </dgm:prSet>
      <dgm:spPr/>
    </dgm:pt>
    <dgm:pt modelId="{8B4B9C67-0C30-4778-BEC0-8ED335EAC7EC}" type="pres">
      <dgm:prSet presAssocID="{420143F9-6C73-4358-8A51-87BFB870E4C1}" presName="matrix" presStyleCnt="0"/>
      <dgm:spPr/>
    </dgm:pt>
    <dgm:pt modelId="{E86382B7-0AD7-4EFC-BAB9-B3FD6C259AA1}" type="pres">
      <dgm:prSet presAssocID="{420143F9-6C73-4358-8A51-87BFB870E4C1}" presName="tile1" presStyleLbl="node1" presStyleIdx="0" presStyleCnt="4"/>
      <dgm:spPr/>
    </dgm:pt>
    <dgm:pt modelId="{9AD90629-700D-4BE9-B76B-B49764C9BBFD}" type="pres">
      <dgm:prSet presAssocID="{420143F9-6C73-4358-8A51-87BFB870E4C1}" presName="tile1text" presStyleLbl="node1" presStyleIdx="0" presStyleCnt="4">
        <dgm:presLayoutVars>
          <dgm:chMax val="0"/>
          <dgm:chPref val="0"/>
          <dgm:bulletEnabled val="1"/>
        </dgm:presLayoutVars>
      </dgm:prSet>
      <dgm:spPr/>
    </dgm:pt>
    <dgm:pt modelId="{A390AC4C-CB81-4768-97A5-9D0B7856A952}" type="pres">
      <dgm:prSet presAssocID="{420143F9-6C73-4358-8A51-87BFB870E4C1}" presName="tile2" presStyleLbl="node1" presStyleIdx="1" presStyleCnt="4"/>
      <dgm:spPr/>
    </dgm:pt>
    <dgm:pt modelId="{B1C4D347-6FCF-4D4B-A5DF-BE639E9E7DE0}" type="pres">
      <dgm:prSet presAssocID="{420143F9-6C73-4358-8A51-87BFB870E4C1}" presName="tile2text" presStyleLbl="node1" presStyleIdx="1" presStyleCnt="4">
        <dgm:presLayoutVars>
          <dgm:chMax val="0"/>
          <dgm:chPref val="0"/>
          <dgm:bulletEnabled val="1"/>
        </dgm:presLayoutVars>
      </dgm:prSet>
      <dgm:spPr/>
    </dgm:pt>
    <dgm:pt modelId="{E4434F13-C8E8-4FBB-BB18-3610357AE739}" type="pres">
      <dgm:prSet presAssocID="{420143F9-6C73-4358-8A51-87BFB870E4C1}" presName="tile3" presStyleLbl="node1" presStyleIdx="2" presStyleCnt="4"/>
      <dgm:spPr/>
    </dgm:pt>
    <dgm:pt modelId="{B1E896ED-5ADC-4F98-B7AC-0EFA4FB98043}" type="pres">
      <dgm:prSet presAssocID="{420143F9-6C73-4358-8A51-87BFB870E4C1}" presName="tile3text" presStyleLbl="node1" presStyleIdx="2" presStyleCnt="4">
        <dgm:presLayoutVars>
          <dgm:chMax val="0"/>
          <dgm:chPref val="0"/>
          <dgm:bulletEnabled val="1"/>
        </dgm:presLayoutVars>
      </dgm:prSet>
      <dgm:spPr/>
    </dgm:pt>
    <dgm:pt modelId="{13F6034A-E048-4961-8D38-AD2B6D29C788}" type="pres">
      <dgm:prSet presAssocID="{420143F9-6C73-4358-8A51-87BFB870E4C1}" presName="tile4" presStyleLbl="node1" presStyleIdx="3" presStyleCnt="4"/>
      <dgm:spPr/>
    </dgm:pt>
    <dgm:pt modelId="{C5F3323C-60BD-4A7B-BDB4-DC481DF26B58}" type="pres">
      <dgm:prSet presAssocID="{420143F9-6C73-4358-8A51-87BFB870E4C1}" presName="tile4text" presStyleLbl="node1" presStyleIdx="3" presStyleCnt="4">
        <dgm:presLayoutVars>
          <dgm:chMax val="0"/>
          <dgm:chPref val="0"/>
          <dgm:bulletEnabled val="1"/>
        </dgm:presLayoutVars>
      </dgm:prSet>
      <dgm:spPr/>
    </dgm:pt>
    <dgm:pt modelId="{49C3DC2D-4FEF-40AC-830E-9A346F08882A}" type="pres">
      <dgm:prSet presAssocID="{420143F9-6C73-4358-8A51-87BFB870E4C1}" presName="centerTile" presStyleLbl="fgShp" presStyleIdx="0" presStyleCnt="1">
        <dgm:presLayoutVars>
          <dgm:chMax val="0"/>
          <dgm:chPref val="0"/>
        </dgm:presLayoutVars>
      </dgm:prSet>
      <dgm:spPr/>
    </dgm:pt>
  </dgm:ptLst>
  <dgm:cxnLst>
    <dgm:cxn modelId="{0ED7CA1B-84AF-4F33-908B-839D70938A37}" type="presOf" srcId="{8E4FF07B-35D4-4814-ADE0-FB7256C41736}" destId="{49C3DC2D-4FEF-40AC-830E-9A346F08882A}" srcOrd="0" destOrd="0" presId="urn:microsoft.com/office/officeart/2005/8/layout/matrix1"/>
    <dgm:cxn modelId="{F2741C21-B665-4CC5-85F4-4212B2AAF545}" type="presOf" srcId="{F33087CC-5717-4A5C-83CC-0DD5132487C3}" destId="{C5F3323C-60BD-4A7B-BDB4-DC481DF26B58}" srcOrd="1" destOrd="0" presId="urn:microsoft.com/office/officeart/2005/8/layout/matrix1"/>
    <dgm:cxn modelId="{8C45204F-F49D-447E-AFE5-1FDEE591ED1C}" srcId="{8E4FF07B-35D4-4814-ADE0-FB7256C41736}" destId="{F33087CC-5717-4A5C-83CC-0DD5132487C3}" srcOrd="3" destOrd="0" parTransId="{DB3FC236-BA10-4477-B0D5-292EBA7E1459}" sibTransId="{8EE176FB-91E0-42F0-9135-7C0B9E8B0A43}"/>
    <dgm:cxn modelId="{90577A53-367F-4FFD-BF4F-BB78B9DE9758}" type="presOf" srcId="{420143F9-6C73-4358-8A51-87BFB870E4C1}" destId="{21D0BB70-C1B3-4F1B-A193-A531A668E3CC}" srcOrd="0" destOrd="0" presId="urn:microsoft.com/office/officeart/2005/8/layout/matrix1"/>
    <dgm:cxn modelId="{55629C56-CC8B-4E72-8DE6-3A05D69E47AE}" srcId="{8E4FF07B-35D4-4814-ADE0-FB7256C41736}" destId="{8B054781-046B-45DD-B796-12B914D2308E}" srcOrd="2" destOrd="0" parTransId="{3CE8FE25-B94C-439C-800F-1BBFB47CBC9B}" sibTransId="{38371452-31D7-4DE5-B815-02DC0644A416}"/>
    <dgm:cxn modelId="{4247D359-9204-4DE2-8174-02C7596455E6}" type="presOf" srcId="{F2131950-BEA2-4BAE-B1A1-4843000C27D9}" destId="{E86382B7-0AD7-4EFC-BAB9-B3FD6C259AA1}" srcOrd="0" destOrd="0" presId="urn:microsoft.com/office/officeart/2005/8/layout/matrix1"/>
    <dgm:cxn modelId="{74AA7291-9F71-49BA-A039-38CF18D7D96B}" type="presOf" srcId="{8B054781-046B-45DD-B796-12B914D2308E}" destId="{E4434F13-C8E8-4FBB-BB18-3610357AE739}" srcOrd="0" destOrd="0" presId="urn:microsoft.com/office/officeart/2005/8/layout/matrix1"/>
    <dgm:cxn modelId="{EDFB6B96-0B2C-4621-921E-D1A2250C2E8F}" srcId="{8E4FF07B-35D4-4814-ADE0-FB7256C41736}" destId="{F2131950-BEA2-4BAE-B1A1-4843000C27D9}" srcOrd="0" destOrd="0" parTransId="{F5D5DDD4-0BA6-408B-9771-2D188F737391}" sibTransId="{A1155611-A7C3-4D7D-A44A-D5DE84220806}"/>
    <dgm:cxn modelId="{5964CE9C-F80C-4AAB-934D-25580F4DA28F}" srcId="{8E4FF07B-35D4-4814-ADE0-FB7256C41736}" destId="{1ADCAD0A-D9F9-4293-A1CA-AD44C920E4AB}" srcOrd="1" destOrd="0" parTransId="{6E11B967-1FD2-4637-992A-C907F88ECF85}" sibTransId="{2DF7F624-B15C-40BA-878C-3E3CDC52407B}"/>
    <dgm:cxn modelId="{B926C9A0-816C-42B8-8170-321C4F58DD4E}" type="presOf" srcId="{1ADCAD0A-D9F9-4293-A1CA-AD44C920E4AB}" destId="{B1C4D347-6FCF-4D4B-A5DF-BE639E9E7DE0}" srcOrd="1" destOrd="0" presId="urn:microsoft.com/office/officeart/2005/8/layout/matrix1"/>
    <dgm:cxn modelId="{C44550CE-22A6-40ED-A71F-A3A7FE36BCD5}" type="presOf" srcId="{1ADCAD0A-D9F9-4293-A1CA-AD44C920E4AB}" destId="{A390AC4C-CB81-4768-97A5-9D0B7856A952}" srcOrd="0" destOrd="0" presId="urn:microsoft.com/office/officeart/2005/8/layout/matrix1"/>
    <dgm:cxn modelId="{43C6CBE4-9BDB-430D-B0E9-9028A4B6DEFB}" srcId="{420143F9-6C73-4358-8A51-87BFB870E4C1}" destId="{8E4FF07B-35D4-4814-ADE0-FB7256C41736}" srcOrd="0" destOrd="0" parTransId="{9C38D6CC-A37E-4781-A415-4B094F2D4B68}" sibTransId="{91D1E452-1CE6-43C7-A552-B536E31CA5C4}"/>
    <dgm:cxn modelId="{D06ABCE8-1976-40C1-926F-E27003745B91}" type="presOf" srcId="{F33087CC-5717-4A5C-83CC-0DD5132487C3}" destId="{13F6034A-E048-4961-8D38-AD2B6D29C788}" srcOrd="0" destOrd="0" presId="urn:microsoft.com/office/officeart/2005/8/layout/matrix1"/>
    <dgm:cxn modelId="{A88CF8EA-74A9-4C96-81F9-AB98E4F8DCCB}" type="presOf" srcId="{8B054781-046B-45DD-B796-12B914D2308E}" destId="{B1E896ED-5ADC-4F98-B7AC-0EFA4FB98043}" srcOrd="1" destOrd="0" presId="urn:microsoft.com/office/officeart/2005/8/layout/matrix1"/>
    <dgm:cxn modelId="{20C9A2F7-F805-4C59-98A9-3659DE354AAF}" type="presOf" srcId="{F2131950-BEA2-4BAE-B1A1-4843000C27D9}" destId="{9AD90629-700D-4BE9-B76B-B49764C9BBFD}" srcOrd="1" destOrd="0" presId="urn:microsoft.com/office/officeart/2005/8/layout/matrix1"/>
    <dgm:cxn modelId="{73A6A70B-58E4-4B14-9011-1359D5D1C060}" type="presParOf" srcId="{21D0BB70-C1B3-4F1B-A193-A531A668E3CC}" destId="{8B4B9C67-0C30-4778-BEC0-8ED335EAC7EC}" srcOrd="0" destOrd="0" presId="urn:microsoft.com/office/officeart/2005/8/layout/matrix1"/>
    <dgm:cxn modelId="{AF71BA27-A0CC-47F3-9852-54A7E16E629F}" type="presParOf" srcId="{8B4B9C67-0C30-4778-BEC0-8ED335EAC7EC}" destId="{E86382B7-0AD7-4EFC-BAB9-B3FD6C259AA1}" srcOrd="0" destOrd="0" presId="urn:microsoft.com/office/officeart/2005/8/layout/matrix1"/>
    <dgm:cxn modelId="{D5E0364E-BAB8-4A3C-958C-9B4D7AAFE4A6}" type="presParOf" srcId="{8B4B9C67-0C30-4778-BEC0-8ED335EAC7EC}" destId="{9AD90629-700D-4BE9-B76B-B49764C9BBFD}" srcOrd="1" destOrd="0" presId="urn:microsoft.com/office/officeart/2005/8/layout/matrix1"/>
    <dgm:cxn modelId="{835F442D-AF51-4371-BC37-2FBAC98C7C52}" type="presParOf" srcId="{8B4B9C67-0C30-4778-BEC0-8ED335EAC7EC}" destId="{A390AC4C-CB81-4768-97A5-9D0B7856A952}" srcOrd="2" destOrd="0" presId="urn:microsoft.com/office/officeart/2005/8/layout/matrix1"/>
    <dgm:cxn modelId="{2C4B7D45-3C64-4CD0-97A2-35A84F34C9E1}" type="presParOf" srcId="{8B4B9C67-0C30-4778-BEC0-8ED335EAC7EC}" destId="{B1C4D347-6FCF-4D4B-A5DF-BE639E9E7DE0}" srcOrd="3" destOrd="0" presId="urn:microsoft.com/office/officeart/2005/8/layout/matrix1"/>
    <dgm:cxn modelId="{DDEB9784-2F53-41BD-B9F3-86EAEA4A6B9A}" type="presParOf" srcId="{8B4B9C67-0C30-4778-BEC0-8ED335EAC7EC}" destId="{E4434F13-C8E8-4FBB-BB18-3610357AE739}" srcOrd="4" destOrd="0" presId="urn:microsoft.com/office/officeart/2005/8/layout/matrix1"/>
    <dgm:cxn modelId="{B4E66106-98A6-4604-9334-32F5A9F8CCC0}" type="presParOf" srcId="{8B4B9C67-0C30-4778-BEC0-8ED335EAC7EC}" destId="{B1E896ED-5ADC-4F98-B7AC-0EFA4FB98043}" srcOrd="5" destOrd="0" presId="urn:microsoft.com/office/officeart/2005/8/layout/matrix1"/>
    <dgm:cxn modelId="{3B322438-91D1-4747-A21E-734D608BB308}" type="presParOf" srcId="{8B4B9C67-0C30-4778-BEC0-8ED335EAC7EC}" destId="{13F6034A-E048-4961-8D38-AD2B6D29C788}" srcOrd="6" destOrd="0" presId="urn:microsoft.com/office/officeart/2005/8/layout/matrix1"/>
    <dgm:cxn modelId="{B167299A-9ACA-4B6D-9A87-F99EA14492C2}" type="presParOf" srcId="{8B4B9C67-0C30-4778-BEC0-8ED335EAC7EC}" destId="{C5F3323C-60BD-4A7B-BDB4-DC481DF26B58}" srcOrd="7" destOrd="0" presId="urn:microsoft.com/office/officeart/2005/8/layout/matrix1"/>
    <dgm:cxn modelId="{01818CF8-F723-44B4-9CCC-6BD68F5BFAB7}" type="presParOf" srcId="{21D0BB70-C1B3-4F1B-A193-A531A668E3CC}" destId="{49C3DC2D-4FEF-40AC-830E-9A346F08882A}"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4E0502-C83C-4C9A-A7DF-B1B24D840F3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C094F410-2E13-4E77-8478-3D61695A98AE}">
      <dgm:prSet phldrT="[Text]"/>
      <dgm:spPr/>
      <dgm:t>
        <a:bodyPr/>
        <a:lstStyle/>
        <a:p>
          <a:r>
            <a:rPr lang="en-US" dirty="0"/>
            <a:t>Event</a:t>
          </a:r>
        </a:p>
      </dgm:t>
    </dgm:pt>
    <dgm:pt modelId="{C8956C25-2D86-4FD8-BD2D-CB7A21387546}" type="parTrans" cxnId="{1973F942-DD78-4539-8121-0E769ED55725}">
      <dgm:prSet/>
      <dgm:spPr/>
      <dgm:t>
        <a:bodyPr/>
        <a:lstStyle/>
        <a:p>
          <a:endParaRPr lang="en-US"/>
        </a:p>
      </dgm:t>
    </dgm:pt>
    <dgm:pt modelId="{9DB6AF89-F790-47C7-A650-04DAB9889510}" type="sibTrans" cxnId="{1973F942-DD78-4539-8121-0E769ED55725}">
      <dgm:prSet/>
      <dgm:spPr/>
      <dgm:t>
        <a:bodyPr/>
        <a:lstStyle/>
        <a:p>
          <a:endParaRPr lang="en-US"/>
        </a:p>
      </dgm:t>
    </dgm:pt>
    <dgm:pt modelId="{18B12372-1B41-46D1-895D-0368388C9040}">
      <dgm:prSet phldrT="[Text]"/>
      <dgm:spPr/>
      <dgm:t>
        <a:bodyPr/>
        <a:lstStyle/>
        <a:p>
          <a:r>
            <a:rPr lang="en-US" dirty="0"/>
            <a:t>Experience</a:t>
          </a:r>
        </a:p>
      </dgm:t>
    </dgm:pt>
    <dgm:pt modelId="{BE1BB16E-B900-4689-B97B-C3A205F62689}" type="parTrans" cxnId="{B0203DF6-7913-45DC-A938-58C8C0FE99EC}">
      <dgm:prSet/>
      <dgm:spPr/>
      <dgm:t>
        <a:bodyPr/>
        <a:lstStyle/>
        <a:p>
          <a:endParaRPr lang="en-US"/>
        </a:p>
      </dgm:t>
    </dgm:pt>
    <dgm:pt modelId="{D42B4AA7-9C99-4FD6-97CE-4413392D619B}" type="sibTrans" cxnId="{B0203DF6-7913-45DC-A938-58C8C0FE99EC}">
      <dgm:prSet/>
      <dgm:spPr/>
      <dgm:t>
        <a:bodyPr/>
        <a:lstStyle/>
        <a:p>
          <a:endParaRPr lang="en-US"/>
        </a:p>
      </dgm:t>
    </dgm:pt>
    <dgm:pt modelId="{604AA03B-4869-4A3E-9950-D03ED671D3B1}">
      <dgm:prSet phldrT="[Text]"/>
      <dgm:spPr/>
      <dgm:t>
        <a:bodyPr/>
        <a:lstStyle/>
        <a:p>
          <a:r>
            <a:rPr lang="en-US" dirty="0"/>
            <a:t>Effects</a:t>
          </a:r>
        </a:p>
      </dgm:t>
    </dgm:pt>
    <dgm:pt modelId="{AC68B266-89D6-4A41-81EB-F93F63C04D2E}" type="parTrans" cxnId="{E77E861C-DF9F-414B-BA97-077AFEBCC2E5}">
      <dgm:prSet/>
      <dgm:spPr/>
      <dgm:t>
        <a:bodyPr/>
        <a:lstStyle/>
        <a:p>
          <a:endParaRPr lang="en-US"/>
        </a:p>
      </dgm:t>
    </dgm:pt>
    <dgm:pt modelId="{A2B58C5B-CE34-4FEA-AD14-1B9CDBF95A96}" type="sibTrans" cxnId="{E77E861C-DF9F-414B-BA97-077AFEBCC2E5}">
      <dgm:prSet/>
      <dgm:spPr/>
      <dgm:t>
        <a:bodyPr/>
        <a:lstStyle/>
        <a:p>
          <a:endParaRPr lang="en-US"/>
        </a:p>
      </dgm:t>
    </dgm:pt>
    <dgm:pt modelId="{07C99DAF-1301-4016-8C87-ED090B730E3C}" type="pres">
      <dgm:prSet presAssocID="{ED4E0502-C83C-4C9A-A7DF-B1B24D840F35}" presName="linear" presStyleCnt="0">
        <dgm:presLayoutVars>
          <dgm:dir/>
          <dgm:animLvl val="lvl"/>
          <dgm:resizeHandles val="exact"/>
        </dgm:presLayoutVars>
      </dgm:prSet>
      <dgm:spPr/>
    </dgm:pt>
    <dgm:pt modelId="{1BABBF19-C0D5-4A6E-82EC-649AC36EAE36}" type="pres">
      <dgm:prSet presAssocID="{C094F410-2E13-4E77-8478-3D61695A98AE}" presName="parentLin" presStyleCnt="0"/>
      <dgm:spPr/>
    </dgm:pt>
    <dgm:pt modelId="{35716649-EDBD-478F-9820-3E3A97C3F8A5}" type="pres">
      <dgm:prSet presAssocID="{C094F410-2E13-4E77-8478-3D61695A98AE}" presName="parentLeftMargin" presStyleLbl="node1" presStyleIdx="0" presStyleCnt="3"/>
      <dgm:spPr/>
    </dgm:pt>
    <dgm:pt modelId="{0DCC3BB7-3833-42F3-B06F-419A0D67DA62}" type="pres">
      <dgm:prSet presAssocID="{C094F410-2E13-4E77-8478-3D61695A98AE}" presName="parentText" presStyleLbl="node1" presStyleIdx="0" presStyleCnt="3">
        <dgm:presLayoutVars>
          <dgm:chMax val="0"/>
          <dgm:bulletEnabled val="1"/>
        </dgm:presLayoutVars>
      </dgm:prSet>
      <dgm:spPr/>
    </dgm:pt>
    <dgm:pt modelId="{CB7CA0FB-FC0E-4696-B3CF-4BC10A970B82}" type="pres">
      <dgm:prSet presAssocID="{C094F410-2E13-4E77-8478-3D61695A98AE}" presName="negativeSpace" presStyleCnt="0"/>
      <dgm:spPr/>
    </dgm:pt>
    <dgm:pt modelId="{A2E75863-3E88-414A-860E-1ECCCC63C872}" type="pres">
      <dgm:prSet presAssocID="{C094F410-2E13-4E77-8478-3D61695A98AE}" presName="childText" presStyleLbl="conFgAcc1" presStyleIdx="0" presStyleCnt="3">
        <dgm:presLayoutVars>
          <dgm:bulletEnabled val="1"/>
        </dgm:presLayoutVars>
      </dgm:prSet>
      <dgm:spPr/>
    </dgm:pt>
    <dgm:pt modelId="{422A11C6-87A9-47B0-990D-0E6A84DB97FE}" type="pres">
      <dgm:prSet presAssocID="{9DB6AF89-F790-47C7-A650-04DAB9889510}" presName="spaceBetweenRectangles" presStyleCnt="0"/>
      <dgm:spPr/>
    </dgm:pt>
    <dgm:pt modelId="{616D21D1-A0AE-4D6E-A576-427505B0E687}" type="pres">
      <dgm:prSet presAssocID="{18B12372-1B41-46D1-895D-0368388C9040}" presName="parentLin" presStyleCnt="0"/>
      <dgm:spPr/>
    </dgm:pt>
    <dgm:pt modelId="{9C0FA7FD-B645-46BA-A767-5BE75FFC6EF7}" type="pres">
      <dgm:prSet presAssocID="{18B12372-1B41-46D1-895D-0368388C9040}" presName="parentLeftMargin" presStyleLbl="node1" presStyleIdx="0" presStyleCnt="3"/>
      <dgm:spPr/>
    </dgm:pt>
    <dgm:pt modelId="{D1E149AF-5A7C-4426-8E6A-23D8B02C89BB}" type="pres">
      <dgm:prSet presAssocID="{18B12372-1B41-46D1-895D-0368388C9040}" presName="parentText" presStyleLbl="node1" presStyleIdx="1" presStyleCnt="3">
        <dgm:presLayoutVars>
          <dgm:chMax val="0"/>
          <dgm:bulletEnabled val="1"/>
        </dgm:presLayoutVars>
      </dgm:prSet>
      <dgm:spPr/>
    </dgm:pt>
    <dgm:pt modelId="{811EF712-7759-465D-AD5E-AD4D3D96D006}" type="pres">
      <dgm:prSet presAssocID="{18B12372-1B41-46D1-895D-0368388C9040}" presName="negativeSpace" presStyleCnt="0"/>
      <dgm:spPr/>
    </dgm:pt>
    <dgm:pt modelId="{0CB709F0-6C3C-4AEC-9727-C424CC54FC69}" type="pres">
      <dgm:prSet presAssocID="{18B12372-1B41-46D1-895D-0368388C9040}" presName="childText" presStyleLbl="conFgAcc1" presStyleIdx="1" presStyleCnt="3">
        <dgm:presLayoutVars>
          <dgm:bulletEnabled val="1"/>
        </dgm:presLayoutVars>
      </dgm:prSet>
      <dgm:spPr/>
    </dgm:pt>
    <dgm:pt modelId="{5B2FB743-1BE7-4678-8A4B-28DCDA011227}" type="pres">
      <dgm:prSet presAssocID="{D42B4AA7-9C99-4FD6-97CE-4413392D619B}" presName="spaceBetweenRectangles" presStyleCnt="0"/>
      <dgm:spPr/>
    </dgm:pt>
    <dgm:pt modelId="{86A871F5-F17C-4A55-BC70-BFEB6EC85540}" type="pres">
      <dgm:prSet presAssocID="{604AA03B-4869-4A3E-9950-D03ED671D3B1}" presName="parentLin" presStyleCnt="0"/>
      <dgm:spPr/>
    </dgm:pt>
    <dgm:pt modelId="{D1C72C8F-2A6C-4665-8134-4AC31DC63822}" type="pres">
      <dgm:prSet presAssocID="{604AA03B-4869-4A3E-9950-D03ED671D3B1}" presName="parentLeftMargin" presStyleLbl="node1" presStyleIdx="1" presStyleCnt="3"/>
      <dgm:spPr/>
    </dgm:pt>
    <dgm:pt modelId="{7861A465-FADE-4B1F-A91F-5369ABCB14F7}" type="pres">
      <dgm:prSet presAssocID="{604AA03B-4869-4A3E-9950-D03ED671D3B1}" presName="parentText" presStyleLbl="node1" presStyleIdx="2" presStyleCnt="3">
        <dgm:presLayoutVars>
          <dgm:chMax val="0"/>
          <dgm:bulletEnabled val="1"/>
        </dgm:presLayoutVars>
      </dgm:prSet>
      <dgm:spPr/>
    </dgm:pt>
    <dgm:pt modelId="{FC136D08-8D9C-4BC4-9922-C7124D148776}" type="pres">
      <dgm:prSet presAssocID="{604AA03B-4869-4A3E-9950-D03ED671D3B1}" presName="negativeSpace" presStyleCnt="0"/>
      <dgm:spPr/>
    </dgm:pt>
    <dgm:pt modelId="{1F2C2E1A-F423-409F-9628-DDAC013278AD}" type="pres">
      <dgm:prSet presAssocID="{604AA03B-4869-4A3E-9950-D03ED671D3B1}" presName="childText" presStyleLbl="conFgAcc1" presStyleIdx="2" presStyleCnt="3">
        <dgm:presLayoutVars>
          <dgm:bulletEnabled val="1"/>
        </dgm:presLayoutVars>
      </dgm:prSet>
      <dgm:spPr/>
    </dgm:pt>
  </dgm:ptLst>
  <dgm:cxnLst>
    <dgm:cxn modelId="{642B3D11-62B8-41E8-AE9C-9CFCE1861EC7}" type="presOf" srcId="{ED4E0502-C83C-4C9A-A7DF-B1B24D840F35}" destId="{07C99DAF-1301-4016-8C87-ED090B730E3C}" srcOrd="0" destOrd="0" presId="urn:microsoft.com/office/officeart/2005/8/layout/list1"/>
    <dgm:cxn modelId="{BC2D5C13-9992-48DB-B0E0-B0335717C265}" type="presOf" srcId="{18B12372-1B41-46D1-895D-0368388C9040}" destId="{D1E149AF-5A7C-4426-8E6A-23D8B02C89BB}" srcOrd="1" destOrd="0" presId="urn:microsoft.com/office/officeart/2005/8/layout/list1"/>
    <dgm:cxn modelId="{E77E861C-DF9F-414B-BA97-077AFEBCC2E5}" srcId="{ED4E0502-C83C-4C9A-A7DF-B1B24D840F35}" destId="{604AA03B-4869-4A3E-9950-D03ED671D3B1}" srcOrd="2" destOrd="0" parTransId="{AC68B266-89D6-4A41-81EB-F93F63C04D2E}" sibTransId="{A2B58C5B-CE34-4FEA-AD14-1B9CDBF95A96}"/>
    <dgm:cxn modelId="{1973F942-DD78-4539-8121-0E769ED55725}" srcId="{ED4E0502-C83C-4C9A-A7DF-B1B24D840F35}" destId="{C094F410-2E13-4E77-8478-3D61695A98AE}" srcOrd="0" destOrd="0" parTransId="{C8956C25-2D86-4FD8-BD2D-CB7A21387546}" sibTransId="{9DB6AF89-F790-47C7-A650-04DAB9889510}"/>
    <dgm:cxn modelId="{1E763B63-345F-469A-90A5-AD1091ED091B}" type="presOf" srcId="{604AA03B-4869-4A3E-9950-D03ED671D3B1}" destId="{D1C72C8F-2A6C-4665-8134-4AC31DC63822}" srcOrd="0" destOrd="0" presId="urn:microsoft.com/office/officeart/2005/8/layout/list1"/>
    <dgm:cxn modelId="{5BF58178-7A49-4C7A-84A3-68E7ADF7E652}" type="presOf" srcId="{604AA03B-4869-4A3E-9950-D03ED671D3B1}" destId="{7861A465-FADE-4B1F-A91F-5369ABCB14F7}" srcOrd="1" destOrd="0" presId="urn:microsoft.com/office/officeart/2005/8/layout/list1"/>
    <dgm:cxn modelId="{F6BF4DA2-05B2-47F3-8F47-2163A5E50960}" type="presOf" srcId="{18B12372-1B41-46D1-895D-0368388C9040}" destId="{9C0FA7FD-B645-46BA-A767-5BE75FFC6EF7}" srcOrd="0" destOrd="0" presId="urn:microsoft.com/office/officeart/2005/8/layout/list1"/>
    <dgm:cxn modelId="{38E5FBE0-D828-419E-896F-B9645AAC73C7}" type="presOf" srcId="{C094F410-2E13-4E77-8478-3D61695A98AE}" destId="{35716649-EDBD-478F-9820-3E3A97C3F8A5}" srcOrd="0" destOrd="0" presId="urn:microsoft.com/office/officeart/2005/8/layout/list1"/>
    <dgm:cxn modelId="{34DA6BE1-CEAC-469D-AB7F-24BD405896C3}" type="presOf" srcId="{C094F410-2E13-4E77-8478-3D61695A98AE}" destId="{0DCC3BB7-3833-42F3-B06F-419A0D67DA62}" srcOrd="1" destOrd="0" presId="urn:microsoft.com/office/officeart/2005/8/layout/list1"/>
    <dgm:cxn modelId="{B0203DF6-7913-45DC-A938-58C8C0FE99EC}" srcId="{ED4E0502-C83C-4C9A-A7DF-B1B24D840F35}" destId="{18B12372-1B41-46D1-895D-0368388C9040}" srcOrd="1" destOrd="0" parTransId="{BE1BB16E-B900-4689-B97B-C3A205F62689}" sibTransId="{D42B4AA7-9C99-4FD6-97CE-4413392D619B}"/>
    <dgm:cxn modelId="{5C481D08-0D0A-4CB9-810E-79EDC2F2AD8A}" type="presParOf" srcId="{07C99DAF-1301-4016-8C87-ED090B730E3C}" destId="{1BABBF19-C0D5-4A6E-82EC-649AC36EAE36}" srcOrd="0" destOrd="0" presId="urn:microsoft.com/office/officeart/2005/8/layout/list1"/>
    <dgm:cxn modelId="{6F331BEE-523A-4DBB-A0F0-A3277A673DE2}" type="presParOf" srcId="{1BABBF19-C0D5-4A6E-82EC-649AC36EAE36}" destId="{35716649-EDBD-478F-9820-3E3A97C3F8A5}" srcOrd="0" destOrd="0" presId="urn:microsoft.com/office/officeart/2005/8/layout/list1"/>
    <dgm:cxn modelId="{743FD3F2-22E2-4599-8AE7-9A8C2BDCFC9B}" type="presParOf" srcId="{1BABBF19-C0D5-4A6E-82EC-649AC36EAE36}" destId="{0DCC3BB7-3833-42F3-B06F-419A0D67DA62}" srcOrd="1" destOrd="0" presId="urn:microsoft.com/office/officeart/2005/8/layout/list1"/>
    <dgm:cxn modelId="{4957AB54-1298-4CFC-BBB4-7E64CDB3BD6C}" type="presParOf" srcId="{07C99DAF-1301-4016-8C87-ED090B730E3C}" destId="{CB7CA0FB-FC0E-4696-B3CF-4BC10A970B82}" srcOrd="1" destOrd="0" presId="urn:microsoft.com/office/officeart/2005/8/layout/list1"/>
    <dgm:cxn modelId="{E6FA3A35-0A7F-4D97-A2B6-82F100AE9225}" type="presParOf" srcId="{07C99DAF-1301-4016-8C87-ED090B730E3C}" destId="{A2E75863-3E88-414A-860E-1ECCCC63C872}" srcOrd="2" destOrd="0" presId="urn:microsoft.com/office/officeart/2005/8/layout/list1"/>
    <dgm:cxn modelId="{5891D61E-41B4-471E-B8A3-10FD11C97242}" type="presParOf" srcId="{07C99DAF-1301-4016-8C87-ED090B730E3C}" destId="{422A11C6-87A9-47B0-990D-0E6A84DB97FE}" srcOrd="3" destOrd="0" presId="urn:microsoft.com/office/officeart/2005/8/layout/list1"/>
    <dgm:cxn modelId="{01ED2E83-1AF9-4EB5-81E0-7A406922BF9B}" type="presParOf" srcId="{07C99DAF-1301-4016-8C87-ED090B730E3C}" destId="{616D21D1-A0AE-4D6E-A576-427505B0E687}" srcOrd="4" destOrd="0" presId="urn:microsoft.com/office/officeart/2005/8/layout/list1"/>
    <dgm:cxn modelId="{5F012768-B109-47E4-971E-6F64FF2AA71C}" type="presParOf" srcId="{616D21D1-A0AE-4D6E-A576-427505B0E687}" destId="{9C0FA7FD-B645-46BA-A767-5BE75FFC6EF7}" srcOrd="0" destOrd="0" presId="urn:microsoft.com/office/officeart/2005/8/layout/list1"/>
    <dgm:cxn modelId="{2BA7FBBB-0031-4B3E-93DD-0E37103987A1}" type="presParOf" srcId="{616D21D1-A0AE-4D6E-A576-427505B0E687}" destId="{D1E149AF-5A7C-4426-8E6A-23D8B02C89BB}" srcOrd="1" destOrd="0" presId="urn:microsoft.com/office/officeart/2005/8/layout/list1"/>
    <dgm:cxn modelId="{4EF8CA47-1DB9-4901-90BA-0E0FD2EB77BD}" type="presParOf" srcId="{07C99DAF-1301-4016-8C87-ED090B730E3C}" destId="{811EF712-7759-465D-AD5E-AD4D3D96D006}" srcOrd="5" destOrd="0" presId="urn:microsoft.com/office/officeart/2005/8/layout/list1"/>
    <dgm:cxn modelId="{E5E30EE2-E5FF-43B1-88BC-4A68A31B483A}" type="presParOf" srcId="{07C99DAF-1301-4016-8C87-ED090B730E3C}" destId="{0CB709F0-6C3C-4AEC-9727-C424CC54FC69}" srcOrd="6" destOrd="0" presId="urn:microsoft.com/office/officeart/2005/8/layout/list1"/>
    <dgm:cxn modelId="{8C253CAE-6FF1-483A-8942-39EE8415495C}" type="presParOf" srcId="{07C99DAF-1301-4016-8C87-ED090B730E3C}" destId="{5B2FB743-1BE7-4678-8A4B-28DCDA011227}" srcOrd="7" destOrd="0" presId="urn:microsoft.com/office/officeart/2005/8/layout/list1"/>
    <dgm:cxn modelId="{5A395A75-0AB5-4D7A-BB12-B1269D7CD031}" type="presParOf" srcId="{07C99DAF-1301-4016-8C87-ED090B730E3C}" destId="{86A871F5-F17C-4A55-BC70-BFEB6EC85540}" srcOrd="8" destOrd="0" presId="urn:microsoft.com/office/officeart/2005/8/layout/list1"/>
    <dgm:cxn modelId="{389CDE4E-8E56-46F4-ADDD-8550982D3B5D}" type="presParOf" srcId="{86A871F5-F17C-4A55-BC70-BFEB6EC85540}" destId="{D1C72C8F-2A6C-4665-8134-4AC31DC63822}" srcOrd="0" destOrd="0" presId="urn:microsoft.com/office/officeart/2005/8/layout/list1"/>
    <dgm:cxn modelId="{CB5E1CD9-40AE-49D7-845E-72A9E2AE183D}" type="presParOf" srcId="{86A871F5-F17C-4A55-BC70-BFEB6EC85540}" destId="{7861A465-FADE-4B1F-A91F-5369ABCB14F7}" srcOrd="1" destOrd="0" presId="urn:microsoft.com/office/officeart/2005/8/layout/list1"/>
    <dgm:cxn modelId="{F4D840F2-74A6-4493-AC19-8190E8D71C85}" type="presParOf" srcId="{07C99DAF-1301-4016-8C87-ED090B730E3C}" destId="{FC136D08-8D9C-4BC4-9922-C7124D148776}" srcOrd="9" destOrd="0" presId="urn:microsoft.com/office/officeart/2005/8/layout/list1"/>
    <dgm:cxn modelId="{47B5C49B-B1D2-47BE-942A-D88AA3B08DA5}" type="presParOf" srcId="{07C99DAF-1301-4016-8C87-ED090B730E3C}" destId="{1F2C2E1A-F423-409F-9628-DDAC013278A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4E0502-C83C-4C9A-A7DF-B1B24D840F3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C094F410-2E13-4E77-8478-3D61695A98AE}">
      <dgm:prSet phldrT="[Text]"/>
      <dgm:spPr/>
      <dgm:t>
        <a:bodyPr/>
        <a:lstStyle/>
        <a:p>
          <a:r>
            <a:rPr lang="en-US" dirty="0"/>
            <a:t>Event</a:t>
          </a:r>
        </a:p>
      </dgm:t>
    </dgm:pt>
    <dgm:pt modelId="{C8956C25-2D86-4FD8-BD2D-CB7A21387546}" type="parTrans" cxnId="{1973F942-DD78-4539-8121-0E769ED55725}">
      <dgm:prSet/>
      <dgm:spPr/>
      <dgm:t>
        <a:bodyPr/>
        <a:lstStyle/>
        <a:p>
          <a:endParaRPr lang="en-US"/>
        </a:p>
      </dgm:t>
    </dgm:pt>
    <dgm:pt modelId="{9DB6AF89-F790-47C7-A650-04DAB9889510}" type="sibTrans" cxnId="{1973F942-DD78-4539-8121-0E769ED55725}">
      <dgm:prSet/>
      <dgm:spPr/>
      <dgm:t>
        <a:bodyPr/>
        <a:lstStyle/>
        <a:p>
          <a:endParaRPr lang="en-US"/>
        </a:p>
      </dgm:t>
    </dgm:pt>
    <dgm:pt modelId="{18B12372-1B41-46D1-895D-0368388C9040}">
      <dgm:prSet phldrT="[Text]"/>
      <dgm:spPr/>
      <dgm:t>
        <a:bodyPr/>
        <a:lstStyle/>
        <a:p>
          <a:r>
            <a:rPr lang="en-US" dirty="0"/>
            <a:t>Experience</a:t>
          </a:r>
        </a:p>
      </dgm:t>
    </dgm:pt>
    <dgm:pt modelId="{BE1BB16E-B900-4689-B97B-C3A205F62689}" type="parTrans" cxnId="{B0203DF6-7913-45DC-A938-58C8C0FE99EC}">
      <dgm:prSet/>
      <dgm:spPr/>
      <dgm:t>
        <a:bodyPr/>
        <a:lstStyle/>
        <a:p>
          <a:endParaRPr lang="en-US"/>
        </a:p>
      </dgm:t>
    </dgm:pt>
    <dgm:pt modelId="{D42B4AA7-9C99-4FD6-97CE-4413392D619B}" type="sibTrans" cxnId="{B0203DF6-7913-45DC-A938-58C8C0FE99EC}">
      <dgm:prSet/>
      <dgm:spPr/>
      <dgm:t>
        <a:bodyPr/>
        <a:lstStyle/>
        <a:p>
          <a:endParaRPr lang="en-US"/>
        </a:p>
      </dgm:t>
    </dgm:pt>
    <dgm:pt modelId="{604AA03B-4869-4A3E-9950-D03ED671D3B1}">
      <dgm:prSet phldrT="[Text]"/>
      <dgm:spPr/>
      <dgm:t>
        <a:bodyPr/>
        <a:lstStyle/>
        <a:p>
          <a:r>
            <a:rPr lang="en-US" dirty="0"/>
            <a:t>Effects</a:t>
          </a:r>
        </a:p>
      </dgm:t>
    </dgm:pt>
    <dgm:pt modelId="{AC68B266-89D6-4A41-81EB-F93F63C04D2E}" type="parTrans" cxnId="{E77E861C-DF9F-414B-BA97-077AFEBCC2E5}">
      <dgm:prSet/>
      <dgm:spPr/>
      <dgm:t>
        <a:bodyPr/>
        <a:lstStyle/>
        <a:p>
          <a:endParaRPr lang="en-US"/>
        </a:p>
      </dgm:t>
    </dgm:pt>
    <dgm:pt modelId="{A2B58C5B-CE34-4FEA-AD14-1B9CDBF95A96}" type="sibTrans" cxnId="{E77E861C-DF9F-414B-BA97-077AFEBCC2E5}">
      <dgm:prSet/>
      <dgm:spPr/>
      <dgm:t>
        <a:bodyPr/>
        <a:lstStyle/>
        <a:p>
          <a:endParaRPr lang="en-US"/>
        </a:p>
      </dgm:t>
    </dgm:pt>
    <dgm:pt modelId="{10AF4CF5-9C66-4E53-BB8B-06D1133B5C9D}">
      <dgm:prSet phldrT="[Text]"/>
      <dgm:spPr/>
      <dgm:t>
        <a:bodyPr/>
        <a:lstStyle/>
        <a:p>
          <a:r>
            <a:rPr lang="en-US" b="0" dirty="0"/>
            <a:t>Natural disasters</a:t>
          </a:r>
        </a:p>
      </dgm:t>
    </dgm:pt>
    <dgm:pt modelId="{4FE7B74D-DC1A-41E8-B63F-BA93751D9ADA}" type="parTrans" cxnId="{9BBBB151-21C2-44C9-B878-A8CC0D385C7D}">
      <dgm:prSet/>
      <dgm:spPr/>
      <dgm:t>
        <a:bodyPr/>
        <a:lstStyle/>
        <a:p>
          <a:endParaRPr lang="en-US"/>
        </a:p>
      </dgm:t>
    </dgm:pt>
    <dgm:pt modelId="{96253B23-8C3D-47E4-AECE-B25D63538DCD}" type="sibTrans" cxnId="{9BBBB151-21C2-44C9-B878-A8CC0D385C7D}">
      <dgm:prSet/>
      <dgm:spPr/>
      <dgm:t>
        <a:bodyPr/>
        <a:lstStyle/>
        <a:p>
          <a:endParaRPr lang="en-US"/>
        </a:p>
      </dgm:t>
    </dgm:pt>
    <dgm:pt modelId="{826A5F73-E9BE-41B6-8E1C-870F56509D3A}">
      <dgm:prSet/>
      <dgm:spPr/>
      <dgm:t>
        <a:bodyPr/>
        <a:lstStyle/>
        <a:p>
          <a:r>
            <a:rPr lang="en-US" b="0" dirty="0"/>
            <a:t>Family violence</a:t>
          </a:r>
        </a:p>
      </dgm:t>
    </dgm:pt>
    <dgm:pt modelId="{F39A872B-8070-4355-9353-EB1D0CB70109}" type="parTrans" cxnId="{4509E562-D315-46F2-B57B-0E0703BDA83E}">
      <dgm:prSet/>
      <dgm:spPr/>
      <dgm:t>
        <a:bodyPr/>
        <a:lstStyle/>
        <a:p>
          <a:endParaRPr lang="en-US"/>
        </a:p>
      </dgm:t>
    </dgm:pt>
    <dgm:pt modelId="{42ECB034-3519-4E59-8D84-4B9E8AAC1311}" type="sibTrans" cxnId="{4509E562-D315-46F2-B57B-0E0703BDA83E}">
      <dgm:prSet/>
      <dgm:spPr/>
      <dgm:t>
        <a:bodyPr/>
        <a:lstStyle/>
        <a:p>
          <a:endParaRPr lang="en-US"/>
        </a:p>
      </dgm:t>
    </dgm:pt>
    <dgm:pt modelId="{0D4FB776-B90D-470C-9F9C-E8CA6511761C}">
      <dgm:prSet/>
      <dgm:spPr/>
      <dgm:t>
        <a:bodyPr/>
        <a:lstStyle/>
        <a:p>
          <a:r>
            <a:rPr lang="en-US" b="0" dirty="0"/>
            <a:t>Refugee and Immigrant trauma</a:t>
          </a:r>
        </a:p>
      </dgm:t>
    </dgm:pt>
    <dgm:pt modelId="{180AF0B0-A5C5-4330-B15F-BEDAB8781823}" type="parTrans" cxnId="{8C8BDD65-0ED4-4005-BEE5-6646F0A5192D}">
      <dgm:prSet/>
      <dgm:spPr/>
      <dgm:t>
        <a:bodyPr/>
        <a:lstStyle/>
        <a:p>
          <a:endParaRPr lang="en-US"/>
        </a:p>
      </dgm:t>
    </dgm:pt>
    <dgm:pt modelId="{6CA29E7F-51AA-4922-823E-2F2B23E92CE7}" type="sibTrans" cxnId="{8C8BDD65-0ED4-4005-BEE5-6646F0A5192D}">
      <dgm:prSet/>
      <dgm:spPr/>
      <dgm:t>
        <a:bodyPr/>
        <a:lstStyle/>
        <a:p>
          <a:endParaRPr lang="en-US"/>
        </a:p>
      </dgm:t>
    </dgm:pt>
    <dgm:pt modelId="{551ABCA6-F47F-40CE-A285-84BB7EDBD85D}">
      <dgm:prSet/>
      <dgm:spPr/>
      <dgm:t>
        <a:bodyPr/>
        <a:lstStyle/>
        <a:p>
          <a:r>
            <a:rPr lang="en-US" b="0" dirty="0"/>
            <a:t>Medical trauma</a:t>
          </a:r>
        </a:p>
      </dgm:t>
    </dgm:pt>
    <dgm:pt modelId="{945C78FE-E12D-4D51-84CB-552660BE80FE}" type="parTrans" cxnId="{52ED9DD4-7B7D-4366-95D3-D44723B3B679}">
      <dgm:prSet/>
      <dgm:spPr/>
      <dgm:t>
        <a:bodyPr/>
        <a:lstStyle/>
        <a:p>
          <a:endParaRPr lang="en-US"/>
        </a:p>
      </dgm:t>
    </dgm:pt>
    <dgm:pt modelId="{3EC9BABA-2C4A-46A7-889C-71FF034D0A43}" type="sibTrans" cxnId="{52ED9DD4-7B7D-4366-95D3-D44723B3B679}">
      <dgm:prSet/>
      <dgm:spPr/>
      <dgm:t>
        <a:bodyPr/>
        <a:lstStyle/>
        <a:p>
          <a:endParaRPr lang="en-US"/>
        </a:p>
      </dgm:t>
    </dgm:pt>
    <dgm:pt modelId="{A515559C-C516-4D36-B20A-018BA2D0D1F1}">
      <dgm:prSet/>
      <dgm:spPr/>
      <dgm:t>
        <a:bodyPr/>
        <a:lstStyle/>
        <a:p>
          <a:r>
            <a:rPr lang="en-US" b="0" dirty="0"/>
            <a:t>Sudden, unexpected, or violent death or separation from a loved one</a:t>
          </a:r>
        </a:p>
      </dgm:t>
    </dgm:pt>
    <dgm:pt modelId="{57CEC2EF-51E6-41C6-AE9D-4E3A4A368684}" type="parTrans" cxnId="{8FBC87CA-9B3D-4E5E-B0E5-6AB9DF104054}">
      <dgm:prSet/>
      <dgm:spPr/>
      <dgm:t>
        <a:bodyPr/>
        <a:lstStyle/>
        <a:p>
          <a:endParaRPr lang="en-US"/>
        </a:p>
      </dgm:t>
    </dgm:pt>
    <dgm:pt modelId="{A1826101-ED44-4FA7-BDF0-986820E3C90B}" type="sibTrans" cxnId="{8FBC87CA-9B3D-4E5E-B0E5-6AB9DF104054}">
      <dgm:prSet/>
      <dgm:spPr/>
      <dgm:t>
        <a:bodyPr/>
        <a:lstStyle/>
        <a:p>
          <a:endParaRPr lang="en-US"/>
        </a:p>
      </dgm:t>
    </dgm:pt>
    <dgm:pt modelId="{1472065F-9072-4187-875A-E72594E52CE9}">
      <dgm:prSet/>
      <dgm:spPr/>
      <dgm:t>
        <a:bodyPr/>
        <a:lstStyle/>
        <a:p>
          <a:r>
            <a:rPr lang="en-US" b="0" dirty="0"/>
            <a:t>Abuse or neglect</a:t>
          </a:r>
        </a:p>
      </dgm:t>
    </dgm:pt>
    <dgm:pt modelId="{614DCCA5-1BFD-495D-A856-0024585EDFEE}" type="parTrans" cxnId="{B73D5A4F-44F3-4C5C-9290-63F816266637}">
      <dgm:prSet/>
      <dgm:spPr/>
      <dgm:t>
        <a:bodyPr/>
        <a:lstStyle/>
        <a:p>
          <a:endParaRPr lang="en-US"/>
        </a:p>
      </dgm:t>
    </dgm:pt>
    <dgm:pt modelId="{94E3433A-2D81-47DA-943A-58C5FA572F62}" type="sibTrans" cxnId="{B73D5A4F-44F3-4C5C-9290-63F816266637}">
      <dgm:prSet/>
      <dgm:spPr/>
      <dgm:t>
        <a:bodyPr/>
        <a:lstStyle/>
        <a:p>
          <a:endParaRPr lang="en-US"/>
        </a:p>
      </dgm:t>
    </dgm:pt>
    <dgm:pt modelId="{979F413A-1DAB-4EEF-97F4-9E569376D3E8}">
      <dgm:prSet/>
      <dgm:spPr/>
      <dgm:t>
        <a:bodyPr/>
        <a:lstStyle/>
        <a:p>
          <a:r>
            <a:rPr lang="en-US" b="0" dirty="0"/>
            <a:t>School violence: Threats, fights, school shootings, bullying, loss of a student or staff member </a:t>
          </a:r>
        </a:p>
      </dgm:t>
    </dgm:pt>
    <dgm:pt modelId="{28C63CE8-5D4D-4202-9FFF-73133222E586}" type="parTrans" cxnId="{6019507F-A761-4A7F-9757-082E7927EFD8}">
      <dgm:prSet/>
      <dgm:spPr/>
      <dgm:t>
        <a:bodyPr/>
        <a:lstStyle/>
        <a:p>
          <a:endParaRPr lang="en-US"/>
        </a:p>
      </dgm:t>
    </dgm:pt>
    <dgm:pt modelId="{1C3C0F88-DB04-4A8D-ACE8-6B78DF642C9A}" type="sibTrans" cxnId="{6019507F-A761-4A7F-9757-082E7927EFD8}">
      <dgm:prSet/>
      <dgm:spPr/>
      <dgm:t>
        <a:bodyPr/>
        <a:lstStyle/>
        <a:p>
          <a:endParaRPr lang="en-US"/>
        </a:p>
      </dgm:t>
    </dgm:pt>
    <dgm:pt modelId="{FA7AAA86-6C9A-460A-9DD6-FC2EDB2C906B}">
      <dgm:prSet/>
      <dgm:spPr/>
      <dgm:t>
        <a:bodyPr/>
        <a:lstStyle/>
        <a:p>
          <a:r>
            <a:rPr lang="en-US" b="0" dirty="0"/>
            <a:t>Community violence </a:t>
          </a:r>
        </a:p>
      </dgm:t>
    </dgm:pt>
    <dgm:pt modelId="{F572C267-97B5-46D2-AFBE-7F01329E042C}" type="parTrans" cxnId="{9C7E6323-1D46-4ED3-AD6B-CEAA4FBB390C}">
      <dgm:prSet/>
      <dgm:spPr/>
      <dgm:t>
        <a:bodyPr/>
        <a:lstStyle/>
        <a:p>
          <a:endParaRPr lang="en-US"/>
        </a:p>
      </dgm:t>
    </dgm:pt>
    <dgm:pt modelId="{6E9F702E-13E2-47B0-97AD-E39601E528ED}" type="sibTrans" cxnId="{9C7E6323-1D46-4ED3-AD6B-CEAA4FBB390C}">
      <dgm:prSet/>
      <dgm:spPr/>
      <dgm:t>
        <a:bodyPr/>
        <a:lstStyle/>
        <a:p>
          <a:endParaRPr lang="en-US"/>
        </a:p>
      </dgm:t>
    </dgm:pt>
    <dgm:pt modelId="{60E82C4B-7E2E-4DD4-86EF-F8EEB2B9568B}">
      <dgm:prSet phldrT="[Text]"/>
      <dgm:spPr/>
      <dgm:t>
        <a:bodyPr/>
        <a:lstStyle/>
        <a:p>
          <a:r>
            <a:rPr lang="en-US" b="0" dirty="0"/>
            <a:t>Human-caused disasters</a:t>
          </a:r>
        </a:p>
      </dgm:t>
    </dgm:pt>
    <dgm:pt modelId="{BD01865B-AC19-4C01-A710-ACD5E6E542CA}" type="parTrans" cxnId="{EEB1E0E1-A856-49F5-A06D-95211ED8E302}">
      <dgm:prSet/>
      <dgm:spPr/>
      <dgm:t>
        <a:bodyPr/>
        <a:lstStyle/>
        <a:p>
          <a:endParaRPr lang="en-US"/>
        </a:p>
      </dgm:t>
    </dgm:pt>
    <dgm:pt modelId="{B9E58AF5-475D-42B6-9667-D302E90C57DD}" type="sibTrans" cxnId="{EEB1E0E1-A856-49F5-A06D-95211ED8E302}">
      <dgm:prSet/>
      <dgm:spPr/>
      <dgm:t>
        <a:bodyPr/>
        <a:lstStyle/>
        <a:p>
          <a:endParaRPr lang="en-US"/>
        </a:p>
      </dgm:t>
    </dgm:pt>
    <dgm:pt modelId="{2B9AD8DD-CCBB-4377-B187-E56008A9B32A}">
      <dgm:prSet/>
      <dgm:spPr/>
      <dgm:t>
        <a:bodyPr/>
        <a:lstStyle/>
        <a:p>
          <a:r>
            <a:rPr lang="en-US" b="0" dirty="0"/>
            <a:t>Historical trauma</a:t>
          </a:r>
        </a:p>
      </dgm:t>
    </dgm:pt>
    <dgm:pt modelId="{833D4738-1ECF-4CE6-A986-0B1AF04209B3}" type="parTrans" cxnId="{4E08F900-133B-4F6C-A0D2-658F5D762D45}">
      <dgm:prSet/>
      <dgm:spPr/>
      <dgm:t>
        <a:bodyPr/>
        <a:lstStyle/>
        <a:p>
          <a:endParaRPr lang="en-US"/>
        </a:p>
      </dgm:t>
    </dgm:pt>
    <dgm:pt modelId="{4746C1DB-02D5-4991-BB2C-78AD8FDD17D2}" type="sibTrans" cxnId="{4E08F900-133B-4F6C-A0D2-658F5D762D45}">
      <dgm:prSet/>
      <dgm:spPr/>
      <dgm:t>
        <a:bodyPr/>
        <a:lstStyle/>
        <a:p>
          <a:endParaRPr lang="en-US"/>
        </a:p>
      </dgm:t>
    </dgm:pt>
    <dgm:pt modelId="{5D0BCF9F-3C08-483F-87DF-826CC93D8B28}">
      <dgm:prSet/>
      <dgm:spPr/>
      <dgm:t>
        <a:bodyPr/>
        <a:lstStyle/>
        <a:p>
          <a:r>
            <a:rPr lang="en-US" b="0" dirty="0"/>
            <a:t>Racial trauma</a:t>
          </a:r>
        </a:p>
      </dgm:t>
    </dgm:pt>
    <dgm:pt modelId="{061DE2D8-F6E1-4A97-854F-2FA9529D057B}" type="parTrans" cxnId="{29900226-C05B-4E5F-8E89-7BD5C5FF722E}">
      <dgm:prSet/>
      <dgm:spPr/>
      <dgm:t>
        <a:bodyPr/>
        <a:lstStyle/>
        <a:p>
          <a:endParaRPr lang="en-US"/>
        </a:p>
      </dgm:t>
    </dgm:pt>
    <dgm:pt modelId="{7473CE26-F72C-4B97-988E-E056028D8114}" type="sibTrans" cxnId="{29900226-C05B-4E5F-8E89-7BD5C5FF722E}">
      <dgm:prSet/>
      <dgm:spPr/>
      <dgm:t>
        <a:bodyPr/>
        <a:lstStyle/>
        <a:p>
          <a:endParaRPr lang="en-US"/>
        </a:p>
      </dgm:t>
    </dgm:pt>
    <dgm:pt modelId="{07C99DAF-1301-4016-8C87-ED090B730E3C}" type="pres">
      <dgm:prSet presAssocID="{ED4E0502-C83C-4C9A-A7DF-B1B24D840F35}" presName="linear" presStyleCnt="0">
        <dgm:presLayoutVars>
          <dgm:dir/>
          <dgm:animLvl val="lvl"/>
          <dgm:resizeHandles val="exact"/>
        </dgm:presLayoutVars>
      </dgm:prSet>
      <dgm:spPr/>
    </dgm:pt>
    <dgm:pt modelId="{1BABBF19-C0D5-4A6E-82EC-649AC36EAE36}" type="pres">
      <dgm:prSet presAssocID="{C094F410-2E13-4E77-8478-3D61695A98AE}" presName="parentLin" presStyleCnt="0"/>
      <dgm:spPr/>
    </dgm:pt>
    <dgm:pt modelId="{35716649-EDBD-478F-9820-3E3A97C3F8A5}" type="pres">
      <dgm:prSet presAssocID="{C094F410-2E13-4E77-8478-3D61695A98AE}" presName="parentLeftMargin" presStyleLbl="node1" presStyleIdx="0" presStyleCnt="3"/>
      <dgm:spPr/>
    </dgm:pt>
    <dgm:pt modelId="{0DCC3BB7-3833-42F3-B06F-419A0D67DA62}" type="pres">
      <dgm:prSet presAssocID="{C094F410-2E13-4E77-8478-3D61695A98AE}" presName="parentText" presStyleLbl="node1" presStyleIdx="0" presStyleCnt="3">
        <dgm:presLayoutVars>
          <dgm:chMax val="0"/>
          <dgm:bulletEnabled val="1"/>
        </dgm:presLayoutVars>
      </dgm:prSet>
      <dgm:spPr/>
    </dgm:pt>
    <dgm:pt modelId="{CB7CA0FB-FC0E-4696-B3CF-4BC10A970B82}" type="pres">
      <dgm:prSet presAssocID="{C094F410-2E13-4E77-8478-3D61695A98AE}" presName="negativeSpace" presStyleCnt="0"/>
      <dgm:spPr/>
    </dgm:pt>
    <dgm:pt modelId="{A2E75863-3E88-414A-860E-1ECCCC63C872}" type="pres">
      <dgm:prSet presAssocID="{C094F410-2E13-4E77-8478-3D61695A98AE}" presName="childText" presStyleLbl="conFgAcc1" presStyleIdx="0" presStyleCnt="3">
        <dgm:presLayoutVars>
          <dgm:bulletEnabled val="1"/>
        </dgm:presLayoutVars>
      </dgm:prSet>
      <dgm:spPr/>
    </dgm:pt>
    <dgm:pt modelId="{422A11C6-87A9-47B0-990D-0E6A84DB97FE}" type="pres">
      <dgm:prSet presAssocID="{9DB6AF89-F790-47C7-A650-04DAB9889510}" presName="spaceBetweenRectangles" presStyleCnt="0"/>
      <dgm:spPr/>
    </dgm:pt>
    <dgm:pt modelId="{616D21D1-A0AE-4D6E-A576-427505B0E687}" type="pres">
      <dgm:prSet presAssocID="{18B12372-1B41-46D1-895D-0368388C9040}" presName="parentLin" presStyleCnt="0"/>
      <dgm:spPr/>
    </dgm:pt>
    <dgm:pt modelId="{9C0FA7FD-B645-46BA-A767-5BE75FFC6EF7}" type="pres">
      <dgm:prSet presAssocID="{18B12372-1B41-46D1-895D-0368388C9040}" presName="parentLeftMargin" presStyleLbl="node1" presStyleIdx="0" presStyleCnt="3"/>
      <dgm:spPr/>
    </dgm:pt>
    <dgm:pt modelId="{D1E149AF-5A7C-4426-8E6A-23D8B02C89BB}" type="pres">
      <dgm:prSet presAssocID="{18B12372-1B41-46D1-895D-0368388C9040}" presName="parentText" presStyleLbl="node1" presStyleIdx="1" presStyleCnt="3">
        <dgm:presLayoutVars>
          <dgm:chMax val="0"/>
          <dgm:bulletEnabled val="1"/>
        </dgm:presLayoutVars>
      </dgm:prSet>
      <dgm:spPr/>
    </dgm:pt>
    <dgm:pt modelId="{811EF712-7759-465D-AD5E-AD4D3D96D006}" type="pres">
      <dgm:prSet presAssocID="{18B12372-1B41-46D1-895D-0368388C9040}" presName="negativeSpace" presStyleCnt="0"/>
      <dgm:spPr/>
    </dgm:pt>
    <dgm:pt modelId="{0CB709F0-6C3C-4AEC-9727-C424CC54FC69}" type="pres">
      <dgm:prSet presAssocID="{18B12372-1B41-46D1-895D-0368388C9040}" presName="childText" presStyleLbl="conFgAcc1" presStyleIdx="1" presStyleCnt="3">
        <dgm:presLayoutVars>
          <dgm:bulletEnabled val="1"/>
        </dgm:presLayoutVars>
      </dgm:prSet>
      <dgm:spPr/>
    </dgm:pt>
    <dgm:pt modelId="{5B2FB743-1BE7-4678-8A4B-28DCDA011227}" type="pres">
      <dgm:prSet presAssocID="{D42B4AA7-9C99-4FD6-97CE-4413392D619B}" presName="spaceBetweenRectangles" presStyleCnt="0"/>
      <dgm:spPr/>
    </dgm:pt>
    <dgm:pt modelId="{86A871F5-F17C-4A55-BC70-BFEB6EC85540}" type="pres">
      <dgm:prSet presAssocID="{604AA03B-4869-4A3E-9950-D03ED671D3B1}" presName="parentLin" presStyleCnt="0"/>
      <dgm:spPr/>
    </dgm:pt>
    <dgm:pt modelId="{D1C72C8F-2A6C-4665-8134-4AC31DC63822}" type="pres">
      <dgm:prSet presAssocID="{604AA03B-4869-4A3E-9950-D03ED671D3B1}" presName="parentLeftMargin" presStyleLbl="node1" presStyleIdx="1" presStyleCnt="3"/>
      <dgm:spPr/>
    </dgm:pt>
    <dgm:pt modelId="{7861A465-FADE-4B1F-A91F-5369ABCB14F7}" type="pres">
      <dgm:prSet presAssocID="{604AA03B-4869-4A3E-9950-D03ED671D3B1}" presName="parentText" presStyleLbl="node1" presStyleIdx="2" presStyleCnt="3">
        <dgm:presLayoutVars>
          <dgm:chMax val="0"/>
          <dgm:bulletEnabled val="1"/>
        </dgm:presLayoutVars>
      </dgm:prSet>
      <dgm:spPr/>
    </dgm:pt>
    <dgm:pt modelId="{FC136D08-8D9C-4BC4-9922-C7124D148776}" type="pres">
      <dgm:prSet presAssocID="{604AA03B-4869-4A3E-9950-D03ED671D3B1}" presName="negativeSpace" presStyleCnt="0"/>
      <dgm:spPr/>
    </dgm:pt>
    <dgm:pt modelId="{1F2C2E1A-F423-409F-9628-DDAC013278AD}" type="pres">
      <dgm:prSet presAssocID="{604AA03B-4869-4A3E-9950-D03ED671D3B1}" presName="childText" presStyleLbl="conFgAcc1" presStyleIdx="2" presStyleCnt="3">
        <dgm:presLayoutVars>
          <dgm:bulletEnabled val="1"/>
        </dgm:presLayoutVars>
      </dgm:prSet>
      <dgm:spPr/>
    </dgm:pt>
  </dgm:ptLst>
  <dgm:cxnLst>
    <dgm:cxn modelId="{4E08F900-133B-4F6C-A0D2-658F5D762D45}" srcId="{C094F410-2E13-4E77-8478-3D61695A98AE}" destId="{2B9AD8DD-CCBB-4377-B187-E56008A9B32A}" srcOrd="9" destOrd="0" parTransId="{833D4738-1ECF-4CE6-A986-0B1AF04209B3}" sibTransId="{4746C1DB-02D5-4991-BB2C-78AD8FDD17D2}"/>
    <dgm:cxn modelId="{642B3D11-62B8-41E8-AE9C-9CFCE1861EC7}" type="presOf" srcId="{ED4E0502-C83C-4C9A-A7DF-B1B24D840F35}" destId="{07C99DAF-1301-4016-8C87-ED090B730E3C}" srcOrd="0" destOrd="0" presId="urn:microsoft.com/office/officeart/2005/8/layout/list1"/>
    <dgm:cxn modelId="{BC2D5C13-9992-48DB-B0E0-B0335717C265}" type="presOf" srcId="{18B12372-1B41-46D1-895D-0368388C9040}" destId="{D1E149AF-5A7C-4426-8E6A-23D8B02C89BB}" srcOrd="1" destOrd="0" presId="urn:microsoft.com/office/officeart/2005/8/layout/list1"/>
    <dgm:cxn modelId="{E77E861C-DF9F-414B-BA97-077AFEBCC2E5}" srcId="{ED4E0502-C83C-4C9A-A7DF-B1B24D840F35}" destId="{604AA03B-4869-4A3E-9950-D03ED671D3B1}" srcOrd="2" destOrd="0" parTransId="{AC68B266-89D6-4A41-81EB-F93F63C04D2E}" sibTransId="{A2B58C5B-CE34-4FEA-AD14-1B9CDBF95A96}"/>
    <dgm:cxn modelId="{9C7E6323-1D46-4ED3-AD6B-CEAA4FBB390C}" srcId="{C094F410-2E13-4E77-8478-3D61695A98AE}" destId="{FA7AAA86-6C9A-460A-9DD6-FC2EDB2C906B}" srcOrd="2" destOrd="0" parTransId="{F572C267-97B5-46D2-AFBE-7F01329E042C}" sibTransId="{6E9F702E-13E2-47B0-97AD-E39601E528ED}"/>
    <dgm:cxn modelId="{29900226-C05B-4E5F-8E89-7BD5C5FF722E}" srcId="{C094F410-2E13-4E77-8478-3D61695A98AE}" destId="{5D0BCF9F-3C08-483F-87DF-826CC93D8B28}" srcOrd="10" destOrd="0" parTransId="{061DE2D8-F6E1-4A97-854F-2FA9529D057B}" sibTransId="{7473CE26-F72C-4B97-988E-E056028D8114}"/>
    <dgm:cxn modelId="{CAE5C73C-3881-4592-93A5-F7316B116BAA}" type="presOf" srcId="{A515559C-C516-4D36-B20A-018BA2D0D1F1}" destId="{A2E75863-3E88-414A-860E-1ECCCC63C872}" srcOrd="0" destOrd="6" presId="urn:microsoft.com/office/officeart/2005/8/layout/list1"/>
    <dgm:cxn modelId="{4509E562-D315-46F2-B57B-0E0703BDA83E}" srcId="{C094F410-2E13-4E77-8478-3D61695A98AE}" destId="{826A5F73-E9BE-41B6-8E1C-870F56509D3A}" srcOrd="4" destOrd="0" parTransId="{F39A872B-8070-4355-9353-EB1D0CB70109}" sibTransId="{42ECB034-3519-4E59-8D84-4B9E8AAC1311}"/>
    <dgm:cxn modelId="{CF49F662-F9EB-4CA1-81D5-043674E1E215}" type="presOf" srcId="{60E82C4B-7E2E-4DD4-86EF-F8EEB2B9568B}" destId="{A2E75863-3E88-414A-860E-1ECCCC63C872}" srcOrd="0" destOrd="1" presId="urn:microsoft.com/office/officeart/2005/8/layout/list1"/>
    <dgm:cxn modelId="{1973F942-DD78-4539-8121-0E769ED55725}" srcId="{ED4E0502-C83C-4C9A-A7DF-B1B24D840F35}" destId="{C094F410-2E13-4E77-8478-3D61695A98AE}" srcOrd="0" destOrd="0" parTransId="{C8956C25-2D86-4FD8-BD2D-CB7A21387546}" sibTransId="{9DB6AF89-F790-47C7-A650-04DAB9889510}"/>
    <dgm:cxn modelId="{1E763B63-345F-469A-90A5-AD1091ED091B}" type="presOf" srcId="{604AA03B-4869-4A3E-9950-D03ED671D3B1}" destId="{D1C72C8F-2A6C-4665-8134-4AC31DC63822}" srcOrd="0" destOrd="0" presId="urn:microsoft.com/office/officeart/2005/8/layout/list1"/>
    <dgm:cxn modelId="{8C8BDD65-0ED4-4005-BEE5-6646F0A5192D}" srcId="{C094F410-2E13-4E77-8478-3D61695A98AE}" destId="{0D4FB776-B90D-470C-9F9C-E8CA6511761C}" srcOrd="7" destOrd="0" parTransId="{180AF0B0-A5C5-4330-B15F-BEDAB8781823}" sibTransId="{6CA29E7F-51AA-4922-823E-2F2B23E92CE7}"/>
    <dgm:cxn modelId="{F81C246B-5E62-4496-B40D-840FBAE5C3E5}" type="presOf" srcId="{0D4FB776-B90D-470C-9F9C-E8CA6511761C}" destId="{A2E75863-3E88-414A-860E-1ECCCC63C872}" srcOrd="0" destOrd="7" presId="urn:microsoft.com/office/officeart/2005/8/layout/list1"/>
    <dgm:cxn modelId="{298EC16C-4DD5-4F7F-83D7-2C4105129D45}" type="presOf" srcId="{979F413A-1DAB-4EEF-97F4-9E569376D3E8}" destId="{A2E75863-3E88-414A-860E-1ECCCC63C872}" srcOrd="0" destOrd="3" presId="urn:microsoft.com/office/officeart/2005/8/layout/list1"/>
    <dgm:cxn modelId="{B73D5A4F-44F3-4C5C-9290-63F816266637}" srcId="{C094F410-2E13-4E77-8478-3D61695A98AE}" destId="{1472065F-9072-4187-875A-E72594E52CE9}" srcOrd="5" destOrd="0" parTransId="{614DCCA5-1BFD-495D-A856-0024585EDFEE}" sibTransId="{94E3433A-2D81-47DA-943A-58C5FA572F62}"/>
    <dgm:cxn modelId="{9BBBB151-21C2-44C9-B878-A8CC0D385C7D}" srcId="{C094F410-2E13-4E77-8478-3D61695A98AE}" destId="{10AF4CF5-9C66-4E53-BB8B-06D1133B5C9D}" srcOrd="0" destOrd="0" parTransId="{4FE7B74D-DC1A-41E8-B63F-BA93751D9ADA}" sibTransId="{96253B23-8C3D-47E4-AECE-B25D63538DCD}"/>
    <dgm:cxn modelId="{71057A73-6233-49B1-9A1C-64722D2DBD9C}" type="presOf" srcId="{2B9AD8DD-CCBB-4377-B187-E56008A9B32A}" destId="{A2E75863-3E88-414A-860E-1ECCCC63C872}" srcOrd="0" destOrd="9" presId="urn:microsoft.com/office/officeart/2005/8/layout/list1"/>
    <dgm:cxn modelId="{59EA2A78-9EFA-4D99-B541-82C1955CBC8A}" type="presOf" srcId="{10AF4CF5-9C66-4E53-BB8B-06D1133B5C9D}" destId="{A2E75863-3E88-414A-860E-1ECCCC63C872}" srcOrd="0" destOrd="0" presId="urn:microsoft.com/office/officeart/2005/8/layout/list1"/>
    <dgm:cxn modelId="{5BF58178-7A49-4C7A-84A3-68E7ADF7E652}" type="presOf" srcId="{604AA03B-4869-4A3E-9950-D03ED671D3B1}" destId="{7861A465-FADE-4B1F-A91F-5369ABCB14F7}" srcOrd="1" destOrd="0" presId="urn:microsoft.com/office/officeart/2005/8/layout/list1"/>
    <dgm:cxn modelId="{6019507F-A761-4A7F-9757-082E7927EFD8}" srcId="{C094F410-2E13-4E77-8478-3D61695A98AE}" destId="{979F413A-1DAB-4EEF-97F4-9E569376D3E8}" srcOrd="3" destOrd="0" parTransId="{28C63CE8-5D4D-4202-9FFF-73133222E586}" sibTransId="{1C3C0F88-DB04-4A8D-ACE8-6B78DF642C9A}"/>
    <dgm:cxn modelId="{78F5458E-CA96-43FD-9F11-C293A061042A}" type="presOf" srcId="{826A5F73-E9BE-41B6-8E1C-870F56509D3A}" destId="{A2E75863-3E88-414A-860E-1ECCCC63C872}" srcOrd="0" destOrd="4" presId="urn:microsoft.com/office/officeart/2005/8/layout/list1"/>
    <dgm:cxn modelId="{EEBC2F91-86F2-46C7-AA8E-BDF794606D11}" type="presOf" srcId="{1472065F-9072-4187-875A-E72594E52CE9}" destId="{A2E75863-3E88-414A-860E-1ECCCC63C872}" srcOrd="0" destOrd="5" presId="urn:microsoft.com/office/officeart/2005/8/layout/list1"/>
    <dgm:cxn modelId="{F6BF4DA2-05B2-47F3-8F47-2163A5E50960}" type="presOf" srcId="{18B12372-1B41-46D1-895D-0368388C9040}" destId="{9C0FA7FD-B645-46BA-A767-5BE75FFC6EF7}" srcOrd="0" destOrd="0" presId="urn:microsoft.com/office/officeart/2005/8/layout/list1"/>
    <dgm:cxn modelId="{C03C43AC-370F-40A4-A3FC-494E2D12526F}" type="presOf" srcId="{5D0BCF9F-3C08-483F-87DF-826CC93D8B28}" destId="{A2E75863-3E88-414A-860E-1ECCCC63C872}" srcOrd="0" destOrd="10" presId="urn:microsoft.com/office/officeart/2005/8/layout/list1"/>
    <dgm:cxn modelId="{2B5039AF-B049-42F6-8D08-6C5CDD29318D}" type="presOf" srcId="{551ABCA6-F47F-40CE-A285-84BB7EDBD85D}" destId="{A2E75863-3E88-414A-860E-1ECCCC63C872}" srcOrd="0" destOrd="8" presId="urn:microsoft.com/office/officeart/2005/8/layout/list1"/>
    <dgm:cxn modelId="{AC732FB2-10C1-496A-95DD-18074B6706E8}" type="presOf" srcId="{FA7AAA86-6C9A-460A-9DD6-FC2EDB2C906B}" destId="{A2E75863-3E88-414A-860E-1ECCCC63C872}" srcOrd="0" destOrd="2" presId="urn:microsoft.com/office/officeart/2005/8/layout/list1"/>
    <dgm:cxn modelId="{8FBC87CA-9B3D-4E5E-B0E5-6AB9DF104054}" srcId="{C094F410-2E13-4E77-8478-3D61695A98AE}" destId="{A515559C-C516-4D36-B20A-018BA2D0D1F1}" srcOrd="6" destOrd="0" parTransId="{57CEC2EF-51E6-41C6-AE9D-4E3A4A368684}" sibTransId="{A1826101-ED44-4FA7-BDF0-986820E3C90B}"/>
    <dgm:cxn modelId="{52ED9DD4-7B7D-4366-95D3-D44723B3B679}" srcId="{C094F410-2E13-4E77-8478-3D61695A98AE}" destId="{551ABCA6-F47F-40CE-A285-84BB7EDBD85D}" srcOrd="8" destOrd="0" parTransId="{945C78FE-E12D-4D51-84CB-552660BE80FE}" sibTransId="{3EC9BABA-2C4A-46A7-889C-71FF034D0A43}"/>
    <dgm:cxn modelId="{38E5FBE0-D828-419E-896F-B9645AAC73C7}" type="presOf" srcId="{C094F410-2E13-4E77-8478-3D61695A98AE}" destId="{35716649-EDBD-478F-9820-3E3A97C3F8A5}" srcOrd="0" destOrd="0" presId="urn:microsoft.com/office/officeart/2005/8/layout/list1"/>
    <dgm:cxn modelId="{34DA6BE1-CEAC-469D-AB7F-24BD405896C3}" type="presOf" srcId="{C094F410-2E13-4E77-8478-3D61695A98AE}" destId="{0DCC3BB7-3833-42F3-B06F-419A0D67DA62}" srcOrd="1" destOrd="0" presId="urn:microsoft.com/office/officeart/2005/8/layout/list1"/>
    <dgm:cxn modelId="{EEB1E0E1-A856-49F5-A06D-95211ED8E302}" srcId="{C094F410-2E13-4E77-8478-3D61695A98AE}" destId="{60E82C4B-7E2E-4DD4-86EF-F8EEB2B9568B}" srcOrd="1" destOrd="0" parTransId="{BD01865B-AC19-4C01-A710-ACD5E6E542CA}" sibTransId="{B9E58AF5-475D-42B6-9667-D302E90C57DD}"/>
    <dgm:cxn modelId="{B0203DF6-7913-45DC-A938-58C8C0FE99EC}" srcId="{ED4E0502-C83C-4C9A-A7DF-B1B24D840F35}" destId="{18B12372-1B41-46D1-895D-0368388C9040}" srcOrd="1" destOrd="0" parTransId="{BE1BB16E-B900-4689-B97B-C3A205F62689}" sibTransId="{D42B4AA7-9C99-4FD6-97CE-4413392D619B}"/>
    <dgm:cxn modelId="{5C481D08-0D0A-4CB9-810E-79EDC2F2AD8A}" type="presParOf" srcId="{07C99DAF-1301-4016-8C87-ED090B730E3C}" destId="{1BABBF19-C0D5-4A6E-82EC-649AC36EAE36}" srcOrd="0" destOrd="0" presId="urn:microsoft.com/office/officeart/2005/8/layout/list1"/>
    <dgm:cxn modelId="{6F331BEE-523A-4DBB-A0F0-A3277A673DE2}" type="presParOf" srcId="{1BABBF19-C0D5-4A6E-82EC-649AC36EAE36}" destId="{35716649-EDBD-478F-9820-3E3A97C3F8A5}" srcOrd="0" destOrd="0" presId="urn:microsoft.com/office/officeart/2005/8/layout/list1"/>
    <dgm:cxn modelId="{743FD3F2-22E2-4599-8AE7-9A8C2BDCFC9B}" type="presParOf" srcId="{1BABBF19-C0D5-4A6E-82EC-649AC36EAE36}" destId="{0DCC3BB7-3833-42F3-B06F-419A0D67DA62}" srcOrd="1" destOrd="0" presId="urn:microsoft.com/office/officeart/2005/8/layout/list1"/>
    <dgm:cxn modelId="{4957AB54-1298-4CFC-BBB4-7E64CDB3BD6C}" type="presParOf" srcId="{07C99DAF-1301-4016-8C87-ED090B730E3C}" destId="{CB7CA0FB-FC0E-4696-B3CF-4BC10A970B82}" srcOrd="1" destOrd="0" presId="urn:microsoft.com/office/officeart/2005/8/layout/list1"/>
    <dgm:cxn modelId="{E6FA3A35-0A7F-4D97-A2B6-82F100AE9225}" type="presParOf" srcId="{07C99DAF-1301-4016-8C87-ED090B730E3C}" destId="{A2E75863-3E88-414A-860E-1ECCCC63C872}" srcOrd="2" destOrd="0" presId="urn:microsoft.com/office/officeart/2005/8/layout/list1"/>
    <dgm:cxn modelId="{5891D61E-41B4-471E-B8A3-10FD11C97242}" type="presParOf" srcId="{07C99DAF-1301-4016-8C87-ED090B730E3C}" destId="{422A11C6-87A9-47B0-990D-0E6A84DB97FE}" srcOrd="3" destOrd="0" presId="urn:microsoft.com/office/officeart/2005/8/layout/list1"/>
    <dgm:cxn modelId="{01ED2E83-1AF9-4EB5-81E0-7A406922BF9B}" type="presParOf" srcId="{07C99DAF-1301-4016-8C87-ED090B730E3C}" destId="{616D21D1-A0AE-4D6E-A576-427505B0E687}" srcOrd="4" destOrd="0" presId="urn:microsoft.com/office/officeart/2005/8/layout/list1"/>
    <dgm:cxn modelId="{5F012768-B109-47E4-971E-6F64FF2AA71C}" type="presParOf" srcId="{616D21D1-A0AE-4D6E-A576-427505B0E687}" destId="{9C0FA7FD-B645-46BA-A767-5BE75FFC6EF7}" srcOrd="0" destOrd="0" presId="urn:microsoft.com/office/officeart/2005/8/layout/list1"/>
    <dgm:cxn modelId="{2BA7FBBB-0031-4B3E-93DD-0E37103987A1}" type="presParOf" srcId="{616D21D1-A0AE-4D6E-A576-427505B0E687}" destId="{D1E149AF-5A7C-4426-8E6A-23D8B02C89BB}" srcOrd="1" destOrd="0" presId="urn:microsoft.com/office/officeart/2005/8/layout/list1"/>
    <dgm:cxn modelId="{4EF8CA47-1DB9-4901-90BA-0E0FD2EB77BD}" type="presParOf" srcId="{07C99DAF-1301-4016-8C87-ED090B730E3C}" destId="{811EF712-7759-465D-AD5E-AD4D3D96D006}" srcOrd="5" destOrd="0" presId="urn:microsoft.com/office/officeart/2005/8/layout/list1"/>
    <dgm:cxn modelId="{E5E30EE2-E5FF-43B1-88BC-4A68A31B483A}" type="presParOf" srcId="{07C99DAF-1301-4016-8C87-ED090B730E3C}" destId="{0CB709F0-6C3C-4AEC-9727-C424CC54FC69}" srcOrd="6" destOrd="0" presId="urn:microsoft.com/office/officeart/2005/8/layout/list1"/>
    <dgm:cxn modelId="{8C253CAE-6FF1-483A-8942-39EE8415495C}" type="presParOf" srcId="{07C99DAF-1301-4016-8C87-ED090B730E3C}" destId="{5B2FB743-1BE7-4678-8A4B-28DCDA011227}" srcOrd="7" destOrd="0" presId="urn:microsoft.com/office/officeart/2005/8/layout/list1"/>
    <dgm:cxn modelId="{5A395A75-0AB5-4D7A-BB12-B1269D7CD031}" type="presParOf" srcId="{07C99DAF-1301-4016-8C87-ED090B730E3C}" destId="{86A871F5-F17C-4A55-BC70-BFEB6EC85540}" srcOrd="8" destOrd="0" presId="urn:microsoft.com/office/officeart/2005/8/layout/list1"/>
    <dgm:cxn modelId="{389CDE4E-8E56-46F4-ADDD-8550982D3B5D}" type="presParOf" srcId="{86A871F5-F17C-4A55-BC70-BFEB6EC85540}" destId="{D1C72C8F-2A6C-4665-8134-4AC31DC63822}" srcOrd="0" destOrd="0" presId="urn:microsoft.com/office/officeart/2005/8/layout/list1"/>
    <dgm:cxn modelId="{CB5E1CD9-40AE-49D7-845E-72A9E2AE183D}" type="presParOf" srcId="{86A871F5-F17C-4A55-BC70-BFEB6EC85540}" destId="{7861A465-FADE-4B1F-A91F-5369ABCB14F7}" srcOrd="1" destOrd="0" presId="urn:microsoft.com/office/officeart/2005/8/layout/list1"/>
    <dgm:cxn modelId="{F4D840F2-74A6-4493-AC19-8190E8D71C85}" type="presParOf" srcId="{07C99DAF-1301-4016-8C87-ED090B730E3C}" destId="{FC136D08-8D9C-4BC4-9922-C7124D148776}" srcOrd="9" destOrd="0" presId="urn:microsoft.com/office/officeart/2005/8/layout/list1"/>
    <dgm:cxn modelId="{47B5C49B-B1D2-47BE-942A-D88AA3B08DA5}" type="presParOf" srcId="{07C99DAF-1301-4016-8C87-ED090B730E3C}" destId="{1F2C2E1A-F423-409F-9628-DDAC013278A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E88991-FB74-4945-9E70-F9AA7592327F}" type="doc">
      <dgm:prSet loTypeId="urn:microsoft.com/office/officeart/2005/8/layout/radial3" loCatId="process" qsTypeId="urn:microsoft.com/office/officeart/2005/8/quickstyle/simple2" qsCatId="simple" csTypeId="urn:microsoft.com/office/officeart/2005/8/colors/accent2_3" csCatId="accent2" phldr="1"/>
      <dgm:spPr/>
      <dgm:t>
        <a:bodyPr/>
        <a:lstStyle/>
        <a:p>
          <a:endParaRPr lang="en-US"/>
        </a:p>
      </dgm:t>
    </dgm:pt>
    <dgm:pt modelId="{0E3FB1B6-DA03-4776-8FEA-54494528EF64}">
      <dgm:prSet custT="1"/>
      <dgm:spPr/>
      <dgm:t>
        <a:bodyPr/>
        <a:lstStyle/>
        <a:p>
          <a:r>
            <a:rPr lang="en-US" sz="2000" b="0" dirty="0"/>
            <a:t> Systemic/</a:t>
          </a:r>
        </a:p>
        <a:p>
          <a:r>
            <a:rPr lang="en-US" sz="2000" b="0" dirty="0"/>
            <a:t>Structural Racism</a:t>
          </a:r>
        </a:p>
      </dgm:t>
    </dgm:pt>
    <dgm:pt modelId="{DD34281A-4D4C-4849-8810-4C7851760774}" type="parTrans" cxnId="{3B1AD44B-4295-41C5-ABA9-765A0AA327CA}">
      <dgm:prSet/>
      <dgm:spPr/>
      <dgm:t>
        <a:bodyPr/>
        <a:lstStyle/>
        <a:p>
          <a:endParaRPr lang="en-US" sz="1400">
            <a:solidFill>
              <a:schemeClr val="bg1"/>
            </a:solidFill>
          </a:endParaRPr>
        </a:p>
      </dgm:t>
    </dgm:pt>
    <dgm:pt modelId="{4B421A93-1FD4-4024-986B-AA114A9BFE52}" type="sibTrans" cxnId="{3B1AD44B-4295-41C5-ABA9-765A0AA327CA}">
      <dgm:prSet phldrT="1" phldr="0"/>
      <dgm:spPr/>
      <dgm:t>
        <a:bodyPr/>
        <a:lstStyle/>
        <a:p>
          <a:endParaRPr lang="en-US" sz="1400">
            <a:solidFill>
              <a:schemeClr val="bg1"/>
            </a:solidFill>
          </a:endParaRPr>
        </a:p>
      </dgm:t>
    </dgm:pt>
    <dgm:pt modelId="{E70937AE-AFED-4C16-BA4A-0D15D233EC91}">
      <dgm:prSet custT="1"/>
      <dgm:spPr>
        <a:solidFill>
          <a:srgbClr val="7030A0">
            <a:alpha val="50000"/>
          </a:srgbClr>
        </a:solidFill>
      </dgm:spPr>
      <dgm:t>
        <a:bodyPr lIns="0" tIns="0" rIns="0" bIns="0"/>
        <a:lstStyle/>
        <a:p>
          <a:r>
            <a:rPr lang="en-US" sz="2000" dirty="0"/>
            <a:t>Healthcare</a:t>
          </a:r>
        </a:p>
      </dgm:t>
    </dgm:pt>
    <dgm:pt modelId="{682C31A4-3496-4CD0-9772-B6EE40D5CEC4}" type="parTrans" cxnId="{3C60C6E8-2E29-435B-A10A-10FC85DC699D}">
      <dgm:prSet/>
      <dgm:spPr/>
      <dgm:t>
        <a:bodyPr/>
        <a:lstStyle/>
        <a:p>
          <a:endParaRPr lang="en-US" sz="1400">
            <a:solidFill>
              <a:schemeClr val="bg1"/>
            </a:solidFill>
          </a:endParaRPr>
        </a:p>
      </dgm:t>
    </dgm:pt>
    <dgm:pt modelId="{1D5E5E5B-D981-4C38-8C25-893AF49651CA}" type="sibTrans" cxnId="{3C60C6E8-2E29-435B-A10A-10FC85DC699D}">
      <dgm:prSet phldrT="3" phldr="0"/>
      <dgm:spPr/>
      <dgm:t>
        <a:bodyPr/>
        <a:lstStyle/>
        <a:p>
          <a:endParaRPr lang="en-US" sz="1400">
            <a:solidFill>
              <a:schemeClr val="bg1"/>
            </a:solidFill>
          </a:endParaRPr>
        </a:p>
      </dgm:t>
    </dgm:pt>
    <dgm:pt modelId="{440E89CA-9DD4-42B8-869D-1AB0D6BDAFCF}">
      <dgm:prSet custT="1"/>
      <dgm:spPr>
        <a:solidFill>
          <a:srgbClr val="FFC000">
            <a:alpha val="50000"/>
          </a:srgbClr>
        </a:solidFill>
      </dgm:spPr>
      <dgm:t>
        <a:bodyPr lIns="0" tIns="0" rIns="0" bIns="0"/>
        <a:lstStyle/>
        <a:p>
          <a:r>
            <a:rPr lang="en-US" sz="1800" dirty="0"/>
            <a:t>Laws/ Government/Criminal Justice System</a:t>
          </a:r>
        </a:p>
      </dgm:t>
    </dgm:pt>
    <dgm:pt modelId="{192F7D0D-8C20-4311-85C1-65BC92964340}" type="parTrans" cxnId="{38D2619D-8E05-4B06-AF9C-0FA383D95533}">
      <dgm:prSet/>
      <dgm:spPr/>
      <dgm:t>
        <a:bodyPr/>
        <a:lstStyle/>
        <a:p>
          <a:endParaRPr lang="en-US" sz="1400">
            <a:solidFill>
              <a:schemeClr val="bg1"/>
            </a:solidFill>
          </a:endParaRPr>
        </a:p>
      </dgm:t>
    </dgm:pt>
    <dgm:pt modelId="{94A3C310-3D24-4FB7-BD5F-B2B435F07755}" type="sibTrans" cxnId="{38D2619D-8E05-4B06-AF9C-0FA383D95533}">
      <dgm:prSet phldrT="4" phldr="0"/>
      <dgm:spPr/>
      <dgm:t>
        <a:bodyPr/>
        <a:lstStyle/>
        <a:p>
          <a:endParaRPr lang="en-US" sz="1400">
            <a:solidFill>
              <a:schemeClr val="bg1"/>
            </a:solidFill>
          </a:endParaRPr>
        </a:p>
      </dgm:t>
    </dgm:pt>
    <dgm:pt modelId="{2C941CDD-D475-2B45-A789-A8610BF7161F}">
      <dgm:prSet custT="1"/>
      <dgm:spPr>
        <a:solidFill>
          <a:schemeClr val="accent4">
            <a:alpha val="50000"/>
          </a:schemeClr>
        </a:solidFill>
      </dgm:spPr>
      <dgm:t>
        <a:bodyPr lIns="0" tIns="0" rIns="0" bIns="0"/>
        <a:lstStyle/>
        <a:p>
          <a:r>
            <a:rPr lang="en-US" sz="2400" dirty="0"/>
            <a:t>Education</a:t>
          </a:r>
        </a:p>
      </dgm:t>
    </dgm:pt>
    <dgm:pt modelId="{84D9C773-6C40-C445-95C2-0E122B77FE38}" type="parTrans" cxnId="{7C61C81B-F40A-8F48-9F97-F24C50D515EE}">
      <dgm:prSet/>
      <dgm:spPr/>
      <dgm:t>
        <a:bodyPr/>
        <a:lstStyle/>
        <a:p>
          <a:endParaRPr lang="en-GB"/>
        </a:p>
      </dgm:t>
    </dgm:pt>
    <dgm:pt modelId="{E8DB4384-5DB8-6C4F-82A3-83DA1D104F6F}" type="sibTrans" cxnId="{7C61C81B-F40A-8F48-9F97-F24C50D515EE}">
      <dgm:prSet/>
      <dgm:spPr/>
      <dgm:t>
        <a:bodyPr/>
        <a:lstStyle/>
        <a:p>
          <a:endParaRPr lang="en-GB"/>
        </a:p>
      </dgm:t>
    </dgm:pt>
    <dgm:pt modelId="{280835DC-17CD-BB49-A9BE-A710BD2186AC}">
      <dgm:prSet custT="1"/>
      <dgm:spPr>
        <a:solidFill>
          <a:srgbClr val="FFFF00">
            <a:alpha val="50000"/>
          </a:srgbClr>
        </a:solidFill>
      </dgm:spPr>
      <dgm:t>
        <a:bodyPr lIns="0" tIns="0" rIns="0" bIns="0"/>
        <a:lstStyle/>
        <a:p>
          <a:r>
            <a:rPr lang="en-US" sz="2400" dirty="0"/>
            <a:t>Economy/ Jobs</a:t>
          </a:r>
        </a:p>
      </dgm:t>
    </dgm:pt>
    <dgm:pt modelId="{3624C701-4086-974A-AB4C-B320755A7BF9}" type="parTrans" cxnId="{FC4F1789-9989-6640-BC53-76F7A24D0C6C}">
      <dgm:prSet/>
      <dgm:spPr/>
      <dgm:t>
        <a:bodyPr/>
        <a:lstStyle/>
        <a:p>
          <a:endParaRPr lang="en-GB"/>
        </a:p>
      </dgm:t>
    </dgm:pt>
    <dgm:pt modelId="{D3D721B2-0C01-EB41-916A-9CC9CFD891CF}" type="sibTrans" cxnId="{FC4F1789-9989-6640-BC53-76F7A24D0C6C}">
      <dgm:prSet/>
      <dgm:spPr/>
      <dgm:t>
        <a:bodyPr/>
        <a:lstStyle/>
        <a:p>
          <a:endParaRPr lang="en-GB"/>
        </a:p>
      </dgm:t>
    </dgm:pt>
    <dgm:pt modelId="{B6DC6CF8-38C6-9C4C-B46A-C502CAEADD19}">
      <dgm:prSet custT="1"/>
      <dgm:spPr>
        <a:solidFill>
          <a:srgbClr val="E50FC1">
            <a:alpha val="49804"/>
          </a:srgbClr>
        </a:solidFill>
      </dgm:spPr>
      <dgm:t>
        <a:bodyPr/>
        <a:lstStyle/>
        <a:p>
          <a:r>
            <a:rPr lang="en-US" sz="2400" dirty="0"/>
            <a:t>Housing</a:t>
          </a:r>
          <a:endParaRPr lang="en-US" sz="2400" b="1" dirty="0"/>
        </a:p>
      </dgm:t>
    </dgm:pt>
    <dgm:pt modelId="{562E591D-2A96-4442-8F33-B295FA3ADB9B}" type="parTrans" cxnId="{53DD313F-254E-D64F-9B29-5C89EFAB114E}">
      <dgm:prSet/>
      <dgm:spPr/>
      <dgm:t>
        <a:bodyPr/>
        <a:lstStyle/>
        <a:p>
          <a:endParaRPr lang="en-GB"/>
        </a:p>
      </dgm:t>
    </dgm:pt>
    <dgm:pt modelId="{8300D0F1-FED9-3746-A761-F266FA25F9EE}" type="sibTrans" cxnId="{53DD313F-254E-D64F-9B29-5C89EFAB114E}">
      <dgm:prSet/>
      <dgm:spPr/>
      <dgm:t>
        <a:bodyPr/>
        <a:lstStyle/>
        <a:p>
          <a:endParaRPr lang="en-GB"/>
        </a:p>
      </dgm:t>
    </dgm:pt>
    <dgm:pt modelId="{C42C9B1C-3B44-7A4B-86E1-58CB968EC294}" type="pres">
      <dgm:prSet presAssocID="{27E88991-FB74-4945-9E70-F9AA7592327F}" presName="composite" presStyleCnt="0">
        <dgm:presLayoutVars>
          <dgm:chMax val="1"/>
          <dgm:dir/>
          <dgm:resizeHandles val="exact"/>
        </dgm:presLayoutVars>
      </dgm:prSet>
      <dgm:spPr/>
    </dgm:pt>
    <dgm:pt modelId="{89F767EE-7621-474B-8912-83B6B504F155}" type="pres">
      <dgm:prSet presAssocID="{27E88991-FB74-4945-9E70-F9AA7592327F}" presName="radial" presStyleCnt="0">
        <dgm:presLayoutVars>
          <dgm:animLvl val="ctr"/>
        </dgm:presLayoutVars>
      </dgm:prSet>
      <dgm:spPr/>
    </dgm:pt>
    <dgm:pt modelId="{3604662D-02A7-0146-9321-5CB1BF5ABC07}" type="pres">
      <dgm:prSet presAssocID="{0E3FB1B6-DA03-4776-8FEA-54494528EF64}" presName="centerShape" presStyleLbl="vennNode1" presStyleIdx="0" presStyleCnt="6" custLinFactNeighborX="596" custLinFactNeighborY="-1722"/>
      <dgm:spPr/>
    </dgm:pt>
    <dgm:pt modelId="{4F6985A3-2305-F24F-9FA6-896EF324D209}" type="pres">
      <dgm:prSet presAssocID="{B6DC6CF8-38C6-9C4C-B46A-C502CAEADD19}" presName="node" presStyleLbl="vennNode1" presStyleIdx="1" presStyleCnt="6" custScaleX="147642" custScaleY="147642" custRadScaleRad="92858" custRadScaleInc="-8016">
        <dgm:presLayoutVars>
          <dgm:bulletEnabled val="1"/>
        </dgm:presLayoutVars>
      </dgm:prSet>
      <dgm:spPr/>
    </dgm:pt>
    <dgm:pt modelId="{F441C8C2-25A6-3140-B3D4-8237906B7E92}" type="pres">
      <dgm:prSet presAssocID="{2C941CDD-D475-2B45-A789-A8610BF7161F}" presName="node" presStyleLbl="vennNode1" presStyleIdx="2" presStyleCnt="6" custScaleX="147642" custScaleY="147642" custRadScaleRad="101599" custRadScaleInc="-10633">
        <dgm:presLayoutVars>
          <dgm:bulletEnabled val="1"/>
        </dgm:presLayoutVars>
      </dgm:prSet>
      <dgm:spPr/>
    </dgm:pt>
    <dgm:pt modelId="{CFA113C8-6626-6D4C-AB9E-D6831736D3CF}" type="pres">
      <dgm:prSet presAssocID="{E70937AE-AFED-4C16-BA4A-0D15D233EC91}" presName="node" presStyleLbl="vennNode1" presStyleIdx="3" presStyleCnt="6" custScaleX="147642" custScaleY="147642" custRadScaleRad="98213" custRadScaleInc="-15602">
        <dgm:presLayoutVars>
          <dgm:bulletEnabled val="1"/>
        </dgm:presLayoutVars>
      </dgm:prSet>
      <dgm:spPr/>
    </dgm:pt>
    <dgm:pt modelId="{998E5E3A-FDE2-D648-893F-035D5093194F}" type="pres">
      <dgm:prSet presAssocID="{440E89CA-9DD4-42B8-869D-1AB0D6BDAFCF}" presName="node" presStyleLbl="vennNode1" presStyleIdx="4" presStyleCnt="6" custScaleX="147642" custScaleY="147642" custRadScaleRad="95978" custRadScaleInc="-287">
        <dgm:presLayoutVars>
          <dgm:bulletEnabled val="1"/>
        </dgm:presLayoutVars>
      </dgm:prSet>
      <dgm:spPr/>
    </dgm:pt>
    <dgm:pt modelId="{DE25D7D0-8F42-BE49-B07D-F23BC7824D48}" type="pres">
      <dgm:prSet presAssocID="{280835DC-17CD-BB49-A9BE-A710BD2186AC}" presName="node" presStyleLbl="vennNode1" presStyleIdx="5" presStyleCnt="6" custScaleX="147642" custScaleY="147642" custRadScaleRad="105179" custRadScaleInc="-1815">
        <dgm:presLayoutVars>
          <dgm:bulletEnabled val="1"/>
        </dgm:presLayoutVars>
      </dgm:prSet>
      <dgm:spPr/>
    </dgm:pt>
  </dgm:ptLst>
  <dgm:cxnLst>
    <dgm:cxn modelId="{F838B40E-E26A-4B20-BDF2-322D1190B6BA}" type="presOf" srcId="{0E3FB1B6-DA03-4776-8FEA-54494528EF64}" destId="{3604662D-02A7-0146-9321-5CB1BF5ABC07}" srcOrd="0" destOrd="0" presId="urn:microsoft.com/office/officeart/2005/8/layout/radial3"/>
    <dgm:cxn modelId="{7C61C81B-F40A-8F48-9F97-F24C50D515EE}" srcId="{0E3FB1B6-DA03-4776-8FEA-54494528EF64}" destId="{2C941CDD-D475-2B45-A789-A8610BF7161F}" srcOrd="1" destOrd="0" parTransId="{84D9C773-6C40-C445-95C2-0E122B77FE38}" sibTransId="{E8DB4384-5DB8-6C4F-82A3-83DA1D104F6F}"/>
    <dgm:cxn modelId="{9E10343E-6248-4C6C-856C-3665CA0A7673}" type="presOf" srcId="{B6DC6CF8-38C6-9C4C-B46A-C502CAEADD19}" destId="{4F6985A3-2305-F24F-9FA6-896EF324D209}" srcOrd="0" destOrd="0" presId="urn:microsoft.com/office/officeart/2005/8/layout/radial3"/>
    <dgm:cxn modelId="{53DD313F-254E-D64F-9B29-5C89EFAB114E}" srcId="{0E3FB1B6-DA03-4776-8FEA-54494528EF64}" destId="{B6DC6CF8-38C6-9C4C-B46A-C502CAEADD19}" srcOrd="0" destOrd="0" parTransId="{562E591D-2A96-4442-8F33-B295FA3ADB9B}" sibTransId="{8300D0F1-FED9-3746-A761-F266FA25F9EE}"/>
    <dgm:cxn modelId="{3B1AD44B-4295-41C5-ABA9-765A0AA327CA}" srcId="{27E88991-FB74-4945-9E70-F9AA7592327F}" destId="{0E3FB1B6-DA03-4776-8FEA-54494528EF64}" srcOrd="0" destOrd="0" parTransId="{DD34281A-4D4C-4849-8810-4C7851760774}" sibTransId="{4B421A93-1FD4-4024-986B-AA114A9BFE52}"/>
    <dgm:cxn modelId="{C7B8CA77-8BC0-47E9-8C68-D40B76A11A24}" type="presOf" srcId="{280835DC-17CD-BB49-A9BE-A710BD2186AC}" destId="{DE25D7D0-8F42-BE49-B07D-F23BC7824D48}" srcOrd="0" destOrd="0" presId="urn:microsoft.com/office/officeart/2005/8/layout/radial3"/>
    <dgm:cxn modelId="{99CA8281-C8DF-4094-9BFD-27D8BDC08D94}" type="presOf" srcId="{2C941CDD-D475-2B45-A789-A8610BF7161F}" destId="{F441C8C2-25A6-3140-B3D4-8237906B7E92}" srcOrd="0" destOrd="0" presId="urn:microsoft.com/office/officeart/2005/8/layout/radial3"/>
    <dgm:cxn modelId="{FC4F1789-9989-6640-BC53-76F7A24D0C6C}" srcId="{0E3FB1B6-DA03-4776-8FEA-54494528EF64}" destId="{280835DC-17CD-BB49-A9BE-A710BD2186AC}" srcOrd="4" destOrd="0" parTransId="{3624C701-4086-974A-AB4C-B320755A7BF9}" sibTransId="{D3D721B2-0C01-EB41-916A-9CC9CFD891CF}"/>
    <dgm:cxn modelId="{38D2619D-8E05-4B06-AF9C-0FA383D95533}" srcId="{0E3FB1B6-DA03-4776-8FEA-54494528EF64}" destId="{440E89CA-9DD4-42B8-869D-1AB0D6BDAFCF}" srcOrd="3" destOrd="0" parTransId="{192F7D0D-8C20-4311-85C1-65BC92964340}" sibTransId="{94A3C310-3D24-4FB7-BD5F-B2B435F07755}"/>
    <dgm:cxn modelId="{CD7E48C2-7021-4422-AD49-4279A7EAC71D}" type="presOf" srcId="{27E88991-FB74-4945-9E70-F9AA7592327F}" destId="{C42C9B1C-3B44-7A4B-86E1-58CB968EC294}" srcOrd="0" destOrd="0" presId="urn:microsoft.com/office/officeart/2005/8/layout/radial3"/>
    <dgm:cxn modelId="{EB69A4D9-3C94-4572-8597-D7B9DC46D332}" type="presOf" srcId="{440E89CA-9DD4-42B8-869D-1AB0D6BDAFCF}" destId="{998E5E3A-FDE2-D648-893F-035D5093194F}" srcOrd="0" destOrd="0" presId="urn:microsoft.com/office/officeart/2005/8/layout/radial3"/>
    <dgm:cxn modelId="{A1AF25DE-8441-4753-8D68-BCC214C82981}" type="presOf" srcId="{E70937AE-AFED-4C16-BA4A-0D15D233EC91}" destId="{CFA113C8-6626-6D4C-AB9E-D6831736D3CF}" srcOrd="0" destOrd="0" presId="urn:microsoft.com/office/officeart/2005/8/layout/radial3"/>
    <dgm:cxn modelId="{3C60C6E8-2E29-435B-A10A-10FC85DC699D}" srcId="{0E3FB1B6-DA03-4776-8FEA-54494528EF64}" destId="{E70937AE-AFED-4C16-BA4A-0D15D233EC91}" srcOrd="2" destOrd="0" parTransId="{682C31A4-3496-4CD0-9772-B6EE40D5CEC4}" sibTransId="{1D5E5E5B-D981-4C38-8C25-893AF49651CA}"/>
    <dgm:cxn modelId="{7B17E3A8-1588-44C2-B734-FE54B8B7B4DE}" type="presParOf" srcId="{C42C9B1C-3B44-7A4B-86E1-58CB968EC294}" destId="{89F767EE-7621-474B-8912-83B6B504F155}" srcOrd="0" destOrd="0" presId="urn:microsoft.com/office/officeart/2005/8/layout/radial3"/>
    <dgm:cxn modelId="{D0EA4977-FA63-4FAE-9FD1-4FBCE84A4733}" type="presParOf" srcId="{89F767EE-7621-474B-8912-83B6B504F155}" destId="{3604662D-02A7-0146-9321-5CB1BF5ABC07}" srcOrd="0" destOrd="0" presId="urn:microsoft.com/office/officeart/2005/8/layout/radial3"/>
    <dgm:cxn modelId="{ED11D710-6F83-4EDA-8D7F-0BBC3C185BFB}" type="presParOf" srcId="{89F767EE-7621-474B-8912-83B6B504F155}" destId="{4F6985A3-2305-F24F-9FA6-896EF324D209}" srcOrd="1" destOrd="0" presId="urn:microsoft.com/office/officeart/2005/8/layout/radial3"/>
    <dgm:cxn modelId="{9ACC960B-8055-47EC-B3A2-3059A3A0BD4B}" type="presParOf" srcId="{89F767EE-7621-474B-8912-83B6B504F155}" destId="{F441C8C2-25A6-3140-B3D4-8237906B7E92}" srcOrd="2" destOrd="0" presId="urn:microsoft.com/office/officeart/2005/8/layout/radial3"/>
    <dgm:cxn modelId="{DAADEE81-23A8-4385-ABDB-3ADF0C895913}" type="presParOf" srcId="{89F767EE-7621-474B-8912-83B6B504F155}" destId="{CFA113C8-6626-6D4C-AB9E-D6831736D3CF}" srcOrd="3" destOrd="0" presId="urn:microsoft.com/office/officeart/2005/8/layout/radial3"/>
    <dgm:cxn modelId="{E387009A-3B52-44CC-BE5B-F3B370E7F84D}" type="presParOf" srcId="{89F767EE-7621-474B-8912-83B6B504F155}" destId="{998E5E3A-FDE2-D648-893F-035D5093194F}" srcOrd="4" destOrd="0" presId="urn:microsoft.com/office/officeart/2005/8/layout/radial3"/>
    <dgm:cxn modelId="{69F0BA87-24FA-4FC9-8BE3-1D6363A4945D}" type="presParOf" srcId="{89F767EE-7621-474B-8912-83B6B504F155}" destId="{DE25D7D0-8F42-BE49-B07D-F23BC7824D48}"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E88991-FB74-4945-9E70-F9AA7592327F}" type="doc">
      <dgm:prSet loTypeId="urn:microsoft.com/office/officeart/2005/8/layout/radial3" loCatId="process" qsTypeId="urn:microsoft.com/office/officeart/2005/8/quickstyle/simple2" qsCatId="simple" csTypeId="urn:microsoft.com/office/officeart/2005/8/colors/accent2_3" csCatId="accent2" phldr="1"/>
      <dgm:spPr/>
      <dgm:t>
        <a:bodyPr/>
        <a:lstStyle/>
        <a:p>
          <a:endParaRPr lang="en-US"/>
        </a:p>
      </dgm:t>
    </dgm:pt>
    <dgm:pt modelId="{C42C9B1C-3B44-7A4B-86E1-58CB968EC294}" type="pres">
      <dgm:prSet presAssocID="{27E88991-FB74-4945-9E70-F9AA7592327F}" presName="composite" presStyleCnt="0">
        <dgm:presLayoutVars>
          <dgm:chMax val="1"/>
          <dgm:dir/>
          <dgm:resizeHandles val="exact"/>
        </dgm:presLayoutVars>
      </dgm:prSet>
      <dgm:spPr/>
    </dgm:pt>
    <dgm:pt modelId="{89F767EE-7621-474B-8912-83B6B504F155}" type="pres">
      <dgm:prSet presAssocID="{27E88991-FB74-4945-9E70-F9AA7592327F}" presName="radial" presStyleCnt="0">
        <dgm:presLayoutVars>
          <dgm:animLvl val="ctr"/>
        </dgm:presLayoutVars>
      </dgm:prSet>
      <dgm:spPr/>
    </dgm:pt>
  </dgm:ptLst>
  <dgm:cxnLst>
    <dgm:cxn modelId="{CD7E48C2-7021-4422-AD49-4279A7EAC71D}" type="presOf" srcId="{27E88991-FB74-4945-9E70-F9AA7592327F}" destId="{C42C9B1C-3B44-7A4B-86E1-58CB968EC294}" srcOrd="0" destOrd="0" presId="urn:microsoft.com/office/officeart/2005/8/layout/radial3"/>
    <dgm:cxn modelId="{7B17E3A8-1588-44C2-B734-FE54B8B7B4DE}" type="presParOf" srcId="{C42C9B1C-3B44-7A4B-86E1-58CB968EC294}" destId="{89F767EE-7621-474B-8912-83B6B504F155}" srcOrd="0"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4E0502-C83C-4C9A-A7DF-B1B24D840F3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C094F410-2E13-4E77-8478-3D61695A98AE}">
      <dgm:prSet phldrT="[Text]"/>
      <dgm:spPr/>
      <dgm:t>
        <a:bodyPr/>
        <a:lstStyle/>
        <a:p>
          <a:r>
            <a:rPr lang="en-US" dirty="0"/>
            <a:t>Event</a:t>
          </a:r>
        </a:p>
      </dgm:t>
    </dgm:pt>
    <dgm:pt modelId="{C8956C25-2D86-4FD8-BD2D-CB7A21387546}" type="parTrans" cxnId="{1973F942-DD78-4539-8121-0E769ED55725}">
      <dgm:prSet/>
      <dgm:spPr/>
      <dgm:t>
        <a:bodyPr/>
        <a:lstStyle/>
        <a:p>
          <a:endParaRPr lang="en-US"/>
        </a:p>
      </dgm:t>
    </dgm:pt>
    <dgm:pt modelId="{9DB6AF89-F790-47C7-A650-04DAB9889510}" type="sibTrans" cxnId="{1973F942-DD78-4539-8121-0E769ED55725}">
      <dgm:prSet/>
      <dgm:spPr/>
      <dgm:t>
        <a:bodyPr/>
        <a:lstStyle/>
        <a:p>
          <a:endParaRPr lang="en-US"/>
        </a:p>
      </dgm:t>
    </dgm:pt>
    <dgm:pt modelId="{18B12372-1B41-46D1-895D-0368388C9040}">
      <dgm:prSet phldrT="[Text]"/>
      <dgm:spPr/>
      <dgm:t>
        <a:bodyPr/>
        <a:lstStyle/>
        <a:p>
          <a:r>
            <a:rPr lang="en-US" dirty="0"/>
            <a:t>Experience</a:t>
          </a:r>
        </a:p>
      </dgm:t>
    </dgm:pt>
    <dgm:pt modelId="{BE1BB16E-B900-4689-B97B-C3A205F62689}" type="parTrans" cxnId="{B0203DF6-7913-45DC-A938-58C8C0FE99EC}">
      <dgm:prSet/>
      <dgm:spPr/>
      <dgm:t>
        <a:bodyPr/>
        <a:lstStyle/>
        <a:p>
          <a:endParaRPr lang="en-US"/>
        </a:p>
      </dgm:t>
    </dgm:pt>
    <dgm:pt modelId="{D42B4AA7-9C99-4FD6-97CE-4413392D619B}" type="sibTrans" cxnId="{B0203DF6-7913-45DC-A938-58C8C0FE99EC}">
      <dgm:prSet/>
      <dgm:spPr/>
      <dgm:t>
        <a:bodyPr/>
        <a:lstStyle/>
        <a:p>
          <a:endParaRPr lang="en-US"/>
        </a:p>
      </dgm:t>
    </dgm:pt>
    <dgm:pt modelId="{10AF4CF5-9C66-4E53-BB8B-06D1133B5C9D}">
      <dgm:prSet phldrT="[Text]"/>
      <dgm:spPr/>
      <dgm:t>
        <a:bodyPr/>
        <a:lstStyle/>
        <a:p>
          <a:endParaRPr lang="en-US" b="0" dirty="0"/>
        </a:p>
      </dgm:t>
    </dgm:pt>
    <dgm:pt modelId="{4FE7B74D-DC1A-41E8-B63F-BA93751D9ADA}" type="parTrans" cxnId="{9BBBB151-21C2-44C9-B878-A8CC0D385C7D}">
      <dgm:prSet/>
      <dgm:spPr/>
      <dgm:t>
        <a:bodyPr/>
        <a:lstStyle/>
        <a:p>
          <a:endParaRPr lang="en-US"/>
        </a:p>
      </dgm:t>
    </dgm:pt>
    <dgm:pt modelId="{96253B23-8C3D-47E4-AECE-B25D63538DCD}" type="sibTrans" cxnId="{9BBBB151-21C2-44C9-B878-A8CC0D385C7D}">
      <dgm:prSet/>
      <dgm:spPr/>
      <dgm:t>
        <a:bodyPr/>
        <a:lstStyle/>
        <a:p>
          <a:endParaRPr lang="en-US"/>
        </a:p>
      </dgm:t>
    </dgm:pt>
    <dgm:pt modelId="{7C7A9B64-B05E-4C3C-B48E-F586D31892D3}">
      <dgm:prSet phldrT="[Text]"/>
      <dgm:spPr/>
      <dgm:t>
        <a:bodyPr/>
        <a:lstStyle/>
        <a:p>
          <a:r>
            <a:rPr lang="en-US" dirty="0"/>
            <a:t>Fear of bodily injury or death</a:t>
          </a:r>
        </a:p>
      </dgm:t>
    </dgm:pt>
    <dgm:pt modelId="{6907997C-CCA8-41ED-9280-3FAAC94EF23C}" type="parTrans" cxnId="{4C7982DA-738A-439A-B439-DAA16A5C422A}">
      <dgm:prSet/>
      <dgm:spPr/>
      <dgm:t>
        <a:bodyPr/>
        <a:lstStyle/>
        <a:p>
          <a:endParaRPr lang="en-US"/>
        </a:p>
      </dgm:t>
    </dgm:pt>
    <dgm:pt modelId="{217833FF-9701-4AC3-A88F-EC80851D102B}" type="sibTrans" cxnId="{4C7982DA-738A-439A-B439-DAA16A5C422A}">
      <dgm:prSet/>
      <dgm:spPr/>
      <dgm:t>
        <a:bodyPr/>
        <a:lstStyle/>
        <a:p>
          <a:endParaRPr lang="en-US"/>
        </a:p>
      </dgm:t>
    </dgm:pt>
    <dgm:pt modelId="{236B48C2-A40B-40B6-975B-0E82EE65263A}">
      <dgm:prSet phldrT="[Text]"/>
      <dgm:spPr/>
      <dgm:t>
        <a:bodyPr/>
        <a:lstStyle/>
        <a:p>
          <a:r>
            <a:rPr lang="en-US" dirty="0"/>
            <a:t>Helplessness</a:t>
          </a:r>
        </a:p>
      </dgm:t>
    </dgm:pt>
    <dgm:pt modelId="{BCC4E12E-ADC2-44DE-94C2-55EFD58EDA9B}" type="parTrans" cxnId="{CBF001C3-DACA-40F0-871D-3B450801CFC3}">
      <dgm:prSet/>
      <dgm:spPr/>
      <dgm:t>
        <a:bodyPr/>
        <a:lstStyle/>
        <a:p>
          <a:endParaRPr lang="en-US"/>
        </a:p>
      </dgm:t>
    </dgm:pt>
    <dgm:pt modelId="{083AB9FB-85F5-469B-860E-3F4A1E73FA24}" type="sibTrans" cxnId="{CBF001C3-DACA-40F0-871D-3B450801CFC3}">
      <dgm:prSet/>
      <dgm:spPr/>
      <dgm:t>
        <a:bodyPr/>
        <a:lstStyle/>
        <a:p>
          <a:endParaRPr lang="en-US"/>
        </a:p>
      </dgm:t>
    </dgm:pt>
    <dgm:pt modelId="{F24BE5C0-57CA-47D3-806B-E8C8E65D8174}">
      <dgm:prSet phldrT="[Text]"/>
      <dgm:spPr/>
      <dgm:t>
        <a:bodyPr/>
        <a:lstStyle/>
        <a:p>
          <a:r>
            <a:rPr lang="en-US" dirty="0"/>
            <a:t>Horror </a:t>
          </a:r>
        </a:p>
      </dgm:t>
    </dgm:pt>
    <dgm:pt modelId="{D7E77E88-76E4-4DAB-8B30-7EA6E49AABC2}" type="parTrans" cxnId="{F149E47C-863D-40F2-83AE-EF32E9C6974D}">
      <dgm:prSet/>
      <dgm:spPr/>
      <dgm:t>
        <a:bodyPr/>
        <a:lstStyle/>
        <a:p>
          <a:endParaRPr lang="en-US"/>
        </a:p>
      </dgm:t>
    </dgm:pt>
    <dgm:pt modelId="{65E47E21-76D8-4E49-BA2B-2BF5234D7D99}" type="sibTrans" cxnId="{F149E47C-863D-40F2-83AE-EF32E9C6974D}">
      <dgm:prSet/>
      <dgm:spPr/>
      <dgm:t>
        <a:bodyPr/>
        <a:lstStyle/>
        <a:p>
          <a:endParaRPr lang="en-US"/>
        </a:p>
      </dgm:t>
    </dgm:pt>
    <dgm:pt modelId="{A23FEB28-A1FB-445C-8CD1-2B050785BA4B}">
      <dgm:prSet phldrT="[Text]"/>
      <dgm:spPr/>
      <dgm:t>
        <a:bodyPr/>
        <a:lstStyle/>
        <a:p>
          <a:r>
            <a:rPr lang="en-US" dirty="0"/>
            <a:t>Disgust</a:t>
          </a:r>
        </a:p>
      </dgm:t>
    </dgm:pt>
    <dgm:pt modelId="{04B5C10F-3FB6-475B-9F89-ABE9CB569205}" type="parTrans" cxnId="{B1DE270A-0285-4D92-BBD3-9999CC42F351}">
      <dgm:prSet/>
      <dgm:spPr/>
      <dgm:t>
        <a:bodyPr/>
        <a:lstStyle/>
        <a:p>
          <a:endParaRPr lang="en-US"/>
        </a:p>
      </dgm:t>
    </dgm:pt>
    <dgm:pt modelId="{73C5DD63-F4DD-488B-BDEF-42FBAEF78943}" type="sibTrans" cxnId="{B1DE270A-0285-4D92-BBD3-9999CC42F351}">
      <dgm:prSet/>
      <dgm:spPr/>
      <dgm:t>
        <a:bodyPr/>
        <a:lstStyle/>
        <a:p>
          <a:endParaRPr lang="en-US"/>
        </a:p>
      </dgm:t>
    </dgm:pt>
    <dgm:pt modelId="{24735D8C-BF28-46B7-BDC2-5CB762208A1C}">
      <dgm:prSet phldrT="[Text]"/>
      <dgm:spPr/>
      <dgm:t>
        <a:bodyPr/>
        <a:lstStyle/>
        <a:p>
          <a:r>
            <a:rPr lang="en-US" dirty="0"/>
            <a:t>Neurophysiological stress response</a:t>
          </a:r>
        </a:p>
      </dgm:t>
    </dgm:pt>
    <dgm:pt modelId="{F816A4CC-0937-4772-853D-57D70AC5758C}" type="parTrans" cxnId="{5D6EC571-91C4-4046-A8C0-C1274B133D4B}">
      <dgm:prSet/>
      <dgm:spPr/>
      <dgm:t>
        <a:bodyPr/>
        <a:lstStyle/>
        <a:p>
          <a:endParaRPr lang="en-US"/>
        </a:p>
      </dgm:t>
    </dgm:pt>
    <dgm:pt modelId="{3E34CCD4-9D92-4ED9-B57E-19455D833911}" type="sibTrans" cxnId="{5D6EC571-91C4-4046-A8C0-C1274B133D4B}">
      <dgm:prSet/>
      <dgm:spPr/>
      <dgm:t>
        <a:bodyPr/>
        <a:lstStyle/>
        <a:p>
          <a:endParaRPr lang="en-US"/>
        </a:p>
      </dgm:t>
    </dgm:pt>
    <dgm:pt modelId="{64E554C3-6E18-4523-9CCB-2392F3E230AB}">
      <dgm:prSet phldrT="[Text]"/>
      <dgm:spPr/>
      <dgm:t>
        <a:bodyPr/>
        <a:lstStyle/>
        <a:p>
          <a:r>
            <a:rPr lang="en-US"/>
            <a:t>Effects</a:t>
          </a:r>
          <a:endParaRPr lang="en-US" dirty="0"/>
        </a:p>
      </dgm:t>
    </dgm:pt>
    <dgm:pt modelId="{3E36D233-4BD9-4C52-B47C-4BACBEE23E3F}" type="parTrans" cxnId="{E24333AF-771F-403D-8D77-5DF61F90B6E5}">
      <dgm:prSet/>
      <dgm:spPr/>
      <dgm:t>
        <a:bodyPr/>
        <a:lstStyle/>
        <a:p>
          <a:endParaRPr lang="en-US"/>
        </a:p>
      </dgm:t>
    </dgm:pt>
    <dgm:pt modelId="{113AC9D1-CDE2-4B34-A78E-999B490E4F99}" type="sibTrans" cxnId="{E24333AF-771F-403D-8D77-5DF61F90B6E5}">
      <dgm:prSet/>
      <dgm:spPr/>
      <dgm:t>
        <a:bodyPr/>
        <a:lstStyle/>
        <a:p>
          <a:endParaRPr lang="en-US"/>
        </a:p>
      </dgm:t>
    </dgm:pt>
    <dgm:pt modelId="{5FC4E258-F787-40D6-83A5-EB300749163D}">
      <dgm:prSet phldrT="[Text]"/>
      <dgm:spPr/>
      <dgm:t>
        <a:bodyPr/>
        <a:lstStyle/>
        <a:p>
          <a:r>
            <a:rPr lang="en-US" dirty="0"/>
            <a:t>Influenced by individual, environmental, and cultural factors</a:t>
          </a:r>
        </a:p>
      </dgm:t>
    </dgm:pt>
    <dgm:pt modelId="{12396F7D-7B04-489D-B310-6913BF3EF0D4}" type="parTrans" cxnId="{7AD34DB5-0363-4A4D-BE28-2B99EA442DAC}">
      <dgm:prSet/>
      <dgm:spPr/>
      <dgm:t>
        <a:bodyPr/>
        <a:lstStyle/>
        <a:p>
          <a:endParaRPr lang="en-US"/>
        </a:p>
      </dgm:t>
    </dgm:pt>
    <dgm:pt modelId="{4183DF97-FDB3-4505-BA56-A6C92D46A08E}" type="sibTrans" cxnId="{7AD34DB5-0363-4A4D-BE28-2B99EA442DAC}">
      <dgm:prSet/>
      <dgm:spPr/>
      <dgm:t>
        <a:bodyPr/>
        <a:lstStyle/>
        <a:p>
          <a:endParaRPr lang="en-US"/>
        </a:p>
      </dgm:t>
    </dgm:pt>
    <dgm:pt modelId="{07C99DAF-1301-4016-8C87-ED090B730E3C}" type="pres">
      <dgm:prSet presAssocID="{ED4E0502-C83C-4C9A-A7DF-B1B24D840F35}" presName="linear" presStyleCnt="0">
        <dgm:presLayoutVars>
          <dgm:dir/>
          <dgm:animLvl val="lvl"/>
          <dgm:resizeHandles val="exact"/>
        </dgm:presLayoutVars>
      </dgm:prSet>
      <dgm:spPr/>
    </dgm:pt>
    <dgm:pt modelId="{1BABBF19-C0D5-4A6E-82EC-649AC36EAE36}" type="pres">
      <dgm:prSet presAssocID="{C094F410-2E13-4E77-8478-3D61695A98AE}" presName="parentLin" presStyleCnt="0"/>
      <dgm:spPr/>
    </dgm:pt>
    <dgm:pt modelId="{35716649-EDBD-478F-9820-3E3A97C3F8A5}" type="pres">
      <dgm:prSet presAssocID="{C094F410-2E13-4E77-8478-3D61695A98AE}" presName="parentLeftMargin" presStyleLbl="node1" presStyleIdx="0" presStyleCnt="3"/>
      <dgm:spPr/>
    </dgm:pt>
    <dgm:pt modelId="{0DCC3BB7-3833-42F3-B06F-419A0D67DA62}" type="pres">
      <dgm:prSet presAssocID="{C094F410-2E13-4E77-8478-3D61695A98AE}" presName="parentText" presStyleLbl="node1" presStyleIdx="0" presStyleCnt="3">
        <dgm:presLayoutVars>
          <dgm:chMax val="0"/>
          <dgm:bulletEnabled val="1"/>
        </dgm:presLayoutVars>
      </dgm:prSet>
      <dgm:spPr/>
    </dgm:pt>
    <dgm:pt modelId="{CB7CA0FB-FC0E-4696-B3CF-4BC10A970B82}" type="pres">
      <dgm:prSet presAssocID="{C094F410-2E13-4E77-8478-3D61695A98AE}" presName="negativeSpace" presStyleCnt="0"/>
      <dgm:spPr/>
    </dgm:pt>
    <dgm:pt modelId="{A2E75863-3E88-414A-860E-1ECCCC63C872}" type="pres">
      <dgm:prSet presAssocID="{C094F410-2E13-4E77-8478-3D61695A98AE}" presName="childText" presStyleLbl="conFgAcc1" presStyleIdx="0" presStyleCnt="3">
        <dgm:presLayoutVars>
          <dgm:bulletEnabled val="1"/>
        </dgm:presLayoutVars>
      </dgm:prSet>
      <dgm:spPr/>
    </dgm:pt>
    <dgm:pt modelId="{422A11C6-87A9-47B0-990D-0E6A84DB97FE}" type="pres">
      <dgm:prSet presAssocID="{9DB6AF89-F790-47C7-A650-04DAB9889510}" presName="spaceBetweenRectangles" presStyleCnt="0"/>
      <dgm:spPr/>
    </dgm:pt>
    <dgm:pt modelId="{616D21D1-A0AE-4D6E-A576-427505B0E687}" type="pres">
      <dgm:prSet presAssocID="{18B12372-1B41-46D1-895D-0368388C9040}" presName="parentLin" presStyleCnt="0"/>
      <dgm:spPr/>
    </dgm:pt>
    <dgm:pt modelId="{9C0FA7FD-B645-46BA-A767-5BE75FFC6EF7}" type="pres">
      <dgm:prSet presAssocID="{18B12372-1B41-46D1-895D-0368388C9040}" presName="parentLeftMargin" presStyleLbl="node1" presStyleIdx="0" presStyleCnt="3"/>
      <dgm:spPr/>
    </dgm:pt>
    <dgm:pt modelId="{D1E149AF-5A7C-4426-8E6A-23D8B02C89BB}" type="pres">
      <dgm:prSet presAssocID="{18B12372-1B41-46D1-895D-0368388C9040}" presName="parentText" presStyleLbl="node1" presStyleIdx="1" presStyleCnt="3">
        <dgm:presLayoutVars>
          <dgm:chMax val="0"/>
          <dgm:bulletEnabled val="1"/>
        </dgm:presLayoutVars>
      </dgm:prSet>
      <dgm:spPr/>
    </dgm:pt>
    <dgm:pt modelId="{811EF712-7759-465D-AD5E-AD4D3D96D006}" type="pres">
      <dgm:prSet presAssocID="{18B12372-1B41-46D1-895D-0368388C9040}" presName="negativeSpace" presStyleCnt="0"/>
      <dgm:spPr/>
    </dgm:pt>
    <dgm:pt modelId="{0CB709F0-6C3C-4AEC-9727-C424CC54FC69}" type="pres">
      <dgm:prSet presAssocID="{18B12372-1B41-46D1-895D-0368388C9040}" presName="childText" presStyleLbl="conFgAcc1" presStyleIdx="1" presStyleCnt="3">
        <dgm:presLayoutVars>
          <dgm:bulletEnabled val="1"/>
        </dgm:presLayoutVars>
      </dgm:prSet>
      <dgm:spPr/>
    </dgm:pt>
    <dgm:pt modelId="{5B2FB743-1BE7-4678-8A4B-28DCDA011227}" type="pres">
      <dgm:prSet presAssocID="{D42B4AA7-9C99-4FD6-97CE-4413392D619B}" presName="spaceBetweenRectangles" presStyleCnt="0"/>
      <dgm:spPr/>
    </dgm:pt>
    <dgm:pt modelId="{425403AD-8665-4904-A285-5028F4570641}" type="pres">
      <dgm:prSet presAssocID="{64E554C3-6E18-4523-9CCB-2392F3E230AB}" presName="parentLin" presStyleCnt="0"/>
      <dgm:spPr/>
    </dgm:pt>
    <dgm:pt modelId="{E0974007-B46E-4C45-BEBD-112679CA94F0}" type="pres">
      <dgm:prSet presAssocID="{64E554C3-6E18-4523-9CCB-2392F3E230AB}" presName="parentLeftMargin" presStyleLbl="node1" presStyleIdx="1" presStyleCnt="3"/>
      <dgm:spPr/>
    </dgm:pt>
    <dgm:pt modelId="{0AED58A3-FFA8-4B94-BCC5-A29BF88E76D5}" type="pres">
      <dgm:prSet presAssocID="{64E554C3-6E18-4523-9CCB-2392F3E230AB}" presName="parentText" presStyleLbl="node1" presStyleIdx="2" presStyleCnt="3">
        <dgm:presLayoutVars>
          <dgm:chMax val="0"/>
          <dgm:bulletEnabled val="1"/>
        </dgm:presLayoutVars>
      </dgm:prSet>
      <dgm:spPr/>
    </dgm:pt>
    <dgm:pt modelId="{D6BE8320-D46D-4C3A-AF64-8DD4D5918A15}" type="pres">
      <dgm:prSet presAssocID="{64E554C3-6E18-4523-9CCB-2392F3E230AB}" presName="negativeSpace" presStyleCnt="0"/>
      <dgm:spPr/>
    </dgm:pt>
    <dgm:pt modelId="{F5590705-C9F4-4826-875D-22853EF120D8}" type="pres">
      <dgm:prSet presAssocID="{64E554C3-6E18-4523-9CCB-2392F3E230AB}" presName="childText" presStyleLbl="conFgAcc1" presStyleIdx="2" presStyleCnt="3">
        <dgm:presLayoutVars>
          <dgm:bulletEnabled val="1"/>
        </dgm:presLayoutVars>
      </dgm:prSet>
      <dgm:spPr/>
    </dgm:pt>
  </dgm:ptLst>
  <dgm:cxnLst>
    <dgm:cxn modelId="{27006209-6ABE-49AB-8A44-C56057090C9A}" type="presOf" srcId="{7C7A9B64-B05E-4C3C-B48E-F586D31892D3}" destId="{0CB709F0-6C3C-4AEC-9727-C424CC54FC69}" srcOrd="0" destOrd="0" presId="urn:microsoft.com/office/officeart/2005/8/layout/list1"/>
    <dgm:cxn modelId="{B1DE270A-0285-4D92-BBD3-9999CC42F351}" srcId="{18B12372-1B41-46D1-895D-0368388C9040}" destId="{A23FEB28-A1FB-445C-8CD1-2B050785BA4B}" srcOrd="3" destOrd="0" parTransId="{04B5C10F-3FB6-475B-9F89-ABE9CB569205}" sibTransId="{73C5DD63-F4DD-488B-BDEF-42FBAEF78943}"/>
    <dgm:cxn modelId="{642B3D11-62B8-41E8-AE9C-9CFCE1861EC7}" type="presOf" srcId="{ED4E0502-C83C-4C9A-A7DF-B1B24D840F35}" destId="{07C99DAF-1301-4016-8C87-ED090B730E3C}" srcOrd="0" destOrd="0" presId="urn:microsoft.com/office/officeart/2005/8/layout/list1"/>
    <dgm:cxn modelId="{BC2D5C13-9992-48DB-B0E0-B0335717C265}" type="presOf" srcId="{18B12372-1B41-46D1-895D-0368388C9040}" destId="{D1E149AF-5A7C-4426-8E6A-23D8B02C89BB}" srcOrd="1" destOrd="0" presId="urn:microsoft.com/office/officeart/2005/8/layout/list1"/>
    <dgm:cxn modelId="{05B1C02E-69F8-44BF-B2AE-63B282F0DE2E}" type="presOf" srcId="{236B48C2-A40B-40B6-975B-0E82EE65263A}" destId="{0CB709F0-6C3C-4AEC-9727-C424CC54FC69}" srcOrd="0" destOrd="1" presId="urn:microsoft.com/office/officeart/2005/8/layout/list1"/>
    <dgm:cxn modelId="{14AC263D-F23E-4D56-ABD5-025B047602E0}" type="presOf" srcId="{24735D8C-BF28-46B7-BDC2-5CB762208A1C}" destId="{0CB709F0-6C3C-4AEC-9727-C424CC54FC69}" srcOrd="0" destOrd="4" presId="urn:microsoft.com/office/officeart/2005/8/layout/list1"/>
    <dgm:cxn modelId="{1973F942-DD78-4539-8121-0E769ED55725}" srcId="{ED4E0502-C83C-4C9A-A7DF-B1B24D840F35}" destId="{C094F410-2E13-4E77-8478-3D61695A98AE}" srcOrd="0" destOrd="0" parTransId="{C8956C25-2D86-4FD8-BD2D-CB7A21387546}" sibTransId="{9DB6AF89-F790-47C7-A650-04DAB9889510}"/>
    <dgm:cxn modelId="{20E98768-3F64-40D7-BAC0-A863DD7FC093}" type="presOf" srcId="{64E554C3-6E18-4523-9CCB-2392F3E230AB}" destId="{0AED58A3-FFA8-4B94-BCC5-A29BF88E76D5}" srcOrd="1" destOrd="0" presId="urn:microsoft.com/office/officeart/2005/8/layout/list1"/>
    <dgm:cxn modelId="{9BBBB151-21C2-44C9-B878-A8CC0D385C7D}" srcId="{C094F410-2E13-4E77-8478-3D61695A98AE}" destId="{10AF4CF5-9C66-4E53-BB8B-06D1133B5C9D}" srcOrd="0" destOrd="0" parTransId="{4FE7B74D-DC1A-41E8-B63F-BA93751D9ADA}" sibTransId="{96253B23-8C3D-47E4-AECE-B25D63538DCD}"/>
    <dgm:cxn modelId="{5D6EC571-91C4-4046-A8C0-C1274B133D4B}" srcId="{18B12372-1B41-46D1-895D-0368388C9040}" destId="{24735D8C-BF28-46B7-BDC2-5CB762208A1C}" srcOrd="4" destOrd="0" parTransId="{F816A4CC-0937-4772-853D-57D70AC5758C}" sibTransId="{3E34CCD4-9D92-4ED9-B57E-19455D833911}"/>
    <dgm:cxn modelId="{59EA2A78-9EFA-4D99-B541-82C1955CBC8A}" type="presOf" srcId="{10AF4CF5-9C66-4E53-BB8B-06D1133B5C9D}" destId="{A2E75863-3E88-414A-860E-1ECCCC63C872}" srcOrd="0" destOrd="0" presId="urn:microsoft.com/office/officeart/2005/8/layout/list1"/>
    <dgm:cxn modelId="{F149E47C-863D-40F2-83AE-EF32E9C6974D}" srcId="{18B12372-1B41-46D1-895D-0368388C9040}" destId="{F24BE5C0-57CA-47D3-806B-E8C8E65D8174}" srcOrd="2" destOrd="0" parTransId="{D7E77E88-76E4-4DAB-8B30-7EA6E49AABC2}" sibTransId="{65E47E21-76D8-4E49-BA2B-2BF5234D7D99}"/>
    <dgm:cxn modelId="{179A8B9D-2CCC-40B1-A16A-33024E492A8D}" type="presOf" srcId="{5FC4E258-F787-40D6-83A5-EB300749163D}" destId="{0CB709F0-6C3C-4AEC-9727-C424CC54FC69}" srcOrd="0" destOrd="5" presId="urn:microsoft.com/office/officeart/2005/8/layout/list1"/>
    <dgm:cxn modelId="{F6BF4DA2-05B2-47F3-8F47-2163A5E50960}" type="presOf" srcId="{18B12372-1B41-46D1-895D-0368388C9040}" destId="{9C0FA7FD-B645-46BA-A767-5BE75FFC6EF7}" srcOrd="0" destOrd="0" presId="urn:microsoft.com/office/officeart/2005/8/layout/list1"/>
    <dgm:cxn modelId="{E24333AF-771F-403D-8D77-5DF61F90B6E5}" srcId="{ED4E0502-C83C-4C9A-A7DF-B1B24D840F35}" destId="{64E554C3-6E18-4523-9CCB-2392F3E230AB}" srcOrd="2" destOrd="0" parTransId="{3E36D233-4BD9-4C52-B47C-4BACBEE23E3F}" sibTransId="{113AC9D1-CDE2-4B34-A78E-999B490E4F99}"/>
    <dgm:cxn modelId="{7AD34DB5-0363-4A4D-BE28-2B99EA442DAC}" srcId="{18B12372-1B41-46D1-895D-0368388C9040}" destId="{5FC4E258-F787-40D6-83A5-EB300749163D}" srcOrd="5" destOrd="0" parTransId="{12396F7D-7B04-489D-B310-6913BF3EF0D4}" sibTransId="{4183DF97-FDB3-4505-BA56-A6C92D46A08E}"/>
    <dgm:cxn modelId="{9FAA0BBE-AF06-4CC5-A38F-40E94F3FABF0}" type="presOf" srcId="{64E554C3-6E18-4523-9CCB-2392F3E230AB}" destId="{E0974007-B46E-4C45-BEBD-112679CA94F0}" srcOrd="0" destOrd="0" presId="urn:microsoft.com/office/officeart/2005/8/layout/list1"/>
    <dgm:cxn modelId="{CBF001C3-DACA-40F0-871D-3B450801CFC3}" srcId="{18B12372-1B41-46D1-895D-0368388C9040}" destId="{236B48C2-A40B-40B6-975B-0E82EE65263A}" srcOrd="1" destOrd="0" parTransId="{BCC4E12E-ADC2-44DE-94C2-55EFD58EDA9B}" sibTransId="{083AB9FB-85F5-469B-860E-3F4A1E73FA24}"/>
    <dgm:cxn modelId="{ECEB29D9-6F53-4187-B6AB-A0DB225A3F56}" type="presOf" srcId="{A23FEB28-A1FB-445C-8CD1-2B050785BA4B}" destId="{0CB709F0-6C3C-4AEC-9727-C424CC54FC69}" srcOrd="0" destOrd="3" presId="urn:microsoft.com/office/officeart/2005/8/layout/list1"/>
    <dgm:cxn modelId="{4C7982DA-738A-439A-B439-DAA16A5C422A}" srcId="{18B12372-1B41-46D1-895D-0368388C9040}" destId="{7C7A9B64-B05E-4C3C-B48E-F586D31892D3}" srcOrd="0" destOrd="0" parTransId="{6907997C-CCA8-41ED-9280-3FAAC94EF23C}" sibTransId="{217833FF-9701-4AC3-A88F-EC80851D102B}"/>
    <dgm:cxn modelId="{38E5FBE0-D828-419E-896F-B9645AAC73C7}" type="presOf" srcId="{C094F410-2E13-4E77-8478-3D61695A98AE}" destId="{35716649-EDBD-478F-9820-3E3A97C3F8A5}" srcOrd="0" destOrd="0" presId="urn:microsoft.com/office/officeart/2005/8/layout/list1"/>
    <dgm:cxn modelId="{34DA6BE1-CEAC-469D-AB7F-24BD405896C3}" type="presOf" srcId="{C094F410-2E13-4E77-8478-3D61695A98AE}" destId="{0DCC3BB7-3833-42F3-B06F-419A0D67DA62}" srcOrd="1" destOrd="0" presId="urn:microsoft.com/office/officeart/2005/8/layout/list1"/>
    <dgm:cxn modelId="{B0203DF6-7913-45DC-A938-58C8C0FE99EC}" srcId="{ED4E0502-C83C-4C9A-A7DF-B1B24D840F35}" destId="{18B12372-1B41-46D1-895D-0368388C9040}" srcOrd="1" destOrd="0" parTransId="{BE1BB16E-B900-4689-B97B-C3A205F62689}" sibTransId="{D42B4AA7-9C99-4FD6-97CE-4413392D619B}"/>
    <dgm:cxn modelId="{1BC575F9-7428-48FE-B34A-1AF2F43272A2}" type="presOf" srcId="{F24BE5C0-57CA-47D3-806B-E8C8E65D8174}" destId="{0CB709F0-6C3C-4AEC-9727-C424CC54FC69}" srcOrd="0" destOrd="2" presId="urn:microsoft.com/office/officeart/2005/8/layout/list1"/>
    <dgm:cxn modelId="{5C481D08-0D0A-4CB9-810E-79EDC2F2AD8A}" type="presParOf" srcId="{07C99DAF-1301-4016-8C87-ED090B730E3C}" destId="{1BABBF19-C0D5-4A6E-82EC-649AC36EAE36}" srcOrd="0" destOrd="0" presId="urn:microsoft.com/office/officeart/2005/8/layout/list1"/>
    <dgm:cxn modelId="{6F331BEE-523A-4DBB-A0F0-A3277A673DE2}" type="presParOf" srcId="{1BABBF19-C0D5-4A6E-82EC-649AC36EAE36}" destId="{35716649-EDBD-478F-9820-3E3A97C3F8A5}" srcOrd="0" destOrd="0" presId="urn:microsoft.com/office/officeart/2005/8/layout/list1"/>
    <dgm:cxn modelId="{743FD3F2-22E2-4599-8AE7-9A8C2BDCFC9B}" type="presParOf" srcId="{1BABBF19-C0D5-4A6E-82EC-649AC36EAE36}" destId="{0DCC3BB7-3833-42F3-B06F-419A0D67DA62}" srcOrd="1" destOrd="0" presId="urn:microsoft.com/office/officeart/2005/8/layout/list1"/>
    <dgm:cxn modelId="{4957AB54-1298-4CFC-BBB4-7E64CDB3BD6C}" type="presParOf" srcId="{07C99DAF-1301-4016-8C87-ED090B730E3C}" destId="{CB7CA0FB-FC0E-4696-B3CF-4BC10A970B82}" srcOrd="1" destOrd="0" presId="urn:microsoft.com/office/officeart/2005/8/layout/list1"/>
    <dgm:cxn modelId="{E6FA3A35-0A7F-4D97-A2B6-82F100AE9225}" type="presParOf" srcId="{07C99DAF-1301-4016-8C87-ED090B730E3C}" destId="{A2E75863-3E88-414A-860E-1ECCCC63C872}" srcOrd="2" destOrd="0" presId="urn:microsoft.com/office/officeart/2005/8/layout/list1"/>
    <dgm:cxn modelId="{5891D61E-41B4-471E-B8A3-10FD11C97242}" type="presParOf" srcId="{07C99DAF-1301-4016-8C87-ED090B730E3C}" destId="{422A11C6-87A9-47B0-990D-0E6A84DB97FE}" srcOrd="3" destOrd="0" presId="urn:microsoft.com/office/officeart/2005/8/layout/list1"/>
    <dgm:cxn modelId="{01ED2E83-1AF9-4EB5-81E0-7A406922BF9B}" type="presParOf" srcId="{07C99DAF-1301-4016-8C87-ED090B730E3C}" destId="{616D21D1-A0AE-4D6E-A576-427505B0E687}" srcOrd="4" destOrd="0" presId="urn:microsoft.com/office/officeart/2005/8/layout/list1"/>
    <dgm:cxn modelId="{5F012768-B109-47E4-971E-6F64FF2AA71C}" type="presParOf" srcId="{616D21D1-A0AE-4D6E-A576-427505B0E687}" destId="{9C0FA7FD-B645-46BA-A767-5BE75FFC6EF7}" srcOrd="0" destOrd="0" presId="urn:microsoft.com/office/officeart/2005/8/layout/list1"/>
    <dgm:cxn modelId="{2BA7FBBB-0031-4B3E-93DD-0E37103987A1}" type="presParOf" srcId="{616D21D1-A0AE-4D6E-A576-427505B0E687}" destId="{D1E149AF-5A7C-4426-8E6A-23D8B02C89BB}" srcOrd="1" destOrd="0" presId="urn:microsoft.com/office/officeart/2005/8/layout/list1"/>
    <dgm:cxn modelId="{4EF8CA47-1DB9-4901-90BA-0E0FD2EB77BD}" type="presParOf" srcId="{07C99DAF-1301-4016-8C87-ED090B730E3C}" destId="{811EF712-7759-465D-AD5E-AD4D3D96D006}" srcOrd="5" destOrd="0" presId="urn:microsoft.com/office/officeart/2005/8/layout/list1"/>
    <dgm:cxn modelId="{E5E30EE2-E5FF-43B1-88BC-4A68A31B483A}" type="presParOf" srcId="{07C99DAF-1301-4016-8C87-ED090B730E3C}" destId="{0CB709F0-6C3C-4AEC-9727-C424CC54FC69}" srcOrd="6" destOrd="0" presId="urn:microsoft.com/office/officeart/2005/8/layout/list1"/>
    <dgm:cxn modelId="{143F1B4F-B202-441F-8960-69F429B7597B}" type="presParOf" srcId="{07C99DAF-1301-4016-8C87-ED090B730E3C}" destId="{5B2FB743-1BE7-4678-8A4B-28DCDA011227}" srcOrd="7" destOrd="0" presId="urn:microsoft.com/office/officeart/2005/8/layout/list1"/>
    <dgm:cxn modelId="{8E43A3F3-3B26-4167-A2C2-58F5C3C8DC34}" type="presParOf" srcId="{07C99DAF-1301-4016-8C87-ED090B730E3C}" destId="{425403AD-8665-4904-A285-5028F4570641}" srcOrd="8" destOrd="0" presId="urn:microsoft.com/office/officeart/2005/8/layout/list1"/>
    <dgm:cxn modelId="{56B0790E-3E73-4677-BF6F-49098498B93B}" type="presParOf" srcId="{425403AD-8665-4904-A285-5028F4570641}" destId="{E0974007-B46E-4C45-BEBD-112679CA94F0}" srcOrd="0" destOrd="0" presId="urn:microsoft.com/office/officeart/2005/8/layout/list1"/>
    <dgm:cxn modelId="{37E8B94B-9E6B-4824-9C91-719552A7FEA8}" type="presParOf" srcId="{425403AD-8665-4904-A285-5028F4570641}" destId="{0AED58A3-FFA8-4B94-BCC5-A29BF88E76D5}" srcOrd="1" destOrd="0" presId="urn:microsoft.com/office/officeart/2005/8/layout/list1"/>
    <dgm:cxn modelId="{01416239-5AB7-4329-9DC9-415DDC1841E4}" type="presParOf" srcId="{07C99DAF-1301-4016-8C87-ED090B730E3C}" destId="{D6BE8320-D46D-4C3A-AF64-8DD4D5918A15}" srcOrd="9" destOrd="0" presId="urn:microsoft.com/office/officeart/2005/8/layout/list1"/>
    <dgm:cxn modelId="{577F9A63-F836-41E1-B58E-1BDD50F2060B}" type="presParOf" srcId="{07C99DAF-1301-4016-8C87-ED090B730E3C}" destId="{F5590705-C9F4-4826-875D-22853EF120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4E0502-C83C-4C9A-A7DF-B1B24D840F3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C094F410-2E13-4E77-8478-3D61695A98AE}">
      <dgm:prSet phldrT="[Text]"/>
      <dgm:spPr/>
      <dgm:t>
        <a:bodyPr/>
        <a:lstStyle/>
        <a:p>
          <a:r>
            <a:rPr lang="en-US" dirty="0"/>
            <a:t>Event</a:t>
          </a:r>
        </a:p>
      </dgm:t>
    </dgm:pt>
    <dgm:pt modelId="{C8956C25-2D86-4FD8-BD2D-CB7A21387546}" type="parTrans" cxnId="{1973F942-DD78-4539-8121-0E769ED55725}">
      <dgm:prSet/>
      <dgm:spPr/>
      <dgm:t>
        <a:bodyPr/>
        <a:lstStyle/>
        <a:p>
          <a:endParaRPr lang="en-US"/>
        </a:p>
      </dgm:t>
    </dgm:pt>
    <dgm:pt modelId="{9DB6AF89-F790-47C7-A650-04DAB9889510}" type="sibTrans" cxnId="{1973F942-DD78-4539-8121-0E769ED55725}">
      <dgm:prSet/>
      <dgm:spPr/>
      <dgm:t>
        <a:bodyPr/>
        <a:lstStyle/>
        <a:p>
          <a:endParaRPr lang="en-US"/>
        </a:p>
      </dgm:t>
    </dgm:pt>
    <dgm:pt modelId="{18B12372-1B41-46D1-895D-0368388C9040}">
      <dgm:prSet phldrT="[Text]"/>
      <dgm:spPr/>
      <dgm:t>
        <a:bodyPr/>
        <a:lstStyle/>
        <a:p>
          <a:r>
            <a:rPr lang="en-US" dirty="0"/>
            <a:t>Experience</a:t>
          </a:r>
        </a:p>
      </dgm:t>
    </dgm:pt>
    <dgm:pt modelId="{BE1BB16E-B900-4689-B97B-C3A205F62689}" type="parTrans" cxnId="{B0203DF6-7913-45DC-A938-58C8C0FE99EC}">
      <dgm:prSet/>
      <dgm:spPr/>
      <dgm:t>
        <a:bodyPr/>
        <a:lstStyle/>
        <a:p>
          <a:endParaRPr lang="en-US"/>
        </a:p>
      </dgm:t>
    </dgm:pt>
    <dgm:pt modelId="{D42B4AA7-9C99-4FD6-97CE-4413392D619B}" type="sibTrans" cxnId="{B0203DF6-7913-45DC-A938-58C8C0FE99EC}">
      <dgm:prSet/>
      <dgm:spPr/>
      <dgm:t>
        <a:bodyPr/>
        <a:lstStyle/>
        <a:p>
          <a:endParaRPr lang="en-US"/>
        </a:p>
      </dgm:t>
    </dgm:pt>
    <dgm:pt modelId="{10AF4CF5-9C66-4E53-BB8B-06D1133B5C9D}">
      <dgm:prSet phldrT="[Text]"/>
      <dgm:spPr/>
      <dgm:t>
        <a:bodyPr/>
        <a:lstStyle/>
        <a:p>
          <a:endParaRPr lang="en-US" b="0" dirty="0"/>
        </a:p>
      </dgm:t>
    </dgm:pt>
    <dgm:pt modelId="{4FE7B74D-DC1A-41E8-B63F-BA93751D9ADA}" type="parTrans" cxnId="{9BBBB151-21C2-44C9-B878-A8CC0D385C7D}">
      <dgm:prSet/>
      <dgm:spPr/>
      <dgm:t>
        <a:bodyPr/>
        <a:lstStyle/>
        <a:p>
          <a:endParaRPr lang="en-US"/>
        </a:p>
      </dgm:t>
    </dgm:pt>
    <dgm:pt modelId="{96253B23-8C3D-47E4-AECE-B25D63538DCD}" type="sibTrans" cxnId="{9BBBB151-21C2-44C9-B878-A8CC0D385C7D}">
      <dgm:prSet/>
      <dgm:spPr/>
      <dgm:t>
        <a:bodyPr/>
        <a:lstStyle/>
        <a:p>
          <a:endParaRPr lang="en-US"/>
        </a:p>
      </dgm:t>
    </dgm:pt>
    <dgm:pt modelId="{7C7A9B64-B05E-4C3C-B48E-F586D31892D3}">
      <dgm:prSet phldrT="[Text]"/>
      <dgm:spPr/>
      <dgm:t>
        <a:bodyPr/>
        <a:lstStyle/>
        <a:p>
          <a:endParaRPr lang="en-US" dirty="0"/>
        </a:p>
      </dgm:t>
    </dgm:pt>
    <dgm:pt modelId="{6907997C-CCA8-41ED-9280-3FAAC94EF23C}" type="parTrans" cxnId="{4C7982DA-738A-439A-B439-DAA16A5C422A}">
      <dgm:prSet/>
      <dgm:spPr/>
      <dgm:t>
        <a:bodyPr/>
        <a:lstStyle/>
        <a:p>
          <a:endParaRPr lang="en-US"/>
        </a:p>
      </dgm:t>
    </dgm:pt>
    <dgm:pt modelId="{217833FF-9701-4AC3-A88F-EC80851D102B}" type="sibTrans" cxnId="{4C7982DA-738A-439A-B439-DAA16A5C422A}">
      <dgm:prSet/>
      <dgm:spPr/>
      <dgm:t>
        <a:bodyPr/>
        <a:lstStyle/>
        <a:p>
          <a:endParaRPr lang="en-US"/>
        </a:p>
      </dgm:t>
    </dgm:pt>
    <dgm:pt modelId="{64E554C3-6E18-4523-9CCB-2392F3E230AB}">
      <dgm:prSet phldrT="[Text]"/>
      <dgm:spPr/>
      <dgm:t>
        <a:bodyPr/>
        <a:lstStyle/>
        <a:p>
          <a:r>
            <a:rPr lang="en-US" dirty="0"/>
            <a:t>Effects - Pathways</a:t>
          </a:r>
        </a:p>
      </dgm:t>
    </dgm:pt>
    <dgm:pt modelId="{3E36D233-4BD9-4C52-B47C-4BACBEE23E3F}" type="parTrans" cxnId="{E24333AF-771F-403D-8D77-5DF61F90B6E5}">
      <dgm:prSet/>
      <dgm:spPr/>
      <dgm:t>
        <a:bodyPr/>
        <a:lstStyle/>
        <a:p>
          <a:endParaRPr lang="en-US"/>
        </a:p>
      </dgm:t>
    </dgm:pt>
    <dgm:pt modelId="{113AC9D1-CDE2-4B34-A78E-999B490E4F99}" type="sibTrans" cxnId="{E24333AF-771F-403D-8D77-5DF61F90B6E5}">
      <dgm:prSet/>
      <dgm:spPr/>
      <dgm:t>
        <a:bodyPr/>
        <a:lstStyle/>
        <a:p>
          <a:endParaRPr lang="en-US"/>
        </a:p>
      </dgm:t>
    </dgm:pt>
    <dgm:pt modelId="{FA7C29F4-54FA-4D18-928B-031AC2CDB22B}">
      <dgm:prSet/>
      <dgm:spPr/>
      <dgm:t>
        <a:bodyPr/>
        <a:lstStyle/>
        <a:p>
          <a:r>
            <a:rPr lang="en-US"/>
            <a:t>Resilience</a:t>
          </a:r>
          <a:endParaRPr lang="en-US" dirty="0"/>
        </a:p>
      </dgm:t>
    </dgm:pt>
    <dgm:pt modelId="{69B9D893-1BBF-478B-9813-5D189FDD31A8}" type="parTrans" cxnId="{2470246D-98DC-4B8F-9BF7-2565DEC0B3E9}">
      <dgm:prSet/>
      <dgm:spPr/>
      <dgm:t>
        <a:bodyPr/>
        <a:lstStyle/>
        <a:p>
          <a:endParaRPr lang="en-US"/>
        </a:p>
      </dgm:t>
    </dgm:pt>
    <dgm:pt modelId="{4B7B7E31-CB1A-45EA-96DB-A4DCD8C2D8FE}" type="sibTrans" cxnId="{2470246D-98DC-4B8F-9BF7-2565DEC0B3E9}">
      <dgm:prSet/>
      <dgm:spPr/>
      <dgm:t>
        <a:bodyPr/>
        <a:lstStyle/>
        <a:p>
          <a:endParaRPr lang="en-US"/>
        </a:p>
      </dgm:t>
    </dgm:pt>
    <dgm:pt modelId="{4C9051B6-AEE4-4330-B1D5-F4EA1B3D3958}">
      <dgm:prSet/>
      <dgm:spPr/>
      <dgm:t>
        <a:bodyPr/>
        <a:lstStyle/>
        <a:p>
          <a:r>
            <a:rPr lang="en-US"/>
            <a:t>Recovery</a:t>
          </a:r>
          <a:endParaRPr lang="en-US" dirty="0"/>
        </a:p>
      </dgm:t>
    </dgm:pt>
    <dgm:pt modelId="{951E8C6C-6AFC-4C92-9A56-8B656D6B77E0}" type="parTrans" cxnId="{72E1C07F-D592-4B6D-83EF-68E8E7CA1127}">
      <dgm:prSet/>
      <dgm:spPr/>
      <dgm:t>
        <a:bodyPr/>
        <a:lstStyle/>
        <a:p>
          <a:endParaRPr lang="en-US"/>
        </a:p>
      </dgm:t>
    </dgm:pt>
    <dgm:pt modelId="{5BFDBDB3-A552-4D94-A557-6CA81184BDE7}" type="sibTrans" cxnId="{72E1C07F-D592-4B6D-83EF-68E8E7CA1127}">
      <dgm:prSet/>
      <dgm:spPr/>
      <dgm:t>
        <a:bodyPr/>
        <a:lstStyle/>
        <a:p>
          <a:endParaRPr lang="en-US"/>
        </a:p>
      </dgm:t>
    </dgm:pt>
    <dgm:pt modelId="{85D6C85F-2529-49F1-8B26-3B73E30C3EAE}">
      <dgm:prSet/>
      <dgm:spPr/>
      <dgm:t>
        <a:bodyPr/>
        <a:lstStyle/>
        <a:p>
          <a:r>
            <a:rPr lang="en-US" dirty="0"/>
            <a:t>Post-traumatic growth</a:t>
          </a:r>
        </a:p>
      </dgm:t>
    </dgm:pt>
    <dgm:pt modelId="{9582D9D3-8C30-4E9D-ACCA-E958E00C457D}" type="parTrans" cxnId="{0DE9572B-D35B-4080-A3FD-075F3AEDE4AF}">
      <dgm:prSet/>
      <dgm:spPr/>
      <dgm:t>
        <a:bodyPr/>
        <a:lstStyle/>
        <a:p>
          <a:endParaRPr lang="en-US"/>
        </a:p>
      </dgm:t>
    </dgm:pt>
    <dgm:pt modelId="{0680B019-D5B0-4C5F-BE5E-58DB01257115}" type="sibTrans" cxnId="{0DE9572B-D35B-4080-A3FD-075F3AEDE4AF}">
      <dgm:prSet/>
      <dgm:spPr/>
      <dgm:t>
        <a:bodyPr/>
        <a:lstStyle/>
        <a:p>
          <a:endParaRPr lang="en-US"/>
        </a:p>
      </dgm:t>
    </dgm:pt>
    <dgm:pt modelId="{0CCE9F5C-73AC-4B0D-B3C9-9ABCF1E79A40}">
      <dgm:prSet/>
      <dgm:spPr/>
      <dgm:t>
        <a:bodyPr/>
        <a:lstStyle/>
        <a:p>
          <a:r>
            <a:rPr lang="en-US" dirty="0"/>
            <a:t>Severe persisting distress</a:t>
          </a:r>
        </a:p>
      </dgm:t>
    </dgm:pt>
    <dgm:pt modelId="{B2732629-1658-4C08-9F16-EB66E0E3D766}" type="parTrans" cxnId="{1289E1C6-79B0-4A3F-89E8-4D540C486E8E}">
      <dgm:prSet/>
      <dgm:spPr/>
      <dgm:t>
        <a:bodyPr/>
        <a:lstStyle/>
        <a:p>
          <a:endParaRPr lang="en-US"/>
        </a:p>
      </dgm:t>
    </dgm:pt>
    <dgm:pt modelId="{E11D9403-0D06-48B7-B7A4-77A335CA9228}" type="sibTrans" cxnId="{1289E1C6-79B0-4A3F-89E8-4D540C486E8E}">
      <dgm:prSet/>
      <dgm:spPr/>
      <dgm:t>
        <a:bodyPr/>
        <a:lstStyle/>
        <a:p>
          <a:endParaRPr lang="en-US"/>
        </a:p>
      </dgm:t>
    </dgm:pt>
    <dgm:pt modelId="{AC327E99-FCAE-44DB-B17A-88A72036B3D2}">
      <dgm:prSet/>
      <dgm:spPr/>
      <dgm:t>
        <a:bodyPr/>
        <a:lstStyle/>
        <a:p>
          <a:r>
            <a:rPr lang="en-US"/>
            <a:t>Decline</a:t>
          </a:r>
          <a:endParaRPr lang="en-US" dirty="0"/>
        </a:p>
      </dgm:t>
    </dgm:pt>
    <dgm:pt modelId="{1479BE62-43A5-4DA4-A198-03235F2BA12E}" type="parTrans" cxnId="{3E6ED0B4-4F73-48AD-9F3F-FB07051DA1A5}">
      <dgm:prSet/>
      <dgm:spPr/>
      <dgm:t>
        <a:bodyPr/>
        <a:lstStyle/>
        <a:p>
          <a:endParaRPr lang="en-US"/>
        </a:p>
      </dgm:t>
    </dgm:pt>
    <dgm:pt modelId="{34413F48-9A2F-4DAE-A35D-D877F4287152}" type="sibTrans" cxnId="{3E6ED0B4-4F73-48AD-9F3F-FB07051DA1A5}">
      <dgm:prSet/>
      <dgm:spPr/>
      <dgm:t>
        <a:bodyPr/>
        <a:lstStyle/>
        <a:p>
          <a:endParaRPr lang="en-US"/>
        </a:p>
      </dgm:t>
    </dgm:pt>
    <dgm:pt modelId="{02BC6A30-E7B7-4033-93E8-43D40FDDFEEE}">
      <dgm:prSet/>
      <dgm:spPr/>
      <dgm:t>
        <a:bodyPr/>
        <a:lstStyle/>
        <a:p>
          <a:r>
            <a:rPr lang="en-US"/>
            <a:t>Stable maladaptive functioning</a:t>
          </a:r>
          <a:endParaRPr lang="en-US" dirty="0"/>
        </a:p>
      </dgm:t>
    </dgm:pt>
    <dgm:pt modelId="{39253A7D-6D3E-4434-933E-EC21C001B56B}" type="parTrans" cxnId="{610E1D0D-AF81-4DD8-A6F1-BB9FD0A34FBE}">
      <dgm:prSet/>
      <dgm:spPr/>
      <dgm:t>
        <a:bodyPr/>
        <a:lstStyle/>
        <a:p>
          <a:endParaRPr lang="en-US"/>
        </a:p>
      </dgm:t>
    </dgm:pt>
    <dgm:pt modelId="{1BABA90A-2ED2-4219-AF11-23A758F07E5C}" type="sibTrans" cxnId="{610E1D0D-AF81-4DD8-A6F1-BB9FD0A34FBE}">
      <dgm:prSet/>
      <dgm:spPr/>
      <dgm:t>
        <a:bodyPr/>
        <a:lstStyle/>
        <a:p>
          <a:endParaRPr lang="en-US"/>
        </a:p>
      </dgm:t>
    </dgm:pt>
    <dgm:pt modelId="{D472ED66-6336-4552-8F70-54DA2794AE9C}">
      <dgm:prSet/>
      <dgm:spPr/>
      <dgm:t>
        <a:bodyPr/>
        <a:lstStyle/>
        <a:p>
          <a:r>
            <a:rPr lang="en-US" dirty="0"/>
            <a:t>Acute Stress Disorder</a:t>
          </a:r>
        </a:p>
      </dgm:t>
    </dgm:pt>
    <dgm:pt modelId="{53CAB4B3-BACE-4FDA-865B-E751DB6ADEC4}" type="parTrans" cxnId="{B3498F81-ABA2-4FF9-9FF0-ECCC1F701865}">
      <dgm:prSet/>
      <dgm:spPr/>
      <dgm:t>
        <a:bodyPr/>
        <a:lstStyle/>
        <a:p>
          <a:endParaRPr lang="en-US"/>
        </a:p>
      </dgm:t>
    </dgm:pt>
    <dgm:pt modelId="{96DBAC7C-2171-40DB-A207-297A4B0A91EE}" type="sibTrans" cxnId="{B3498F81-ABA2-4FF9-9FF0-ECCC1F701865}">
      <dgm:prSet/>
      <dgm:spPr/>
      <dgm:t>
        <a:bodyPr/>
        <a:lstStyle/>
        <a:p>
          <a:endParaRPr lang="en-US"/>
        </a:p>
      </dgm:t>
    </dgm:pt>
    <dgm:pt modelId="{ED0D5C2B-7892-4CB9-A392-17EDCB46CFFB}">
      <dgm:prSet/>
      <dgm:spPr/>
      <dgm:t>
        <a:bodyPr/>
        <a:lstStyle/>
        <a:p>
          <a:r>
            <a:rPr lang="en-US" dirty="0"/>
            <a:t>Complex trauma / complex PTSD</a:t>
          </a:r>
        </a:p>
      </dgm:t>
    </dgm:pt>
    <dgm:pt modelId="{C2F7887D-0DC8-468E-A1B4-7E03D0F7E425}" type="parTrans" cxnId="{9F1B5814-3F89-4880-B438-9AE869D0BADD}">
      <dgm:prSet/>
      <dgm:spPr/>
      <dgm:t>
        <a:bodyPr/>
        <a:lstStyle/>
        <a:p>
          <a:endParaRPr lang="en-US"/>
        </a:p>
      </dgm:t>
    </dgm:pt>
    <dgm:pt modelId="{884FA9BE-AD56-44F1-B9DC-3018403CB1CA}" type="sibTrans" cxnId="{9F1B5814-3F89-4880-B438-9AE869D0BADD}">
      <dgm:prSet/>
      <dgm:spPr/>
      <dgm:t>
        <a:bodyPr/>
        <a:lstStyle/>
        <a:p>
          <a:endParaRPr lang="en-US"/>
        </a:p>
      </dgm:t>
    </dgm:pt>
    <dgm:pt modelId="{67627DA9-0759-47BB-85F5-799C8A3A0D35}">
      <dgm:prSet/>
      <dgm:spPr/>
      <dgm:t>
        <a:bodyPr/>
        <a:lstStyle/>
        <a:p>
          <a:r>
            <a:rPr lang="en-US" dirty="0"/>
            <a:t>PTSD</a:t>
          </a:r>
        </a:p>
      </dgm:t>
    </dgm:pt>
    <dgm:pt modelId="{A55AFA2C-E09F-4E40-891C-8E37DE6293CF}" type="parTrans" cxnId="{EFB2D13D-937E-4F3A-AD82-D0367A3C5135}">
      <dgm:prSet/>
      <dgm:spPr/>
      <dgm:t>
        <a:bodyPr/>
        <a:lstStyle/>
        <a:p>
          <a:endParaRPr lang="en-US"/>
        </a:p>
      </dgm:t>
    </dgm:pt>
    <dgm:pt modelId="{E139132E-264F-4940-8E5E-948D4E776DD6}" type="sibTrans" cxnId="{EFB2D13D-937E-4F3A-AD82-D0367A3C5135}">
      <dgm:prSet/>
      <dgm:spPr/>
      <dgm:t>
        <a:bodyPr/>
        <a:lstStyle/>
        <a:p>
          <a:endParaRPr lang="en-US"/>
        </a:p>
      </dgm:t>
    </dgm:pt>
    <dgm:pt modelId="{07C99DAF-1301-4016-8C87-ED090B730E3C}" type="pres">
      <dgm:prSet presAssocID="{ED4E0502-C83C-4C9A-A7DF-B1B24D840F35}" presName="linear" presStyleCnt="0">
        <dgm:presLayoutVars>
          <dgm:dir/>
          <dgm:animLvl val="lvl"/>
          <dgm:resizeHandles val="exact"/>
        </dgm:presLayoutVars>
      </dgm:prSet>
      <dgm:spPr/>
    </dgm:pt>
    <dgm:pt modelId="{1BABBF19-C0D5-4A6E-82EC-649AC36EAE36}" type="pres">
      <dgm:prSet presAssocID="{C094F410-2E13-4E77-8478-3D61695A98AE}" presName="parentLin" presStyleCnt="0"/>
      <dgm:spPr/>
    </dgm:pt>
    <dgm:pt modelId="{35716649-EDBD-478F-9820-3E3A97C3F8A5}" type="pres">
      <dgm:prSet presAssocID="{C094F410-2E13-4E77-8478-3D61695A98AE}" presName="parentLeftMargin" presStyleLbl="node1" presStyleIdx="0" presStyleCnt="3"/>
      <dgm:spPr/>
    </dgm:pt>
    <dgm:pt modelId="{0DCC3BB7-3833-42F3-B06F-419A0D67DA62}" type="pres">
      <dgm:prSet presAssocID="{C094F410-2E13-4E77-8478-3D61695A98AE}" presName="parentText" presStyleLbl="node1" presStyleIdx="0" presStyleCnt="3">
        <dgm:presLayoutVars>
          <dgm:chMax val="0"/>
          <dgm:bulletEnabled val="1"/>
        </dgm:presLayoutVars>
      </dgm:prSet>
      <dgm:spPr/>
    </dgm:pt>
    <dgm:pt modelId="{CB7CA0FB-FC0E-4696-B3CF-4BC10A970B82}" type="pres">
      <dgm:prSet presAssocID="{C094F410-2E13-4E77-8478-3D61695A98AE}" presName="negativeSpace" presStyleCnt="0"/>
      <dgm:spPr/>
    </dgm:pt>
    <dgm:pt modelId="{A2E75863-3E88-414A-860E-1ECCCC63C872}" type="pres">
      <dgm:prSet presAssocID="{C094F410-2E13-4E77-8478-3D61695A98AE}" presName="childText" presStyleLbl="conFgAcc1" presStyleIdx="0" presStyleCnt="3">
        <dgm:presLayoutVars>
          <dgm:bulletEnabled val="1"/>
        </dgm:presLayoutVars>
      </dgm:prSet>
      <dgm:spPr/>
    </dgm:pt>
    <dgm:pt modelId="{422A11C6-87A9-47B0-990D-0E6A84DB97FE}" type="pres">
      <dgm:prSet presAssocID="{9DB6AF89-F790-47C7-A650-04DAB9889510}" presName="spaceBetweenRectangles" presStyleCnt="0"/>
      <dgm:spPr/>
    </dgm:pt>
    <dgm:pt modelId="{616D21D1-A0AE-4D6E-A576-427505B0E687}" type="pres">
      <dgm:prSet presAssocID="{18B12372-1B41-46D1-895D-0368388C9040}" presName="parentLin" presStyleCnt="0"/>
      <dgm:spPr/>
    </dgm:pt>
    <dgm:pt modelId="{9C0FA7FD-B645-46BA-A767-5BE75FFC6EF7}" type="pres">
      <dgm:prSet presAssocID="{18B12372-1B41-46D1-895D-0368388C9040}" presName="parentLeftMargin" presStyleLbl="node1" presStyleIdx="0" presStyleCnt="3"/>
      <dgm:spPr/>
    </dgm:pt>
    <dgm:pt modelId="{D1E149AF-5A7C-4426-8E6A-23D8B02C89BB}" type="pres">
      <dgm:prSet presAssocID="{18B12372-1B41-46D1-895D-0368388C9040}" presName="parentText" presStyleLbl="node1" presStyleIdx="1" presStyleCnt="3">
        <dgm:presLayoutVars>
          <dgm:chMax val="0"/>
          <dgm:bulletEnabled val="1"/>
        </dgm:presLayoutVars>
      </dgm:prSet>
      <dgm:spPr/>
    </dgm:pt>
    <dgm:pt modelId="{811EF712-7759-465D-AD5E-AD4D3D96D006}" type="pres">
      <dgm:prSet presAssocID="{18B12372-1B41-46D1-895D-0368388C9040}" presName="negativeSpace" presStyleCnt="0"/>
      <dgm:spPr/>
    </dgm:pt>
    <dgm:pt modelId="{0CB709F0-6C3C-4AEC-9727-C424CC54FC69}" type="pres">
      <dgm:prSet presAssocID="{18B12372-1B41-46D1-895D-0368388C9040}" presName="childText" presStyleLbl="conFgAcc1" presStyleIdx="1" presStyleCnt="3">
        <dgm:presLayoutVars>
          <dgm:bulletEnabled val="1"/>
        </dgm:presLayoutVars>
      </dgm:prSet>
      <dgm:spPr/>
    </dgm:pt>
    <dgm:pt modelId="{5B2FB743-1BE7-4678-8A4B-28DCDA011227}" type="pres">
      <dgm:prSet presAssocID="{D42B4AA7-9C99-4FD6-97CE-4413392D619B}" presName="spaceBetweenRectangles" presStyleCnt="0"/>
      <dgm:spPr/>
    </dgm:pt>
    <dgm:pt modelId="{425403AD-8665-4904-A285-5028F4570641}" type="pres">
      <dgm:prSet presAssocID="{64E554C3-6E18-4523-9CCB-2392F3E230AB}" presName="parentLin" presStyleCnt="0"/>
      <dgm:spPr/>
    </dgm:pt>
    <dgm:pt modelId="{E0974007-B46E-4C45-BEBD-112679CA94F0}" type="pres">
      <dgm:prSet presAssocID="{64E554C3-6E18-4523-9CCB-2392F3E230AB}" presName="parentLeftMargin" presStyleLbl="node1" presStyleIdx="1" presStyleCnt="3"/>
      <dgm:spPr/>
    </dgm:pt>
    <dgm:pt modelId="{0AED58A3-FFA8-4B94-BCC5-A29BF88E76D5}" type="pres">
      <dgm:prSet presAssocID="{64E554C3-6E18-4523-9CCB-2392F3E230AB}" presName="parentText" presStyleLbl="node1" presStyleIdx="2" presStyleCnt="3">
        <dgm:presLayoutVars>
          <dgm:chMax val="0"/>
          <dgm:bulletEnabled val="1"/>
        </dgm:presLayoutVars>
      </dgm:prSet>
      <dgm:spPr/>
    </dgm:pt>
    <dgm:pt modelId="{D6BE8320-D46D-4C3A-AF64-8DD4D5918A15}" type="pres">
      <dgm:prSet presAssocID="{64E554C3-6E18-4523-9CCB-2392F3E230AB}" presName="negativeSpace" presStyleCnt="0"/>
      <dgm:spPr/>
    </dgm:pt>
    <dgm:pt modelId="{F5590705-C9F4-4826-875D-22853EF120D8}" type="pres">
      <dgm:prSet presAssocID="{64E554C3-6E18-4523-9CCB-2392F3E230AB}" presName="childText" presStyleLbl="conFgAcc1" presStyleIdx="2" presStyleCnt="3">
        <dgm:presLayoutVars>
          <dgm:bulletEnabled val="1"/>
        </dgm:presLayoutVars>
      </dgm:prSet>
      <dgm:spPr/>
    </dgm:pt>
  </dgm:ptLst>
  <dgm:cxnLst>
    <dgm:cxn modelId="{75A31808-5E91-42E4-A455-0937EA3E61C3}" type="presOf" srcId="{D472ED66-6336-4552-8F70-54DA2794AE9C}" destId="{F5590705-C9F4-4826-875D-22853EF120D8}" srcOrd="0" destOrd="6" presId="urn:microsoft.com/office/officeart/2005/8/layout/list1"/>
    <dgm:cxn modelId="{27006209-6ABE-49AB-8A44-C56057090C9A}" type="presOf" srcId="{7C7A9B64-B05E-4C3C-B48E-F586D31892D3}" destId="{0CB709F0-6C3C-4AEC-9727-C424CC54FC69}" srcOrd="0" destOrd="0" presId="urn:microsoft.com/office/officeart/2005/8/layout/list1"/>
    <dgm:cxn modelId="{610E1D0D-AF81-4DD8-A6F1-BB9FD0A34FBE}" srcId="{64E554C3-6E18-4523-9CCB-2392F3E230AB}" destId="{02BC6A30-E7B7-4033-93E8-43D40FDDFEEE}" srcOrd="5" destOrd="0" parTransId="{39253A7D-6D3E-4434-933E-EC21C001B56B}" sibTransId="{1BABA90A-2ED2-4219-AF11-23A758F07E5C}"/>
    <dgm:cxn modelId="{642B3D11-62B8-41E8-AE9C-9CFCE1861EC7}" type="presOf" srcId="{ED4E0502-C83C-4C9A-A7DF-B1B24D840F35}" destId="{07C99DAF-1301-4016-8C87-ED090B730E3C}" srcOrd="0" destOrd="0" presId="urn:microsoft.com/office/officeart/2005/8/layout/list1"/>
    <dgm:cxn modelId="{CF3B3E12-3177-4ED0-AA7E-0B1F539EECF3}" type="presOf" srcId="{ED0D5C2B-7892-4CB9-A392-17EDCB46CFFB}" destId="{F5590705-C9F4-4826-875D-22853EF120D8}" srcOrd="0" destOrd="8" presId="urn:microsoft.com/office/officeart/2005/8/layout/list1"/>
    <dgm:cxn modelId="{BC2D5C13-9992-48DB-B0E0-B0335717C265}" type="presOf" srcId="{18B12372-1B41-46D1-895D-0368388C9040}" destId="{D1E149AF-5A7C-4426-8E6A-23D8B02C89BB}" srcOrd="1" destOrd="0" presId="urn:microsoft.com/office/officeart/2005/8/layout/list1"/>
    <dgm:cxn modelId="{9F1B5814-3F89-4880-B438-9AE869D0BADD}" srcId="{64E554C3-6E18-4523-9CCB-2392F3E230AB}" destId="{ED0D5C2B-7892-4CB9-A392-17EDCB46CFFB}" srcOrd="8" destOrd="0" parTransId="{C2F7887D-0DC8-468E-A1B4-7E03D0F7E425}" sibTransId="{884FA9BE-AD56-44F1-B9DC-3018403CB1CA}"/>
    <dgm:cxn modelId="{0DE9572B-D35B-4080-A3FD-075F3AEDE4AF}" srcId="{64E554C3-6E18-4523-9CCB-2392F3E230AB}" destId="{85D6C85F-2529-49F1-8B26-3B73E30C3EAE}" srcOrd="2" destOrd="0" parTransId="{9582D9D3-8C30-4E9D-ACCA-E958E00C457D}" sibTransId="{0680B019-D5B0-4C5F-BE5E-58DB01257115}"/>
    <dgm:cxn modelId="{EFB2D13D-937E-4F3A-AD82-D0367A3C5135}" srcId="{64E554C3-6E18-4523-9CCB-2392F3E230AB}" destId="{67627DA9-0759-47BB-85F5-799C8A3A0D35}" srcOrd="7" destOrd="0" parTransId="{A55AFA2C-E09F-4E40-891C-8E37DE6293CF}" sibTransId="{E139132E-264F-4940-8E5E-948D4E776DD6}"/>
    <dgm:cxn modelId="{55E9D040-42B9-4C03-B655-E30E58AF0547}" type="presOf" srcId="{67627DA9-0759-47BB-85F5-799C8A3A0D35}" destId="{F5590705-C9F4-4826-875D-22853EF120D8}" srcOrd="0" destOrd="7" presId="urn:microsoft.com/office/officeart/2005/8/layout/list1"/>
    <dgm:cxn modelId="{9D821E5C-0F95-4EB2-9BE6-4FCAC05F5727}" type="presOf" srcId="{85D6C85F-2529-49F1-8B26-3B73E30C3EAE}" destId="{F5590705-C9F4-4826-875D-22853EF120D8}" srcOrd="0" destOrd="2" presId="urn:microsoft.com/office/officeart/2005/8/layout/list1"/>
    <dgm:cxn modelId="{1973F942-DD78-4539-8121-0E769ED55725}" srcId="{ED4E0502-C83C-4C9A-A7DF-B1B24D840F35}" destId="{C094F410-2E13-4E77-8478-3D61695A98AE}" srcOrd="0" destOrd="0" parTransId="{C8956C25-2D86-4FD8-BD2D-CB7A21387546}" sibTransId="{9DB6AF89-F790-47C7-A650-04DAB9889510}"/>
    <dgm:cxn modelId="{20E98768-3F64-40D7-BAC0-A863DD7FC093}" type="presOf" srcId="{64E554C3-6E18-4523-9CCB-2392F3E230AB}" destId="{0AED58A3-FFA8-4B94-BCC5-A29BF88E76D5}" srcOrd="1" destOrd="0" presId="urn:microsoft.com/office/officeart/2005/8/layout/list1"/>
    <dgm:cxn modelId="{2470246D-98DC-4B8F-9BF7-2565DEC0B3E9}" srcId="{64E554C3-6E18-4523-9CCB-2392F3E230AB}" destId="{FA7C29F4-54FA-4D18-928B-031AC2CDB22B}" srcOrd="0" destOrd="0" parTransId="{69B9D893-1BBF-478B-9813-5D189FDD31A8}" sibTransId="{4B7B7E31-CB1A-45EA-96DB-A4DCD8C2D8FE}"/>
    <dgm:cxn modelId="{9BBBB151-21C2-44C9-B878-A8CC0D385C7D}" srcId="{C094F410-2E13-4E77-8478-3D61695A98AE}" destId="{10AF4CF5-9C66-4E53-BB8B-06D1133B5C9D}" srcOrd="0" destOrd="0" parTransId="{4FE7B74D-DC1A-41E8-B63F-BA93751D9ADA}" sibTransId="{96253B23-8C3D-47E4-AECE-B25D63538DCD}"/>
    <dgm:cxn modelId="{59EA2A78-9EFA-4D99-B541-82C1955CBC8A}" type="presOf" srcId="{10AF4CF5-9C66-4E53-BB8B-06D1133B5C9D}" destId="{A2E75863-3E88-414A-860E-1ECCCC63C872}" srcOrd="0" destOrd="0" presId="urn:microsoft.com/office/officeart/2005/8/layout/list1"/>
    <dgm:cxn modelId="{72E1C07F-D592-4B6D-83EF-68E8E7CA1127}" srcId="{64E554C3-6E18-4523-9CCB-2392F3E230AB}" destId="{4C9051B6-AEE4-4330-B1D5-F4EA1B3D3958}" srcOrd="1" destOrd="0" parTransId="{951E8C6C-6AFC-4C92-9A56-8B656D6B77E0}" sibTransId="{5BFDBDB3-A552-4D94-A557-6CA81184BDE7}"/>
    <dgm:cxn modelId="{B3498F81-ABA2-4FF9-9FF0-ECCC1F701865}" srcId="{64E554C3-6E18-4523-9CCB-2392F3E230AB}" destId="{D472ED66-6336-4552-8F70-54DA2794AE9C}" srcOrd="6" destOrd="0" parTransId="{53CAB4B3-BACE-4FDA-865B-E751DB6ADEC4}" sibTransId="{96DBAC7C-2171-40DB-A207-297A4B0A91EE}"/>
    <dgm:cxn modelId="{F6BF4DA2-05B2-47F3-8F47-2163A5E50960}" type="presOf" srcId="{18B12372-1B41-46D1-895D-0368388C9040}" destId="{9C0FA7FD-B645-46BA-A767-5BE75FFC6EF7}" srcOrd="0" destOrd="0" presId="urn:microsoft.com/office/officeart/2005/8/layout/list1"/>
    <dgm:cxn modelId="{E24333AF-771F-403D-8D77-5DF61F90B6E5}" srcId="{ED4E0502-C83C-4C9A-A7DF-B1B24D840F35}" destId="{64E554C3-6E18-4523-9CCB-2392F3E230AB}" srcOrd="2" destOrd="0" parTransId="{3E36D233-4BD9-4C52-B47C-4BACBEE23E3F}" sibTransId="{113AC9D1-CDE2-4B34-A78E-999B490E4F99}"/>
    <dgm:cxn modelId="{3E6ED0B4-4F73-48AD-9F3F-FB07051DA1A5}" srcId="{64E554C3-6E18-4523-9CCB-2392F3E230AB}" destId="{AC327E99-FCAE-44DB-B17A-88A72036B3D2}" srcOrd="4" destOrd="0" parTransId="{1479BE62-43A5-4DA4-A198-03235F2BA12E}" sibTransId="{34413F48-9A2F-4DAE-A35D-D877F4287152}"/>
    <dgm:cxn modelId="{53A7E6B5-1F16-4C20-B00D-E7EE9D091A04}" type="presOf" srcId="{FA7C29F4-54FA-4D18-928B-031AC2CDB22B}" destId="{F5590705-C9F4-4826-875D-22853EF120D8}" srcOrd="0" destOrd="0" presId="urn:microsoft.com/office/officeart/2005/8/layout/list1"/>
    <dgm:cxn modelId="{919421BB-2487-4988-96CC-CD7721FCF95A}" type="presOf" srcId="{0CCE9F5C-73AC-4B0D-B3C9-9ABCF1E79A40}" destId="{F5590705-C9F4-4826-875D-22853EF120D8}" srcOrd="0" destOrd="3" presId="urn:microsoft.com/office/officeart/2005/8/layout/list1"/>
    <dgm:cxn modelId="{9FAA0BBE-AF06-4CC5-A38F-40E94F3FABF0}" type="presOf" srcId="{64E554C3-6E18-4523-9CCB-2392F3E230AB}" destId="{E0974007-B46E-4C45-BEBD-112679CA94F0}" srcOrd="0" destOrd="0" presId="urn:microsoft.com/office/officeart/2005/8/layout/list1"/>
    <dgm:cxn modelId="{1289E1C6-79B0-4A3F-89E8-4D540C486E8E}" srcId="{64E554C3-6E18-4523-9CCB-2392F3E230AB}" destId="{0CCE9F5C-73AC-4B0D-B3C9-9ABCF1E79A40}" srcOrd="3" destOrd="0" parTransId="{B2732629-1658-4C08-9F16-EB66E0E3D766}" sibTransId="{E11D9403-0D06-48B7-B7A4-77A335CA9228}"/>
    <dgm:cxn modelId="{4C7982DA-738A-439A-B439-DAA16A5C422A}" srcId="{18B12372-1B41-46D1-895D-0368388C9040}" destId="{7C7A9B64-B05E-4C3C-B48E-F586D31892D3}" srcOrd="0" destOrd="0" parTransId="{6907997C-CCA8-41ED-9280-3FAAC94EF23C}" sibTransId="{217833FF-9701-4AC3-A88F-EC80851D102B}"/>
    <dgm:cxn modelId="{38E5FBE0-D828-419E-896F-B9645AAC73C7}" type="presOf" srcId="{C094F410-2E13-4E77-8478-3D61695A98AE}" destId="{35716649-EDBD-478F-9820-3E3A97C3F8A5}" srcOrd="0" destOrd="0" presId="urn:microsoft.com/office/officeart/2005/8/layout/list1"/>
    <dgm:cxn modelId="{34DA6BE1-CEAC-469D-AB7F-24BD405896C3}" type="presOf" srcId="{C094F410-2E13-4E77-8478-3D61695A98AE}" destId="{0DCC3BB7-3833-42F3-B06F-419A0D67DA62}" srcOrd="1" destOrd="0" presId="urn:microsoft.com/office/officeart/2005/8/layout/list1"/>
    <dgm:cxn modelId="{D92623E7-97D2-44FD-A405-B7AB96015BAC}" type="presOf" srcId="{4C9051B6-AEE4-4330-B1D5-F4EA1B3D3958}" destId="{F5590705-C9F4-4826-875D-22853EF120D8}" srcOrd="0" destOrd="1" presId="urn:microsoft.com/office/officeart/2005/8/layout/list1"/>
    <dgm:cxn modelId="{5700A2F0-BDD9-4C50-94F4-EA7C64622694}" type="presOf" srcId="{AC327E99-FCAE-44DB-B17A-88A72036B3D2}" destId="{F5590705-C9F4-4826-875D-22853EF120D8}" srcOrd="0" destOrd="4" presId="urn:microsoft.com/office/officeart/2005/8/layout/list1"/>
    <dgm:cxn modelId="{B0203DF6-7913-45DC-A938-58C8C0FE99EC}" srcId="{ED4E0502-C83C-4C9A-A7DF-B1B24D840F35}" destId="{18B12372-1B41-46D1-895D-0368388C9040}" srcOrd="1" destOrd="0" parTransId="{BE1BB16E-B900-4689-B97B-C3A205F62689}" sibTransId="{D42B4AA7-9C99-4FD6-97CE-4413392D619B}"/>
    <dgm:cxn modelId="{3B70C6F7-BE2D-4A4E-BDBB-618B63CC239F}" type="presOf" srcId="{02BC6A30-E7B7-4033-93E8-43D40FDDFEEE}" destId="{F5590705-C9F4-4826-875D-22853EF120D8}" srcOrd="0" destOrd="5" presId="urn:microsoft.com/office/officeart/2005/8/layout/list1"/>
    <dgm:cxn modelId="{5C481D08-0D0A-4CB9-810E-79EDC2F2AD8A}" type="presParOf" srcId="{07C99DAF-1301-4016-8C87-ED090B730E3C}" destId="{1BABBF19-C0D5-4A6E-82EC-649AC36EAE36}" srcOrd="0" destOrd="0" presId="urn:microsoft.com/office/officeart/2005/8/layout/list1"/>
    <dgm:cxn modelId="{6F331BEE-523A-4DBB-A0F0-A3277A673DE2}" type="presParOf" srcId="{1BABBF19-C0D5-4A6E-82EC-649AC36EAE36}" destId="{35716649-EDBD-478F-9820-3E3A97C3F8A5}" srcOrd="0" destOrd="0" presId="urn:microsoft.com/office/officeart/2005/8/layout/list1"/>
    <dgm:cxn modelId="{743FD3F2-22E2-4599-8AE7-9A8C2BDCFC9B}" type="presParOf" srcId="{1BABBF19-C0D5-4A6E-82EC-649AC36EAE36}" destId="{0DCC3BB7-3833-42F3-B06F-419A0D67DA62}" srcOrd="1" destOrd="0" presId="urn:microsoft.com/office/officeart/2005/8/layout/list1"/>
    <dgm:cxn modelId="{4957AB54-1298-4CFC-BBB4-7E64CDB3BD6C}" type="presParOf" srcId="{07C99DAF-1301-4016-8C87-ED090B730E3C}" destId="{CB7CA0FB-FC0E-4696-B3CF-4BC10A970B82}" srcOrd="1" destOrd="0" presId="urn:microsoft.com/office/officeart/2005/8/layout/list1"/>
    <dgm:cxn modelId="{E6FA3A35-0A7F-4D97-A2B6-82F100AE9225}" type="presParOf" srcId="{07C99DAF-1301-4016-8C87-ED090B730E3C}" destId="{A2E75863-3E88-414A-860E-1ECCCC63C872}" srcOrd="2" destOrd="0" presId="urn:microsoft.com/office/officeart/2005/8/layout/list1"/>
    <dgm:cxn modelId="{5891D61E-41B4-471E-B8A3-10FD11C97242}" type="presParOf" srcId="{07C99DAF-1301-4016-8C87-ED090B730E3C}" destId="{422A11C6-87A9-47B0-990D-0E6A84DB97FE}" srcOrd="3" destOrd="0" presId="urn:microsoft.com/office/officeart/2005/8/layout/list1"/>
    <dgm:cxn modelId="{01ED2E83-1AF9-4EB5-81E0-7A406922BF9B}" type="presParOf" srcId="{07C99DAF-1301-4016-8C87-ED090B730E3C}" destId="{616D21D1-A0AE-4D6E-A576-427505B0E687}" srcOrd="4" destOrd="0" presId="urn:microsoft.com/office/officeart/2005/8/layout/list1"/>
    <dgm:cxn modelId="{5F012768-B109-47E4-971E-6F64FF2AA71C}" type="presParOf" srcId="{616D21D1-A0AE-4D6E-A576-427505B0E687}" destId="{9C0FA7FD-B645-46BA-A767-5BE75FFC6EF7}" srcOrd="0" destOrd="0" presId="urn:microsoft.com/office/officeart/2005/8/layout/list1"/>
    <dgm:cxn modelId="{2BA7FBBB-0031-4B3E-93DD-0E37103987A1}" type="presParOf" srcId="{616D21D1-A0AE-4D6E-A576-427505B0E687}" destId="{D1E149AF-5A7C-4426-8E6A-23D8B02C89BB}" srcOrd="1" destOrd="0" presId="urn:microsoft.com/office/officeart/2005/8/layout/list1"/>
    <dgm:cxn modelId="{4EF8CA47-1DB9-4901-90BA-0E0FD2EB77BD}" type="presParOf" srcId="{07C99DAF-1301-4016-8C87-ED090B730E3C}" destId="{811EF712-7759-465D-AD5E-AD4D3D96D006}" srcOrd="5" destOrd="0" presId="urn:microsoft.com/office/officeart/2005/8/layout/list1"/>
    <dgm:cxn modelId="{E5E30EE2-E5FF-43B1-88BC-4A68A31B483A}" type="presParOf" srcId="{07C99DAF-1301-4016-8C87-ED090B730E3C}" destId="{0CB709F0-6C3C-4AEC-9727-C424CC54FC69}" srcOrd="6" destOrd="0" presId="urn:microsoft.com/office/officeart/2005/8/layout/list1"/>
    <dgm:cxn modelId="{143F1B4F-B202-441F-8960-69F429B7597B}" type="presParOf" srcId="{07C99DAF-1301-4016-8C87-ED090B730E3C}" destId="{5B2FB743-1BE7-4678-8A4B-28DCDA011227}" srcOrd="7" destOrd="0" presId="urn:microsoft.com/office/officeart/2005/8/layout/list1"/>
    <dgm:cxn modelId="{8E43A3F3-3B26-4167-A2C2-58F5C3C8DC34}" type="presParOf" srcId="{07C99DAF-1301-4016-8C87-ED090B730E3C}" destId="{425403AD-8665-4904-A285-5028F4570641}" srcOrd="8" destOrd="0" presId="urn:microsoft.com/office/officeart/2005/8/layout/list1"/>
    <dgm:cxn modelId="{56B0790E-3E73-4677-BF6F-49098498B93B}" type="presParOf" srcId="{425403AD-8665-4904-A285-5028F4570641}" destId="{E0974007-B46E-4C45-BEBD-112679CA94F0}" srcOrd="0" destOrd="0" presId="urn:microsoft.com/office/officeart/2005/8/layout/list1"/>
    <dgm:cxn modelId="{37E8B94B-9E6B-4824-9C91-719552A7FEA8}" type="presParOf" srcId="{425403AD-8665-4904-A285-5028F4570641}" destId="{0AED58A3-FFA8-4B94-BCC5-A29BF88E76D5}" srcOrd="1" destOrd="0" presId="urn:microsoft.com/office/officeart/2005/8/layout/list1"/>
    <dgm:cxn modelId="{01416239-5AB7-4329-9DC9-415DDC1841E4}" type="presParOf" srcId="{07C99DAF-1301-4016-8C87-ED090B730E3C}" destId="{D6BE8320-D46D-4C3A-AF64-8DD4D5918A15}" srcOrd="9" destOrd="0" presId="urn:microsoft.com/office/officeart/2005/8/layout/list1"/>
    <dgm:cxn modelId="{577F9A63-F836-41E1-B58E-1BDD50F2060B}" type="presParOf" srcId="{07C99DAF-1301-4016-8C87-ED090B730E3C}" destId="{F5590705-C9F4-4826-875D-22853EF120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273FC4-CA55-4EEC-85E7-7E8F9E82A06A}" type="doc">
      <dgm:prSet loTypeId="urn:microsoft.com/office/officeart/2008/layout/VerticalCurvedList" loCatId="process" qsTypeId="urn:microsoft.com/office/officeart/2005/8/quickstyle/simple2" qsCatId="simple" csTypeId="urn:microsoft.com/office/officeart/2005/8/colors/colorful1" csCatId="colorful" phldr="1"/>
      <dgm:spPr/>
      <dgm:t>
        <a:bodyPr/>
        <a:lstStyle/>
        <a:p>
          <a:endParaRPr lang="en-US"/>
        </a:p>
      </dgm:t>
    </dgm:pt>
    <dgm:pt modelId="{0BCAF3BE-A916-4E0C-9C3D-D264194B1383}">
      <dgm:prSet/>
      <dgm:spPr/>
      <dgm:t>
        <a:bodyPr/>
        <a:lstStyle/>
        <a:p>
          <a:pPr algn="ctr"/>
          <a:r>
            <a:rPr lang="en-US" dirty="0"/>
            <a:t>Ability to identify and regulate feelings and behavior</a:t>
          </a:r>
          <a:endParaRPr lang="en-US" i="1" dirty="0"/>
        </a:p>
      </dgm:t>
    </dgm:pt>
    <dgm:pt modelId="{BBD0E6F9-531F-484F-9684-4A282EC3C78C}" type="parTrans" cxnId="{879236FF-0531-4ACA-993C-43C271F1F77B}">
      <dgm:prSet/>
      <dgm:spPr/>
      <dgm:t>
        <a:bodyPr/>
        <a:lstStyle/>
        <a:p>
          <a:endParaRPr lang="en-US"/>
        </a:p>
      </dgm:t>
    </dgm:pt>
    <dgm:pt modelId="{04A3C605-6334-455B-9CCF-0E5D9B62CC4B}" type="sibTrans" cxnId="{879236FF-0531-4ACA-993C-43C271F1F77B}">
      <dgm:prSet/>
      <dgm:spPr/>
      <dgm:t>
        <a:bodyPr/>
        <a:lstStyle/>
        <a:p>
          <a:endParaRPr lang="en-US"/>
        </a:p>
      </dgm:t>
    </dgm:pt>
    <dgm:pt modelId="{DD8F0F43-8FE0-7A4A-A6E0-998EBD7C2B12}">
      <dgm:prSet/>
      <dgm:spPr/>
      <dgm:t>
        <a:bodyPr/>
        <a:lstStyle/>
        <a:p>
          <a:r>
            <a:rPr lang="en-US" dirty="0"/>
            <a:t>Capacity to identify and regulate body states/functions</a:t>
          </a:r>
        </a:p>
      </dgm:t>
    </dgm:pt>
    <dgm:pt modelId="{FBCBCAC8-D4C7-9242-AC5E-996E9FCFDB84}" type="parTrans" cxnId="{B9B5BD9D-E2A0-1643-8A04-2FDD98E3D8CF}">
      <dgm:prSet/>
      <dgm:spPr/>
      <dgm:t>
        <a:bodyPr/>
        <a:lstStyle/>
        <a:p>
          <a:endParaRPr lang="en-GB"/>
        </a:p>
      </dgm:t>
    </dgm:pt>
    <dgm:pt modelId="{A716EAE5-ADDA-0345-9193-2603A6F08CA3}" type="sibTrans" cxnId="{B9B5BD9D-E2A0-1643-8A04-2FDD98E3D8CF}">
      <dgm:prSet/>
      <dgm:spPr/>
      <dgm:t>
        <a:bodyPr/>
        <a:lstStyle/>
        <a:p>
          <a:endParaRPr lang="en-GB"/>
        </a:p>
      </dgm:t>
    </dgm:pt>
    <dgm:pt modelId="{36A66CEA-B18E-F546-B369-AF6D052C03A8}">
      <dgm:prSet/>
      <dgm:spPr/>
      <dgm:t>
        <a:bodyPr/>
        <a:lstStyle/>
        <a:p>
          <a:r>
            <a:rPr lang="en-US" dirty="0"/>
            <a:t>Sense of personal safety &amp; ability to read safety/danger cues</a:t>
          </a:r>
        </a:p>
      </dgm:t>
    </dgm:pt>
    <dgm:pt modelId="{B0BF9643-EAF9-D947-A6B9-B49379C9A597}" type="parTrans" cxnId="{4298E402-CF8A-164F-AD9F-AE699A3225ED}">
      <dgm:prSet/>
      <dgm:spPr/>
      <dgm:t>
        <a:bodyPr/>
        <a:lstStyle/>
        <a:p>
          <a:endParaRPr lang="en-GB"/>
        </a:p>
      </dgm:t>
    </dgm:pt>
    <dgm:pt modelId="{5C570432-9617-254A-9E68-DD874DD73B5C}" type="sibTrans" cxnId="{4298E402-CF8A-164F-AD9F-AE699A3225ED}">
      <dgm:prSet/>
      <dgm:spPr/>
      <dgm:t>
        <a:bodyPr/>
        <a:lstStyle/>
        <a:p>
          <a:endParaRPr lang="en-GB"/>
        </a:p>
      </dgm:t>
    </dgm:pt>
    <dgm:pt modelId="{D46EAE40-FFA8-1A47-8D99-72DDF4A33DC6}">
      <dgm:prSet/>
      <dgm:spPr/>
      <dgm:t>
        <a:bodyPr/>
        <a:lstStyle/>
        <a:p>
          <a:r>
            <a:rPr lang="en-US" dirty="0"/>
            <a:t>Ability to trust others and form relationships</a:t>
          </a:r>
        </a:p>
      </dgm:t>
    </dgm:pt>
    <dgm:pt modelId="{23E5F904-9CD3-094F-A830-D1A7156FBC35}" type="parTrans" cxnId="{BBD38719-7912-AA4C-9A1F-60DC7AEC49C4}">
      <dgm:prSet/>
      <dgm:spPr/>
      <dgm:t>
        <a:bodyPr/>
        <a:lstStyle/>
        <a:p>
          <a:endParaRPr lang="en-GB"/>
        </a:p>
      </dgm:t>
    </dgm:pt>
    <dgm:pt modelId="{6C0C7EF8-0DF4-244B-B6E0-9D6176B121A2}" type="sibTrans" cxnId="{BBD38719-7912-AA4C-9A1F-60DC7AEC49C4}">
      <dgm:prSet/>
      <dgm:spPr/>
      <dgm:t>
        <a:bodyPr/>
        <a:lstStyle/>
        <a:p>
          <a:endParaRPr lang="en-GB"/>
        </a:p>
      </dgm:t>
    </dgm:pt>
    <dgm:pt modelId="{B7E2B2C0-CAA6-3342-BB8A-EC3B49768DCC}">
      <dgm:prSet/>
      <dgm:spPr/>
      <dgm:t>
        <a:bodyPr/>
        <a:lstStyle/>
        <a:p>
          <a:r>
            <a:rPr lang="en-US" dirty="0"/>
            <a:t>Ability to form a coherent and positive identity</a:t>
          </a:r>
        </a:p>
      </dgm:t>
    </dgm:pt>
    <dgm:pt modelId="{5290AB93-A665-6248-B091-57655F2ED264}" type="parTrans" cxnId="{DF9FD9C5-1F2F-AB4A-86F5-4192D8A9C43C}">
      <dgm:prSet/>
      <dgm:spPr/>
      <dgm:t>
        <a:bodyPr/>
        <a:lstStyle/>
        <a:p>
          <a:endParaRPr lang="en-GB"/>
        </a:p>
      </dgm:t>
    </dgm:pt>
    <dgm:pt modelId="{3A6B5641-FA28-214A-8854-1C8809739D8E}" type="sibTrans" cxnId="{DF9FD9C5-1F2F-AB4A-86F5-4192D8A9C43C}">
      <dgm:prSet/>
      <dgm:spPr/>
      <dgm:t>
        <a:bodyPr/>
        <a:lstStyle/>
        <a:p>
          <a:endParaRPr lang="en-GB"/>
        </a:p>
      </dgm:t>
    </dgm:pt>
    <dgm:pt modelId="{B1EF62F7-BA85-B546-92EA-AB0A7398BBDB}">
      <dgm:prSet/>
      <dgm:spPr/>
      <dgm:t>
        <a:bodyPr/>
        <a:lstStyle/>
        <a:p>
          <a:r>
            <a:rPr lang="en-US" dirty="0"/>
            <a:t>Effectiveness in navigating life changes and envisioning a future</a:t>
          </a:r>
        </a:p>
      </dgm:t>
    </dgm:pt>
    <dgm:pt modelId="{25EDFA95-DD46-C249-9AFC-8E88E62A586E}" type="parTrans" cxnId="{22250A34-E469-3B45-A6C7-695566973A03}">
      <dgm:prSet/>
      <dgm:spPr/>
      <dgm:t>
        <a:bodyPr/>
        <a:lstStyle/>
        <a:p>
          <a:endParaRPr lang="en-GB"/>
        </a:p>
      </dgm:t>
    </dgm:pt>
    <dgm:pt modelId="{20D5852A-180B-9644-9A67-291C42B94690}" type="sibTrans" cxnId="{22250A34-E469-3B45-A6C7-695566973A03}">
      <dgm:prSet/>
      <dgm:spPr/>
      <dgm:t>
        <a:bodyPr/>
        <a:lstStyle/>
        <a:p>
          <a:endParaRPr lang="en-GB"/>
        </a:p>
      </dgm:t>
    </dgm:pt>
    <dgm:pt modelId="{84CC3008-BD37-F14B-82F7-E5CD2C64A244}" type="pres">
      <dgm:prSet presAssocID="{E8273FC4-CA55-4EEC-85E7-7E8F9E82A06A}" presName="Name0" presStyleCnt="0">
        <dgm:presLayoutVars>
          <dgm:chMax val="7"/>
          <dgm:chPref val="7"/>
          <dgm:dir/>
        </dgm:presLayoutVars>
      </dgm:prSet>
      <dgm:spPr/>
    </dgm:pt>
    <dgm:pt modelId="{E503E52F-1981-4648-BB72-B833221B96D8}" type="pres">
      <dgm:prSet presAssocID="{E8273FC4-CA55-4EEC-85E7-7E8F9E82A06A}" presName="Name1" presStyleCnt="0"/>
      <dgm:spPr/>
    </dgm:pt>
    <dgm:pt modelId="{92D8D9BA-2E62-8143-853F-AC1BAE725D14}" type="pres">
      <dgm:prSet presAssocID="{E8273FC4-CA55-4EEC-85E7-7E8F9E82A06A}" presName="cycle" presStyleCnt="0"/>
      <dgm:spPr/>
    </dgm:pt>
    <dgm:pt modelId="{C344AF81-5961-2A45-AC99-63539DF6CFA2}" type="pres">
      <dgm:prSet presAssocID="{E8273FC4-CA55-4EEC-85E7-7E8F9E82A06A}" presName="srcNode" presStyleLbl="node1" presStyleIdx="0" presStyleCnt="6"/>
      <dgm:spPr/>
    </dgm:pt>
    <dgm:pt modelId="{E508CBC0-6910-8845-AAB8-4EBBEEA5B984}" type="pres">
      <dgm:prSet presAssocID="{E8273FC4-CA55-4EEC-85E7-7E8F9E82A06A}" presName="conn" presStyleLbl="parChTrans1D2" presStyleIdx="0" presStyleCnt="1"/>
      <dgm:spPr/>
    </dgm:pt>
    <dgm:pt modelId="{BC35B81A-5FBD-D94D-9D49-3F3A4866279E}" type="pres">
      <dgm:prSet presAssocID="{E8273FC4-CA55-4EEC-85E7-7E8F9E82A06A}" presName="extraNode" presStyleLbl="node1" presStyleIdx="0" presStyleCnt="6"/>
      <dgm:spPr/>
    </dgm:pt>
    <dgm:pt modelId="{C40586E8-3A82-F64C-9379-19B79CB90344}" type="pres">
      <dgm:prSet presAssocID="{E8273FC4-CA55-4EEC-85E7-7E8F9E82A06A}" presName="dstNode" presStyleLbl="node1" presStyleIdx="0" presStyleCnt="6"/>
      <dgm:spPr/>
    </dgm:pt>
    <dgm:pt modelId="{37EF0539-0F06-C545-ACFA-A13AB8FA73F6}" type="pres">
      <dgm:prSet presAssocID="{0BCAF3BE-A916-4E0C-9C3D-D264194B1383}" presName="text_1" presStyleLbl="node1" presStyleIdx="0" presStyleCnt="6">
        <dgm:presLayoutVars>
          <dgm:bulletEnabled val="1"/>
        </dgm:presLayoutVars>
      </dgm:prSet>
      <dgm:spPr/>
    </dgm:pt>
    <dgm:pt modelId="{34BA6DEB-F703-9E44-AE84-8F9148B45A50}" type="pres">
      <dgm:prSet presAssocID="{0BCAF3BE-A916-4E0C-9C3D-D264194B1383}" presName="accent_1" presStyleCnt="0"/>
      <dgm:spPr/>
    </dgm:pt>
    <dgm:pt modelId="{944C6E04-A88D-6049-9FE7-DBE329A73A1A}" type="pres">
      <dgm:prSet presAssocID="{0BCAF3BE-A916-4E0C-9C3D-D264194B1383}" presName="accentRepeatNode" presStyleLbl="solidFgAcc1" presStyleIdx="0" presStyleCnt="6"/>
      <dgm:spPr/>
    </dgm:pt>
    <dgm:pt modelId="{7CD250F6-6418-A647-AB49-66197B9A0393}" type="pres">
      <dgm:prSet presAssocID="{DD8F0F43-8FE0-7A4A-A6E0-998EBD7C2B12}" presName="text_2" presStyleLbl="node1" presStyleIdx="1" presStyleCnt="6">
        <dgm:presLayoutVars>
          <dgm:bulletEnabled val="1"/>
        </dgm:presLayoutVars>
      </dgm:prSet>
      <dgm:spPr/>
    </dgm:pt>
    <dgm:pt modelId="{5DB56103-EFDE-0348-A9B9-0D39C29B6A1E}" type="pres">
      <dgm:prSet presAssocID="{DD8F0F43-8FE0-7A4A-A6E0-998EBD7C2B12}" presName="accent_2" presStyleCnt="0"/>
      <dgm:spPr/>
    </dgm:pt>
    <dgm:pt modelId="{76123524-70AB-DF4C-9F67-20C1712BA2AF}" type="pres">
      <dgm:prSet presAssocID="{DD8F0F43-8FE0-7A4A-A6E0-998EBD7C2B12}" presName="accentRepeatNode" presStyleLbl="solidFgAcc1" presStyleIdx="1" presStyleCnt="6"/>
      <dgm:spPr/>
    </dgm:pt>
    <dgm:pt modelId="{0A8C2B9B-C6B1-704F-A8AE-28F1E5BEFCB6}" type="pres">
      <dgm:prSet presAssocID="{36A66CEA-B18E-F546-B369-AF6D052C03A8}" presName="text_3" presStyleLbl="node1" presStyleIdx="2" presStyleCnt="6">
        <dgm:presLayoutVars>
          <dgm:bulletEnabled val="1"/>
        </dgm:presLayoutVars>
      </dgm:prSet>
      <dgm:spPr/>
    </dgm:pt>
    <dgm:pt modelId="{75B701F6-3798-8449-ADC0-FD4144229443}" type="pres">
      <dgm:prSet presAssocID="{36A66CEA-B18E-F546-B369-AF6D052C03A8}" presName="accent_3" presStyleCnt="0"/>
      <dgm:spPr/>
    </dgm:pt>
    <dgm:pt modelId="{6E89EE74-6E13-7E4E-8BAA-6B74C8EB7017}" type="pres">
      <dgm:prSet presAssocID="{36A66CEA-B18E-F546-B369-AF6D052C03A8}" presName="accentRepeatNode" presStyleLbl="solidFgAcc1" presStyleIdx="2" presStyleCnt="6"/>
      <dgm:spPr/>
    </dgm:pt>
    <dgm:pt modelId="{6827FB1D-1056-4547-BE23-497C2996B0C3}" type="pres">
      <dgm:prSet presAssocID="{D46EAE40-FFA8-1A47-8D99-72DDF4A33DC6}" presName="text_4" presStyleLbl="node1" presStyleIdx="3" presStyleCnt="6">
        <dgm:presLayoutVars>
          <dgm:bulletEnabled val="1"/>
        </dgm:presLayoutVars>
      </dgm:prSet>
      <dgm:spPr/>
    </dgm:pt>
    <dgm:pt modelId="{CEDAFEC7-831F-FA44-BCBF-C797F4FAFC95}" type="pres">
      <dgm:prSet presAssocID="{D46EAE40-FFA8-1A47-8D99-72DDF4A33DC6}" presName="accent_4" presStyleCnt="0"/>
      <dgm:spPr/>
    </dgm:pt>
    <dgm:pt modelId="{6057307E-A2D9-E94A-94AD-C4D642DC7FC0}" type="pres">
      <dgm:prSet presAssocID="{D46EAE40-FFA8-1A47-8D99-72DDF4A33DC6}" presName="accentRepeatNode" presStyleLbl="solidFgAcc1" presStyleIdx="3" presStyleCnt="6"/>
      <dgm:spPr/>
    </dgm:pt>
    <dgm:pt modelId="{2B478FDC-6644-9747-8E06-659EB00C8E41}" type="pres">
      <dgm:prSet presAssocID="{B7E2B2C0-CAA6-3342-BB8A-EC3B49768DCC}" presName="text_5" presStyleLbl="node1" presStyleIdx="4" presStyleCnt="6">
        <dgm:presLayoutVars>
          <dgm:bulletEnabled val="1"/>
        </dgm:presLayoutVars>
      </dgm:prSet>
      <dgm:spPr/>
    </dgm:pt>
    <dgm:pt modelId="{F462937C-DD6F-A94D-97FB-A2F2F527AFF6}" type="pres">
      <dgm:prSet presAssocID="{B7E2B2C0-CAA6-3342-BB8A-EC3B49768DCC}" presName="accent_5" presStyleCnt="0"/>
      <dgm:spPr/>
    </dgm:pt>
    <dgm:pt modelId="{58111FC1-141E-9448-8154-5F78D2DFDD19}" type="pres">
      <dgm:prSet presAssocID="{B7E2B2C0-CAA6-3342-BB8A-EC3B49768DCC}" presName="accentRepeatNode" presStyleLbl="solidFgAcc1" presStyleIdx="4" presStyleCnt="6"/>
      <dgm:spPr/>
    </dgm:pt>
    <dgm:pt modelId="{3F25D331-24BA-F547-9186-2FA8F394B2D3}" type="pres">
      <dgm:prSet presAssocID="{B1EF62F7-BA85-B546-92EA-AB0A7398BBDB}" presName="text_6" presStyleLbl="node1" presStyleIdx="5" presStyleCnt="6">
        <dgm:presLayoutVars>
          <dgm:bulletEnabled val="1"/>
        </dgm:presLayoutVars>
      </dgm:prSet>
      <dgm:spPr/>
    </dgm:pt>
    <dgm:pt modelId="{AE980984-2AC9-F641-9E2B-7E21CFFB914B}" type="pres">
      <dgm:prSet presAssocID="{B1EF62F7-BA85-B546-92EA-AB0A7398BBDB}" presName="accent_6" presStyleCnt="0"/>
      <dgm:spPr/>
    </dgm:pt>
    <dgm:pt modelId="{7E4E94AE-F6DF-C04B-AAFB-CF4C7F13548C}" type="pres">
      <dgm:prSet presAssocID="{B1EF62F7-BA85-B546-92EA-AB0A7398BBDB}" presName="accentRepeatNode" presStyleLbl="solidFgAcc1" presStyleIdx="5" presStyleCnt="6"/>
      <dgm:spPr/>
    </dgm:pt>
  </dgm:ptLst>
  <dgm:cxnLst>
    <dgm:cxn modelId="{4298E402-CF8A-164F-AD9F-AE699A3225ED}" srcId="{E8273FC4-CA55-4EEC-85E7-7E8F9E82A06A}" destId="{36A66CEA-B18E-F546-B369-AF6D052C03A8}" srcOrd="2" destOrd="0" parTransId="{B0BF9643-EAF9-D947-A6B9-B49379C9A597}" sibTransId="{5C570432-9617-254A-9E68-DD874DD73B5C}"/>
    <dgm:cxn modelId="{BBD38719-7912-AA4C-9A1F-60DC7AEC49C4}" srcId="{E8273FC4-CA55-4EEC-85E7-7E8F9E82A06A}" destId="{D46EAE40-FFA8-1A47-8D99-72DDF4A33DC6}" srcOrd="3" destOrd="0" parTransId="{23E5F904-9CD3-094F-A830-D1A7156FBC35}" sibTransId="{6C0C7EF8-0DF4-244B-B6E0-9D6176B121A2}"/>
    <dgm:cxn modelId="{22250A34-E469-3B45-A6C7-695566973A03}" srcId="{E8273FC4-CA55-4EEC-85E7-7E8F9E82A06A}" destId="{B1EF62F7-BA85-B546-92EA-AB0A7398BBDB}" srcOrd="5" destOrd="0" parTransId="{25EDFA95-DD46-C249-9AFC-8E88E62A586E}" sibTransId="{20D5852A-180B-9644-9A67-291C42B94690}"/>
    <dgm:cxn modelId="{BC73BA47-74D3-0649-B2C6-B183BB25021F}" type="presOf" srcId="{DD8F0F43-8FE0-7A4A-A6E0-998EBD7C2B12}" destId="{7CD250F6-6418-A647-AB49-66197B9A0393}" srcOrd="0" destOrd="0" presId="urn:microsoft.com/office/officeart/2008/layout/VerticalCurvedList"/>
    <dgm:cxn modelId="{CD614154-3B81-6549-BC5F-5643E47C51F8}" type="presOf" srcId="{D46EAE40-FFA8-1A47-8D99-72DDF4A33DC6}" destId="{6827FB1D-1056-4547-BE23-497C2996B0C3}" srcOrd="0" destOrd="0" presId="urn:microsoft.com/office/officeart/2008/layout/VerticalCurvedList"/>
    <dgm:cxn modelId="{9D61BD7C-D6C4-2140-A50B-4DCED2FC5CBE}" type="presOf" srcId="{B7E2B2C0-CAA6-3342-BB8A-EC3B49768DCC}" destId="{2B478FDC-6644-9747-8E06-659EB00C8E41}" srcOrd="0" destOrd="0" presId="urn:microsoft.com/office/officeart/2008/layout/VerticalCurvedList"/>
    <dgm:cxn modelId="{429AD67C-4BEC-BA41-8041-332D066FE944}" type="presOf" srcId="{04A3C605-6334-455B-9CCF-0E5D9B62CC4B}" destId="{E508CBC0-6910-8845-AAB8-4EBBEEA5B984}" srcOrd="0" destOrd="0" presId="urn:microsoft.com/office/officeart/2008/layout/VerticalCurvedList"/>
    <dgm:cxn modelId="{9555E68B-E723-B04D-BE6B-CE80B20CE101}" type="presOf" srcId="{36A66CEA-B18E-F546-B369-AF6D052C03A8}" destId="{0A8C2B9B-C6B1-704F-A8AE-28F1E5BEFCB6}" srcOrd="0" destOrd="0" presId="urn:microsoft.com/office/officeart/2008/layout/VerticalCurvedList"/>
    <dgm:cxn modelId="{D4455993-6451-484C-A939-472EAD76E4F8}" type="presOf" srcId="{0BCAF3BE-A916-4E0C-9C3D-D264194B1383}" destId="{37EF0539-0F06-C545-ACFA-A13AB8FA73F6}" srcOrd="0" destOrd="0" presId="urn:microsoft.com/office/officeart/2008/layout/VerticalCurvedList"/>
    <dgm:cxn modelId="{A70A3D9C-A094-C54B-B175-A4A9F6CCC99B}" type="presOf" srcId="{B1EF62F7-BA85-B546-92EA-AB0A7398BBDB}" destId="{3F25D331-24BA-F547-9186-2FA8F394B2D3}" srcOrd="0" destOrd="0" presId="urn:microsoft.com/office/officeart/2008/layout/VerticalCurvedList"/>
    <dgm:cxn modelId="{B9B5BD9D-E2A0-1643-8A04-2FDD98E3D8CF}" srcId="{E8273FC4-CA55-4EEC-85E7-7E8F9E82A06A}" destId="{DD8F0F43-8FE0-7A4A-A6E0-998EBD7C2B12}" srcOrd="1" destOrd="0" parTransId="{FBCBCAC8-D4C7-9242-AC5E-996E9FCFDB84}" sibTransId="{A716EAE5-ADDA-0345-9193-2603A6F08CA3}"/>
    <dgm:cxn modelId="{DF9FD9C5-1F2F-AB4A-86F5-4192D8A9C43C}" srcId="{E8273FC4-CA55-4EEC-85E7-7E8F9E82A06A}" destId="{B7E2B2C0-CAA6-3342-BB8A-EC3B49768DCC}" srcOrd="4" destOrd="0" parTransId="{5290AB93-A665-6248-B091-57655F2ED264}" sibTransId="{3A6B5641-FA28-214A-8854-1C8809739D8E}"/>
    <dgm:cxn modelId="{C12402DB-308E-7A47-83C1-C59FDB4A82F5}" type="presOf" srcId="{E8273FC4-CA55-4EEC-85E7-7E8F9E82A06A}" destId="{84CC3008-BD37-F14B-82F7-E5CD2C64A244}" srcOrd="0" destOrd="0" presId="urn:microsoft.com/office/officeart/2008/layout/VerticalCurvedList"/>
    <dgm:cxn modelId="{879236FF-0531-4ACA-993C-43C271F1F77B}" srcId="{E8273FC4-CA55-4EEC-85E7-7E8F9E82A06A}" destId="{0BCAF3BE-A916-4E0C-9C3D-D264194B1383}" srcOrd="0" destOrd="0" parTransId="{BBD0E6F9-531F-484F-9684-4A282EC3C78C}" sibTransId="{04A3C605-6334-455B-9CCF-0E5D9B62CC4B}"/>
    <dgm:cxn modelId="{FDC23FE4-8AE0-0843-BA9A-7A4C58EE092B}" type="presParOf" srcId="{84CC3008-BD37-F14B-82F7-E5CD2C64A244}" destId="{E503E52F-1981-4648-BB72-B833221B96D8}" srcOrd="0" destOrd="0" presId="urn:microsoft.com/office/officeart/2008/layout/VerticalCurvedList"/>
    <dgm:cxn modelId="{D08352B6-2626-E148-90C4-A3107A939F6A}" type="presParOf" srcId="{E503E52F-1981-4648-BB72-B833221B96D8}" destId="{92D8D9BA-2E62-8143-853F-AC1BAE725D14}" srcOrd="0" destOrd="0" presId="urn:microsoft.com/office/officeart/2008/layout/VerticalCurvedList"/>
    <dgm:cxn modelId="{E9B0FD7C-8DCC-9349-9ACB-4ECECC93A071}" type="presParOf" srcId="{92D8D9BA-2E62-8143-853F-AC1BAE725D14}" destId="{C344AF81-5961-2A45-AC99-63539DF6CFA2}" srcOrd="0" destOrd="0" presId="urn:microsoft.com/office/officeart/2008/layout/VerticalCurvedList"/>
    <dgm:cxn modelId="{D95D0B63-A6FB-7446-9F94-376C4C09BE11}" type="presParOf" srcId="{92D8D9BA-2E62-8143-853F-AC1BAE725D14}" destId="{E508CBC0-6910-8845-AAB8-4EBBEEA5B984}" srcOrd="1" destOrd="0" presId="urn:microsoft.com/office/officeart/2008/layout/VerticalCurvedList"/>
    <dgm:cxn modelId="{D15172D3-3545-5B4B-9606-13840986CA11}" type="presParOf" srcId="{92D8D9BA-2E62-8143-853F-AC1BAE725D14}" destId="{BC35B81A-5FBD-D94D-9D49-3F3A4866279E}" srcOrd="2" destOrd="0" presId="urn:microsoft.com/office/officeart/2008/layout/VerticalCurvedList"/>
    <dgm:cxn modelId="{52988EEA-F599-5E4E-8C36-9ABFC225C807}" type="presParOf" srcId="{92D8D9BA-2E62-8143-853F-AC1BAE725D14}" destId="{C40586E8-3A82-F64C-9379-19B79CB90344}" srcOrd="3" destOrd="0" presId="urn:microsoft.com/office/officeart/2008/layout/VerticalCurvedList"/>
    <dgm:cxn modelId="{D7268C37-30C5-9742-B8CD-785AA5ED9C9E}" type="presParOf" srcId="{E503E52F-1981-4648-BB72-B833221B96D8}" destId="{37EF0539-0F06-C545-ACFA-A13AB8FA73F6}" srcOrd="1" destOrd="0" presId="urn:microsoft.com/office/officeart/2008/layout/VerticalCurvedList"/>
    <dgm:cxn modelId="{10D6FB16-9894-4D4A-8847-1B4636F8EEFA}" type="presParOf" srcId="{E503E52F-1981-4648-BB72-B833221B96D8}" destId="{34BA6DEB-F703-9E44-AE84-8F9148B45A50}" srcOrd="2" destOrd="0" presId="urn:microsoft.com/office/officeart/2008/layout/VerticalCurvedList"/>
    <dgm:cxn modelId="{8304E5FC-2438-954E-9810-EE0060F2EA80}" type="presParOf" srcId="{34BA6DEB-F703-9E44-AE84-8F9148B45A50}" destId="{944C6E04-A88D-6049-9FE7-DBE329A73A1A}" srcOrd="0" destOrd="0" presId="urn:microsoft.com/office/officeart/2008/layout/VerticalCurvedList"/>
    <dgm:cxn modelId="{3E15F6C7-8364-3542-A63E-22ECBFED43B7}" type="presParOf" srcId="{E503E52F-1981-4648-BB72-B833221B96D8}" destId="{7CD250F6-6418-A647-AB49-66197B9A0393}" srcOrd="3" destOrd="0" presId="urn:microsoft.com/office/officeart/2008/layout/VerticalCurvedList"/>
    <dgm:cxn modelId="{29AFEF0F-35F3-1D47-BD6B-DB6670206838}" type="presParOf" srcId="{E503E52F-1981-4648-BB72-B833221B96D8}" destId="{5DB56103-EFDE-0348-A9B9-0D39C29B6A1E}" srcOrd="4" destOrd="0" presId="urn:microsoft.com/office/officeart/2008/layout/VerticalCurvedList"/>
    <dgm:cxn modelId="{43853A92-6800-7C4D-B25B-AB495F33EB9E}" type="presParOf" srcId="{5DB56103-EFDE-0348-A9B9-0D39C29B6A1E}" destId="{76123524-70AB-DF4C-9F67-20C1712BA2AF}" srcOrd="0" destOrd="0" presId="urn:microsoft.com/office/officeart/2008/layout/VerticalCurvedList"/>
    <dgm:cxn modelId="{FBE4D1A8-FB6F-4F4E-8169-B67C2FD8AF1F}" type="presParOf" srcId="{E503E52F-1981-4648-BB72-B833221B96D8}" destId="{0A8C2B9B-C6B1-704F-A8AE-28F1E5BEFCB6}" srcOrd="5" destOrd="0" presId="urn:microsoft.com/office/officeart/2008/layout/VerticalCurvedList"/>
    <dgm:cxn modelId="{EB834A74-FA8D-0244-BC9D-7E64740238C2}" type="presParOf" srcId="{E503E52F-1981-4648-BB72-B833221B96D8}" destId="{75B701F6-3798-8449-ADC0-FD4144229443}" srcOrd="6" destOrd="0" presId="urn:microsoft.com/office/officeart/2008/layout/VerticalCurvedList"/>
    <dgm:cxn modelId="{DCAB100E-7A25-D44A-A4AF-0EA93DEE098C}" type="presParOf" srcId="{75B701F6-3798-8449-ADC0-FD4144229443}" destId="{6E89EE74-6E13-7E4E-8BAA-6B74C8EB7017}" srcOrd="0" destOrd="0" presId="urn:microsoft.com/office/officeart/2008/layout/VerticalCurvedList"/>
    <dgm:cxn modelId="{A5CE6735-5C0C-784A-BBCB-EC999CCCD730}" type="presParOf" srcId="{E503E52F-1981-4648-BB72-B833221B96D8}" destId="{6827FB1D-1056-4547-BE23-497C2996B0C3}" srcOrd="7" destOrd="0" presId="urn:microsoft.com/office/officeart/2008/layout/VerticalCurvedList"/>
    <dgm:cxn modelId="{727FE31B-285B-CD4C-B5A8-CBA64DC26AB3}" type="presParOf" srcId="{E503E52F-1981-4648-BB72-B833221B96D8}" destId="{CEDAFEC7-831F-FA44-BCBF-C797F4FAFC95}" srcOrd="8" destOrd="0" presId="urn:microsoft.com/office/officeart/2008/layout/VerticalCurvedList"/>
    <dgm:cxn modelId="{C34F964A-8C54-7B48-9047-DE4A39EDD689}" type="presParOf" srcId="{CEDAFEC7-831F-FA44-BCBF-C797F4FAFC95}" destId="{6057307E-A2D9-E94A-94AD-C4D642DC7FC0}" srcOrd="0" destOrd="0" presId="urn:microsoft.com/office/officeart/2008/layout/VerticalCurvedList"/>
    <dgm:cxn modelId="{51C586A1-204C-9543-B57F-FFE112482CD2}" type="presParOf" srcId="{E503E52F-1981-4648-BB72-B833221B96D8}" destId="{2B478FDC-6644-9747-8E06-659EB00C8E41}" srcOrd="9" destOrd="0" presId="urn:microsoft.com/office/officeart/2008/layout/VerticalCurvedList"/>
    <dgm:cxn modelId="{61766EE3-3191-AF4D-840D-D709ABE50007}" type="presParOf" srcId="{E503E52F-1981-4648-BB72-B833221B96D8}" destId="{F462937C-DD6F-A94D-97FB-A2F2F527AFF6}" srcOrd="10" destOrd="0" presId="urn:microsoft.com/office/officeart/2008/layout/VerticalCurvedList"/>
    <dgm:cxn modelId="{E65274C6-426A-2442-8F77-7B9013086663}" type="presParOf" srcId="{F462937C-DD6F-A94D-97FB-A2F2F527AFF6}" destId="{58111FC1-141E-9448-8154-5F78D2DFDD19}" srcOrd="0" destOrd="0" presId="urn:microsoft.com/office/officeart/2008/layout/VerticalCurvedList"/>
    <dgm:cxn modelId="{558CE667-9AD6-0043-A7D0-202B96963A5A}" type="presParOf" srcId="{E503E52F-1981-4648-BB72-B833221B96D8}" destId="{3F25D331-24BA-F547-9186-2FA8F394B2D3}" srcOrd="11" destOrd="0" presId="urn:microsoft.com/office/officeart/2008/layout/VerticalCurvedList"/>
    <dgm:cxn modelId="{1C89CCBF-B88F-1F43-BE75-24B218F6B8CA}" type="presParOf" srcId="{E503E52F-1981-4648-BB72-B833221B96D8}" destId="{AE980984-2AC9-F641-9E2B-7E21CFFB914B}" srcOrd="12" destOrd="0" presId="urn:microsoft.com/office/officeart/2008/layout/VerticalCurvedList"/>
    <dgm:cxn modelId="{3CE19041-9AB2-0E42-9C3D-1A56309805F2}" type="presParOf" srcId="{AE980984-2AC9-F641-9E2B-7E21CFFB914B}" destId="{7E4E94AE-F6DF-C04B-AAFB-CF4C7F1354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620626-B27E-400B-9500-A89F332907E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3363D44-2498-4848-ADB8-A634846E0CA1}">
      <dgm:prSet custT="1"/>
      <dgm:spPr/>
      <dgm:t>
        <a:bodyPr/>
        <a:lstStyle/>
        <a:p>
          <a:r>
            <a:rPr lang="en-US" sz="1500" dirty="0"/>
            <a:t>Ability to trust others and form adaptive relationships</a:t>
          </a:r>
        </a:p>
      </dgm:t>
    </dgm:pt>
    <dgm:pt modelId="{7CC571AA-9537-444F-B38C-967280B4A791}" type="parTrans" cxnId="{1FD20677-226F-48FB-A4B6-67631640930C}">
      <dgm:prSet/>
      <dgm:spPr/>
      <dgm:t>
        <a:bodyPr/>
        <a:lstStyle/>
        <a:p>
          <a:endParaRPr lang="en-US" sz="1500"/>
        </a:p>
      </dgm:t>
    </dgm:pt>
    <dgm:pt modelId="{05E1677C-DCB5-449B-B080-BCA803F02C17}" type="sibTrans" cxnId="{1FD20677-226F-48FB-A4B6-67631640930C}">
      <dgm:prSet/>
      <dgm:spPr/>
      <dgm:t>
        <a:bodyPr/>
        <a:lstStyle/>
        <a:p>
          <a:endParaRPr lang="en-US" sz="1500"/>
        </a:p>
      </dgm:t>
    </dgm:pt>
    <dgm:pt modelId="{4B02F90E-C4A2-ED42-AAC7-25D9F52FCD74}">
      <dgm:prSet custT="1"/>
      <dgm:spPr/>
      <dgm:t>
        <a:bodyPr/>
        <a:lstStyle/>
        <a:p>
          <a:r>
            <a:rPr lang="en-US" altLang="en-US" sz="1500" dirty="0"/>
            <a:t>As a child, getting into fights and struggling to get along with peers</a:t>
          </a:r>
        </a:p>
      </dgm:t>
    </dgm:pt>
    <dgm:pt modelId="{F3E48728-0313-5C40-9FA5-711E4813337D}" type="parTrans" cxnId="{DECDC420-1E8F-DC45-8FFD-BEEEBCCC3B8F}">
      <dgm:prSet/>
      <dgm:spPr/>
      <dgm:t>
        <a:bodyPr/>
        <a:lstStyle/>
        <a:p>
          <a:endParaRPr lang="en-GB" sz="1500"/>
        </a:p>
      </dgm:t>
    </dgm:pt>
    <dgm:pt modelId="{175A7ED3-A8F2-DF49-8B18-1B19B0218D1D}" type="sibTrans" cxnId="{DECDC420-1E8F-DC45-8FFD-BEEEBCCC3B8F}">
      <dgm:prSet/>
      <dgm:spPr/>
      <dgm:t>
        <a:bodyPr/>
        <a:lstStyle/>
        <a:p>
          <a:endParaRPr lang="en-GB" sz="1500"/>
        </a:p>
      </dgm:t>
    </dgm:pt>
    <dgm:pt modelId="{2B42C869-1D11-D44B-997C-26260698A457}">
      <dgm:prSet custT="1"/>
      <dgm:spPr/>
      <dgm:t>
        <a:bodyPr/>
        <a:lstStyle/>
        <a:p>
          <a:r>
            <a:rPr lang="en-US" altLang="en-US" sz="1500" b="1" dirty="0"/>
            <a:t>Increased Arousal</a:t>
          </a:r>
        </a:p>
      </dgm:t>
    </dgm:pt>
    <dgm:pt modelId="{A619C91B-473E-6E4F-81FB-F7AF48D82598}" type="parTrans" cxnId="{CFCB3B1A-2B16-0649-9097-33A91B258622}">
      <dgm:prSet/>
      <dgm:spPr/>
      <dgm:t>
        <a:bodyPr/>
        <a:lstStyle/>
        <a:p>
          <a:endParaRPr lang="en-GB" sz="1500"/>
        </a:p>
      </dgm:t>
    </dgm:pt>
    <dgm:pt modelId="{EA07D5E3-9B54-AE41-93AE-E15CC3156073}" type="sibTrans" cxnId="{CFCB3B1A-2B16-0649-9097-33A91B258622}">
      <dgm:prSet/>
      <dgm:spPr/>
      <dgm:t>
        <a:bodyPr/>
        <a:lstStyle/>
        <a:p>
          <a:endParaRPr lang="en-GB" sz="1500"/>
        </a:p>
      </dgm:t>
    </dgm:pt>
    <dgm:pt modelId="{2B765B25-B5D4-054A-B9E0-55A0828558FC}">
      <dgm:prSet custT="1"/>
      <dgm:spPr/>
      <dgm:t>
        <a:bodyPr/>
        <a:lstStyle/>
        <a:p>
          <a:r>
            <a:rPr lang="en-US" altLang="en-US" sz="1500" dirty="0"/>
            <a:t>Trouble with attention and focus</a:t>
          </a:r>
        </a:p>
      </dgm:t>
    </dgm:pt>
    <dgm:pt modelId="{F5FD625E-E6CD-1843-9A08-B2C138DBDEF9}" type="parTrans" cxnId="{E8E9D4A2-5290-2049-BAE5-2B273D02C1BA}">
      <dgm:prSet/>
      <dgm:spPr/>
      <dgm:t>
        <a:bodyPr/>
        <a:lstStyle/>
        <a:p>
          <a:endParaRPr lang="en-GB" sz="1500"/>
        </a:p>
      </dgm:t>
    </dgm:pt>
    <dgm:pt modelId="{6A9CAAF4-BE63-3C41-B336-B1AFEB8A24D9}" type="sibTrans" cxnId="{E8E9D4A2-5290-2049-BAE5-2B273D02C1BA}">
      <dgm:prSet/>
      <dgm:spPr/>
      <dgm:t>
        <a:bodyPr/>
        <a:lstStyle/>
        <a:p>
          <a:endParaRPr lang="en-GB" sz="1500"/>
        </a:p>
      </dgm:t>
    </dgm:pt>
    <dgm:pt modelId="{D1C15B2C-C61F-794A-B30C-80FAA968D7C3}">
      <dgm:prSet custT="1"/>
      <dgm:spPr/>
      <dgm:t>
        <a:bodyPr/>
        <a:lstStyle/>
        <a:p>
          <a:r>
            <a:rPr lang="en-US" altLang="en-US" sz="1500" b="1" dirty="0"/>
            <a:t>Emotion Regulation and Dissociation</a:t>
          </a:r>
        </a:p>
      </dgm:t>
    </dgm:pt>
    <dgm:pt modelId="{AA9F9785-21CB-A840-9F78-4DAE72127AEA}" type="parTrans" cxnId="{886790D9-2F2B-354E-A96E-CE7C388968FC}">
      <dgm:prSet/>
      <dgm:spPr/>
      <dgm:t>
        <a:bodyPr/>
        <a:lstStyle/>
        <a:p>
          <a:endParaRPr lang="en-GB" sz="1500"/>
        </a:p>
      </dgm:t>
    </dgm:pt>
    <dgm:pt modelId="{14A3D5C6-BA94-C444-B2AF-0D323975D8E5}" type="sibTrans" cxnId="{886790D9-2F2B-354E-A96E-CE7C388968FC}">
      <dgm:prSet/>
      <dgm:spPr/>
      <dgm:t>
        <a:bodyPr/>
        <a:lstStyle/>
        <a:p>
          <a:endParaRPr lang="en-GB" sz="1500"/>
        </a:p>
      </dgm:t>
    </dgm:pt>
    <dgm:pt modelId="{5C86F73B-D97E-6C49-919D-11CF9C484BC4}">
      <dgm:prSet custT="1"/>
      <dgm:spPr/>
      <dgm:t>
        <a:bodyPr/>
        <a:lstStyle/>
        <a:p>
          <a:r>
            <a:rPr lang="en-US" altLang="en-US" sz="1500" dirty="0"/>
            <a:t>As a child, sometimes “explodes” or acts aggressive </a:t>
          </a:r>
        </a:p>
      </dgm:t>
    </dgm:pt>
    <dgm:pt modelId="{9EA23A49-B008-454A-9A02-752C94044F1F}" type="parTrans" cxnId="{03AC71F5-68FB-CC4D-A912-E6F15F0FA8F0}">
      <dgm:prSet/>
      <dgm:spPr/>
      <dgm:t>
        <a:bodyPr/>
        <a:lstStyle/>
        <a:p>
          <a:endParaRPr lang="en-GB" sz="1500"/>
        </a:p>
      </dgm:t>
    </dgm:pt>
    <dgm:pt modelId="{C3BB3EA7-7B65-B548-A1F1-955BC85C411B}" type="sibTrans" cxnId="{03AC71F5-68FB-CC4D-A912-E6F15F0FA8F0}">
      <dgm:prSet/>
      <dgm:spPr/>
      <dgm:t>
        <a:bodyPr/>
        <a:lstStyle/>
        <a:p>
          <a:endParaRPr lang="en-GB" sz="1500"/>
        </a:p>
      </dgm:t>
    </dgm:pt>
    <dgm:pt modelId="{C88503B9-5910-1E4C-A389-7283DF0FA105}">
      <dgm:prSet custT="1"/>
      <dgm:spPr/>
      <dgm:t>
        <a:bodyPr/>
        <a:lstStyle/>
        <a:p>
          <a:r>
            <a:rPr lang="en-US" altLang="en-US" sz="1500" b="1" dirty="0"/>
            <a:t>Self-concept</a:t>
          </a:r>
        </a:p>
      </dgm:t>
    </dgm:pt>
    <dgm:pt modelId="{418E1A46-0A96-F24C-899C-CF6B15ADC88D}" type="parTrans" cxnId="{2B2F69A8-83AB-8646-93E9-8D278DC3D36E}">
      <dgm:prSet/>
      <dgm:spPr/>
      <dgm:t>
        <a:bodyPr/>
        <a:lstStyle/>
        <a:p>
          <a:endParaRPr lang="en-GB" sz="1500"/>
        </a:p>
      </dgm:t>
    </dgm:pt>
    <dgm:pt modelId="{CCC6A3C9-9FEA-A04C-94E5-F10B496C19FE}" type="sibTrans" cxnId="{2B2F69A8-83AB-8646-93E9-8D278DC3D36E}">
      <dgm:prSet/>
      <dgm:spPr/>
      <dgm:t>
        <a:bodyPr/>
        <a:lstStyle/>
        <a:p>
          <a:endParaRPr lang="en-GB" sz="1500"/>
        </a:p>
      </dgm:t>
    </dgm:pt>
    <dgm:pt modelId="{F605088F-7020-854A-AF8C-0E3EBFD142A6}">
      <dgm:prSet custT="1"/>
      <dgm:spPr/>
      <dgm:t>
        <a:bodyPr/>
        <a:lstStyle/>
        <a:p>
          <a:r>
            <a:rPr lang="en-US" altLang="en-US" sz="1500" dirty="0"/>
            <a:t>Struggles to name any positive qualities or attributes</a:t>
          </a:r>
        </a:p>
      </dgm:t>
    </dgm:pt>
    <dgm:pt modelId="{0AF92923-AA6D-F544-90BE-0DDD79625B46}" type="parTrans" cxnId="{77552C51-9673-C444-8454-CF76D617B834}">
      <dgm:prSet/>
      <dgm:spPr/>
      <dgm:t>
        <a:bodyPr/>
        <a:lstStyle/>
        <a:p>
          <a:endParaRPr lang="en-GB" sz="1500"/>
        </a:p>
      </dgm:t>
    </dgm:pt>
    <dgm:pt modelId="{95E23AA5-F65E-334F-8FF2-C720D9755709}" type="sibTrans" cxnId="{77552C51-9673-C444-8454-CF76D617B834}">
      <dgm:prSet/>
      <dgm:spPr/>
      <dgm:t>
        <a:bodyPr/>
        <a:lstStyle/>
        <a:p>
          <a:endParaRPr lang="en-GB" sz="1500"/>
        </a:p>
      </dgm:t>
    </dgm:pt>
    <dgm:pt modelId="{28795BBA-EAB7-4AFD-907B-A063370672DA}">
      <dgm:prSet custT="1"/>
      <dgm:spPr/>
      <dgm:t>
        <a:bodyPr/>
        <a:lstStyle/>
        <a:p>
          <a:endParaRPr lang="en-US" altLang="en-US" sz="1500" dirty="0"/>
        </a:p>
      </dgm:t>
    </dgm:pt>
    <dgm:pt modelId="{FB5E04FA-9A20-4FEA-B193-B730E2536F21}" type="parTrans" cxnId="{F8DEC980-3D35-4A18-8E8C-D9A969D9821B}">
      <dgm:prSet/>
      <dgm:spPr/>
      <dgm:t>
        <a:bodyPr/>
        <a:lstStyle/>
        <a:p>
          <a:endParaRPr lang="en-US"/>
        </a:p>
      </dgm:t>
    </dgm:pt>
    <dgm:pt modelId="{6144A1C8-3402-4A33-BD07-5339CC7B8AE6}" type="sibTrans" cxnId="{F8DEC980-3D35-4A18-8E8C-D9A969D9821B}">
      <dgm:prSet/>
      <dgm:spPr/>
      <dgm:t>
        <a:bodyPr/>
        <a:lstStyle/>
        <a:p>
          <a:endParaRPr lang="en-US"/>
        </a:p>
      </dgm:t>
    </dgm:pt>
    <dgm:pt modelId="{F508AC3D-8CC7-4BBD-9C25-A00BC7AB686E}">
      <dgm:prSet custT="1"/>
      <dgm:spPr/>
      <dgm:t>
        <a:bodyPr/>
        <a:lstStyle/>
        <a:p>
          <a:r>
            <a:rPr lang="en-US" altLang="en-US" sz="1500" dirty="0"/>
            <a:t>“Hyperactive”</a:t>
          </a:r>
        </a:p>
      </dgm:t>
    </dgm:pt>
    <dgm:pt modelId="{E6CA930C-9C44-4088-AF5F-B701E9720226}" type="parTrans" cxnId="{B092A060-A9C0-4A02-B90A-CADBBAB3BCA8}">
      <dgm:prSet/>
      <dgm:spPr/>
      <dgm:t>
        <a:bodyPr/>
        <a:lstStyle/>
        <a:p>
          <a:endParaRPr lang="en-US"/>
        </a:p>
      </dgm:t>
    </dgm:pt>
    <dgm:pt modelId="{96A5366C-EF7D-4C75-A610-5AFEF1A3E1DB}" type="sibTrans" cxnId="{B092A060-A9C0-4A02-B90A-CADBBAB3BCA8}">
      <dgm:prSet/>
      <dgm:spPr/>
      <dgm:t>
        <a:bodyPr/>
        <a:lstStyle/>
        <a:p>
          <a:endParaRPr lang="en-US"/>
        </a:p>
      </dgm:t>
    </dgm:pt>
    <dgm:pt modelId="{BDD2D77D-F3C8-440A-809A-8BC6F47CC8C0}">
      <dgm:prSet custT="1"/>
      <dgm:spPr/>
      <dgm:t>
        <a:bodyPr/>
        <a:lstStyle/>
        <a:p>
          <a:r>
            <a:rPr lang="en-US" altLang="en-US" sz="1500" dirty="0"/>
            <a:t>Appears to struggle to build trust with school counselor as child</a:t>
          </a:r>
        </a:p>
      </dgm:t>
    </dgm:pt>
    <dgm:pt modelId="{0A48B8FD-DBEE-4FA5-824C-3B2B4EBAE358}" type="parTrans" cxnId="{25BE6023-D4B0-4E96-AFB0-E95913D35583}">
      <dgm:prSet/>
      <dgm:spPr/>
      <dgm:t>
        <a:bodyPr/>
        <a:lstStyle/>
        <a:p>
          <a:endParaRPr lang="en-US"/>
        </a:p>
      </dgm:t>
    </dgm:pt>
    <dgm:pt modelId="{FA760F7C-20BF-4EC2-9D2B-4C78B8027D24}" type="sibTrans" cxnId="{25BE6023-D4B0-4E96-AFB0-E95913D35583}">
      <dgm:prSet/>
      <dgm:spPr/>
      <dgm:t>
        <a:bodyPr/>
        <a:lstStyle/>
        <a:p>
          <a:endParaRPr lang="en-US"/>
        </a:p>
      </dgm:t>
    </dgm:pt>
    <dgm:pt modelId="{16C7BDDC-E2E1-46B7-841A-6BD5F7FDDAF4}">
      <dgm:prSet custT="1"/>
      <dgm:spPr/>
      <dgm:t>
        <a:bodyPr/>
        <a:lstStyle/>
        <a:p>
          <a:r>
            <a:rPr lang="en-US" altLang="en-US" sz="1500" dirty="0"/>
            <a:t>Other times, appears to “go off into another world”</a:t>
          </a:r>
        </a:p>
      </dgm:t>
    </dgm:pt>
    <dgm:pt modelId="{1BAA3D37-91A4-465D-8548-0A1ABAD93C5C}" type="parTrans" cxnId="{AA8D2E7A-EFE3-4B1A-B64E-42CAAD4BE4C4}">
      <dgm:prSet/>
      <dgm:spPr/>
      <dgm:t>
        <a:bodyPr/>
        <a:lstStyle/>
        <a:p>
          <a:endParaRPr lang="en-US"/>
        </a:p>
      </dgm:t>
    </dgm:pt>
    <dgm:pt modelId="{06433D69-E5FD-4A77-B9EF-C56F39B30AB6}" type="sibTrans" cxnId="{AA8D2E7A-EFE3-4B1A-B64E-42CAAD4BE4C4}">
      <dgm:prSet/>
      <dgm:spPr/>
      <dgm:t>
        <a:bodyPr/>
        <a:lstStyle/>
        <a:p>
          <a:endParaRPr lang="en-US"/>
        </a:p>
      </dgm:t>
    </dgm:pt>
    <dgm:pt modelId="{D278C4BE-45C5-4D3E-B08F-EA3453F1B36E}">
      <dgm:prSet custT="1"/>
      <dgm:spPr/>
      <dgm:t>
        <a:bodyPr/>
        <a:lstStyle/>
        <a:p>
          <a:r>
            <a:rPr lang="en-US" altLang="en-US" sz="1500" dirty="0"/>
            <a:t>As a young adult, feels angry and struggles to calm down</a:t>
          </a:r>
        </a:p>
      </dgm:t>
    </dgm:pt>
    <dgm:pt modelId="{8E5D7E6A-DDCB-474F-9342-2BD78C1FDB26}" type="parTrans" cxnId="{417250D8-FD6C-49E0-A584-C301BD7FEF1B}">
      <dgm:prSet/>
      <dgm:spPr/>
      <dgm:t>
        <a:bodyPr/>
        <a:lstStyle/>
        <a:p>
          <a:endParaRPr lang="en-US"/>
        </a:p>
      </dgm:t>
    </dgm:pt>
    <dgm:pt modelId="{8ECC4164-8839-4346-ADA7-A501A65EF9BD}" type="sibTrans" cxnId="{417250D8-FD6C-49E0-A584-C301BD7FEF1B}">
      <dgm:prSet/>
      <dgm:spPr/>
      <dgm:t>
        <a:bodyPr/>
        <a:lstStyle/>
        <a:p>
          <a:endParaRPr lang="en-US"/>
        </a:p>
      </dgm:t>
    </dgm:pt>
    <dgm:pt modelId="{7BF44EC9-AAF2-4C6D-B591-BEB1ABBC404D}">
      <dgm:prSet custT="1"/>
      <dgm:spPr/>
      <dgm:t>
        <a:bodyPr/>
        <a:lstStyle/>
        <a:p>
          <a:r>
            <a:rPr lang="en-US" altLang="en-US" sz="1500" dirty="0"/>
            <a:t>Thinking his child and partner might be “better off without” him</a:t>
          </a:r>
        </a:p>
      </dgm:t>
    </dgm:pt>
    <dgm:pt modelId="{E9C23B1C-A8E1-4C4F-B91F-6A167B89F55B}" type="parTrans" cxnId="{8861FBAB-A055-4D18-BD84-060E04992124}">
      <dgm:prSet/>
      <dgm:spPr/>
      <dgm:t>
        <a:bodyPr/>
        <a:lstStyle/>
        <a:p>
          <a:endParaRPr lang="en-US"/>
        </a:p>
      </dgm:t>
    </dgm:pt>
    <dgm:pt modelId="{E2339A85-0207-442A-8E41-70259494DD74}" type="sibTrans" cxnId="{8861FBAB-A055-4D18-BD84-060E04992124}">
      <dgm:prSet/>
      <dgm:spPr/>
      <dgm:t>
        <a:bodyPr/>
        <a:lstStyle/>
        <a:p>
          <a:endParaRPr lang="en-US"/>
        </a:p>
      </dgm:t>
    </dgm:pt>
    <dgm:pt modelId="{7A9B819D-24E5-8B45-9AA3-C7ECD777C078}" type="pres">
      <dgm:prSet presAssocID="{16620626-B27E-400B-9500-A89F332907EF}" presName="linear" presStyleCnt="0">
        <dgm:presLayoutVars>
          <dgm:dir/>
          <dgm:animLvl val="lvl"/>
          <dgm:resizeHandles val="exact"/>
        </dgm:presLayoutVars>
      </dgm:prSet>
      <dgm:spPr/>
    </dgm:pt>
    <dgm:pt modelId="{175634BC-4812-804E-9F22-11356425F3AB}" type="pres">
      <dgm:prSet presAssocID="{03363D44-2498-4848-ADB8-A634846E0CA1}" presName="parentLin" presStyleCnt="0"/>
      <dgm:spPr/>
    </dgm:pt>
    <dgm:pt modelId="{13E1EB1D-9833-F042-86BF-BAA8EDBD530C}" type="pres">
      <dgm:prSet presAssocID="{03363D44-2498-4848-ADB8-A634846E0CA1}" presName="parentLeftMargin" presStyleLbl="node1" presStyleIdx="0" presStyleCnt="4"/>
      <dgm:spPr/>
    </dgm:pt>
    <dgm:pt modelId="{A03F9F7E-E4E9-194E-B981-2C97BA3BC7BC}" type="pres">
      <dgm:prSet presAssocID="{03363D44-2498-4848-ADB8-A634846E0CA1}" presName="parentText" presStyleLbl="node1" presStyleIdx="0" presStyleCnt="4" custLinFactNeighborX="9429" custLinFactNeighborY="-15476">
        <dgm:presLayoutVars>
          <dgm:chMax val="0"/>
          <dgm:bulletEnabled val="1"/>
        </dgm:presLayoutVars>
      </dgm:prSet>
      <dgm:spPr/>
    </dgm:pt>
    <dgm:pt modelId="{AA033047-ECEE-1541-B91E-7259D5604ECD}" type="pres">
      <dgm:prSet presAssocID="{03363D44-2498-4848-ADB8-A634846E0CA1}" presName="negativeSpace" presStyleCnt="0"/>
      <dgm:spPr/>
    </dgm:pt>
    <dgm:pt modelId="{6DC84DD0-BF3E-084E-8E0C-4ACA31380100}" type="pres">
      <dgm:prSet presAssocID="{03363D44-2498-4848-ADB8-A634846E0CA1}" presName="childText" presStyleLbl="conFgAcc1" presStyleIdx="0" presStyleCnt="4">
        <dgm:presLayoutVars>
          <dgm:bulletEnabled val="1"/>
        </dgm:presLayoutVars>
      </dgm:prSet>
      <dgm:spPr/>
    </dgm:pt>
    <dgm:pt modelId="{7E547784-BDCA-C543-A6E7-E064EC0FD872}" type="pres">
      <dgm:prSet presAssocID="{05E1677C-DCB5-449B-B080-BCA803F02C17}" presName="spaceBetweenRectangles" presStyleCnt="0"/>
      <dgm:spPr/>
    </dgm:pt>
    <dgm:pt modelId="{E3975C45-2231-D946-98A9-EA26A81A8D45}" type="pres">
      <dgm:prSet presAssocID="{2B42C869-1D11-D44B-997C-26260698A457}" presName="parentLin" presStyleCnt="0"/>
      <dgm:spPr/>
    </dgm:pt>
    <dgm:pt modelId="{AA108BEF-F03B-2D42-A9D6-D64846CE25B8}" type="pres">
      <dgm:prSet presAssocID="{2B42C869-1D11-D44B-997C-26260698A457}" presName="parentLeftMargin" presStyleLbl="node1" presStyleIdx="0" presStyleCnt="4"/>
      <dgm:spPr/>
    </dgm:pt>
    <dgm:pt modelId="{2D829AC5-7A5E-3547-87A5-847A753BE5B1}" type="pres">
      <dgm:prSet presAssocID="{2B42C869-1D11-D44B-997C-26260698A457}" presName="parentText" presStyleLbl="node1" presStyleIdx="1" presStyleCnt="4">
        <dgm:presLayoutVars>
          <dgm:chMax val="0"/>
          <dgm:bulletEnabled val="1"/>
        </dgm:presLayoutVars>
      </dgm:prSet>
      <dgm:spPr/>
    </dgm:pt>
    <dgm:pt modelId="{3CD1A4A0-7D4B-6D46-82C9-9D23C0B24938}" type="pres">
      <dgm:prSet presAssocID="{2B42C869-1D11-D44B-997C-26260698A457}" presName="negativeSpace" presStyleCnt="0"/>
      <dgm:spPr/>
    </dgm:pt>
    <dgm:pt modelId="{06618A4A-7C49-A94C-81A8-AC1DF9C7BFA6}" type="pres">
      <dgm:prSet presAssocID="{2B42C869-1D11-D44B-997C-26260698A457}" presName="childText" presStyleLbl="conFgAcc1" presStyleIdx="1" presStyleCnt="4">
        <dgm:presLayoutVars>
          <dgm:bulletEnabled val="1"/>
        </dgm:presLayoutVars>
      </dgm:prSet>
      <dgm:spPr/>
    </dgm:pt>
    <dgm:pt modelId="{591C9054-9C1F-664E-9FB5-22EF3930801B}" type="pres">
      <dgm:prSet presAssocID="{EA07D5E3-9B54-AE41-93AE-E15CC3156073}" presName="spaceBetweenRectangles" presStyleCnt="0"/>
      <dgm:spPr/>
    </dgm:pt>
    <dgm:pt modelId="{367625AF-1ACE-4246-8D69-5D31542104A3}" type="pres">
      <dgm:prSet presAssocID="{D1C15B2C-C61F-794A-B30C-80FAA968D7C3}" presName="parentLin" presStyleCnt="0"/>
      <dgm:spPr/>
    </dgm:pt>
    <dgm:pt modelId="{CC522C21-C33B-CB48-A417-84031EE6DF5F}" type="pres">
      <dgm:prSet presAssocID="{D1C15B2C-C61F-794A-B30C-80FAA968D7C3}" presName="parentLeftMargin" presStyleLbl="node1" presStyleIdx="1" presStyleCnt="4"/>
      <dgm:spPr/>
    </dgm:pt>
    <dgm:pt modelId="{0DC4BCB4-0331-6E4F-AA0E-FC5E0A9669A7}" type="pres">
      <dgm:prSet presAssocID="{D1C15B2C-C61F-794A-B30C-80FAA968D7C3}" presName="parentText" presStyleLbl="node1" presStyleIdx="2" presStyleCnt="4">
        <dgm:presLayoutVars>
          <dgm:chMax val="0"/>
          <dgm:bulletEnabled val="1"/>
        </dgm:presLayoutVars>
      </dgm:prSet>
      <dgm:spPr/>
    </dgm:pt>
    <dgm:pt modelId="{B39874F3-29AD-3A45-A0AD-FD48F0068AA0}" type="pres">
      <dgm:prSet presAssocID="{D1C15B2C-C61F-794A-B30C-80FAA968D7C3}" presName="negativeSpace" presStyleCnt="0"/>
      <dgm:spPr/>
    </dgm:pt>
    <dgm:pt modelId="{C8E812EE-D9CD-9A49-B87B-9E24E9EBF9DE}" type="pres">
      <dgm:prSet presAssocID="{D1C15B2C-C61F-794A-B30C-80FAA968D7C3}" presName="childText" presStyleLbl="conFgAcc1" presStyleIdx="2" presStyleCnt="4">
        <dgm:presLayoutVars>
          <dgm:bulletEnabled val="1"/>
        </dgm:presLayoutVars>
      </dgm:prSet>
      <dgm:spPr/>
    </dgm:pt>
    <dgm:pt modelId="{D82E0B8F-14AF-DB43-BBB8-8D96AC3EFF0A}" type="pres">
      <dgm:prSet presAssocID="{14A3D5C6-BA94-C444-B2AF-0D323975D8E5}" presName="spaceBetweenRectangles" presStyleCnt="0"/>
      <dgm:spPr/>
    </dgm:pt>
    <dgm:pt modelId="{E37B70AF-2C38-AD48-A37F-7F4D055306C9}" type="pres">
      <dgm:prSet presAssocID="{C88503B9-5910-1E4C-A389-7283DF0FA105}" presName="parentLin" presStyleCnt="0"/>
      <dgm:spPr/>
    </dgm:pt>
    <dgm:pt modelId="{13E8E79B-E366-8248-A243-411F26FE4252}" type="pres">
      <dgm:prSet presAssocID="{C88503B9-5910-1E4C-A389-7283DF0FA105}" presName="parentLeftMargin" presStyleLbl="node1" presStyleIdx="2" presStyleCnt="4"/>
      <dgm:spPr/>
    </dgm:pt>
    <dgm:pt modelId="{DA4EBE0D-85D7-784A-818F-EE14BF619B7D}" type="pres">
      <dgm:prSet presAssocID="{C88503B9-5910-1E4C-A389-7283DF0FA105}" presName="parentText" presStyleLbl="node1" presStyleIdx="3" presStyleCnt="4">
        <dgm:presLayoutVars>
          <dgm:chMax val="0"/>
          <dgm:bulletEnabled val="1"/>
        </dgm:presLayoutVars>
      </dgm:prSet>
      <dgm:spPr/>
    </dgm:pt>
    <dgm:pt modelId="{08A61638-A7DA-4D4C-9E57-23C0288AD46A}" type="pres">
      <dgm:prSet presAssocID="{C88503B9-5910-1E4C-A389-7283DF0FA105}" presName="negativeSpace" presStyleCnt="0"/>
      <dgm:spPr/>
    </dgm:pt>
    <dgm:pt modelId="{C6F81214-381B-5E43-B625-158DD4AEC452}" type="pres">
      <dgm:prSet presAssocID="{C88503B9-5910-1E4C-A389-7283DF0FA105}" presName="childText" presStyleLbl="conFgAcc1" presStyleIdx="3" presStyleCnt="4">
        <dgm:presLayoutVars>
          <dgm:bulletEnabled val="1"/>
        </dgm:presLayoutVars>
      </dgm:prSet>
      <dgm:spPr/>
    </dgm:pt>
  </dgm:ptLst>
  <dgm:cxnLst>
    <dgm:cxn modelId="{313DEA01-E6D9-476A-856F-F46EE3F63957}" type="presOf" srcId="{D1C15B2C-C61F-794A-B30C-80FAA968D7C3}" destId="{CC522C21-C33B-CB48-A417-84031EE6DF5F}" srcOrd="0" destOrd="0" presId="urn:microsoft.com/office/officeart/2005/8/layout/list1"/>
    <dgm:cxn modelId="{38C8F906-6D73-424F-81A8-F090049FA3A0}" type="presOf" srcId="{2B42C869-1D11-D44B-997C-26260698A457}" destId="{2D829AC5-7A5E-3547-87A5-847A753BE5B1}" srcOrd="1" destOrd="0" presId="urn:microsoft.com/office/officeart/2005/8/layout/list1"/>
    <dgm:cxn modelId="{2BD47A0F-E402-4BC6-A2C6-F0D67E37009D}" type="presOf" srcId="{F605088F-7020-854A-AF8C-0E3EBFD142A6}" destId="{C6F81214-381B-5E43-B625-158DD4AEC452}" srcOrd="0" destOrd="0" presId="urn:microsoft.com/office/officeart/2005/8/layout/list1"/>
    <dgm:cxn modelId="{13914311-0BEC-47EE-806C-DE4BFA9AAEF5}" type="presOf" srcId="{D1C15B2C-C61F-794A-B30C-80FAA968D7C3}" destId="{0DC4BCB4-0331-6E4F-AA0E-FC5E0A9669A7}" srcOrd="1" destOrd="0" presId="urn:microsoft.com/office/officeart/2005/8/layout/list1"/>
    <dgm:cxn modelId="{CFCB3B1A-2B16-0649-9097-33A91B258622}" srcId="{16620626-B27E-400B-9500-A89F332907EF}" destId="{2B42C869-1D11-D44B-997C-26260698A457}" srcOrd="1" destOrd="0" parTransId="{A619C91B-473E-6E4F-81FB-F7AF48D82598}" sibTransId="{EA07D5E3-9B54-AE41-93AE-E15CC3156073}"/>
    <dgm:cxn modelId="{285F711D-F701-4FED-8F23-45B8CC4B8C6A}" type="presOf" srcId="{28795BBA-EAB7-4AFD-907B-A063370672DA}" destId="{6DC84DD0-BF3E-084E-8E0C-4ACA31380100}" srcOrd="0" destOrd="2" presId="urn:microsoft.com/office/officeart/2005/8/layout/list1"/>
    <dgm:cxn modelId="{DECDC420-1E8F-DC45-8FFD-BEEEBCCC3B8F}" srcId="{03363D44-2498-4848-ADB8-A634846E0CA1}" destId="{4B02F90E-C4A2-ED42-AAC7-25D9F52FCD74}" srcOrd="0" destOrd="0" parTransId="{F3E48728-0313-5C40-9FA5-711E4813337D}" sibTransId="{175A7ED3-A8F2-DF49-8B18-1B19B0218D1D}"/>
    <dgm:cxn modelId="{25BE6023-D4B0-4E96-AFB0-E95913D35583}" srcId="{03363D44-2498-4848-ADB8-A634846E0CA1}" destId="{BDD2D77D-F3C8-440A-809A-8BC6F47CC8C0}" srcOrd="1" destOrd="0" parTransId="{0A48B8FD-DBEE-4FA5-824C-3B2B4EBAE358}" sibTransId="{FA760F7C-20BF-4EC2-9D2B-4C78B8027D24}"/>
    <dgm:cxn modelId="{C5FA1960-0E81-4B23-B79A-131B289186F1}" type="presOf" srcId="{BDD2D77D-F3C8-440A-809A-8BC6F47CC8C0}" destId="{6DC84DD0-BF3E-084E-8E0C-4ACA31380100}" srcOrd="0" destOrd="1" presId="urn:microsoft.com/office/officeart/2005/8/layout/list1"/>
    <dgm:cxn modelId="{B092A060-A9C0-4A02-B90A-CADBBAB3BCA8}" srcId="{2B42C869-1D11-D44B-997C-26260698A457}" destId="{F508AC3D-8CC7-4BBD-9C25-A00BC7AB686E}" srcOrd="1" destOrd="0" parTransId="{E6CA930C-9C44-4088-AF5F-B701E9720226}" sibTransId="{96A5366C-EF7D-4C75-A610-5AFEF1A3E1DB}"/>
    <dgm:cxn modelId="{0DFA9E65-9EF5-467C-8E21-CE8437C9962D}" type="presOf" srcId="{5C86F73B-D97E-6C49-919D-11CF9C484BC4}" destId="{C8E812EE-D9CD-9A49-B87B-9E24E9EBF9DE}" srcOrd="0" destOrd="0" presId="urn:microsoft.com/office/officeart/2005/8/layout/list1"/>
    <dgm:cxn modelId="{91643869-3CD6-476A-A754-FF6D65AA7636}" type="presOf" srcId="{16620626-B27E-400B-9500-A89F332907EF}" destId="{7A9B819D-24E5-8B45-9AA3-C7ECD777C078}" srcOrd="0" destOrd="0" presId="urn:microsoft.com/office/officeart/2005/8/layout/list1"/>
    <dgm:cxn modelId="{723BA46F-52D5-40F4-8169-7172D927B959}" type="presOf" srcId="{F508AC3D-8CC7-4BBD-9C25-A00BC7AB686E}" destId="{06618A4A-7C49-A94C-81A8-AC1DF9C7BFA6}" srcOrd="0" destOrd="1" presId="urn:microsoft.com/office/officeart/2005/8/layout/list1"/>
    <dgm:cxn modelId="{77552C51-9673-C444-8454-CF76D617B834}" srcId="{C88503B9-5910-1E4C-A389-7283DF0FA105}" destId="{F605088F-7020-854A-AF8C-0E3EBFD142A6}" srcOrd="0" destOrd="0" parTransId="{0AF92923-AA6D-F544-90BE-0DDD79625B46}" sibTransId="{95E23AA5-F65E-334F-8FF2-C720D9755709}"/>
    <dgm:cxn modelId="{6BD3AB73-3181-40A7-83E3-EE3BD3E7A78D}" type="presOf" srcId="{16C7BDDC-E2E1-46B7-841A-6BD5F7FDDAF4}" destId="{C8E812EE-D9CD-9A49-B87B-9E24E9EBF9DE}" srcOrd="0" destOrd="1" presId="urn:microsoft.com/office/officeart/2005/8/layout/list1"/>
    <dgm:cxn modelId="{5450D254-CE00-45B8-A1C4-C95DF7225AD0}" type="presOf" srcId="{4B02F90E-C4A2-ED42-AAC7-25D9F52FCD74}" destId="{6DC84DD0-BF3E-084E-8E0C-4ACA31380100}" srcOrd="0" destOrd="0" presId="urn:microsoft.com/office/officeart/2005/8/layout/list1"/>
    <dgm:cxn modelId="{38F9F174-B9A1-4840-A2BF-B2CC5964DEB1}" type="presOf" srcId="{2B765B25-B5D4-054A-B9E0-55A0828558FC}" destId="{06618A4A-7C49-A94C-81A8-AC1DF9C7BFA6}" srcOrd="0" destOrd="0" presId="urn:microsoft.com/office/officeart/2005/8/layout/list1"/>
    <dgm:cxn modelId="{1FD20677-226F-48FB-A4B6-67631640930C}" srcId="{16620626-B27E-400B-9500-A89F332907EF}" destId="{03363D44-2498-4848-ADB8-A634846E0CA1}" srcOrd="0" destOrd="0" parTransId="{7CC571AA-9537-444F-B38C-967280B4A791}" sibTransId="{05E1677C-DCB5-449B-B080-BCA803F02C17}"/>
    <dgm:cxn modelId="{AA8D2E7A-EFE3-4B1A-B64E-42CAAD4BE4C4}" srcId="{D1C15B2C-C61F-794A-B30C-80FAA968D7C3}" destId="{16C7BDDC-E2E1-46B7-841A-6BD5F7FDDAF4}" srcOrd="1" destOrd="0" parTransId="{1BAA3D37-91A4-465D-8548-0A1ABAD93C5C}" sibTransId="{06433D69-E5FD-4A77-B9EF-C56F39B30AB6}"/>
    <dgm:cxn modelId="{E4C8347A-E5AD-40B1-B1C2-54778AEBC0AA}" type="presOf" srcId="{2B42C869-1D11-D44B-997C-26260698A457}" destId="{AA108BEF-F03B-2D42-A9D6-D64846CE25B8}" srcOrd="0" destOrd="0" presId="urn:microsoft.com/office/officeart/2005/8/layout/list1"/>
    <dgm:cxn modelId="{F8DEC980-3D35-4A18-8E8C-D9A969D9821B}" srcId="{03363D44-2498-4848-ADB8-A634846E0CA1}" destId="{28795BBA-EAB7-4AFD-907B-A063370672DA}" srcOrd="2" destOrd="0" parTransId="{FB5E04FA-9A20-4FEA-B193-B730E2536F21}" sibTransId="{6144A1C8-3402-4A33-BD07-5339CC7B8AE6}"/>
    <dgm:cxn modelId="{EA15E398-9733-4FB5-8537-B07FF29A4B27}" type="presOf" srcId="{C88503B9-5910-1E4C-A389-7283DF0FA105}" destId="{DA4EBE0D-85D7-784A-818F-EE14BF619B7D}" srcOrd="1" destOrd="0" presId="urn:microsoft.com/office/officeart/2005/8/layout/list1"/>
    <dgm:cxn modelId="{B43B339E-DF63-4367-A75C-BAA36F85F915}" type="presOf" srcId="{03363D44-2498-4848-ADB8-A634846E0CA1}" destId="{A03F9F7E-E4E9-194E-B981-2C97BA3BC7BC}" srcOrd="1" destOrd="0" presId="urn:microsoft.com/office/officeart/2005/8/layout/list1"/>
    <dgm:cxn modelId="{E8E9D4A2-5290-2049-BAE5-2B273D02C1BA}" srcId="{2B42C869-1D11-D44B-997C-26260698A457}" destId="{2B765B25-B5D4-054A-B9E0-55A0828558FC}" srcOrd="0" destOrd="0" parTransId="{F5FD625E-E6CD-1843-9A08-B2C138DBDEF9}" sibTransId="{6A9CAAF4-BE63-3C41-B336-B1AFEB8A24D9}"/>
    <dgm:cxn modelId="{2B2F69A8-83AB-8646-93E9-8D278DC3D36E}" srcId="{16620626-B27E-400B-9500-A89F332907EF}" destId="{C88503B9-5910-1E4C-A389-7283DF0FA105}" srcOrd="3" destOrd="0" parTransId="{418E1A46-0A96-F24C-899C-CF6B15ADC88D}" sibTransId="{CCC6A3C9-9FEA-A04C-94E5-F10B496C19FE}"/>
    <dgm:cxn modelId="{8861FBAB-A055-4D18-BD84-060E04992124}" srcId="{C88503B9-5910-1E4C-A389-7283DF0FA105}" destId="{7BF44EC9-AAF2-4C6D-B591-BEB1ABBC404D}" srcOrd="1" destOrd="0" parTransId="{E9C23B1C-A8E1-4C4F-B91F-6A167B89F55B}" sibTransId="{E2339A85-0207-442A-8E41-70259494DD74}"/>
    <dgm:cxn modelId="{A3B406C7-5B17-4A17-B3F1-C7573C42D5CB}" type="presOf" srcId="{7BF44EC9-AAF2-4C6D-B591-BEB1ABBC404D}" destId="{C6F81214-381B-5E43-B625-158DD4AEC452}" srcOrd="0" destOrd="1" presId="urn:microsoft.com/office/officeart/2005/8/layout/list1"/>
    <dgm:cxn modelId="{C174C8D7-323A-4287-83B2-820658D92FD3}" type="presOf" srcId="{C88503B9-5910-1E4C-A389-7283DF0FA105}" destId="{13E8E79B-E366-8248-A243-411F26FE4252}" srcOrd="0" destOrd="0" presId="urn:microsoft.com/office/officeart/2005/8/layout/list1"/>
    <dgm:cxn modelId="{417250D8-FD6C-49E0-A584-C301BD7FEF1B}" srcId="{D1C15B2C-C61F-794A-B30C-80FAA968D7C3}" destId="{D278C4BE-45C5-4D3E-B08F-EA3453F1B36E}" srcOrd="2" destOrd="0" parTransId="{8E5D7E6A-DDCB-474F-9342-2BD78C1FDB26}" sibTransId="{8ECC4164-8839-4346-ADA7-A501A65EF9BD}"/>
    <dgm:cxn modelId="{886790D9-2F2B-354E-A96E-CE7C388968FC}" srcId="{16620626-B27E-400B-9500-A89F332907EF}" destId="{D1C15B2C-C61F-794A-B30C-80FAA968D7C3}" srcOrd="2" destOrd="0" parTransId="{AA9F9785-21CB-A840-9F78-4DAE72127AEA}" sibTransId="{14A3D5C6-BA94-C444-B2AF-0D323975D8E5}"/>
    <dgm:cxn modelId="{03AC71F5-68FB-CC4D-A912-E6F15F0FA8F0}" srcId="{D1C15B2C-C61F-794A-B30C-80FAA968D7C3}" destId="{5C86F73B-D97E-6C49-919D-11CF9C484BC4}" srcOrd="0" destOrd="0" parTransId="{9EA23A49-B008-454A-9A02-752C94044F1F}" sibTransId="{C3BB3EA7-7B65-B548-A1F1-955BC85C411B}"/>
    <dgm:cxn modelId="{66E7D8FB-2067-4330-BB14-D18CE7BBCF96}" type="presOf" srcId="{03363D44-2498-4848-ADB8-A634846E0CA1}" destId="{13E1EB1D-9833-F042-86BF-BAA8EDBD530C}" srcOrd="0" destOrd="0" presId="urn:microsoft.com/office/officeart/2005/8/layout/list1"/>
    <dgm:cxn modelId="{821FCFFE-3E45-409C-A31F-58F639201BEE}" type="presOf" srcId="{D278C4BE-45C5-4D3E-B08F-EA3453F1B36E}" destId="{C8E812EE-D9CD-9A49-B87B-9E24E9EBF9DE}" srcOrd="0" destOrd="2" presId="urn:microsoft.com/office/officeart/2005/8/layout/list1"/>
    <dgm:cxn modelId="{4022570B-5943-4729-8B5F-899C55D0B362}" type="presParOf" srcId="{7A9B819D-24E5-8B45-9AA3-C7ECD777C078}" destId="{175634BC-4812-804E-9F22-11356425F3AB}" srcOrd="0" destOrd="0" presId="urn:microsoft.com/office/officeart/2005/8/layout/list1"/>
    <dgm:cxn modelId="{552C639A-E94D-4E26-9E66-AE7DE9417A9A}" type="presParOf" srcId="{175634BC-4812-804E-9F22-11356425F3AB}" destId="{13E1EB1D-9833-F042-86BF-BAA8EDBD530C}" srcOrd="0" destOrd="0" presId="urn:microsoft.com/office/officeart/2005/8/layout/list1"/>
    <dgm:cxn modelId="{8C521F29-F42A-4699-84E0-795121FC51D7}" type="presParOf" srcId="{175634BC-4812-804E-9F22-11356425F3AB}" destId="{A03F9F7E-E4E9-194E-B981-2C97BA3BC7BC}" srcOrd="1" destOrd="0" presId="urn:microsoft.com/office/officeart/2005/8/layout/list1"/>
    <dgm:cxn modelId="{DC579022-F11A-449F-8596-BDC4C984D431}" type="presParOf" srcId="{7A9B819D-24E5-8B45-9AA3-C7ECD777C078}" destId="{AA033047-ECEE-1541-B91E-7259D5604ECD}" srcOrd="1" destOrd="0" presId="urn:microsoft.com/office/officeart/2005/8/layout/list1"/>
    <dgm:cxn modelId="{CF3BE55E-F65E-4A05-A0C4-710618AC2D01}" type="presParOf" srcId="{7A9B819D-24E5-8B45-9AA3-C7ECD777C078}" destId="{6DC84DD0-BF3E-084E-8E0C-4ACA31380100}" srcOrd="2" destOrd="0" presId="urn:microsoft.com/office/officeart/2005/8/layout/list1"/>
    <dgm:cxn modelId="{51F86E14-8F09-4FF3-B109-E296008A0290}" type="presParOf" srcId="{7A9B819D-24E5-8B45-9AA3-C7ECD777C078}" destId="{7E547784-BDCA-C543-A6E7-E064EC0FD872}" srcOrd="3" destOrd="0" presId="urn:microsoft.com/office/officeart/2005/8/layout/list1"/>
    <dgm:cxn modelId="{21CED5BF-037D-42F2-9FD3-2D008E7A3C10}" type="presParOf" srcId="{7A9B819D-24E5-8B45-9AA3-C7ECD777C078}" destId="{E3975C45-2231-D946-98A9-EA26A81A8D45}" srcOrd="4" destOrd="0" presId="urn:microsoft.com/office/officeart/2005/8/layout/list1"/>
    <dgm:cxn modelId="{C8044F2D-165B-4DEE-8D7C-6E0B95DC3686}" type="presParOf" srcId="{E3975C45-2231-D946-98A9-EA26A81A8D45}" destId="{AA108BEF-F03B-2D42-A9D6-D64846CE25B8}" srcOrd="0" destOrd="0" presId="urn:microsoft.com/office/officeart/2005/8/layout/list1"/>
    <dgm:cxn modelId="{65281BD5-81E6-4805-88A0-536CE9D11336}" type="presParOf" srcId="{E3975C45-2231-D946-98A9-EA26A81A8D45}" destId="{2D829AC5-7A5E-3547-87A5-847A753BE5B1}" srcOrd="1" destOrd="0" presId="urn:microsoft.com/office/officeart/2005/8/layout/list1"/>
    <dgm:cxn modelId="{261E8625-E58C-4501-A930-7AB7B88F88F1}" type="presParOf" srcId="{7A9B819D-24E5-8B45-9AA3-C7ECD777C078}" destId="{3CD1A4A0-7D4B-6D46-82C9-9D23C0B24938}" srcOrd="5" destOrd="0" presId="urn:microsoft.com/office/officeart/2005/8/layout/list1"/>
    <dgm:cxn modelId="{FFCB6F27-1CF9-4A76-B81F-C19F76C23228}" type="presParOf" srcId="{7A9B819D-24E5-8B45-9AA3-C7ECD777C078}" destId="{06618A4A-7C49-A94C-81A8-AC1DF9C7BFA6}" srcOrd="6" destOrd="0" presId="urn:microsoft.com/office/officeart/2005/8/layout/list1"/>
    <dgm:cxn modelId="{CBF850C7-2822-49AD-898D-E237334776F5}" type="presParOf" srcId="{7A9B819D-24E5-8B45-9AA3-C7ECD777C078}" destId="{591C9054-9C1F-664E-9FB5-22EF3930801B}" srcOrd="7" destOrd="0" presId="urn:microsoft.com/office/officeart/2005/8/layout/list1"/>
    <dgm:cxn modelId="{4B8BB683-D747-4089-A396-EDA3BC38D50B}" type="presParOf" srcId="{7A9B819D-24E5-8B45-9AA3-C7ECD777C078}" destId="{367625AF-1ACE-4246-8D69-5D31542104A3}" srcOrd="8" destOrd="0" presId="urn:microsoft.com/office/officeart/2005/8/layout/list1"/>
    <dgm:cxn modelId="{FD76478F-137E-4F42-A818-A421921E56F1}" type="presParOf" srcId="{367625AF-1ACE-4246-8D69-5D31542104A3}" destId="{CC522C21-C33B-CB48-A417-84031EE6DF5F}" srcOrd="0" destOrd="0" presId="urn:microsoft.com/office/officeart/2005/8/layout/list1"/>
    <dgm:cxn modelId="{E426A865-7A55-4BC2-AAA8-2EA8DFDE242E}" type="presParOf" srcId="{367625AF-1ACE-4246-8D69-5D31542104A3}" destId="{0DC4BCB4-0331-6E4F-AA0E-FC5E0A9669A7}" srcOrd="1" destOrd="0" presId="urn:microsoft.com/office/officeart/2005/8/layout/list1"/>
    <dgm:cxn modelId="{B71B3B26-C21D-4C16-9F6E-25FDE2378980}" type="presParOf" srcId="{7A9B819D-24E5-8B45-9AA3-C7ECD777C078}" destId="{B39874F3-29AD-3A45-A0AD-FD48F0068AA0}" srcOrd="9" destOrd="0" presId="urn:microsoft.com/office/officeart/2005/8/layout/list1"/>
    <dgm:cxn modelId="{049D4896-EC3B-4BF9-93D8-A46694FD472B}" type="presParOf" srcId="{7A9B819D-24E5-8B45-9AA3-C7ECD777C078}" destId="{C8E812EE-D9CD-9A49-B87B-9E24E9EBF9DE}" srcOrd="10" destOrd="0" presId="urn:microsoft.com/office/officeart/2005/8/layout/list1"/>
    <dgm:cxn modelId="{9665AE11-BBA7-4F0C-9261-6249C69670D4}" type="presParOf" srcId="{7A9B819D-24E5-8B45-9AA3-C7ECD777C078}" destId="{D82E0B8F-14AF-DB43-BBB8-8D96AC3EFF0A}" srcOrd="11" destOrd="0" presId="urn:microsoft.com/office/officeart/2005/8/layout/list1"/>
    <dgm:cxn modelId="{A715E35F-9374-411F-90C5-5E47E43C4790}" type="presParOf" srcId="{7A9B819D-24E5-8B45-9AA3-C7ECD777C078}" destId="{E37B70AF-2C38-AD48-A37F-7F4D055306C9}" srcOrd="12" destOrd="0" presId="urn:microsoft.com/office/officeart/2005/8/layout/list1"/>
    <dgm:cxn modelId="{4D18A350-6866-4EF5-A7A0-FFCFBE80487F}" type="presParOf" srcId="{E37B70AF-2C38-AD48-A37F-7F4D055306C9}" destId="{13E8E79B-E366-8248-A243-411F26FE4252}" srcOrd="0" destOrd="0" presId="urn:microsoft.com/office/officeart/2005/8/layout/list1"/>
    <dgm:cxn modelId="{F8A07B2C-F525-4DCC-9884-DAC116EB13AB}" type="presParOf" srcId="{E37B70AF-2C38-AD48-A37F-7F4D055306C9}" destId="{DA4EBE0D-85D7-784A-818F-EE14BF619B7D}" srcOrd="1" destOrd="0" presId="urn:microsoft.com/office/officeart/2005/8/layout/list1"/>
    <dgm:cxn modelId="{D7D938BB-394D-46C9-A21A-6F757F118529}" type="presParOf" srcId="{7A9B819D-24E5-8B45-9AA3-C7ECD777C078}" destId="{08A61638-A7DA-4D4C-9E57-23C0288AD46A}" srcOrd="13" destOrd="0" presId="urn:microsoft.com/office/officeart/2005/8/layout/list1"/>
    <dgm:cxn modelId="{F1C785F7-E19F-4B28-80F2-A62C0033DCA5}" type="presParOf" srcId="{7A9B819D-24E5-8B45-9AA3-C7ECD777C078}" destId="{C6F81214-381B-5E43-B625-158DD4AEC45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BC821-20C4-4E5B-BDDD-ED2D031A95B8}">
      <dsp:nvSpPr>
        <dsp:cNvPr id="0" name=""/>
        <dsp:cNvSpPr/>
      </dsp:nvSpPr>
      <dsp:spPr>
        <a:xfrm rot="16200000">
          <a:off x="672193" y="-672193"/>
          <a:ext cx="2563585" cy="3907972"/>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REALIZE:</a:t>
          </a:r>
        </a:p>
        <a:p>
          <a:pPr marL="0" lvl="0" indent="0" algn="ctr" defTabSz="1066800">
            <a:lnSpc>
              <a:spcPct val="90000"/>
            </a:lnSpc>
            <a:spcBef>
              <a:spcPct val="0"/>
            </a:spcBef>
            <a:spcAft>
              <a:spcPct val="35000"/>
            </a:spcAft>
            <a:buNone/>
          </a:pPr>
          <a:r>
            <a:rPr lang="en-US" sz="2000" kern="1200" dirty="0"/>
            <a:t>WHAT IS TRAUMA, COMPLEX TRAUMA, RACIAL TRAUMA? HOW DO THESE INTERACT?  </a:t>
          </a:r>
        </a:p>
      </dsp:txBody>
      <dsp:txXfrm rot="5400000">
        <a:off x="0" y="0"/>
        <a:ext cx="3907972" cy="1922689"/>
      </dsp:txXfrm>
    </dsp:sp>
    <dsp:sp modelId="{675BE419-806B-4A28-A8D2-800708A50375}">
      <dsp:nvSpPr>
        <dsp:cNvPr id="0" name=""/>
        <dsp:cNvSpPr/>
      </dsp:nvSpPr>
      <dsp:spPr>
        <a:xfrm>
          <a:off x="3907972" y="0"/>
          <a:ext cx="3907972" cy="2563585"/>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2000" kern="1200" dirty="0"/>
            <a:t>RECOGNIZE:</a:t>
          </a:r>
        </a:p>
        <a:p>
          <a:pPr marL="0" lvl="0" indent="0" algn="ctr" defTabSz="666750">
            <a:lnSpc>
              <a:spcPct val="90000"/>
            </a:lnSpc>
            <a:spcBef>
              <a:spcPct val="0"/>
            </a:spcBef>
            <a:spcAft>
              <a:spcPct val="35000"/>
            </a:spcAft>
            <a:buNone/>
          </a:pPr>
          <a:r>
            <a:rPr lang="en-US" sz="2000" kern="1200" dirty="0"/>
            <a:t>WHAT IS THE POTENTIAL IMPACT OF TRAUMA ON PROVIDERS and  ORGANIZATIONS?</a:t>
          </a:r>
        </a:p>
        <a:p>
          <a:pPr marL="0" lvl="0" indent="0" algn="ctr" defTabSz="666750">
            <a:lnSpc>
              <a:spcPct val="90000"/>
            </a:lnSpc>
            <a:spcBef>
              <a:spcPct val="0"/>
            </a:spcBef>
            <a:spcAft>
              <a:spcPct val="35000"/>
            </a:spcAft>
            <a:buNone/>
          </a:pPr>
          <a:endParaRPr lang="en-US" sz="1500" kern="1200" dirty="0"/>
        </a:p>
      </dsp:txBody>
      <dsp:txXfrm>
        <a:off x="3907972" y="0"/>
        <a:ext cx="3907972" cy="1922689"/>
      </dsp:txXfrm>
    </dsp:sp>
    <dsp:sp modelId="{7246EEFC-D26C-493B-A32C-A38E3298478A}">
      <dsp:nvSpPr>
        <dsp:cNvPr id="0" name=""/>
        <dsp:cNvSpPr/>
      </dsp:nvSpPr>
      <dsp:spPr>
        <a:xfrm rot="10800000">
          <a:off x="0" y="2563585"/>
          <a:ext cx="3907972" cy="2563585"/>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RESPOND:</a:t>
          </a:r>
        </a:p>
        <a:p>
          <a:pPr marL="0" lvl="0" indent="0" algn="ctr" defTabSz="800100">
            <a:lnSpc>
              <a:spcPct val="90000"/>
            </a:lnSpc>
            <a:spcBef>
              <a:spcPct val="0"/>
            </a:spcBef>
            <a:spcAft>
              <a:spcPct val="35000"/>
            </a:spcAft>
            <a:buNone/>
          </a:pPr>
          <a:r>
            <a:rPr lang="en-US" sz="1800" kern="1200" dirty="0"/>
            <a:t>STRATEGIES TO SUPPORT ORGANIZATIONS WORKING WITH PARTICIPANTS EXPERIENCING TRAUMA	</a:t>
          </a:r>
        </a:p>
      </dsp:txBody>
      <dsp:txXfrm rot="10800000">
        <a:off x="0" y="3204481"/>
        <a:ext cx="3907972" cy="1922689"/>
      </dsp:txXfrm>
    </dsp:sp>
    <dsp:sp modelId="{A7907D25-B176-4468-BFCA-0DAC0AF83319}">
      <dsp:nvSpPr>
        <dsp:cNvPr id="0" name=""/>
        <dsp:cNvSpPr/>
      </dsp:nvSpPr>
      <dsp:spPr>
        <a:xfrm rot="5400000">
          <a:off x="4580165" y="1891392"/>
          <a:ext cx="2563585" cy="3907972"/>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RESPOND:</a:t>
          </a:r>
        </a:p>
        <a:p>
          <a:pPr marL="0" lvl="0" indent="0" algn="ctr" defTabSz="800100">
            <a:lnSpc>
              <a:spcPct val="90000"/>
            </a:lnSpc>
            <a:spcBef>
              <a:spcPct val="0"/>
            </a:spcBef>
            <a:spcAft>
              <a:spcPct val="35000"/>
            </a:spcAft>
            <a:buNone/>
          </a:pPr>
          <a:r>
            <a:rPr lang="en-US" sz="1800" kern="1200" dirty="0"/>
            <a:t>CARING for OURSELVES (Secondary Traumatic Stress)</a:t>
          </a:r>
        </a:p>
        <a:p>
          <a:pPr marL="0" lvl="0" indent="0" algn="ctr" defTabSz="800100">
            <a:lnSpc>
              <a:spcPct val="90000"/>
            </a:lnSpc>
            <a:spcBef>
              <a:spcPct val="0"/>
            </a:spcBef>
            <a:spcAft>
              <a:spcPct val="35000"/>
            </a:spcAft>
            <a:buNone/>
          </a:pPr>
          <a:r>
            <a:rPr lang="en-US" sz="1800" kern="1200" dirty="0"/>
            <a:t>CARING for STAFF</a:t>
          </a:r>
        </a:p>
        <a:p>
          <a:pPr marL="0" lvl="0" indent="0" algn="ctr" defTabSz="800100">
            <a:lnSpc>
              <a:spcPct val="90000"/>
            </a:lnSpc>
            <a:spcBef>
              <a:spcPct val="0"/>
            </a:spcBef>
            <a:spcAft>
              <a:spcPct val="35000"/>
            </a:spcAft>
            <a:buNone/>
          </a:pPr>
          <a:r>
            <a:rPr lang="en-US" sz="1800" kern="1200" dirty="0"/>
            <a:t>CARING for the INSTITUTION</a:t>
          </a:r>
        </a:p>
      </dsp:txBody>
      <dsp:txXfrm rot="-5400000">
        <a:off x="3907972" y="3204481"/>
        <a:ext cx="3907972" cy="1922689"/>
      </dsp:txXfrm>
    </dsp:sp>
    <dsp:sp modelId="{46F29BD2-9F36-426E-A1DD-22810AC75A8E}">
      <dsp:nvSpPr>
        <dsp:cNvPr id="0" name=""/>
        <dsp:cNvSpPr/>
      </dsp:nvSpPr>
      <dsp:spPr>
        <a:xfrm>
          <a:off x="2735580" y="1922689"/>
          <a:ext cx="2344783" cy="1281792"/>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Trauma Informed Care </a:t>
          </a:r>
        </a:p>
      </dsp:txBody>
      <dsp:txXfrm>
        <a:off x="2798152" y="1985261"/>
        <a:ext cx="2219639" cy="1156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4DD0-BF3E-084E-8E0C-4ACA31380100}">
      <dsp:nvSpPr>
        <dsp:cNvPr id="0" name=""/>
        <dsp:cNvSpPr/>
      </dsp:nvSpPr>
      <dsp:spPr>
        <a:xfrm>
          <a:off x="0" y="43114"/>
          <a:ext cx="5410199" cy="141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892" tIns="166624" rIns="419892"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As a child, getting into fights and struggling to get along with peers</a:t>
          </a:r>
        </a:p>
        <a:p>
          <a:pPr marL="114300" lvl="1" indent="-114300" algn="l" defTabSz="666750">
            <a:lnSpc>
              <a:spcPct val="90000"/>
            </a:lnSpc>
            <a:spcBef>
              <a:spcPct val="0"/>
            </a:spcBef>
            <a:spcAft>
              <a:spcPct val="15000"/>
            </a:spcAft>
            <a:buChar char="•"/>
          </a:pPr>
          <a:r>
            <a:rPr lang="en-US" altLang="en-US" sz="1500" kern="1200" dirty="0"/>
            <a:t>Appears to struggle to build trust with school counselor as child</a:t>
          </a:r>
        </a:p>
        <a:p>
          <a:pPr marL="114300" lvl="1" indent="-114300" algn="l" defTabSz="666750">
            <a:lnSpc>
              <a:spcPct val="90000"/>
            </a:lnSpc>
            <a:spcBef>
              <a:spcPct val="0"/>
            </a:spcBef>
            <a:spcAft>
              <a:spcPct val="15000"/>
            </a:spcAft>
            <a:buChar char="•"/>
          </a:pPr>
          <a:endParaRPr lang="en-US" altLang="en-US" sz="1500" kern="1200" dirty="0"/>
        </a:p>
      </dsp:txBody>
      <dsp:txXfrm>
        <a:off x="0" y="43114"/>
        <a:ext cx="5410199" cy="1411200"/>
      </dsp:txXfrm>
    </dsp:sp>
    <dsp:sp modelId="{A03F9F7E-E4E9-194E-B981-2C97BA3BC7BC}">
      <dsp:nvSpPr>
        <dsp:cNvPr id="0" name=""/>
        <dsp:cNvSpPr/>
      </dsp:nvSpPr>
      <dsp:spPr>
        <a:xfrm>
          <a:off x="296016" y="0"/>
          <a:ext cx="3787139"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Attachment  &amp; Relationships</a:t>
          </a:r>
          <a:endParaRPr lang="en-US" sz="1500" kern="1200" dirty="0"/>
        </a:p>
      </dsp:txBody>
      <dsp:txXfrm>
        <a:off x="307544" y="11528"/>
        <a:ext cx="3764083" cy="213104"/>
      </dsp:txXfrm>
    </dsp:sp>
    <dsp:sp modelId="{06618A4A-7C49-A94C-81A8-AC1DF9C7BFA6}">
      <dsp:nvSpPr>
        <dsp:cNvPr id="0" name=""/>
        <dsp:cNvSpPr/>
      </dsp:nvSpPr>
      <dsp:spPr>
        <a:xfrm>
          <a:off x="0" y="1710600"/>
          <a:ext cx="5410199"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892" tIns="166624" rIns="419892"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Trouble with attention and focus</a:t>
          </a:r>
        </a:p>
        <a:p>
          <a:pPr marL="114300" lvl="1" indent="-114300" algn="l" defTabSz="666750">
            <a:lnSpc>
              <a:spcPct val="90000"/>
            </a:lnSpc>
            <a:spcBef>
              <a:spcPct val="0"/>
            </a:spcBef>
            <a:spcAft>
              <a:spcPct val="15000"/>
            </a:spcAft>
            <a:buChar char="•"/>
          </a:pPr>
          <a:r>
            <a:rPr lang="en-US" altLang="en-US" sz="1500" kern="1200" dirty="0"/>
            <a:t>“Hyperactive”</a:t>
          </a:r>
        </a:p>
      </dsp:txBody>
      <dsp:txXfrm>
        <a:off x="0" y="1710600"/>
        <a:ext cx="5410199" cy="730800"/>
      </dsp:txXfrm>
    </dsp:sp>
    <dsp:sp modelId="{2D829AC5-7A5E-3547-87A5-847A753BE5B1}">
      <dsp:nvSpPr>
        <dsp:cNvPr id="0" name=""/>
        <dsp:cNvSpPr/>
      </dsp:nvSpPr>
      <dsp:spPr>
        <a:xfrm>
          <a:off x="270509" y="1592520"/>
          <a:ext cx="3787139" cy="236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Increased Arousal</a:t>
          </a:r>
        </a:p>
      </dsp:txBody>
      <dsp:txXfrm>
        <a:off x="282037" y="1604048"/>
        <a:ext cx="3764083" cy="213104"/>
      </dsp:txXfrm>
    </dsp:sp>
    <dsp:sp modelId="{C8E812EE-D9CD-9A49-B87B-9E24E9EBF9DE}">
      <dsp:nvSpPr>
        <dsp:cNvPr id="0" name=""/>
        <dsp:cNvSpPr/>
      </dsp:nvSpPr>
      <dsp:spPr>
        <a:xfrm>
          <a:off x="0" y="2602680"/>
          <a:ext cx="5410199" cy="98279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892" tIns="166624" rIns="419892"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As a child, sometimes “explodes” or acts aggressive </a:t>
          </a:r>
        </a:p>
        <a:p>
          <a:pPr marL="114300" lvl="1" indent="-114300" algn="l" defTabSz="666750">
            <a:lnSpc>
              <a:spcPct val="90000"/>
            </a:lnSpc>
            <a:spcBef>
              <a:spcPct val="0"/>
            </a:spcBef>
            <a:spcAft>
              <a:spcPct val="15000"/>
            </a:spcAft>
            <a:buChar char="•"/>
          </a:pPr>
          <a:r>
            <a:rPr lang="en-US" altLang="en-US" sz="1500" kern="1200" dirty="0"/>
            <a:t>Other times, appears to “go off into another world”</a:t>
          </a:r>
        </a:p>
        <a:p>
          <a:pPr marL="114300" lvl="1" indent="-114300" algn="l" defTabSz="666750">
            <a:lnSpc>
              <a:spcPct val="90000"/>
            </a:lnSpc>
            <a:spcBef>
              <a:spcPct val="0"/>
            </a:spcBef>
            <a:spcAft>
              <a:spcPct val="15000"/>
            </a:spcAft>
            <a:buChar char="•"/>
          </a:pPr>
          <a:r>
            <a:rPr lang="en-US" altLang="en-US" sz="1500" kern="1200" dirty="0"/>
            <a:t>As a young adult, feels angry and struggles to calm down</a:t>
          </a:r>
        </a:p>
      </dsp:txBody>
      <dsp:txXfrm>
        <a:off x="0" y="2602680"/>
        <a:ext cx="5410199" cy="982799"/>
      </dsp:txXfrm>
    </dsp:sp>
    <dsp:sp modelId="{0DC4BCB4-0331-6E4F-AA0E-FC5E0A9669A7}">
      <dsp:nvSpPr>
        <dsp:cNvPr id="0" name=""/>
        <dsp:cNvSpPr/>
      </dsp:nvSpPr>
      <dsp:spPr>
        <a:xfrm>
          <a:off x="270509" y="2484600"/>
          <a:ext cx="3787139" cy="236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Emotion Regulation and Dissociation</a:t>
          </a:r>
        </a:p>
      </dsp:txBody>
      <dsp:txXfrm>
        <a:off x="282037" y="2496128"/>
        <a:ext cx="3764083" cy="213104"/>
      </dsp:txXfrm>
    </dsp:sp>
    <dsp:sp modelId="{C6F81214-381B-5E43-B625-158DD4AEC452}">
      <dsp:nvSpPr>
        <dsp:cNvPr id="0" name=""/>
        <dsp:cNvSpPr/>
      </dsp:nvSpPr>
      <dsp:spPr>
        <a:xfrm>
          <a:off x="0" y="3746760"/>
          <a:ext cx="5410199" cy="957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892" tIns="166624" rIns="419892"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Struggles to name any positive qualities or attributes</a:t>
          </a:r>
        </a:p>
        <a:p>
          <a:pPr marL="114300" lvl="1" indent="-114300" algn="l" defTabSz="666750">
            <a:lnSpc>
              <a:spcPct val="90000"/>
            </a:lnSpc>
            <a:spcBef>
              <a:spcPct val="0"/>
            </a:spcBef>
            <a:spcAft>
              <a:spcPct val="15000"/>
            </a:spcAft>
            <a:buChar char="•"/>
          </a:pPr>
          <a:r>
            <a:rPr lang="en-US" altLang="en-US" sz="1500" kern="1200" dirty="0"/>
            <a:t>Thinking his child and partner might be “better off without” him</a:t>
          </a:r>
        </a:p>
      </dsp:txBody>
      <dsp:txXfrm>
        <a:off x="0" y="3746760"/>
        <a:ext cx="5410199" cy="957600"/>
      </dsp:txXfrm>
    </dsp:sp>
    <dsp:sp modelId="{DA4EBE0D-85D7-784A-818F-EE14BF619B7D}">
      <dsp:nvSpPr>
        <dsp:cNvPr id="0" name=""/>
        <dsp:cNvSpPr/>
      </dsp:nvSpPr>
      <dsp:spPr>
        <a:xfrm>
          <a:off x="270509" y="3628680"/>
          <a:ext cx="3787139" cy="236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Self-concept</a:t>
          </a:r>
        </a:p>
      </dsp:txBody>
      <dsp:txXfrm>
        <a:off x="282037" y="3640208"/>
        <a:ext cx="3764083" cy="2131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0E5FC-E12D-1C43-978F-EF99F8EEEF5F}">
      <dsp:nvSpPr>
        <dsp:cNvPr id="0" name=""/>
        <dsp:cNvSpPr/>
      </dsp:nvSpPr>
      <dsp:spPr>
        <a:xfrm>
          <a:off x="648866" y="315050"/>
          <a:ext cx="4535424" cy="4535424"/>
        </a:xfrm>
        <a:prstGeom prst="pie">
          <a:avLst>
            <a:gd name="adj1" fmla="val 16200000"/>
            <a:gd name="adj2" fmla="val 1980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Safety</a:t>
          </a:r>
        </a:p>
      </dsp:txBody>
      <dsp:txXfrm>
        <a:off x="2965172" y="800988"/>
        <a:ext cx="1322832" cy="971876"/>
      </dsp:txXfrm>
    </dsp:sp>
    <dsp:sp modelId="{B95FA19F-109C-544E-8B1D-5E26AC09B3FB}">
      <dsp:nvSpPr>
        <dsp:cNvPr id="0" name=""/>
        <dsp:cNvSpPr/>
      </dsp:nvSpPr>
      <dsp:spPr>
        <a:xfrm>
          <a:off x="513883" y="548840"/>
          <a:ext cx="4535424" cy="4535424"/>
        </a:xfrm>
        <a:prstGeom prst="pie">
          <a:avLst>
            <a:gd name="adj1" fmla="val 19800000"/>
            <a:gd name="adj2" fmla="val 1800000"/>
          </a:avLst>
        </a:prstGeom>
        <a:gradFill rotWithShape="0">
          <a:gsLst>
            <a:gs pos="0">
              <a:schemeClr val="accent5">
                <a:shade val="80000"/>
                <a:hueOff val="69857"/>
                <a:satOff val="-1251"/>
                <a:lumOff val="5317"/>
                <a:alphaOff val="0"/>
                <a:satMod val="103000"/>
                <a:lumMod val="102000"/>
                <a:tint val="94000"/>
              </a:schemeClr>
            </a:gs>
            <a:gs pos="50000">
              <a:schemeClr val="accent5">
                <a:shade val="80000"/>
                <a:hueOff val="69857"/>
                <a:satOff val="-1251"/>
                <a:lumOff val="5317"/>
                <a:alphaOff val="0"/>
                <a:satMod val="110000"/>
                <a:lumMod val="100000"/>
                <a:shade val="100000"/>
              </a:schemeClr>
            </a:gs>
            <a:gs pos="100000">
              <a:schemeClr val="accent5">
                <a:shade val="80000"/>
                <a:hueOff val="69857"/>
                <a:satOff val="-1251"/>
                <a:lumOff val="53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Trustworthiness &amp; Transparency</a:t>
          </a:r>
        </a:p>
      </dsp:txBody>
      <dsp:txXfrm>
        <a:off x="3618489" y="2357610"/>
        <a:ext cx="1371426" cy="917883"/>
      </dsp:txXfrm>
    </dsp:sp>
    <dsp:sp modelId="{082A65F7-F5AE-864E-9BC3-218DD06F7851}">
      <dsp:nvSpPr>
        <dsp:cNvPr id="0" name=""/>
        <dsp:cNvSpPr/>
      </dsp:nvSpPr>
      <dsp:spPr>
        <a:xfrm>
          <a:off x="513883" y="548840"/>
          <a:ext cx="4535424" cy="4535424"/>
        </a:xfrm>
        <a:prstGeom prst="pie">
          <a:avLst>
            <a:gd name="adj1" fmla="val 1800000"/>
            <a:gd name="adj2" fmla="val 5400000"/>
          </a:avLst>
        </a:prstGeom>
        <a:gradFill rotWithShape="0">
          <a:gsLst>
            <a:gs pos="0">
              <a:schemeClr val="accent5">
                <a:shade val="80000"/>
                <a:hueOff val="139713"/>
                <a:satOff val="-2502"/>
                <a:lumOff val="10634"/>
                <a:alphaOff val="0"/>
                <a:satMod val="103000"/>
                <a:lumMod val="102000"/>
                <a:tint val="94000"/>
              </a:schemeClr>
            </a:gs>
            <a:gs pos="50000">
              <a:schemeClr val="accent5">
                <a:shade val="80000"/>
                <a:hueOff val="139713"/>
                <a:satOff val="-2502"/>
                <a:lumOff val="10634"/>
                <a:alphaOff val="0"/>
                <a:satMod val="110000"/>
                <a:lumMod val="100000"/>
                <a:shade val="100000"/>
              </a:schemeClr>
            </a:gs>
            <a:gs pos="100000">
              <a:schemeClr val="accent5">
                <a:shade val="80000"/>
                <a:hueOff val="139713"/>
                <a:satOff val="-2502"/>
                <a:lumOff val="1063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Peer Support</a:t>
          </a:r>
        </a:p>
      </dsp:txBody>
      <dsp:txXfrm>
        <a:off x="2830189" y="3626449"/>
        <a:ext cx="1322832" cy="971876"/>
      </dsp:txXfrm>
    </dsp:sp>
    <dsp:sp modelId="{971FE789-5712-C643-8705-C60631B5CC4D}">
      <dsp:nvSpPr>
        <dsp:cNvPr id="0" name=""/>
        <dsp:cNvSpPr/>
      </dsp:nvSpPr>
      <dsp:spPr>
        <a:xfrm>
          <a:off x="513883" y="548840"/>
          <a:ext cx="4535424" cy="4535424"/>
        </a:xfrm>
        <a:prstGeom prst="pie">
          <a:avLst>
            <a:gd name="adj1" fmla="val 5400000"/>
            <a:gd name="adj2" fmla="val 9000000"/>
          </a:avLst>
        </a:prstGeom>
        <a:gradFill rotWithShape="0">
          <a:gsLst>
            <a:gs pos="0">
              <a:schemeClr val="accent5">
                <a:shade val="80000"/>
                <a:hueOff val="209570"/>
                <a:satOff val="-3754"/>
                <a:lumOff val="15951"/>
                <a:alphaOff val="0"/>
                <a:satMod val="103000"/>
                <a:lumMod val="102000"/>
                <a:tint val="94000"/>
              </a:schemeClr>
            </a:gs>
            <a:gs pos="50000">
              <a:schemeClr val="accent5">
                <a:shade val="80000"/>
                <a:hueOff val="209570"/>
                <a:satOff val="-3754"/>
                <a:lumOff val="15951"/>
                <a:alphaOff val="0"/>
                <a:satMod val="110000"/>
                <a:lumMod val="100000"/>
                <a:shade val="100000"/>
              </a:schemeClr>
            </a:gs>
            <a:gs pos="100000">
              <a:schemeClr val="accent5">
                <a:shade val="80000"/>
                <a:hueOff val="209570"/>
                <a:satOff val="-3754"/>
                <a:lumOff val="159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Collaboration &amp; Mutuality</a:t>
          </a:r>
        </a:p>
      </dsp:txBody>
      <dsp:txXfrm>
        <a:off x="1410170" y="3626449"/>
        <a:ext cx="1322832" cy="971876"/>
      </dsp:txXfrm>
    </dsp:sp>
    <dsp:sp modelId="{05C58FA4-3A60-614E-AFC3-618A0123B11D}">
      <dsp:nvSpPr>
        <dsp:cNvPr id="0" name=""/>
        <dsp:cNvSpPr/>
      </dsp:nvSpPr>
      <dsp:spPr>
        <a:xfrm>
          <a:off x="513883" y="548840"/>
          <a:ext cx="4535424" cy="4535424"/>
        </a:xfrm>
        <a:prstGeom prst="pie">
          <a:avLst>
            <a:gd name="adj1" fmla="val 9000000"/>
            <a:gd name="adj2" fmla="val 12600000"/>
          </a:avLst>
        </a:prstGeom>
        <a:gradFill rotWithShape="0">
          <a:gsLst>
            <a:gs pos="0">
              <a:schemeClr val="accent5">
                <a:shade val="80000"/>
                <a:hueOff val="279426"/>
                <a:satOff val="-5005"/>
                <a:lumOff val="21268"/>
                <a:alphaOff val="0"/>
                <a:satMod val="103000"/>
                <a:lumMod val="102000"/>
                <a:tint val="94000"/>
              </a:schemeClr>
            </a:gs>
            <a:gs pos="50000">
              <a:schemeClr val="accent5">
                <a:shade val="80000"/>
                <a:hueOff val="279426"/>
                <a:satOff val="-5005"/>
                <a:lumOff val="21268"/>
                <a:alphaOff val="0"/>
                <a:satMod val="110000"/>
                <a:lumMod val="100000"/>
                <a:shade val="100000"/>
              </a:schemeClr>
            </a:gs>
            <a:gs pos="100000">
              <a:schemeClr val="accent5">
                <a:shade val="80000"/>
                <a:hueOff val="279426"/>
                <a:satOff val="-5005"/>
                <a:lumOff val="212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Empowerment, Voice &amp; Choice</a:t>
          </a:r>
        </a:p>
      </dsp:txBody>
      <dsp:txXfrm>
        <a:off x="584074" y="2357610"/>
        <a:ext cx="1371426" cy="917883"/>
      </dsp:txXfrm>
    </dsp:sp>
    <dsp:sp modelId="{6E58FD0A-BE4C-8047-9778-8B0E741AC102}">
      <dsp:nvSpPr>
        <dsp:cNvPr id="0" name=""/>
        <dsp:cNvSpPr/>
      </dsp:nvSpPr>
      <dsp:spPr>
        <a:xfrm>
          <a:off x="513883" y="548840"/>
          <a:ext cx="4535424" cy="4535424"/>
        </a:xfrm>
        <a:prstGeom prst="pie">
          <a:avLst>
            <a:gd name="adj1" fmla="val 12600000"/>
            <a:gd name="adj2" fmla="val 16200000"/>
          </a:avLst>
        </a:prstGeom>
        <a:gradFill rotWithShape="0">
          <a:gsLst>
            <a:gs pos="0">
              <a:schemeClr val="accent5">
                <a:shade val="80000"/>
                <a:hueOff val="349283"/>
                <a:satOff val="-6256"/>
                <a:lumOff val="26585"/>
                <a:alphaOff val="0"/>
                <a:satMod val="103000"/>
                <a:lumMod val="102000"/>
                <a:tint val="94000"/>
              </a:schemeClr>
            </a:gs>
            <a:gs pos="50000">
              <a:schemeClr val="accent5">
                <a:shade val="80000"/>
                <a:hueOff val="349283"/>
                <a:satOff val="-6256"/>
                <a:lumOff val="26585"/>
                <a:alphaOff val="0"/>
                <a:satMod val="110000"/>
                <a:lumMod val="100000"/>
                <a:shade val="100000"/>
              </a:schemeClr>
            </a:gs>
            <a:gs pos="100000">
              <a:schemeClr val="accent5">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Cultural, Historical &amp; Gender Issues</a:t>
          </a:r>
        </a:p>
      </dsp:txBody>
      <dsp:txXfrm>
        <a:off x="1410170" y="1034778"/>
        <a:ext cx="1322832" cy="9718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4662D-02A7-0146-9321-5CB1BF5ABC07}">
      <dsp:nvSpPr>
        <dsp:cNvPr id="0" name=""/>
        <dsp:cNvSpPr/>
      </dsp:nvSpPr>
      <dsp:spPr>
        <a:xfrm>
          <a:off x="3196185" y="1374868"/>
          <a:ext cx="3187058" cy="3187058"/>
        </a:xfrm>
        <a:prstGeom prst="ellipse">
          <a:avLst/>
        </a:prstGeom>
        <a:solidFill>
          <a:schemeClr val="accent2">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t>Trauma Experience Integration</a:t>
          </a:r>
        </a:p>
      </dsp:txBody>
      <dsp:txXfrm>
        <a:off x="3662919" y="1841602"/>
        <a:ext cx="2253590" cy="2253590"/>
      </dsp:txXfrm>
    </dsp:sp>
    <dsp:sp modelId="{4F6985A3-2305-F24F-9FA6-896EF324D209}">
      <dsp:nvSpPr>
        <dsp:cNvPr id="0" name=""/>
        <dsp:cNvSpPr/>
      </dsp:nvSpPr>
      <dsp:spPr>
        <a:xfrm>
          <a:off x="3992949" y="98328"/>
          <a:ext cx="1593529" cy="1593529"/>
        </a:xfrm>
        <a:prstGeom prst="ellipse">
          <a:avLst/>
        </a:prstGeom>
        <a:solidFill>
          <a:schemeClr val="accent2">
            <a:shade val="80000"/>
            <a:alpha val="50000"/>
            <a:hueOff val="-96283"/>
            <a:satOff val="2033"/>
            <a:lumOff val="541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Safety</a:t>
          </a:r>
          <a:endParaRPr lang="en-US" sz="2000" b="1" kern="1200" dirty="0"/>
        </a:p>
      </dsp:txBody>
      <dsp:txXfrm>
        <a:off x="4226316" y="331695"/>
        <a:ext cx="1126795" cy="1126795"/>
      </dsp:txXfrm>
    </dsp:sp>
    <dsp:sp modelId="{F441C8C2-25A6-3140-B3D4-8237906B7E92}">
      <dsp:nvSpPr>
        <dsp:cNvPr id="0" name=""/>
        <dsp:cNvSpPr/>
      </dsp:nvSpPr>
      <dsp:spPr>
        <a:xfrm>
          <a:off x="5964779" y="1530946"/>
          <a:ext cx="1593529" cy="1593529"/>
        </a:xfrm>
        <a:prstGeom prst="ellipse">
          <a:avLst/>
        </a:prstGeom>
        <a:solidFill>
          <a:schemeClr val="accent2">
            <a:shade val="80000"/>
            <a:alpha val="50000"/>
            <a:hueOff val="-192566"/>
            <a:satOff val="4066"/>
            <a:lumOff val="1083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Self-Regulation</a:t>
          </a:r>
        </a:p>
      </dsp:txBody>
      <dsp:txXfrm>
        <a:off x="6198146" y="1764313"/>
        <a:ext cx="1126795" cy="1126795"/>
      </dsp:txXfrm>
    </dsp:sp>
    <dsp:sp modelId="{CFA113C8-6626-6D4C-AB9E-D6831736D3CF}">
      <dsp:nvSpPr>
        <dsp:cNvPr id="0" name=""/>
        <dsp:cNvSpPr/>
      </dsp:nvSpPr>
      <dsp:spPr>
        <a:xfrm>
          <a:off x="5211607" y="3848971"/>
          <a:ext cx="1593529" cy="1593529"/>
        </a:xfrm>
        <a:prstGeom prst="ellipse">
          <a:avLst/>
        </a:prstGeom>
        <a:solidFill>
          <a:schemeClr val="accent2">
            <a:shade val="80000"/>
            <a:alpha val="50000"/>
            <a:hueOff val="-288849"/>
            <a:satOff val="6100"/>
            <a:lumOff val="1624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Relational Engagement </a:t>
          </a:r>
        </a:p>
      </dsp:txBody>
      <dsp:txXfrm>
        <a:off x="5444974" y="4082338"/>
        <a:ext cx="1126795" cy="1126795"/>
      </dsp:txXfrm>
    </dsp:sp>
    <dsp:sp modelId="{998E5E3A-FDE2-D648-893F-035D5093194F}">
      <dsp:nvSpPr>
        <dsp:cNvPr id="0" name=""/>
        <dsp:cNvSpPr/>
      </dsp:nvSpPr>
      <dsp:spPr>
        <a:xfrm>
          <a:off x="2774292" y="3848971"/>
          <a:ext cx="1593529" cy="1593529"/>
        </a:xfrm>
        <a:prstGeom prst="ellipse">
          <a:avLst/>
        </a:prstGeom>
        <a:solidFill>
          <a:schemeClr val="accent2">
            <a:shade val="80000"/>
            <a:alpha val="50000"/>
            <a:hueOff val="-385132"/>
            <a:satOff val="8133"/>
            <a:lumOff val="216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Self-Reflective Information Processing</a:t>
          </a:r>
        </a:p>
      </dsp:txBody>
      <dsp:txXfrm>
        <a:off x="3007659" y="4082338"/>
        <a:ext cx="1126795" cy="1126795"/>
      </dsp:txXfrm>
    </dsp:sp>
    <dsp:sp modelId="{DE25D7D0-8F42-BE49-B07D-F23BC7824D48}">
      <dsp:nvSpPr>
        <dsp:cNvPr id="0" name=""/>
        <dsp:cNvSpPr/>
      </dsp:nvSpPr>
      <dsp:spPr>
        <a:xfrm>
          <a:off x="2021120" y="1530946"/>
          <a:ext cx="1593529" cy="1593529"/>
        </a:xfrm>
        <a:prstGeom prst="ellipse">
          <a:avLst/>
        </a:prstGeom>
        <a:solidFill>
          <a:schemeClr val="accent2">
            <a:shade val="80000"/>
            <a:alpha val="5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Positive Affect Enhancement</a:t>
          </a:r>
        </a:p>
      </dsp:txBody>
      <dsp:txXfrm>
        <a:off x="2254487" y="1764313"/>
        <a:ext cx="1126795" cy="11267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382B7-0AD7-4EFC-BAB9-B3FD6C259AA1}">
      <dsp:nvSpPr>
        <dsp:cNvPr id="0" name=""/>
        <dsp:cNvSpPr/>
      </dsp:nvSpPr>
      <dsp:spPr>
        <a:xfrm rot="16200000">
          <a:off x="1000496" y="-1000496"/>
          <a:ext cx="1971303" cy="397229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Bearing Witness, Centering Voices, &amp; Honoring Lived Experience</a:t>
          </a:r>
        </a:p>
      </dsp:txBody>
      <dsp:txXfrm rot="5400000">
        <a:off x="-1" y="1"/>
        <a:ext cx="3972297" cy="1478477"/>
      </dsp:txXfrm>
    </dsp:sp>
    <dsp:sp modelId="{A390AC4C-CB81-4768-97A5-9D0B7856A952}">
      <dsp:nvSpPr>
        <dsp:cNvPr id="0" name=""/>
        <dsp:cNvSpPr/>
      </dsp:nvSpPr>
      <dsp:spPr>
        <a:xfrm>
          <a:off x="3972297" y="0"/>
          <a:ext cx="3972297" cy="197130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Organizational</a:t>
          </a:r>
          <a:r>
            <a:rPr lang="en-US" sz="2300" kern="1200" baseline="0" dirty="0"/>
            <a:t> Values, Governance, and Strategic Oversight</a:t>
          </a:r>
          <a:endParaRPr lang="en-US" sz="2300" kern="1200" dirty="0"/>
        </a:p>
      </dsp:txBody>
      <dsp:txXfrm>
        <a:off x="3972297" y="0"/>
        <a:ext cx="3972297" cy="1478477"/>
      </dsp:txXfrm>
    </dsp:sp>
    <dsp:sp modelId="{E4434F13-C8E8-4FBB-BB18-3610357AE739}">
      <dsp:nvSpPr>
        <dsp:cNvPr id="0" name=""/>
        <dsp:cNvSpPr/>
      </dsp:nvSpPr>
      <dsp:spPr>
        <a:xfrm rot="10800000">
          <a:off x="0" y="1971303"/>
          <a:ext cx="3972297" cy="197130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Structural</a:t>
          </a:r>
          <a:r>
            <a:rPr lang="en-US" sz="2300" kern="1200" baseline="0" dirty="0"/>
            <a:t> Reforms, Partnerships, &amp; Systems Change</a:t>
          </a:r>
          <a:endParaRPr lang="en-US" sz="2300" kern="1200" dirty="0"/>
        </a:p>
      </dsp:txBody>
      <dsp:txXfrm rot="10800000">
        <a:off x="0" y="2464129"/>
        <a:ext cx="3972297" cy="1478477"/>
      </dsp:txXfrm>
    </dsp:sp>
    <dsp:sp modelId="{13F6034A-E048-4961-8D38-AD2B6D29C788}">
      <dsp:nvSpPr>
        <dsp:cNvPr id="0" name=""/>
        <dsp:cNvSpPr/>
      </dsp:nvSpPr>
      <dsp:spPr>
        <a:xfrm rot="5400000">
          <a:off x="4972793" y="970806"/>
          <a:ext cx="1971303" cy="397229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Human Resources</a:t>
          </a:r>
          <a:r>
            <a:rPr lang="en-US" sz="2300" kern="1200" baseline="0" dirty="0"/>
            <a:t>, Staff Support, &amp; Leadership Development</a:t>
          </a:r>
          <a:endParaRPr lang="en-US" sz="2300" kern="1200" dirty="0"/>
        </a:p>
      </dsp:txBody>
      <dsp:txXfrm rot="-5400000">
        <a:off x="3972296" y="2464129"/>
        <a:ext cx="3972297" cy="1478477"/>
      </dsp:txXfrm>
    </dsp:sp>
    <dsp:sp modelId="{49C3DC2D-4FEF-40AC-830E-9A346F08882A}">
      <dsp:nvSpPr>
        <dsp:cNvPr id="0" name=""/>
        <dsp:cNvSpPr/>
      </dsp:nvSpPr>
      <dsp:spPr>
        <a:xfrm>
          <a:off x="2780607" y="1478477"/>
          <a:ext cx="2383378" cy="98565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NCTSN Resource</a:t>
          </a:r>
        </a:p>
      </dsp:txBody>
      <dsp:txXfrm>
        <a:off x="2828723" y="1526593"/>
        <a:ext cx="2287146" cy="889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75863-3E88-414A-860E-1ECCCC63C872}">
      <dsp:nvSpPr>
        <dsp:cNvPr id="0" name=""/>
        <dsp:cNvSpPr/>
      </dsp:nvSpPr>
      <dsp:spPr>
        <a:xfrm>
          <a:off x="0" y="405946"/>
          <a:ext cx="6096000" cy="630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CC3BB7-3833-42F3-B06F-419A0D67DA62}">
      <dsp:nvSpPr>
        <dsp:cNvPr id="0" name=""/>
        <dsp:cNvSpPr/>
      </dsp:nvSpPr>
      <dsp:spPr>
        <a:xfrm>
          <a:off x="304800" y="36946"/>
          <a:ext cx="4267200" cy="738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en-US" sz="2500" kern="1200" dirty="0"/>
            <a:t>Event</a:t>
          </a:r>
        </a:p>
      </dsp:txBody>
      <dsp:txXfrm>
        <a:off x="340826" y="72972"/>
        <a:ext cx="4195148" cy="665948"/>
      </dsp:txXfrm>
    </dsp:sp>
    <dsp:sp modelId="{0CB709F0-6C3C-4AEC-9727-C424CC54FC69}">
      <dsp:nvSpPr>
        <dsp:cNvPr id="0" name=""/>
        <dsp:cNvSpPr/>
      </dsp:nvSpPr>
      <dsp:spPr>
        <a:xfrm>
          <a:off x="0" y="1539946"/>
          <a:ext cx="6096000" cy="6300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E149AF-5A7C-4426-8E6A-23D8B02C89BB}">
      <dsp:nvSpPr>
        <dsp:cNvPr id="0" name=""/>
        <dsp:cNvSpPr/>
      </dsp:nvSpPr>
      <dsp:spPr>
        <a:xfrm>
          <a:off x="304800" y="1170946"/>
          <a:ext cx="4267200" cy="73800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en-US" sz="2500" kern="1200" dirty="0"/>
            <a:t>Experience</a:t>
          </a:r>
        </a:p>
      </dsp:txBody>
      <dsp:txXfrm>
        <a:off x="340826" y="1206972"/>
        <a:ext cx="4195148" cy="665948"/>
      </dsp:txXfrm>
    </dsp:sp>
    <dsp:sp modelId="{1F2C2E1A-F423-409F-9628-DDAC013278AD}">
      <dsp:nvSpPr>
        <dsp:cNvPr id="0" name=""/>
        <dsp:cNvSpPr/>
      </dsp:nvSpPr>
      <dsp:spPr>
        <a:xfrm>
          <a:off x="0" y="2673947"/>
          <a:ext cx="6096000" cy="6300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61A465-FADE-4B1F-A91F-5369ABCB14F7}">
      <dsp:nvSpPr>
        <dsp:cNvPr id="0" name=""/>
        <dsp:cNvSpPr/>
      </dsp:nvSpPr>
      <dsp:spPr>
        <a:xfrm>
          <a:off x="304800" y="2304947"/>
          <a:ext cx="4267200" cy="73800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en-US" sz="2500" kern="1200" dirty="0"/>
            <a:t>Effects</a:t>
          </a:r>
        </a:p>
      </dsp:txBody>
      <dsp:txXfrm>
        <a:off x="340826" y="2340973"/>
        <a:ext cx="4195148"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75863-3E88-414A-860E-1ECCCC63C872}">
      <dsp:nvSpPr>
        <dsp:cNvPr id="0" name=""/>
        <dsp:cNvSpPr/>
      </dsp:nvSpPr>
      <dsp:spPr>
        <a:xfrm>
          <a:off x="0" y="296116"/>
          <a:ext cx="6754436" cy="291059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4219" tIns="291592" rIns="524219"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Natural disasters</a:t>
          </a:r>
        </a:p>
        <a:p>
          <a:pPr marL="114300" lvl="1" indent="-114300" algn="l" defTabSz="622300">
            <a:lnSpc>
              <a:spcPct val="90000"/>
            </a:lnSpc>
            <a:spcBef>
              <a:spcPct val="0"/>
            </a:spcBef>
            <a:spcAft>
              <a:spcPct val="15000"/>
            </a:spcAft>
            <a:buChar char="•"/>
          </a:pPr>
          <a:r>
            <a:rPr lang="en-US" sz="1400" b="0" kern="1200" dirty="0"/>
            <a:t>Human-caused disasters</a:t>
          </a:r>
        </a:p>
        <a:p>
          <a:pPr marL="114300" lvl="1" indent="-114300" algn="l" defTabSz="622300">
            <a:lnSpc>
              <a:spcPct val="90000"/>
            </a:lnSpc>
            <a:spcBef>
              <a:spcPct val="0"/>
            </a:spcBef>
            <a:spcAft>
              <a:spcPct val="15000"/>
            </a:spcAft>
            <a:buChar char="•"/>
          </a:pPr>
          <a:r>
            <a:rPr lang="en-US" sz="1400" b="0" kern="1200" dirty="0"/>
            <a:t>Community violence </a:t>
          </a:r>
        </a:p>
        <a:p>
          <a:pPr marL="114300" lvl="1" indent="-114300" algn="l" defTabSz="622300">
            <a:lnSpc>
              <a:spcPct val="90000"/>
            </a:lnSpc>
            <a:spcBef>
              <a:spcPct val="0"/>
            </a:spcBef>
            <a:spcAft>
              <a:spcPct val="15000"/>
            </a:spcAft>
            <a:buChar char="•"/>
          </a:pPr>
          <a:r>
            <a:rPr lang="en-US" sz="1400" b="0" kern="1200" dirty="0"/>
            <a:t>School violence: Threats, fights, school shootings, bullying, loss of a student or staff member </a:t>
          </a:r>
        </a:p>
        <a:p>
          <a:pPr marL="114300" lvl="1" indent="-114300" algn="l" defTabSz="622300">
            <a:lnSpc>
              <a:spcPct val="90000"/>
            </a:lnSpc>
            <a:spcBef>
              <a:spcPct val="0"/>
            </a:spcBef>
            <a:spcAft>
              <a:spcPct val="15000"/>
            </a:spcAft>
            <a:buChar char="•"/>
          </a:pPr>
          <a:r>
            <a:rPr lang="en-US" sz="1400" b="0" kern="1200" dirty="0"/>
            <a:t>Family violence</a:t>
          </a:r>
        </a:p>
        <a:p>
          <a:pPr marL="114300" lvl="1" indent="-114300" algn="l" defTabSz="622300">
            <a:lnSpc>
              <a:spcPct val="90000"/>
            </a:lnSpc>
            <a:spcBef>
              <a:spcPct val="0"/>
            </a:spcBef>
            <a:spcAft>
              <a:spcPct val="15000"/>
            </a:spcAft>
            <a:buChar char="•"/>
          </a:pPr>
          <a:r>
            <a:rPr lang="en-US" sz="1400" b="0" kern="1200" dirty="0"/>
            <a:t>Abuse or neglect</a:t>
          </a:r>
        </a:p>
        <a:p>
          <a:pPr marL="114300" lvl="1" indent="-114300" algn="l" defTabSz="622300">
            <a:lnSpc>
              <a:spcPct val="90000"/>
            </a:lnSpc>
            <a:spcBef>
              <a:spcPct val="0"/>
            </a:spcBef>
            <a:spcAft>
              <a:spcPct val="15000"/>
            </a:spcAft>
            <a:buChar char="•"/>
          </a:pPr>
          <a:r>
            <a:rPr lang="en-US" sz="1400" b="0" kern="1200" dirty="0"/>
            <a:t>Sudden, unexpected, or violent death or separation from a loved one</a:t>
          </a:r>
        </a:p>
        <a:p>
          <a:pPr marL="114300" lvl="1" indent="-114300" algn="l" defTabSz="622300">
            <a:lnSpc>
              <a:spcPct val="90000"/>
            </a:lnSpc>
            <a:spcBef>
              <a:spcPct val="0"/>
            </a:spcBef>
            <a:spcAft>
              <a:spcPct val="15000"/>
            </a:spcAft>
            <a:buChar char="•"/>
          </a:pPr>
          <a:r>
            <a:rPr lang="en-US" sz="1400" b="0" kern="1200" dirty="0"/>
            <a:t>Refugee and Immigrant trauma</a:t>
          </a:r>
        </a:p>
        <a:p>
          <a:pPr marL="114300" lvl="1" indent="-114300" algn="l" defTabSz="622300">
            <a:lnSpc>
              <a:spcPct val="90000"/>
            </a:lnSpc>
            <a:spcBef>
              <a:spcPct val="0"/>
            </a:spcBef>
            <a:spcAft>
              <a:spcPct val="15000"/>
            </a:spcAft>
            <a:buChar char="•"/>
          </a:pPr>
          <a:r>
            <a:rPr lang="en-US" sz="1400" b="0" kern="1200" dirty="0"/>
            <a:t>Medical trauma</a:t>
          </a:r>
        </a:p>
        <a:p>
          <a:pPr marL="114300" lvl="1" indent="-114300" algn="l" defTabSz="622300">
            <a:lnSpc>
              <a:spcPct val="90000"/>
            </a:lnSpc>
            <a:spcBef>
              <a:spcPct val="0"/>
            </a:spcBef>
            <a:spcAft>
              <a:spcPct val="15000"/>
            </a:spcAft>
            <a:buChar char="•"/>
          </a:pPr>
          <a:r>
            <a:rPr lang="en-US" sz="1400" b="0" kern="1200" dirty="0"/>
            <a:t>Historical trauma</a:t>
          </a:r>
        </a:p>
        <a:p>
          <a:pPr marL="114300" lvl="1" indent="-114300" algn="l" defTabSz="622300">
            <a:lnSpc>
              <a:spcPct val="90000"/>
            </a:lnSpc>
            <a:spcBef>
              <a:spcPct val="0"/>
            </a:spcBef>
            <a:spcAft>
              <a:spcPct val="15000"/>
            </a:spcAft>
            <a:buChar char="•"/>
          </a:pPr>
          <a:r>
            <a:rPr lang="en-US" sz="1400" b="0" kern="1200" dirty="0"/>
            <a:t>Racial trauma</a:t>
          </a:r>
        </a:p>
      </dsp:txBody>
      <dsp:txXfrm>
        <a:off x="0" y="296116"/>
        <a:ext cx="6754436" cy="2910599"/>
      </dsp:txXfrm>
    </dsp:sp>
    <dsp:sp modelId="{0DCC3BB7-3833-42F3-B06F-419A0D67DA62}">
      <dsp:nvSpPr>
        <dsp:cNvPr id="0" name=""/>
        <dsp:cNvSpPr/>
      </dsp:nvSpPr>
      <dsp:spPr>
        <a:xfrm>
          <a:off x="337721" y="89476"/>
          <a:ext cx="4728105"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711" tIns="0" rIns="178711" bIns="0" numCol="1" spcCol="1270" anchor="ctr" anchorCtr="0">
          <a:noAutofit/>
        </a:bodyPr>
        <a:lstStyle/>
        <a:p>
          <a:pPr marL="0" lvl="0" indent="0" algn="l" defTabSz="622300">
            <a:lnSpc>
              <a:spcPct val="90000"/>
            </a:lnSpc>
            <a:spcBef>
              <a:spcPct val="0"/>
            </a:spcBef>
            <a:spcAft>
              <a:spcPct val="35000"/>
            </a:spcAft>
            <a:buNone/>
          </a:pPr>
          <a:r>
            <a:rPr lang="en-US" sz="1400" kern="1200" dirty="0"/>
            <a:t>Event</a:t>
          </a:r>
        </a:p>
      </dsp:txBody>
      <dsp:txXfrm>
        <a:off x="357896" y="109651"/>
        <a:ext cx="4687755" cy="372930"/>
      </dsp:txXfrm>
    </dsp:sp>
    <dsp:sp modelId="{0CB709F0-6C3C-4AEC-9727-C424CC54FC69}">
      <dsp:nvSpPr>
        <dsp:cNvPr id="0" name=""/>
        <dsp:cNvSpPr/>
      </dsp:nvSpPr>
      <dsp:spPr>
        <a:xfrm>
          <a:off x="0" y="3488955"/>
          <a:ext cx="6754436" cy="3528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E149AF-5A7C-4426-8E6A-23D8B02C89BB}">
      <dsp:nvSpPr>
        <dsp:cNvPr id="0" name=""/>
        <dsp:cNvSpPr/>
      </dsp:nvSpPr>
      <dsp:spPr>
        <a:xfrm>
          <a:off x="337721" y="3282315"/>
          <a:ext cx="4728105" cy="41328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711" tIns="0" rIns="178711" bIns="0" numCol="1" spcCol="1270" anchor="ctr" anchorCtr="0">
          <a:noAutofit/>
        </a:bodyPr>
        <a:lstStyle/>
        <a:p>
          <a:pPr marL="0" lvl="0" indent="0" algn="l" defTabSz="622300">
            <a:lnSpc>
              <a:spcPct val="90000"/>
            </a:lnSpc>
            <a:spcBef>
              <a:spcPct val="0"/>
            </a:spcBef>
            <a:spcAft>
              <a:spcPct val="35000"/>
            </a:spcAft>
            <a:buNone/>
          </a:pPr>
          <a:r>
            <a:rPr lang="en-US" sz="1400" kern="1200" dirty="0"/>
            <a:t>Experience</a:t>
          </a:r>
        </a:p>
      </dsp:txBody>
      <dsp:txXfrm>
        <a:off x="357896" y="3302490"/>
        <a:ext cx="4687755" cy="372930"/>
      </dsp:txXfrm>
    </dsp:sp>
    <dsp:sp modelId="{1F2C2E1A-F423-409F-9628-DDAC013278AD}">
      <dsp:nvSpPr>
        <dsp:cNvPr id="0" name=""/>
        <dsp:cNvSpPr/>
      </dsp:nvSpPr>
      <dsp:spPr>
        <a:xfrm>
          <a:off x="0" y="4123996"/>
          <a:ext cx="6754436" cy="3528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61A465-FADE-4B1F-A91F-5369ABCB14F7}">
      <dsp:nvSpPr>
        <dsp:cNvPr id="0" name=""/>
        <dsp:cNvSpPr/>
      </dsp:nvSpPr>
      <dsp:spPr>
        <a:xfrm>
          <a:off x="337721" y="3917356"/>
          <a:ext cx="4728105" cy="41328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711" tIns="0" rIns="178711" bIns="0" numCol="1" spcCol="1270" anchor="ctr" anchorCtr="0">
          <a:noAutofit/>
        </a:bodyPr>
        <a:lstStyle/>
        <a:p>
          <a:pPr marL="0" lvl="0" indent="0" algn="l" defTabSz="622300">
            <a:lnSpc>
              <a:spcPct val="90000"/>
            </a:lnSpc>
            <a:spcBef>
              <a:spcPct val="0"/>
            </a:spcBef>
            <a:spcAft>
              <a:spcPct val="35000"/>
            </a:spcAft>
            <a:buNone/>
          </a:pPr>
          <a:r>
            <a:rPr lang="en-US" sz="1400" kern="1200" dirty="0"/>
            <a:t>Effects</a:t>
          </a:r>
        </a:p>
      </dsp:txBody>
      <dsp:txXfrm>
        <a:off x="357896" y="3937531"/>
        <a:ext cx="4687755"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4662D-02A7-0146-9321-5CB1BF5ABC07}">
      <dsp:nvSpPr>
        <dsp:cNvPr id="0" name=""/>
        <dsp:cNvSpPr/>
      </dsp:nvSpPr>
      <dsp:spPr>
        <a:xfrm>
          <a:off x="2579859" y="1087634"/>
          <a:ext cx="2659342" cy="2659342"/>
        </a:xfrm>
        <a:prstGeom prst="ellipse">
          <a:avLst/>
        </a:prstGeom>
        <a:solidFill>
          <a:schemeClr val="accent2">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t> Systemic/</a:t>
          </a:r>
        </a:p>
        <a:p>
          <a:pPr marL="0" lvl="0" indent="0" algn="ctr" defTabSz="889000">
            <a:lnSpc>
              <a:spcPct val="90000"/>
            </a:lnSpc>
            <a:spcBef>
              <a:spcPct val="0"/>
            </a:spcBef>
            <a:spcAft>
              <a:spcPct val="35000"/>
            </a:spcAft>
            <a:buNone/>
          </a:pPr>
          <a:r>
            <a:rPr lang="en-US" sz="2000" b="0" kern="1200" dirty="0"/>
            <a:t>Structural Racism</a:t>
          </a:r>
        </a:p>
      </dsp:txBody>
      <dsp:txXfrm>
        <a:off x="2969311" y="1477086"/>
        <a:ext cx="1880438" cy="1880438"/>
      </dsp:txXfrm>
    </dsp:sp>
    <dsp:sp modelId="{4F6985A3-2305-F24F-9FA6-896EF324D209}">
      <dsp:nvSpPr>
        <dsp:cNvPr id="0" name=""/>
        <dsp:cNvSpPr/>
      </dsp:nvSpPr>
      <dsp:spPr>
        <a:xfrm>
          <a:off x="2745785" y="-102993"/>
          <a:ext cx="1963153" cy="1963153"/>
        </a:xfrm>
        <a:prstGeom prst="ellipse">
          <a:avLst/>
        </a:prstGeom>
        <a:solidFill>
          <a:srgbClr val="E50FC1">
            <a:alpha val="49804"/>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Housing</a:t>
          </a:r>
          <a:endParaRPr lang="en-US" sz="2400" b="1" kern="1200" dirty="0"/>
        </a:p>
      </dsp:txBody>
      <dsp:txXfrm>
        <a:off x="3033282" y="184504"/>
        <a:ext cx="1388159" cy="1388159"/>
      </dsp:txXfrm>
    </dsp:sp>
    <dsp:sp modelId="{F441C8C2-25A6-3140-B3D4-8237906B7E92}">
      <dsp:nvSpPr>
        <dsp:cNvPr id="0" name=""/>
        <dsp:cNvSpPr/>
      </dsp:nvSpPr>
      <dsp:spPr>
        <a:xfrm>
          <a:off x="4491714" y="734305"/>
          <a:ext cx="1963153" cy="1963153"/>
        </a:xfrm>
        <a:prstGeom prst="ellipse">
          <a:avLst/>
        </a:prstGeom>
        <a:solidFill>
          <a:schemeClr val="accent4">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Education</a:t>
          </a:r>
        </a:p>
      </dsp:txBody>
      <dsp:txXfrm>
        <a:off x="4779211" y="1021802"/>
        <a:ext cx="1388159" cy="1388159"/>
      </dsp:txXfrm>
    </dsp:sp>
    <dsp:sp modelId="{CFA113C8-6626-6D4C-AB9E-D6831736D3CF}">
      <dsp:nvSpPr>
        <dsp:cNvPr id="0" name=""/>
        <dsp:cNvSpPr/>
      </dsp:nvSpPr>
      <dsp:spPr>
        <a:xfrm>
          <a:off x="4154678" y="2649014"/>
          <a:ext cx="1963153" cy="1963153"/>
        </a:xfrm>
        <a:prstGeom prst="ellipse">
          <a:avLst/>
        </a:prstGeom>
        <a:solidFill>
          <a:srgbClr val="7030A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Healthcare</a:t>
          </a:r>
        </a:p>
      </dsp:txBody>
      <dsp:txXfrm>
        <a:off x="4442175" y="2936511"/>
        <a:ext cx="1388159" cy="1388159"/>
      </dsp:txXfrm>
    </dsp:sp>
    <dsp:sp modelId="{998E5E3A-FDE2-D648-893F-035D5093194F}">
      <dsp:nvSpPr>
        <dsp:cNvPr id="0" name=""/>
        <dsp:cNvSpPr/>
      </dsp:nvSpPr>
      <dsp:spPr>
        <a:xfrm>
          <a:off x="1936210" y="2842132"/>
          <a:ext cx="1963153" cy="1963153"/>
        </a:xfrm>
        <a:prstGeom prst="ellipse">
          <a:avLst/>
        </a:prstGeom>
        <a:solidFill>
          <a:srgbClr val="FFC00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Laws/ Government/Criminal Justice System</a:t>
          </a:r>
        </a:p>
      </dsp:txBody>
      <dsp:txXfrm>
        <a:off x="2223707" y="3129629"/>
        <a:ext cx="1388159" cy="1388159"/>
      </dsp:txXfrm>
    </dsp:sp>
    <dsp:sp modelId="{DE25D7D0-8F42-BE49-B07D-F23BC7824D48}">
      <dsp:nvSpPr>
        <dsp:cNvPr id="0" name=""/>
        <dsp:cNvSpPr/>
      </dsp:nvSpPr>
      <dsp:spPr>
        <a:xfrm>
          <a:off x="1164415" y="972635"/>
          <a:ext cx="1963153" cy="1963153"/>
        </a:xfrm>
        <a:prstGeom prst="ellipse">
          <a:avLst/>
        </a:prstGeom>
        <a:solidFill>
          <a:srgbClr val="FFFF0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Economy/ Jobs</a:t>
          </a:r>
        </a:p>
      </dsp:txBody>
      <dsp:txXfrm>
        <a:off x="1451912" y="1260132"/>
        <a:ext cx="1388159" cy="1388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75863-3E88-414A-860E-1ECCCC63C872}">
      <dsp:nvSpPr>
        <dsp:cNvPr id="0" name=""/>
        <dsp:cNvSpPr/>
      </dsp:nvSpPr>
      <dsp:spPr>
        <a:xfrm>
          <a:off x="0" y="261789"/>
          <a:ext cx="6096000"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54076" rIns="473117" bIns="120904" numCol="1" spcCol="1270" anchor="t" anchorCtr="0">
          <a:noAutofit/>
        </a:bodyPr>
        <a:lstStyle/>
        <a:p>
          <a:pPr marL="171450" lvl="1" indent="-171450" algn="l" defTabSz="755650">
            <a:lnSpc>
              <a:spcPct val="90000"/>
            </a:lnSpc>
            <a:spcBef>
              <a:spcPct val="0"/>
            </a:spcBef>
            <a:spcAft>
              <a:spcPct val="15000"/>
            </a:spcAft>
            <a:buChar char="•"/>
          </a:pPr>
          <a:endParaRPr lang="en-US" sz="1700" b="0" kern="1200" dirty="0"/>
        </a:p>
      </dsp:txBody>
      <dsp:txXfrm>
        <a:off x="0" y="261789"/>
        <a:ext cx="6096000" cy="428400"/>
      </dsp:txXfrm>
    </dsp:sp>
    <dsp:sp modelId="{0DCC3BB7-3833-42F3-B06F-419A0D67DA62}">
      <dsp:nvSpPr>
        <dsp:cNvPr id="0" name=""/>
        <dsp:cNvSpPr/>
      </dsp:nvSpPr>
      <dsp:spPr>
        <a:xfrm>
          <a:off x="304800" y="10869"/>
          <a:ext cx="426720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dirty="0"/>
            <a:t>Event</a:t>
          </a:r>
        </a:p>
      </dsp:txBody>
      <dsp:txXfrm>
        <a:off x="329298" y="35367"/>
        <a:ext cx="4218204" cy="452844"/>
      </dsp:txXfrm>
    </dsp:sp>
    <dsp:sp modelId="{0CB709F0-6C3C-4AEC-9727-C424CC54FC69}">
      <dsp:nvSpPr>
        <dsp:cNvPr id="0" name=""/>
        <dsp:cNvSpPr/>
      </dsp:nvSpPr>
      <dsp:spPr>
        <a:xfrm>
          <a:off x="0" y="1032909"/>
          <a:ext cx="6096000" cy="22491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54076" rIns="47311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Fear of bodily injury or death</a:t>
          </a:r>
        </a:p>
        <a:p>
          <a:pPr marL="171450" lvl="1" indent="-171450" algn="l" defTabSz="755650">
            <a:lnSpc>
              <a:spcPct val="90000"/>
            </a:lnSpc>
            <a:spcBef>
              <a:spcPct val="0"/>
            </a:spcBef>
            <a:spcAft>
              <a:spcPct val="15000"/>
            </a:spcAft>
            <a:buChar char="•"/>
          </a:pPr>
          <a:r>
            <a:rPr lang="en-US" sz="1700" kern="1200" dirty="0"/>
            <a:t>Helplessness</a:t>
          </a:r>
        </a:p>
        <a:p>
          <a:pPr marL="171450" lvl="1" indent="-171450" algn="l" defTabSz="755650">
            <a:lnSpc>
              <a:spcPct val="90000"/>
            </a:lnSpc>
            <a:spcBef>
              <a:spcPct val="0"/>
            </a:spcBef>
            <a:spcAft>
              <a:spcPct val="15000"/>
            </a:spcAft>
            <a:buChar char="•"/>
          </a:pPr>
          <a:r>
            <a:rPr lang="en-US" sz="1700" kern="1200" dirty="0"/>
            <a:t>Horror </a:t>
          </a:r>
        </a:p>
        <a:p>
          <a:pPr marL="171450" lvl="1" indent="-171450" algn="l" defTabSz="755650">
            <a:lnSpc>
              <a:spcPct val="90000"/>
            </a:lnSpc>
            <a:spcBef>
              <a:spcPct val="0"/>
            </a:spcBef>
            <a:spcAft>
              <a:spcPct val="15000"/>
            </a:spcAft>
            <a:buChar char="•"/>
          </a:pPr>
          <a:r>
            <a:rPr lang="en-US" sz="1700" kern="1200" dirty="0"/>
            <a:t>Disgust</a:t>
          </a:r>
        </a:p>
        <a:p>
          <a:pPr marL="171450" lvl="1" indent="-171450" algn="l" defTabSz="755650">
            <a:lnSpc>
              <a:spcPct val="90000"/>
            </a:lnSpc>
            <a:spcBef>
              <a:spcPct val="0"/>
            </a:spcBef>
            <a:spcAft>
              <a:spcPct val="15000"/>
            </a:spcAft>
            <a:buChar char="•"/>
          </a:pPr>
          <a:r>
            <a:rPr lang="en-US" sz="1700" kern="1200" dirty="0"/>
            <a:t>Neurophysiological stress response</a:t>
          </a:r>
        </a:p>
        <a:p>
          <a:pPr marL="171450" lvl="1" indent="-171450" algn="l" defTabSz="755650">
            <a:lnSpc>
              <a:spcPct val="90000"/>
            </a:lnSpc>
            <a:spcBef>
              <a:spcPct val="0"/>
            </a:spcBef>
            <a:spcAft>
              <a:spcPct val="15000"/>
            </a:spcAft>
            <a:buChar char="•"/>
          </a:pPr>
          <a:r>
            <a:rPr lang="en-US" sz="1700" kern="1200" dirty="0"/>
            <a:t>Influenced by individual, environmental, and cultural factors</a:t>
          </a:r>
        </a:p>
      </dsp:txBody>
      <dsp:txXfrm>
        <a:off x="0" y="1032909"/>
        <a:ext cx="6096000" cy="2249100"/>
      </dsp:txXfrm>
    </dsp:sp>
    <dsp:sp modelId="{D1E149AF-5A7C-4426-8E6A-23D8B02C89BB}">
      <dsp:nvSpPr>
        <dsp:cNvPr id="0" name=""/>
        <dsp:cNvSpPr/>
      </dsp:nvSpPr>
      <dsp:spPr>
        <a:xfrm>
          <a:off x="304800" y="781989"/>
          <a:ext cx="4267200" cy="50184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dirty="0"/>
            <a:t>Experience</a:t>
          </a:r>
        </a:p>
      </dsp:txBody>
      <dsp:txXfrm>
        <a:off x="329298" y="806487"/>
        <a:ext cx="4218204" cy="452844"/>
      </dsp:txXfrm>
    </dsp:sp>
    <dsp:sp modelId="{F5590705-C9F4-4826-875D-22853EF120D8}">
      <dsp:nvSpPr>
        <dsp:cNvPr id="0" name=""/>
        <dsp:cNvSpPr/>
      </dsp:nvSpPr>
      <dsp:spPr>
        <a:xfrm>
          <a:off x="0" y="3624730"/>
          <a:ext cx="6096000" cy="4284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D58A3-FFA8-4B94-BCC5-A29BF88E76D5}">
      <dsp:nvSpPr>
        <dsp:cNvPr id="0" name=""/>
        <dsp:cNvSpPr/>
      </dsp:nvSpPr>
      <dsp:spPr>
        <a:xfrm>
          <a:off x="304800" y="3373810"/>
          <a:ext cx="4267200" cy="50184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a:t>Effects</a:t>
          </a:r>
          <a:endParaRPr lang="en-US" sz="1700" kern="1200" dirty="0"/>
        </a:p>
      </dsp:txBody>
      <dsp:txXfrm>
        <a:off x="329298" y="3398308"/>
        <a:ext cx="421820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75863-3E88-414A-860E-1ECCCC63C872}">
      <dsp:nvSpPr>
        <dsp:cNvPr id="0" name=""/>
        <dsp:cNvSpPr/>
      </dsp:nvSpPr>
      <dsp:spPr>
        <a:xfrm>
          <a:off x="0" y="250841"/>
          <a:ext cx="6096000"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33248" rIns="473117" bIns="113792" numCol="1" spcCol="1270" anchor="t" anchorCtr="0">
          <a:noAutofit/>
        </a:bodyPr>
        <a:lstStyle/>
        <a:p>
          <a:pPr marL="171450" lvl="1" indent="-171450" algn="l" defTabSz="711200">
            <a:lnSpc>
              <a:spcPct val="90000"/>
            </a:lnSpc>
            <a:spcBef>
              <a:spcPct val="0"/>
            </a:spcBef>
            <a:spcAft>
              <a:spcPct val="15000"/>
            </a:spcAft>
            <a:buChar char="•"/>
          </a:pPr>
          <a:endParaRPr lang="en-US" sz="1600" b="0" kern="1200" dirty="0"/>
        </a:p>
      </dsp:txBody>
      <dsp:txXfrm>
        <a:off x="0" y="250841"/>
        <a:ext cx="6096000" cy="403200"/>
      </dsp:txXfrm>
    </dsp:sp>
    <dsp:sp modelId="{0DCC3BB7-3833-42F3-B06F-419A0D67DA62}">
      <dsp:nvSpPr>
        <dsp:cNvPr id="0" name=""/>
        <dsp:cNvSpPr/>
      </dsp:nvSpPr>
      <dsp:spPr>
        <a:xfrm>
          <a:off x="304800" y="14681"/>
          <a:ext cx="426720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11200">
            <a:lnSpc>
              <a:spcPct val="90000"/>
            </a:lnSpc>
            <a:spcBef>
              <a:spcPct val="0"/>
            </a:spcBef>
            <a:spcAft>
              <a:spcPct val="35000"/>
            </a:spcAft>
            <a:buNone/>
          </a:pPr>
          <a:r>
            <a:rPr lang="en-US" sz="1600" kern="1200" dirty="0"/>
            <a:t>Event</a:t>
          </a:r>
        </a:p>
      </dsp:txBody>
      <dsp:txXfrm>
        <a:off x="327857" y="37738"/>
        <a:ext cx="4221086" cy="426206"/>
      </dsp:txXfrm>
    </dsp:sp>
    <dsp:sp modelId="{0CB709F0-6C3C-4AEC-9727-C424CC54FC69}">
      <dsp:nvSpPr>
        <dsp:cNvPr id="0" name=""/>
        <dsp:cNvSpPr/>
      </dsp:nvSpPr>
      <dsp:spPr>
        <a:xfrm>
          <a:off x="0" y="976601"/>
          <a:ext cx="6096000" cy="4032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33248" rIns="473117"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0" y="976601"/>
        <a:ext cx="6096000" cy="403200"/>
      </dsp:txXfrm>
    </dsp:sp>
    <dsp:sp modelId="{D1E149AF-5A7C-4426-8E6A-23D8B02C89BB}">
      <dsp:nvSpPr>
        <dsp:cNvPr id="0" name=""/>
        <dsp:cNvSpPr/>
      </dsp:nvSpPr>
      <dsp:spPr>
        <a:xfrm>
          <a:off x="304800" y="740441"/>
          <a:ext cx="4267200" cy="47232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11200">
            <a:lnSpc>
              <a:spcPct val="90000"/>
            </a:lnSpc>
            <a:spcBef>
              <a:spcPct val="0"/>
            </a:spcBef>
            <a:spcAft>
              <a:spcPct val="35000"/>
            </a:spcAft>
            <a:buNone/>
          </a:pPr>
          <a:r>
            <a:rPr lang="en-US" sz="1600" kern="1200" dirty="0"/>
            <a:t>Experience</a:t>
          </a:r>
        </a:p>
      </dsp:txBody>
      <dsp:txXfrm>
        <a:off x="327857" y="763498"/>
        <a:ext cx="4221086" cy="426206"/>
      </dsp:txXfrm>
    </dsp:sp>
    <dsp:sp modelId="{F5590705-C9F4-4826-875D-22853EF120D8}">
      <dsp:nvSpPr>
        <dsp:cNvPr id="0" name=""/>
        <dsp:cNvSpPr/>
      </dsp:nvSpPr>
      <dsp:spPr>
        <a:xfrm>
          <a:off x="0" y="1702361"/>
          <a:ext cx="6096000" cy="26208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33248" rIns="47311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Resilience</a:t>
          </a:r>
          <a:endParaRPr lang="en-US" sz="1600" kern="1200" dirty="0"/>
        </a:p>
        <a:p>
          <a:pPr marL="171450" lvl="1" indent="-171450" algn="l" defTabSz="711200">
            <a:lnSpc>
              <a:spcPct val="90000"/>
            </a:lnSpc>
            <a:spcBef>
              <a:spcPct val="0"/>
            </a:spcBef>
            <a:spcAft>
              <a:spcPct val="15000"/>
            </a:spcAft>
            <a:buChar char="•"/>
          </a:pPr>
          <a:r>
            <a:rPr lang="en-US" sz="1600" kern="1200"/>
            <a:t>Recovery</a:t>
          </a:r>
          <a:endParaRPr lang="en-US" sz="1600" kern="1200" dirty="0"/>
        </a:p>
        <a:p>
          <a:pPr marL="171450" lvl="1" indent="-171450" algn="l" defTabSz="711200">
            <a:lnSpc>
              <a:spcPct val="90000"/>
            </a:lnSpc>
            <a:spcBef>
              <a:spcPct val="0"/>
            </a:spcBef>
            <a:spcAft>
              <a:spcPct val="15000"/>
            </a:spcAft>
            <a:buChar char="•"/>
          </a:pPr>
          <a:r>
            <a:rPr lang="en-US" sz="1600" kern="1200" dirty="0"/>
            <a:t>Post-traumatic growth</a:t>
          </a:r>
        </a:p>
        <a:p>
          <a:pPr marL="171450" lvl="1" indent="-171450" algn="l" defTabSz="711200">
            <a:lnSpc>
              <a:spcPct val="90000"/>
            </a:lnSpc>
            <a:spcBef>
              <a:spcPct val="0"/>
            </a:spcBef>
            <a:spcAft>
              <a:spcPct val="15000"/>
            </a:spcAft>
            <a:buChar char="•"/>
          </a:pPr>
          <a:r>
            <a:rPr lang="en-US" sz="1600" kern="1200" dirty="0"/>
            <a:t>Severe persisting distress</a:t>
          </a:r>
        </a:p>
        <a:p>
          <a:pPr marL="171450" lvl="1" indent="-171450" algn="l" defTabSz="711200">
            <a:lnSpc>
              <a:spcPct val="90000"/>
            </a:lnSpc>
            <a:spcBef>
              <a:spcPct val="0"/>
            </a:spcBef>
            <a:spcAft>
              <a:spcPct val="15000"/>
            </a:spcAft>
            <a:buChar char="•"/>
          </a:pPr>
          <a:r>
            <a:rPr lang="en-US" sz="1600" kern="1200"/>
            <a:t>Decline</a:t>
          </a:r>
          <a:endParaRPr lang="en-US" sz="1600" kern="1200" dirty="0"/>
        </a:p>
        <a:p>
          <a:pPr marL="171450" lvl="1" indent="-171450" algn="l" defTabSz="711200">
            <a:lnSpc>
              <a:spcPct val="90000"/>
            </a:lnSpc>
            <a:spcBef>
              <a:spcPct val="0"/>
            </a:spcBef>
            <a:spcAft>
              <a:spcPct val="15000"/>
            </a:spcAft>
            <a:buChar char="•"/>
          </a:pPr>
          <a:r>
            <a:rPr lang="en-US" sz="1600" kern="1200"/>
            <a:t>Stable maladaptive functioning</a:t>
          </a:r>
          <a:endParaRPr lang="en-US" sz="1600" kern="1200" dirty="0"/>
        </a:p>
        <a:p>
          <a:pPr marL="171450" lvl="1" indent="-171450" algn="l" defTabSz="711200">
            <a:lnSpc>
              <a:spcPct val="90000"/>
            </a:lnSpc>
            <a:spcBef>
              <a:spcPct val="0"/>
            </a:spcBef>
            <a:spcAft>
              <a:spcPct val="15000"/>
            </a:spcAft>
            <a:buChar char="•"/>
          </a:pPr>
          <a:r>
            <a:rPr lang="en-US" sz="1600" kern="1200" dirty="0"/>
            <a:t>Acute Stress Disorder</a:t>
          </a:r>
        </a:p>
        <a:p>
          <a:pPr marL="171450" lvl="1" indent="-171450" algn="l" defTabSz="711200">
            <a:lnSpc>
              <a:spcPct val="90000"/>
            </a:lnSpc>
            <a:spcBef>
              <a:spcPct val="0"/>
            </a:spcBef>
            <a:spcAft>
              <a:spcPct val="15000"/>
            </a:spcAft>
            <a:buChar char="•"/>
          </a:pPr>
          <a:r>
            <a:rPr lang="en-US" sz="1600" kern="1200" dirty="0"/>
            <a:t>PTSD</a:t>
          </a:r>
        </a:p>
        <a:p>
          <a:pPr marL="171450" lvl="1" indent="-171450" algn="l" defTabSz="711200">
            <a:lnSpc>
              <a:spcPct val="90000"/>
            </a:lnSpc>
            <a:spcBef>
              <a:spcPct val="0"/>
            </a:spcBef>
            <a:spcAft>
              <a:spcPct val="15000"/>
            </a:spcAft>
            <a:buChar char="•"/>
          </a:pPr>
          <a:r>
            <a:rPr lang="en-US" sz="1600" kern="1200" dirty="0"/>
            <a:t>Complex trauma / complex PTSD</a:t>
          </a:r>
        </a:p>
      </dsp:txBody>
      <dsp:txXfrm>
        <a:off x="0" y="1702361"/>
        <a:ext cx="6096000" cy="2620800"/>
      </dsp:txXfrm>
    </dsp:sp>
    <dsp:sp modelId="{0AED58A3-FFA8-4B94-BCC5-A29BF88E76D5}">
      <dsp:nvSpPr>
        <dsp:cNvPr id="0" name=""/>
        <dsp:cNvSpPr/>
      </dsp:nvSpPr>
      <dsp:spPr>
        <a:xfrm>
          <a:off x="304800" y="1466201"/>
          <a:ext cx="4267200" cy="47232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11200">
            <a:lnSpc>
              <a:spcPct val="90000"/>
            </a:lnSpc>
            <a:spcBef>
              <a:spcPct val="0"/>
            </a:spcBef>
            <a:spcAft>
              <a:spcPct val="35000"/>
            </a:spcAft>
            <a:buNone/>
          </a:pPr>
          <a:r>
            <a:rPr lang="en-US" sz="1600" kern="1200" dirty="0"/>
            <a:t>Effects - Pathways</a:t>
          </a:r>
        </a:p>
      </dsp:txBody>
      <dsp:txXfrm>
        <a:off x="327857" y="1489258"/>
        <a:ext cx="4221086"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8CBC0-6910-8845-AAB8-4EBBEEA5B984}">
      <dsp:nvSpPr>
        <dsp:cNvPr id="0" name=""/>
        <dsp:cNvSpPr/>
      </dsp:nvSpPr>
      <dsp:spPr>
        <a:xfrm>
          <a:off x="-4547637" y="-697308"/>
          <a:ext cx="5417342" cy="5417342"/>
        </a:xfrm>
        <a:prstGeom prst="blockArc">
          <a:avLst>
            <a:gd name="adj1" fmla="val 18900000"/>
            <a:gd name="adj2" fmla="val 2700000"/>
            <a:gd name="adj3" fmla="val 39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EF0539-0F06-C545-ACFA-A13AB8FA73F6}">
      <dsp:nvSpPr>
        <dsp:cNvPr id="0" name=""/>
        <dsp:cNvSpPr/>
      </dsp:nvSpPr>
      <dsp:spPr>
        <a:xfrm>
          <a:off x="324808" y="211836"/>
          <a:ext cx="6910854" cy="4235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6163"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t>Ability to identify and regulate feelings and behavior</a:t>
          </a:r>
          <a:endParaRPr lang="en-US" sz="1700" i="1" kern="1200" dirty="0"/>
        </a:p>
      </dsp:txBody>
      <dsp:txXfrm>
        <a:off x="324808" y="211836"/>
        <a:ext cx="6910854" cy="423512"/>
      </dsp:txXfrm>
    </dsp:sp>
    <dsp:sp modelId="{944C6E04-A88D-6049-9FE7-DBE329A73A1A}">
      <dsp:nvSpPr>
        <dsp:cNvPr id="0" name=""/>
        <dsp:cNvSpPr/>
      </dsp:nvSpPr>
      <dsp:spPr>
        <a:xfrm>
          <a:off x="60112" y="158897"/>
          <a:ext cx="529390" cy="5293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D250F6-6418-A647-AB49-66197B9A0393}">
      <dsp:nvSpPr>
        <dsp:cNvPr id="0" name=""/>
        <dsp:cNvSpPr/>
      </dsp:nvSpPr>
      <dsp:spPr>
        <a:xfrm>
          <a:off x="673176" y="847024"/>
          <a:ext cx="6562486" cy="42351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616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Capacity to identify and regulate body states/functions</a:t>
          </a:r>
        </a:p>
      </dsp:txBody>
      <dsp:txXfrm>
        <a:off x="673176" y="847024"/>
        <a:ext cx="6562486" cy="423512"/>
      </dsp:txXfrm>
    </dsp:sp>
    <dsp:sp modelId="{76123524-70AB-DF4C-9F67-20C1712BA2AF}">
      <dsp:nvSpPr>
        <dsp:cNvPr id="0" name=""/>
        <dsp:cNvSpPr/>
      </dsp:nvSpPr>
      <dsp:spPr>
        <a:xfrm>
          <a:off x="408480" y="794085"/>
          <a:ext cx="529390" cy="5293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8C2B9B-C6B1-704F-A8AE-28F1E5BEFCB6}">
      <dsp:nvSpPr>
        <dsp:cNvPr id="0" name=""/>
        <dsp:cNvSpPr/>
      </dsp:nvSpPr>
      <dsp:spPr>
        <a:xfrm>
          <a:off x="832476" y="1482213"/>
          <a:ext cx="6403186" cy="42351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616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Sense of personal safety &amp; ability to read safety/danger cues</a:t>
          </a:r>
        </a:p>
      </dsp:txBody>
      <dsp:txXfrm>
        <a:off x="832476" y="1482213"/>
        <a:ext cx="6403186" cy="423512"/>
      </dsp:txXfrm>
    </dsp:sp>
    <dsp:sp modelId="{6E89EE74-6E13-7E4E-8BAA-6B74C8EB7017}">
      <dsp:nvSpPr>
        <dsp:cNvPr id="0" name=""/>
        <dsp:cNvSpPr/>
      </dsp:nvSpPr>
      <dsp:spPr>
        <a:xfrm>
          <a:off x="567780" y="1429274"/>
          <a:ext cx="529390" cy="5293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27FB1D-1056-4547-BE23-497C2996B0C3}">
      <dsp:nvSpPr>
        <dsp:cNvPr id="0" name=""/>
        <dsp:cNvSpPr/>
      </dsp:nvSpPr>
      <dsp:spPr>
        <a:xfrm>
          <a:off x="832476" y="2116999"/>
          <a:ext cx="6403186" cy="42351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616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Ability to trust others and form relationships</a:t>
          </a:r>
        </a:p>
      </dsp:txBody>
      <dsp:txXfrm>
        <a:off x="832476" y="2116999"/>
        <a:ext cx="6403186" cy="423512"/>
      </dsp:txXfrm>
    </dsp:sp>
    <dsp:sp modelId="{6057307E-A2D9-E94A-94AD-C4D642DC7FC0}">
      <dsp:nvSpPr>
        <dsp:cNvPr id="0" name=""/>
        <dsp:cNvSpPr/>
      </dsp:nvSpPr>
      <dsp:spPr>
        <a:xfrm>
          <a:off x="567780" y="2064060"/>
          <a:ext cx="529390" cy="52939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478FDC-6644-9747-8E06-659EB00C8E41}">
      <dsp:nvSpPr>
        <dsp:cNvPr id="0" name=""/>
        <dsp:cNvSpPr/>
      </dsp:nvSpPr>
      <dsp:spPr>
        <a:xfrm>
          <a:off x="673176" y="2752187"/>
          <a:ext cx="6562486" cy="42351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616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Ability to form a coherent and positive identity</a:t>
          </a:r>
        </a:p>
      </dsp:txBody>
      <dsp:txXfrm>
        <a:off x="673176" y="2752187"/>
        <a:ext cx="6562486" cy="423512"/>
      </dsp:txXfrm>
    </dsp:sp>
    <dsp:sp modelId="{58111FC1-141E-9448-8154-5F78D2DFDD19}">
      <dsp:nvSpPr>
        <dsp:cNvPr id="0" name=""/>
        <dsp:cNvSpPr/>
      </dsp:nvSpPr>
      <dsp:spPr>
        <a:xfrm>
          <a:off x="408480" y="2699248"/>
          <a:ext cx="529390" cy="52939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25D331-24BA-F547-9186-2FA8F394B2D3}">
      <dsp:nvSpPr>
        <dsp:cNvPr id="0" name=""/>
        <dsp:cNvSpPr/>
      </dsp:nvSpPr>
      <dsp:spPr>
        <a:xfrm>
          <a:off x="324808" y="3387375"/>
          <a:ext cx="6910854" cy="4235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616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Effectiveness in navigating life changes and envisioning a future</a:t>
          </a:r>
        </a:p>
      </dsp:txBody>
      <dsp:txXfrm>
        <a:off x="324808" y="3387375"/>
        <a:ext cx="6910854" cy="423512"/>
      </dsp:txXfrm>
    </dsp:sp>
    <dsp:sp modelId="{7E4E94AE-F6DF-C04B-AAFB-CF4C7F13548C}">
      <dsp:nvSpPr>
        <dsp:cNvPr id="0" name=""/>
        <dsp:cNvSpPr/>
      </dsp:nvSpPr>
      <dsp:spPr>
        <a:xfrm>
          <a:off x="60112" y="3334436"/>
          <a:ext cx="529390" cy="5293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4DD0-BF3E-084E-8E0C-4ACA31380100}">
      <dsp:nvSpPr>
        <dsp:cNvPr id="0" name=""/>
        <dsp:cNvSpPr/>
      </dsp:nvSpPr>
      <dsp:spPr>
        <a:xfrm>
          <a:off x="0" y="222059"/>
          <a:ext cx="7766447" cy="105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2763" tIns="291592" rIns="602763"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As a child, getting into fights and struggling to get along with peers</a:t>
          </a:r>
        </a:p>
        <a:p>
          <a:pPr marL="114300" lvl="1" indent="-114300" algn="l" defTabSz="666750">
            <a:lnSpc>
              <a:spcPct val="90000"/>
            </a:lnSpc>
            <a:spcBef>
              <a:spcPct val="0"/>
            </a:spcBef>
            <a:spcAft>
              <a:spcPct val="15000"/>
            </a:spcAft>
            <a:buChar char="•"/>
          </a:pPr>
          <a:r>
            <a:rPr lang="en-US" altLang="en-US" sz="1500" kern="1200" dirty="0"/>
            <a:t>Appears to struggle to build trust with school counselor as child</a:t>
          </a:r>
        </a:p>
        <a:p>
          <a:pPr marL="114300" lvl="1" indent="-114300" algn="l" defTabSz="666750">
            <a:lnSpc>
              <a:spcPct val="90000"/>
            </a:lnSpc>
            <a:spcBef>
              <a:spcPct val="0"/>
            </a:spcBef>
            <a:spcAft>
              <a:spcPct val="15000"/>
            </a:spcAft>
            <a:buChar char="•"/>
          </a:pPr>
          <a:endParaRPr lang="en-US" altLang="en-US" sz="1500" kern="1200" dirty="0"/>
        </a:p>
      </dsp:txBody>
      <dsp:txXfrm>
        <a:off x="0" y="222059"/>
        <a:ext cx="7766447" cy="1058400"/>
      </dsp:txXfrm>
    </dsp:sp>
    <dsp:sp modelId="{A03F9F7E-E4E9-194E-B981-2C97BA3BC7BC}">
      <dsp:nvSpPr>
        <dsp:cNvPr id="0" name=""/>
        <dsp:cNvSpPr/>
      </dsp:nvSpPr>
      <dsp:spPr>
        <a:xfrm>
          <a:off x="424937" y="0"/>
          <a:ext cx="5436512"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87" tIns="0" rIns="205487" bIns="0" numCol="1" spcCol="1270" anchor="ctr" anchorCtr="0">
          <a:noAutofit/>
        </a:bodyPr>
        <a:lstStyle/>
        <a:p>
          <a:pPr marL="0" lvl="0" indent="0" algn="l" defTabSz="666750">
            <a:lnSpc>
              <a:spcPct val="90000"/>
            </a:lnSpc>
            <a:spcBef>
              <a:spcPct val="0"/>
            </a:spcBef>
            <a:spcAft>
              <a:spcPct val="35000"/>
            </a:spcAft>
            <a:buNone/>
          </a:pPr>
          <a:r>
            <a:rPr lang="en-US" sz="1500" kern="1200" dirty="0"/>
            <a:t>Ability to trust others and form adaptive relationships</a:t>
          </a:r>
        </a:p>
      </dsp:txBody>
      <dsp:txXfrm>
        <a:off x="445112" y="20175"/>
        <a:ext cx="5396162" cy="372930"/>
      </dsp:txXfrm>
    </dsp:sp>
    <dsp:sp modelId="{06618A4A-7C49-A94C-81A8-AC1DF9C7BFA6}">
      <dsp:nvSpPr>
        <dsp:cNvPr id="0" name=""/>
        <dsp:cNvSpPr/>
      </dsp:nvSpPr>
      <dsp:spPr>
        <a:xfrm>
          <a:off x="0" y="1562699"/>
          <a:ext cx="7766447" cy="8379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2763" tIns="291592" rIns="602763"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Trouble with attention and focus</a:t>
          </a:r>
        </a:p>
        <a:p>
          <a:pPr marL="114300" lvl="1" indent="-114300" algn="l" defTabSz="666750">
            <a:lnSpc>
              <a:spcPct val="90000"/>
            </a:lnSpc>
            <a:spcBef>
              <a:spcPct val="0"/>
            </a:spcBef>
            <a:spcAft>
              <a:spcPct val="15000"/>
            </a:spcAft>
            <a:buChar char="•"/>
          </a:pPr>
          <a:r>
            <a:rPr lang="en-US" altLang="en-US" sz="1500" kern="1200" dirty="0"/>
            <a:t>“Hyperactive”</a:t>
          </a:r>
        </a:p>
      </dsp:txBody>
      <dsp:txXfrm>
        <a:off x="0" y="1562699"/>
        <a:ext cx="7766447" cy="837900"/>
      </dsp:txXfrm>
    </dsp:sp>
    <dsp:sp modelId="{2D829AC5-7A5E-3547-87A5-847A753BE5B1}">
      <dsp:nvSpPr>
        <dsp:cNvPr id="0" name=""/>
        <dsp:cNvSpPr/>
      </dsp:nvSpPr>
      <dsp:spPr>
        <a:xfrm>
          <a:off x="388322" y="1356059"/>
          <a:ext cx="5436512"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87" tIns="0" rIns="205487"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Increased Arousal</a:t>
          </a:r>
        </a:p>
      </dsp:txBody>
      <dsp:txXfrm>
        <a:off x="408497" y="1376234"/>
        <a:ext cx="5396162" cy="372930"/>
      </dsp:txXfrm>
    </dsp:sp>
    <dsp:sp modelId="{C8E812EE-D9CD-9A49-B87B-9E24E9EBF9DE}">
      <dsp:nvSpPr>
        <dsp:cNvPr id="0" name=""/>
        <dsp:cNvSpPr/>
      </dsp:nvSpPr>
      <dsp:spPr>
        <a:xfrm>
          <a:off x="0" y="2682839"/>
          <a:ext cx="7766447" cy="105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2763" tIns="291592" rIns="602763"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As a child, sometimes “explodes” or acts aggressive </a:t>
          </a:r>
        </a:p>
        <a:p>
          <a:pPr marL="114300" lvl="1" indent="-114300" algn="l" defTabSz="666750">
            <a:lnSpc>
              <a:spcPct val="90000"/>
            </a:lnSpc>
            <a:spcBef>
              <a:spcPct val="0"/>
            </a:spcBef>
            <a:spcAft>
              <a:spcPct val="15000"/>
            </a:spcAft>
            <a:buChar char="•"/>
          </a:pPr>
          <a:r>
            <a:rPr lang="en-US" altLang="en-US" sz="1500" kern="1200" dirty="0"/>
            <a:t>Other times, appears to “go off into another world”</a:t>
          </a:r>
        </a:p>
        <a:p>
          <a:pPr marL="114300" lvl="1" indent="-114300" algn="l" defTabSz="666750">
            <a:lnSpc>
              <a:spcPct val="90000"/>
            </a:lnSpc>
            <a:spcBef>
              <a:spcPct val="0"/>
            </a:spcBef>
            <a:spcAft>
              <a:spcPct val="15000"/>
            </a:spcAft>
            <a:buChar char="•"/>
          </a:pPr>
          <a:r>
            <a:rPr lang="en-US" altLang="en-US" sz="1500" kern="1200" dirty="0"/>
            <a:t>As a young adult, feels angry and struggles to calm down</a:t>
          </a:r>
        </a:p>
      </dsp:txBody>
      <dsp:txXfrm>
        <a:off x="0" y="2682839"/>
        <a:ext cx="7766447" cy="1058400"/>
      </dsp:txXfrm>
    </dsp:sp>
    <dsp:sp modelId="{0DC4BCB4-0331-6E4F-AA0E-FC5E0A9669A7}">
      <dsp:nvSpPr>
        <dsp:cNvPr id="0" name=""/>
        <dsp:cNvSpPr/>
      </dsp:nvSpPr>
      <dsp:spPr>
        <a:xfrm>
          <a:off x="388322" y="2476199"/>
          <a:ext cx="5436512"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87" tIns="0" rIns="205487"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Emotion Regulation and Dissociation</a:t>
          </a:r>
        </a:p>
      </dsp:txBody>
      <dsp:txXfrm>
        <a:off x="408497" y="2496374"/>
        <a:ext cx="5396162" cy="372930"/>
      </dsp:txXfrm>
    </dsp:sp>
    <dsp:sp modelId="{C6F81214-381B-5E43-B625-158DD4AEC452}">
      <dsp:nvSpPr>
        <dsp:cNvPr id="0" name=""/>
        <dsp:cNvSpPr/>
      </dsp:nvSpPr>
      <dsp:spPr>
        <a:xfrm>
          <a:off x="0" y="4023480"/>
          <a:ext cx="7766447" cy="8379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2763" tIns="291592" rIns="602763" bIns="106680"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a:t>Struggles to name any positive qualities or attributes</a:t>
          </a:r>
        </a:p>
        <a:p>
          <a:pPr marL="114300" lvl="1" indent="-114300" algn="l" defTabSz="666750">
            <a:lnSpc>
              <a:spcPct val="90000"/>
            </a:lnSpc>
            <a:spcBef>
              <a:spcPct val="0"/>
            </a:spcBef>
            <a:spcAft>
              <a:spcPct val="15000"/>
            </a:spcAft>
            <a:buChar char="•"/>
          </a:pPr>
          <a:r>
            <a:rPr lang="en-US" altLang="en-US" sz="1500" kern="1200" dirty="0"/>
            <a:t>Thinking his child and partner might be “better off without” him</a:t>
          </a:r>
        </a:p>
      </dsp:txBody>
      <dsp:txXfrm>
        <a:off x="0" y="4023480"/>
        <a:ext cx="7766447" cy="837900"/>
      </dsp:txXfrm>
    </dsp:sp>
    <dsp:sp modelId="{DA4EBE0D-85D7-784A-818F-EE14BF619B7D}">
      <dsp:nvSpPr>
        <dsp:cNvPr id="0" name=""/>
        <dsp:cNvSpPr/>
      </dsp:nvSpPr>
      <dsp:spPr>
        <a:xfrm>
          <a:off x="388322" y="3816840"/>
          <a:ext cx="5436512"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487" tIns="0" rIns="205487" bIns="0" numCol="1" spcCol="1270" anchor="ctr" anchorCtr="0">
          <a:noAutofit/>
        </a:bodyPr>
        <a:lstStyle/>
        <a:p>
          <a:pPr marL="0" lvl="0" indent="0" algn="l" defTabSz="666750">
            <a:lnSpc>
              <a:spcPct val="90000"/>
            </a:lnSpc>
            <a:spcBef>
              <a:spcPct val="0"/>
            </a:spcBef>
            <a:spcAft>
              <a:spcPct val="35000"/>
            </a:spcAft>
            <a:buNone/>
          </a:pPr>
          <a:r>
            <a:rPr lang="en-US" altLang="en-US" sz="1500" b="1" kern="1200" dirty="0"/>
            <a:t>Self-concept</a:t>
          </a:r>
        </a:p>
      </dsp:txBody>
      <dsp:txXfrm>
        <a:off x="408497" y="3837015"/>
        <a:ext cx="539616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E3892-B571-A04F-8492-F38139BB012E}"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1F033-A1C5-E64A-BE4E-6C9D267F5950}" type="slidenum">
              <a:rPr lang="en-US" smtClean="0"/>
              <a:t>‹#›</a:t>
            </a:fld>
            <a:endParaRPr lang="en-US"/>
          </a:p>
        </p:txBody>
      </p:sp>
    </p:spTree>
    <p:extLst>
      <p:ext uri="{BB962C8B-B14F-4D97-AF65-F5344CB8AC3E}">
        <p14:creationId xmlns:p14="http://schemas.microsoft.com/office/powerpoint/2010/main" val="133478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8693281/#bib15"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cbi.nlm.nih.gov/pmc/articles/PMC8693281/#bib1"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1F033-A1C5-E64A-BE4E-6C9D267F5950}" type="slidenum">
              <a:rPr lang="en-US" smtClean="0"/>
              <a:t>2</a:t>
            </a:fld>
            <a:endParaRPr lang="en-US"/>
          </a:p>
        </p:txBody>
      </p:sp>
    </p:spTree>
    <p:extLst>
      <p:ext uri="{BB962C8B-B14F-4D97-AF65-F5344CB8AC3E}">
        <p14:creationId xmlns:p14="http://schemas.microsoft.com/office/powerpoint/2010/main" val="255424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Theresa</a:t>
            </a:r>
          </a:p>
          <a:p>
            <a:r>
              <a:rPr lang="en-US" sz="1200" b="0" i="0" u="none" strike="noStrike" kern="1200" dirty="0">
                <a:solidFill>
                  <a:schemeClr val="tx1"/>
                </a:solidFill>
                <a:effectLst/>
                <a:latin typeface="+mn-lt"/>
                <a:ea typeface="+mn-ea"/>
                <a:cs typeface="+mn-cs"/>
              </a:rPr>
              <a:t>As the number</a:t>
            </a:r>
            <a:r>
              <a:rPr lang="en-US" sz="1200" b="0" i="0" u="none" strike="noStrike" kern="1200" baseline="0" dirty="0">
                <a:solidFill>
                  <a:schemeClr val="tx1"/>
                </a:solidFill>
                <a:effectLst/>
                <a:latin typeface="+mn-lt"/>
                <a:ea typeface="+mn-ea"/>
                <a:cs typeface="+mn-cs"/>
              </a:rPr>
              <a:t> of ACES increases so do the risk of experiencing these negative outcomes</a:t>
            </a: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know that increased stress can actually change the way your brain develops, underdeveloped neuropathways.  How do you build upon that?</a:t>
            </a:r>
            <a:endParaRPr lang="en-US"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in turn impacts your social, emotional, cognitive</a:t>
            </a:r>
            <a:r>
              <a:rPr lang="en-US" sz="1200" b="0" i="0" u="none" strike="noStrike" kern="1200" baseline="0" dirty="0">
                <a:solidFill>
                  <a:schemeClr val="tx1"/>
                </a:solidFill>
                <a:effectLst/>
                <a:latin typeface="+mn-lt"/>
                <a:ea typeface="+mn-ea"/>
                <a:cs typeface="+mn-cs"/>
              </a:rPr>
              <a:t> development (we need healthy thriving neuropathways to build these skills).</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Young children face a 76% likelihood of having one or more delays in their language, emotional, or brain development if exposed to 5 or more significant adverse experiences in the first 3 years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When you are struggling to keep up with peers/</a:t>
            </a:r>
            <a:r>
              <a:rPr lang="en-US" sz="1200" b="0" i="0" u="none" strike="noStrike" kern="1200" baseline="0" dirty="0">
                <a:solidFill>
                  <a:schemeClr val="tx1"/>
                </a:solidFill>
                <a:effectLst/>
                <a:latin typeface="+mn-lt"/>
                <a:ea typeface="+mn-ea"/>
                <a:cs typeface="+mn-cs"/>
              </a:rPr>
              <a:t> the general population people sometimes adopt </a:t>
            </a:r>
            <a:r>
              <a:rPr lang="en-US" sz="1200" b="0" i="0" u="none" strike="noStrike" kern="1200" dirty="0">
                <a:solidFill>
                  <a:schemeClr val="tx1"/>
                </a:solidFill>
                <a:effectLst/>
                <a:latin typeface="+mn-lt"/>
                <a:ea typeface="+mn-ea"/>
                <a:cs typeface="+mn-cs"/>
              </a:rPr>
              <a:t>risky health behaviors – over-eating for comfort,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smoking, alcoholism, drugs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can lead to chronic health conditions- obesity, diabetes, depression, heart disease</a:t>
            </a:r>
          </a:p>
          <a:p>
            <a:r>
              <a:rPr lang="en-US" sz="1200" b="0" i="0" u="none" strike="noStrike" kern="1200" dirty="0">
                <a:solidFill>
                  <a:schemeClr val="tx1"/>
                </a:solidFill>
                <a:effectLst/>
                <a:latin typeface="+mn-lt"/>
                <a:ea typeface="+mn-ea"/>
                <a:cs typeface="+mn-cs"/>
              </a:rPr>
              <a:t>low life potential- academic achievement and graduation rates, lost time at work </a:t>
            </a:r>
          </a:p>
          <a:p>
            <a:r>
              <a:rPr lang="en-US" sz="1200" b="0" i="0" u="none" strike="noStrike" kern="1200" dirty="0">
                <a:solidFill>
                  <a:schemeClr val="tx1"/>
                </a:solidFill>
                <a:effectLst/>
                <a:latin typeface="+mn-lt"/>
                <a:ea typeface="+mn-ea"/>
                <a:cs typeface="+mn-cs"/>
              </a:rPr>
              <a:t>and</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early death.</a:t>
            </a:r>
          </a:p>
          <a:p>
            <a:endParaRPr lang="en-US" sz="1200" b="0" i="0" u="none" strike="noStrike" kern="1200" dirty="0">
              <a:solidFill>
                <a:schemeClr val="tx1"/>
              </a:solidFill>
              <a:effectLst/>
              <a:latin typeface="+mn-lt"/>
              <a:ea typeface="+mn-ea"/>
              <a:cs typeface="+mn-cs"/>
            </a:endParaRPr>
          </a:p>
          <a:p>
            <a:r>
              <a:rPr lang="en-US" baseline="0" dirty="0"/>
              <a:t>75% of the ACES participants in the Kaiser study were white.  75% had at least some college experiences.</a:t>
            </a:r>
          </a:p>
          <a:p>
            <a:endParaRPr lang="en-US" baseline="0" dirty="0"/>
          </a:p>
          <a:p>
            <a:r>
              <a:rPr lang="en-US" dirty="0"/>
              <a:t>So what does that mean for children and families who also</a:t>
            </a:r>
            <a:r>
              <a:rPr lang="en-US" baseline="0" dirty="0"/>
              <a:t> experience oppression, discrimination, racism</a:t>
            </a:r>
          </a:p>
          <a:p>
            <a:endParaRPr lang="en-US" baseline="0" dirty="0"/>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54D3AB-06ED-4058-A36E-D52748B7898F}" type="slidenum">
              <a:rPr lang="en-US" smtClean="0"/>
              <a:t>11</a:t>
            </a:fld>
            <a:endParaRPr lang="en-US" dirty="0"/>
          </a:p>
        </p:txBody>
      </p:sp>
    </p:spTree>
    <p:extLst>
      <p:ext uri="{BB962C8B-B14F-4D97-AF65-F5344CB8AC3E}">
        <p14:creationId xmlns:p14="http://schemas.microsoft.com/office/powerpoint/2010/main" val="422115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baseline="0" dirty="0"/>
          </a:p>
          <a:p>
            <a:r>
              <a:rPr lang="en-US" sz="1200" b="0" i="0" kern="1200" dirty="0">
                <a:solidFill>
                  <a:schemeClr val="tx1"/>
                </a:solidFill>
                <a:effectLst/>
                <a:latin typeface="+mn-lt"/>
                <a:ea typeface="+mn-ea"/>
                <a:cs typeface="+mn-cs"/>
              </a:rPr>
              <a:t>ix indicators were based on </a:t>
            </a:r>
            <a:r>
              <a:rPr lang="en-US" sz="1200" b="0" i="0" u="sng" kern="1200" dirty="0" err="1">
                <a:solidFill>
                  <a:schemeClr val="tx1"/>
                </a:solidFill>
                <a:effectLst/>
                <a:latin typeface="+mn-lt"/>
                <a:ea typeface="+mn-ea"/>
                <a:cs typeface="+mn-cs"/>
                <a:hlinkClick r:id="rId3"/>
              </a:rPr>
              <a:t>Felitti</a:t>
            </a:r>
            <a:r>
              <a:rPr lang="en-US" sz="1200" b="0" i="0" u="sng" kern="1200" dirty="0">
                <a:solidFill>
                  <a:schemeClr val="tx1"/>
                </a:solidFill>
                <a:effectLst/>
                <a:latin typeface="+mn-lt"/>
                <a:ea typeface="+mn-ea"/>
                <a:cs typeface="+mn-cs"/>
                <a:hlinkClick r:id="rId3"/>
              </a:rPr>
              <a:t> et al.’s (1998)</a:t>
            </a:r>
            <a:r>
              <a:rPr lang="en-US" sz="1200" b="0" i="0" kern="1200" dirty="0">
                <a:solidFill>
                  <a:schemeClr val="tx1"/>
                </a:solidFill>
                <a:effectLst/>
                <a:latin typeface="+mn-lt"/>
                <a:ea typeface="+mn-ea"/>
                <a:cs typeface="+mn-cs"/>
              </a:rPr>
              <a:t> landmark study: physical and psychological abuse and parental domestic violence, depression, substance use, and incarceration. Two indicators were from </a:t>
            </a:r>
            <a:r>
              <a:rPr lang="en-US" sz="1200" b="0" i="0" u="sng" kern="1200" dirty="0" err="1">
                <a:solidFill>
                  <a:schemeClr val="tx1"/>
                </a:solidFill>
                <a:effectLst/>
                <a:latin typeface="+mn-lt"/>
                <a:ea typeface="+mn-ea"/>
                <a:cs typeface="+mn-cs"/>
                <a:hlinkClick r:id="rId4"/>
              </a:rPr>
              <a:t>Anda</a:t>
            </a:r>
            <a:r>
              <a:rPr lang="en-US" sz="1200" b="0" i="0" u="sng" kern="1200" dirty="0">
                <a:solidFill>
                  <a:schemeClr val="tx1"/>
                </a:solidFill>
                <a:effectLst/>
                <a:latin typeface="+mn-lt"/>
                <a:ea typeface="+mn-ea"/>
                <a:cs typeface="+mn-cs"/>
                <a:hlinkClick r:id="rId4"/>
              </a:rPr>
              <a:t> et al.’s (2006)</a:t>
            </a:r>
            <a:r>
              <a:rPr lang="en-US" sz="1200" b="0" i="0" kern="1200" dirty="0">
                <a:solidFill>
                  <a:schemeClr val="tx1"/>
                </a:solidFill>
                <a:effectLst/>
                <a:latin typeface="+mn-lt"/>
                <a:ea typeface="+mn-ea"/>
                <a:cs typeface="+mn-cs"/>
              </a:rPr>
              <a:t> subsequent data collection: neglect and parental divorce/separation. Among our contributions to the literature is to include two additional indicators—economic hardship and maternal education—which have been found to have strong influences on children's mental health and which we use to capture socioeconomic adversity (Hughes et al., 2017). The FFCWS does not include sexual abuse by a household member.</a:t>
            </a:r>
          </a:p>
          <a:p>
            <a:endParaRPr lang="en-US" baseline="0" dirty="0"/>
          </a:p>
          <a:p>
            <a:r>
              <a:rPr lang="en-US" baseline="0" dirty="0"/>
              <a:t>The ACES studies also revealed some striking disparities</a:t>
            </a:r>
          </a:p>
          <a:p>
            <a:endParaRPr lang="en-US" dirty="0"/>
          </a:p>
          <a:p>
            <a:r>
              <a:rPr lang="en-US" dirty="0"/>
              <a:t>Further research revealed that Adverse</a:t>
            </a:r>
            <a:r>
              <a:rPr lang="en-US" baseline="0" dirty="0"/>
              <a:t> childhood experiences, including experiences of potentially traumatic events, disproportionately affect children in racial minority groups and families with lower incomes.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families we strive to serve at the CCTC often fall into one or both of those groups – and thus are more likely to be disproportionately exposed to ACES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financial hardship;</a:t>
            </a:r>
          </a:p>
          <a:p>
            <a:r>
              <a:rPr lang="en-US" sz="1200" b="0" i="0" kern="1200" dirty="0">
                <a:solidFill>
                  <a:schemeClr val="tx1"/>
                </a:solidFill>
                <a:effectLst/>
                <a:latin typeface="+mn-lt"/>
                <a:ea typeface="+mn-ea"/>
                <a:cs typeface="+mn-cs"/>
              </a:rPr>
              <a:t>2. parental divorce/separation;</a:t>
            </a:r>
          </a:p>
          <a:p>
            <a:r>
              <a:rPr lang="en-US" sz="1200" b="0" i="0" kern="1200" dirty="0">
                <a:solidFill>
                  <a:schemeClr val="tx1"/>
                </a:solidFill>
                <a:effectLst/>
                <a:latin typeface="+mn-lt"/>
                <a:ea typeface="+mn-ea"/>
                <a:cs typeface="+mn-cs"/>
              </a:rPr>
              <a:t>3. parental death;</a:t>
            </a:r>
          </a:p>
          <a:p>
            <a:r>
              <a:rPr lang="en-US" sz="1200" b="0" i="0" kern="1200" dirty="0">
                <a:solidFill>
                  <a:schemeClr val="tx1"/>
                </a:solidFill>
                <a:effectLst/>
                <a:latin typeface="+mn-lt"/>
                <a:ea typeface="+mn-ea"/>
                <a:cs typeface="+mn-cs"/>
              </a:rPr>
              <a:t>4. parental imprisonment;</a:t>
            </a:r>
          </a:p>
          <a:p>
            <a:r>
              <a:rPr lang="en-US" sz="1200" b="0" i="0" kern="1200" dirty="0">
                <a:solidFill>
                  <a:schemeClr val="tx1"/>
                </a:solidFill>
                <a:effectLst/>
                <a:latin typeface="+mn-lt"/>
                <a:ea typeface="+mn-ea"/>
                <a:cs typeface="+mn-cs"/>
              </a:rPr>
              <a:t>5. witness to domestic violence;</a:t>
            </a:r>
          </a:p>
          <a:p>
            <a:r>
              <a:rPr lang="en-US" sz="1200" b="0" i="0" kern="1200" dirty="0">
                <a:solidFill>
                  <a:schemeClr val="tx1"/>
                </a:solidFill>
                <a:effectLst/>
                <a:latin typeface="+mn-lt"/>
                <a:ea typeface="+mn-ea"/>
                <a:cs typeface="+mn-cs"/>
              </a:rPr>
              <a:t>6. victim or witness of neighborhood violence;</a:t>
            </a:r>
          </a:p>
          <a:p>
            <a:r>
              <a:rPr lang="en-US" sz="1200" b="0" i="0" kern="1200" dirty="0">
                <a:solidFill>
                  <a:schemeClr val="tx1"/>
                </a:solidFill>
                <a:effectLst/>
                <a:latin typeface="+mn-lt"/>
                <a:ea typeface="+mn-ea"/>
                <a:cs typeface="+mn-cs"/>
              </a:rPr>
              <a:t>7. lived with mentally ill/suicidal person;</a:t>
            </a:r>
          </a:p>
          <a:p>
            <a:r>
              <a:rPr lang="en-US" sz="1200" b="0" i="0" kern="1200" dirty="0">
                <a:solidFill>
                  <a:schemeClr val="tx1"/>
                </a:solidFill>
                <a:effectLst/>
                <a:latin typeface="+mn-lt"/>
                <a:ea typeface="+mn-ea"/>
                <a:cs typeface="+mn-cs"/>
              </a:rPr>
              <a:t>8. lived with someone with alcohol/drug problem; and</a:t>
            </a:r>
          </a:p>
          <a:p>
            <a:r>
              <a:rPr lang="en-US" sz="1200" b="0" i="0" kern="1200" dirty="0">
                <a:solidFill>
                  <a:schemeClr val="tx1"/>
                </a:solidFill>
                <a:effectLst/>
                <a:latin typeface="+mn-lt"/>
                <a:ea typeface="+mn-ea"/>
                <a:cs typeface="+mn-cs"/>
              </a:rPr>
              <a:t>9. treated unfairly because of race/ethnicity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12159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baseline="0" dirty="0"/>
          </a:p>
          <a:p>
            <a:r>
              <a:rPr lang="en-US" baseline="0" dirty="0"/>
              <a:t>The ACES studies also revealed some striking disparities</a:t>
            </a:r>
          </a:p>
          <a:p>
            <a:endParaRPr lang="en-US" dirty="0"/>
          </a:p>
          <a:p>
            <a:r>
              <a:rPr lang="en-US" dirty="0"/>
              <a:t>Further research revealed that Adverse</a:t>
            </a:r>
            <a:r>
              <a:rPr lang="en-US" baseline="0" dirty="0"/>
              <a:t> childhood experiences, including experiences of potentially traumatic events, disproportionately affect children in racial minority groups and families with lower incomes.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families we strive to serve at the CCTC often fall into one or both of those groups – and thus are more likely to be disproportionately exposed to ACES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financial hardship;</a:t>
            </a:r>
          </a:p>
          <a:p>
            <a:r>
              <a:rPr lang="en-US" sz="1200" b="0" i="0" kern="1200" dirty="0">
                <a:solidFill>
                  <a:schemeClr val="tx1"/>
                </a:solidFill>
                <a:effectLst/>
                <a:latin typeface="+mn-lt"/>
                <a:ea typeface="+mn-ea"/>
                <a:cs typeface="+mn-cs"/>
              </a:rPr>
              <a:t>2. parental divorce/separation;</a:t>
            </a:r>
          </a:p>
          <a:p>
            <a:r>
              <a:rPr lang="en-US" sz="1200" b="0" i="0" kern="1200" dirty="0">
                <a:solidFill>
                  <a:schemeClr val="tx1"/>
                </a:solidFill>
                <a:effectLst/>
                <a:latin typeface="+mn-lt"/>
                <a:ea typeface="+mn-ea"/>
                <a:cs typeface="+mn-cs"/>
              </a:rPr>
              <a:t>3. parental death;</a:t>
            </a:r>
          </a:p>
          <a:p>
            <a:r>
              <a:rPr lang="en-US" sz="1200" b="0" i="0" kern="1200" dirty="0">
                <a:solidFill>
                  <a:schemeClr val="tx1"/>
                </a:solidFill>
                <a:effectLst/>
                <a:latin typeface="+mn-lt"/>
                <a:ea typeface="+mn-ea"/>
                <a:cs typeface="+mn-cs"/>
              </a:rPr>
              <a:t>4. parental imprisonment;</a:t>
            </a:r>
          </a:p>
          <a:p>
            <a:r>
              <a:rPr lang="en-US" sz="1200" b="0" i="0" kern="1200" dirty="0">
                <a:solidFill>
                  <a:schemeClr val="tx1"/>
                </a:solidFill>
                <a:effectLst/>
                <a:latin typeface="+mn-lt"/>
                <a:ea typeface="+mn-ea"/>
                <a:cs typeface="+mn-cs"/>
              </a:rPr>
              <a:t>5. witness to domestic violence;</a:t>
            </a:r>
          </a:p>
          <a:p>
            <a:r>
              <a:rPr lang="en-US" sz="1200" b="0" i="0" kern="1200" dirty="0">
                <a:solidFill>
                  <a:schemeClr val="tx1"/>
                </a:solidFill>
                <a:effectLst/>
                <a:latin typeface="+mn-lt"/>
                <a:ea typeface="+mn-ea"/>
                <a:cs typeface="+mn-cs"/>
              </a:rPr>
              <a:t>6. victim or witness of neighborhood violence;</a:t>
            </a:r>
          </a:p>
          <a:p>
            <a:r>
              <a:rPr lang="en-US" sz="1200" b="0" i="0" kern="1200" dirty="0">
                <a:solidFill>
                  <a:schemeClr val="tx1"/>
                </a:solidFill>
                <a:effectLst/>
                <a:latin typeface="+mn-lt"/>
                <a:ea typeface="+mn-ea"/>
                <a:cs typeface="+mn-cs"/>
              </a:rPr>
              <a:t>7. lived with mentally ill/suicidal person;</a:t>
            </a:r>
          </a:p>
          <a:p>
            <a:r>
              <a:rPr lang="en-US" sz="1200" b="0" i="0" kern="1200" dirty="0">
                <a:solidFill>
                  <a:schemeClr val="tx1"/>
                </a:solidFill>
                <a:effectLst/>
                <a:latin typeface="+mn-lt"/>
                <a:ea typeface="+mn-ea"/>
                <a:cs typeface="+mn-cs"/>
              </a:rPr>
              <a:t>8. lived with someone with alcohol/drug problem; and</a:t>
            </a:r>
          </a:p>
          <a:p>
            <a:r>
              <a:rPr lang="en-US" sz="1200" b="0" i="0" kern="1200" dirty="0">
                <a:solidFill>
                  <a:schemeClr val="tx1"/>
                </a:solidFill>
                <a:effectLst/>
                <a:latin typeface="+mn-lt"/>
                <a:ea typeface="+mn-ea"/>
                <a:cs typeface="+mn-cs"/>
              </a:rPr>
              <a:t>9. treated unfairly because of race/ethnicity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46545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r>
              <a:rPr lang="en-US" sz="1200" b="0" i="0" kern="1200" dirty="0">
                <a:solidFill>
                  <a:schemeClr val="tx1"/>
                </a:solidFill>
                <a:effectLst/>
                <a:latin typeface="+mn-lt"/>
                <a:ea typeface="+mn-ea"/>
                <a:cs typeface="+mn-cs"/>
              </a:rPr>
              <a:t>ACE scores were significantly higher among Blacks, Hispanics, and American Indians than Whites (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.01). ACE scores were also significantly higher among poor than non-poor participants (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.01).</a:t>
            </a:r>
            <a:r>
              <a:rPr lang="en-US" dirty="0"/>
              <a:t>Catharine</a:t>
            </a:r>
          </a:p>
          <a:p>
            <a:endParaRPr lang="en-US" baseline="0" dirty="0"/>
          </a:p>
          <a:p>
            <a:endParaRPr lang="en-US" baseline="0" dirty="0"/>
          </a:p>
          <a:p>
            <a:r>
              <a:rPr lang="en-US" baseline="0" dirty="0"/>
              <a:t>The ACES studies also revealed some striking disparities</a:t>
            </a:r>
          </a:p>
          <a:p>
            <a:endParaRPr lang="en-US" dirty="0"/>
          </a:p>
          <a:p>
            <a:r>
              <a:rPr lang="en-US" dirty="0"/>
              <a:t>Further research revealed that Adverse</a:t>
            </a:r>
            <a:r>
              <a:rPr lang="en-US" baseline="0" dirty="0"/>
              <a:t> childhood experiences, including experiences of potentially traumatic events, disproportionately affect children in racial minority groups and families with lower incomes.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families we strive to serve at the CCTC often fall into one or both of those groups – and thus are more likely to be disproportionately exposed to ACES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financial hardship;</a:t>
            </a:r>
          </a:p>
          <a:p>
            <a:r>
              <a:rPr lang="en-US" sz="1200" b="0" i="0" kern="1200" dirty="0">
                <a:solidFill>
                  <a:schemeClr val="tx1"/>
                </a:solidFill>
                <a:effectLst/>
                <a:latin typeface="+mn-lt"/>
                <a:ea typeface="+mn-ea"/>
                <a:cs typeface="+mn-cs"/>
              </a:rPr>
              <a:t>2. parental divorce/separation;</a:t>
            </a:r>
          </a:p>
          <a:p>
            <a:r>
              <a:rPr lang="en-US" sz="1200" b="0" i="0" kern="1200" dirty="0">
                <a:solidFill>
                  <a:schemeClr val="tx1"/>
                </a:solidFill>
                <a:effectLst/>
                <a:latin typeface="+mn-lt"/>
                <a:ea typeface="+mn-ea"/>
                <a:cs typeface="+mn-cs"/>
              </a:rPr>
              <a:t>3. parental death;</a:t>
            </a:r>
          </a:p>
          <a:p>
            <a:r>
              <a:rPr lang="en-US" sz="1200" b="0" i="0" kern="1200" dirty="0">
                <a:solidFill>
                  <a:schemeClr val="tx1"/>
                </a:solidFill>
                <a:effectLst/>
                <a:latin typeface="+mn-lt"/>
                <a:ea typeface="+mn-ea"/>
                <a:cs typeface="+mn-cs"/>
              </a:rPr>
              <a:t>4. parental imprisonment;</a:t>
            </a:r>
          </a:p>
          <a:p>
            <a:r>
              <a:rPr lang="en-US" sz="1200" b="0" i="0" kern="1200" dirty="0">
                <a:solidFill>
                  <a:schemeClr val="tx1"/>
                </a:solidFill>
                <a:effectLst/>
                <a:latin typeface="+mn-lt"/>
                <a:ea typeface="+mn-ea"/>
                <a:cs typeface="+mn-cs"/>
              </a:rPr>
              <a:t>5. witness to domestic violence;</a:t>
            </a:r>
          </a:p>
          <a:p>
            <a:r>
              <a:rPr lang="en-US" sz="1200" b="0" i="0" kern="1200" dirty="0">
                <a:solidFill>
                  <a:schemeClr val="tx1"/>
                </a:solidFill>
                <a:effectLst/>
                <a:latin typeface="+mn-lt"/>
                <a:ea typeface="+mn-ea"/>
                <a:cs typeface="+mn-cs"/>
              </a:rPr>
              <a:t>6. victim or witness of neighborhood violence;</a:t>
            </a:r>
          </a:p>
          <a:p>
            <a:r>
              <a:rPr lang="en-US" sz="1200" b="0" i="0" kern="1200" dirty="0">
                <a:solidFill>
                  <a:schemeClr val="tx1"/>
                </a:solidFill>
                <a:effectLst/>
                <a:latin typeface="+mn-lt"/>
                <a:ea typeface="+mn-ea"/>
                <a:cs typeface="+mn-cs"/>
              </a:rPr>
              <a:t>7. lived with mentally ill/suicidal person;</a:t>
            </a:r>
          </a:p>
          <a:p>
            <a:r>
              <a:rPr lang="en-US" sz="1200" b="0" i="0" kern="1200" dirty="0">
                <a:solidFill>
                  <a:schemeClr val="tx1"/>
                </a:solidFill>
                <a:effectLst/>
                <a:latin typeface="+mn-lt"/>
                <a:ea typeface="+mn-ea"/>
                <a:cs typeface="+mn-cs"/>
              </a:rPr>
              <a:t>8. lived with someone with alcohol/drug problem; and</a:t>
            </a:r>
          </a:p>
          <a:p>
            <a:r>
              <a:rPr lang="en-US" sz="1200" b="0" i="0" kern="1200" dirty="0">
                <a:solidFill>
                  <a:schemeClr val="tx1"/>
                </a:solidFill>
                <a:effectLst/>
                <a:latin typeface="+mn-lt"/>
                <a:ea typeface="+mn-ea"/>
                <a:cs typeface="+mn-cs"/>
              </a:rPr>
              <a:t>9. treated unfairly because of race/ethnicity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377366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A91C889-3FB9-45A0-9F38-832D67F3C38D}" type="slidenum">
              <a:rPr lang="en-US" altLang="en-US" smtClean="0"/>
              <a:pPr eaLnBrk="1" hangingPunct="1">
                <a:spcBef>
                  <a:spcPct val="0"/>
                </a:spcBef>
              </a:pPr>
              <a:t>15</a:t>
            </a:fld>
            <a:endParaRPr lang="en-US" altLang="en-US" dirty="0"/>
          </a:p>
        </p:txBody>
      </p:sp>
      <p:sp>
        <p:nvSpPr>
          <p:cNvPr id="2" name="Notes Placeholder 1"/>
          <p:cNvSpPr>
            <a:spLocks noGrp="1"/>
          </p:cNvSpPr>
          <p:nvPr>
            <p:ph type="body" sz="quarter" idx="10"/>
          </p:nvPr>
        </p:nvSpPr>
        <p:spPr/>
        <p:txBody>
          <a:bodyPr/>
          <a:lstStyle/>
          <a:p>
            <a:pPr lvl="0" algn="l"/>
            <a:r>
              <a:rPr lang="en-US" dirty="0"/>
              <a:t>Catharine</a:t>
            </a:r>
          </a:p>
          <a:p>
            <a:pPr lvl="0" algn="l"/>
            <a:r>
              <a:rPr lang="en-US" dirty="0"/>
              <a:t>And</a:t>
            </a:r>
            <a:r>
              <a:rPr lang="en-US" baseline="0" dirty="0"/>
              <a:t> then – again – seeing this play our for our CCTC families – with 92% of participants coming in with two or more identified trauma experiences – </a:t>
            </a:r>
          </a:p>
          <a:p>
            <a:pPr lvl="0" algn="l"/>
            <a:r>
              <a:rPr lang="en-US" baseline="0" dirty="0"/>
              <a:t>we are seeing this </a:t>
            </a:r>
            <a:r>
              <a:rPr lang="en-US" dirty="0"/>
              <a:t>Higher risk for multiple</a:t>
            </a:r>
            <a:r>
              <a:rPr lang="en-US" baseline="0" dirty="0"/>
              <a:t> </a:t>
            </a:r>
            <a:r>
              <a:rPr lang="en-US" dirty="0"/>
              <a:t>trauma exposures and disparities in core resources </a:t>
            </a:r>
          </a:p>
          <a:p>
            <a:endParaRPr lang="en-US" dirty="0"/>
          </a:p>
        </p:txBody>
      </p:sp>
    </p:spTree>
    <p:extLst>
      <p:ext uri="{BB962C8B-B14F-4D97-AF65-F5344CB8AC3E}">
        <p14:creationId xmlns:p14="http://schemas.microsoft.com/office/powerpoint/2010/main" val="17562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Catharine</a:t>
            </a:r>
          </a:p>
          <a:p>
            <a:r>
              <a:rPr lang="en-US" dirty="0"/>
              <a:t>How do</a:t>
            </a:r>
            <a:r>
              <a:rPr lang="en-US" baseline="0" dirty="0"/>
              <a:t> we understand these disparities?? For us – it is about structural or systemic racism.  </a:t>
            </a:r>
          </a:p>
          <a:p>
            <a:endParaRPr lang="en-US" baseline="0" dirty="0"/>
          </a:p>
          <a:p>
            <a:r>
              <a:rPr lang="en-US" baseline="0" dirty="0"/>
              <a:t>This is of course, a huge and complex topic, and we are only going to skim the surface – but we wanted to establish this as a foundation for now, as the way that we are understanding these disparities, the unfair and disproportionate exposure to trauma and ACES for our participants, and how to think about being the most helpful within this context </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Again – such a huge</a:t>
            </a:r>
            <a:r>
              <a:rPr lang="en-US" sz="1200" b="0" i="0" kern="1200" baseline="0" dirty="0">
                <a:solidFill>
                  <a:schemeClr val="tx1"/>
                </a:solidFill>
                <a:effectLst/>
                <a:latin typeface="+mn-lt"/>
                <a:ea typeface="+mn-ea"/>
                <a:cs typeface="+mn-cs"/>
              </a:rPr>
              <a:t> topic.  We are using this definition on the slide – trying to get at this concept of </a:t>
            </a:r>
            <a:r>
              <a:rPr lang="en-US" sz="1200" b="0" i="0" kern="1200" dirty="0">
                <a:solidFill>
                  <a:schemeClr val="tx1"/>
                </a:solidFill>
                <a:effectLst/>
                <a:latin typeface="+mn-lt"/>
                <a:ea typeface="+mn-ea"/>
                <a:cs typeface="+mn-cs"/>
              </a:rPr>
              <a:t>Structural racism as all</a:t>
            </a:r>
            <a:r>
              <a:rPr lang="en-US" sz="1200" b="0" i="0" kern="1200" baseline="0" dirty="0">
                <a:solidFill>
                  <a:schemeClr val="tx1"/>
                </a:solidFill>
                <a:effectLst/>
                <a:latin typeface="+mn-lt"/>
                <a:ea typeface="+mn-ea"/>
                <a:cs typeface="+mn-cs"/>
              </a:rPr>
              <a:t> of the different ways </a:t>
            </a:r>
            <a:r>
              <a:rPr lang="en-US" sz="1200" b="0" i="0" kern="1200" dirty="0">
                <a:solidFill>
                  <a:schemeClr val="tx1"/>
                </a:solidFill>
                <a:effectLst/>
                <a:latin typeface="+mn-lt"/>
                <a:ea typeface="+mn-ea"/>
                <a:cs typeface="+mn-cs"/>
              </a:rPr>
              <a:t>in which societies foster [racial] discrimination, through all of these inequitable</a:t>
            </a:r>
            <a:r>
              <a:rPr lang="en-US" sz="1200" b="0" i="0" kern="1200" baseline="0" dirty="0">
                <a:solidFill>
                  <a:schemeClr val="tx1"/>
                </a:solidFill>
                <a:effectLst/>
                <a:latin typeface="+mn-lt"/>
                <a:ea typeface="+mn-ea"/>
                <a:cs typeface="+mn-cs"/>
              </a:rPr>
              <a:t> systems, beliefs, values, ideologies – in housing, health care, the criminal justice system, media, credit, education – on and on --  that are interconnected, that interact – and  reinforce each other and keep producing disparities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words of a former American Public Health Association president, Dr. </a:t>
            </a:r>
            <a:r>
              <a:rPr lang="en-US" sz="1200" b="0" i="0" kern="1200" dirty="0" err="1">
                <a:solidFill>
                  <a:schemeClr val="tx1"/>
                </a:solidFill>
                <a:effectLst/>
                <a:latin typeface="+mn-lt"/>
                <a:ea typeface="+mn-ea"/>
                <a:cs typeface="+mn-cs"/>
              </a:rPr>
              <a:t>Camara</a:t>
            </a:r>
            <a:r>
              <a:rPr lang="en-US" sz="1200" b="0" i="0" kern="1200" dirty="0">
                <a:solidFill>
                  <a:schemeClr val="tx1"/>
                </a:solidFill>
                <a:effectLst/>
                <a:latin typeface="+mn-lt"/>
                <a:ea typeface="+mn-ea"/>
                <a:cs typeface="+mn-cs"/>
              </a:rPr>
              <a:t> Jones,[2] “racism saps the strength of our entire society through the waste of human resources” as the full potential of those it marginalizes goes unrealized.[3]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3618C51D-057E-4040-9C69-9F379A1E8547}" type="slidenum">
              <a:rPr lang="en-US" smtClean="0"/>
              <a:t>16</a:t>
            </a:fld>
            <a:endParaRPr lang="en-US" dirty="0"/>
          </a:p>
        </p:txBody>
      </p:sp>
    </p:spTree>
    <p:extLst>
      <p:ext uri="{BB962C8B-B14F-4D97-AF65-F5344CB8AC3E}">
        <p14:creationId xmlns:p14="http://schemas.microsoft.com/office/powerpoint/2010/main" val="1932012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18C51D-057E-4040-9C69-9F379A1E8547}" type="slidenum">
              <a:rPr lang="en-US" smtClean="0"/>
              <a:t>17</a:t>
            </a:fld>
            <a:endParaRPr lang="en-US" dirty="0"/>
          </a:p>
        </p:txBody>
      </p:sp>
      <p:sp>
        <p:nvSpPr>
          <p:cNvPr id="2" name="Notes Placeholder 1"/>
          <p:cNvSpPr>
            <a:spLocks noGrp="1"/>
          </p:cNvSpPr>
          <p:nvPr>
            <p:ph type="body" sz="quarter" idx="11"/>
          </p:nvPr>
        </p:nvSpPr>
        <p:spPr/>
        <p:txBody>
          <a:bodyPr/>
          <a:lstStyle/>
          <a:p>
            <a:r>
              <a:rPr lang="en-US" sz="1200" b="0" i="0" kern="1200" dirty="0">
                <a:solidFill>
                  <a:schemeClr val="tx1"/>
                </a:solidFill>
                <a:effectLst/>
                <a:latin typeface="+mn-lt"/>
                <a:ea typeface="+mn-ea"/>
                <a:cs typeface="+mn-cs"/>
              </a:rPr>
              <a:t>Theresa</a:t>
            </a:r>
          </a:p>
          <a:p>
            <a:r>
              <a:rPr lang="en-US" sz="1200" b="0" i="0" kern="1200" dirty="0">
                <a:solidFill>
                  <a:schemeClr val="tx1"/>
                </a:solidFill>
                <a:effectLst/>
                <a:latin typeface="+mn-lt"/>
                <a:ea typeface="+mn-ea"/>
                <a:cs typeface="+mn-cs"/>
              </a:rPr>
              <a:t>We see White supremacy</a:t>
            </a:r>
            <a:r>
              <a:rPr lang="en-US" sz="1200" b="0" i="0" kern="1200" baseline="0" dirty="0">
                <a:solidFill>
                  <a:schemeClr val="tx1"/>
                </a:solidFill>
                <a:effectLst/>
                <a:latin typeface="+mn-lt"/>
                <a:ea typeface="+mn-ea"/>
                <a:cs typeface="+mn-cs"/>
              </a:rPr>
              <a:t> and privilege and as well as discrimination and oppression within every system in the US.</a:t>
            </a:r>
          </a:p>
          <a:p>
            <a:r>
              <a:rPr lang="en-US" sz="1200" b="0" i="0" kern="1200" baseline="0" dirty="0">
                <a:solidFill>
                  <a:schemeClr val="tx1"/>
                </a:solidFill>
                <a:effectLst/>
                <a:latin typeface="+mn-lt"/>
                <a:ea typeface="+mn-ea"/>
                <a:cs typeface="+mn-cs"/>
              </a:rPr>
              <a:t>It contributes housing inequities where </a:t>
            </a:r>
            <a:endParaRPr lang="en-US" sz="1200" dirty="0"/>
          </a:p>
          <a:p>
            <a:pPr>
              <a:buFont typeface="Wingdings" panose="05000000000000000000" pitchFamily="2" charset="2"/>
              <a:buChar char="§"/>
            </a:pPr>
            <a:r>
              <a:rPr lang="en-US" sz="1200" dirty="0"/>
              <a:t>Redlining still occurs – Banks refuse loans to Black residents who attempt to move to “White” neighborhoods.  Today in</a:t>
            </a:r>
            <a:r>
              <a:rPr lang="en-US" sz="1200" baseline="0" dirty="0"/>
              <a:t> Chicago 68.1% of dollars loaned for housing purchases went to majority-white neighborhoods, while just 8.1% went to majority-black neighborhoods, and 8.7 went to majority Latino Neighborhoods.</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housing is segregated so are schools which impacts taxes and money that is invested into</a:t>
            </a:r>
            <a:r>
              <a:rPr lang="en-US" sz="1200" baseline="0" dirty="0"/>
              <a:t> schools. </a:t>
            </a:r>
            <a:r>
              <a:rPr lang="en-US" sz="1200" dirty="0">
                <a:solidFill>
                  <a:prstClr val="black"/>
                </a:solidFill>
              </a:rPr>
              <a:t>In the 2018-2019 school year, 10% of CPS is White, 38% African American, 47% Hispanic despite the city being evenly split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Structural racism is a fundamental cause of racial health inequities which not only</a:t>
            </a:r>
            <a:r>
              <a:rPr lang="en-US" sz="1200" b="0" i="0" kern="1200" baseline="0" dirty="0">
                <a:solidFill>
                  <a:schemeClr val="tx1"/>
                </a:solidFill>
                <a:effectLst/>
                <a:latin typeface="+mn-lt"/>
                <a:ea typeface="+mn-ea"/>
                <a:cs typeface="+mn-cs"/>
              </a:rPr>
              <a:t> includes unequal access to quality healthcare but</a:t>
            </a:r>
            <a:r>
              <a:rPr lang="en-US" sz="1200" b="0" i="0" kern="1200" dirty="0">
                <a:solidFill>
                  <a:schemeClr val="tx1"/>
                </a:solidFill>
                <a:effectLst/>
                <a:latin typeface="+mn-lt"/>
                <a:ea typeface="+mn-ea"/>
                <a:cs typeface="+mn-cs"/>
              </a:rPr>
              <a:t> Racism</a:t>
            </a:r>
            <a:r>
              <a:rPr lang="en-US" sz="1200" b="0" i="0" kern="1200" baseline="0" dirty="0">
                <a:solidFill>
                  <a:schemeClr val="tx1"/>
                </a:solidFill>
                <a:effectLst/>
                <a:latin typeface="+mn-lt"/>
                <a:ea typeface="+mn-ea"/>
                <a:cs typeface="+mn-cs"/>
              </a:rPr>
              <a:t> within patient care and treatment.  The way COVID-19 has disproportionally impacted people of color is one example of this.</a:t>
            </a:r>
          </a:p>
          <a:p>
            <a:endParaRPr lang="en-US" sz="1200" b="0" i="0" kern="1200" dirty="0">
              <a:solidFill>
                <a:schemeClr val="tx1"/>
              </a:solidFill>
              <a:effectLst/>
              <a:latin typeface="+mn-lt"/>
              <a:ea typeface="+mn-ea"/>
              <a:cs typeface="+mn-cs"/>
            </a:endParaRPr>
          </a:p>
          <a:p>
            <a:r>
              <a:rPr lang="en-US" dirty="0"/>
              <a:t>This countries</a:t>
            </a:r>
            <a:r>
              <a:rPr lang="en-US" baseline="0" dirty="0"/>
              <a:t> legal system was developed during the Jim Crow era assuring that </a:t>
            </a:r>
            <a:r>
              <a:rPr lang="en-US" dirty="0"/>
              <a:t>laws, policies, and practices produced </a:t>
            </a:r>
            <a:r>
              <a:rPr lang="en-US" dirty="0" err="1"/>
              <a:t>inequal</a:t>
            </a:r>
            <a:r>
              <a:rPr lang="en-US" baseline="0" dirty="0"/>
              <a:t> opportunities for BIPOC people and privileged white’s.  To this day there is a </a:t>
            </a:r>
            <a:r>
              <a:rPr lang="en-US" dirty="0"/>
              <a:t>failure to correct previous laws and practices that were explicitly racist.  Our </a:t>
            </a:r>
            <a:r>
              <a:rPr lang="en-US" dirty="0" err="1"/>
              <a:t>Crimincal</a:t>
            </a:r>
            <a:r>
              <a:rPr lang="en-US" dirty="0"/>
              <a:t> </a:t>
            </a:r>
            <a:r>
              <a:rPr lang="en-US" dirty="0" err="1"/>
              <a:t>Justics</a:t>
            </a:r>
            <a:r>
              <a:rPr lang="en-US" dirty="0"/>
              <a:t> system today has been referred to the New Jim Crow due</a:t>
            </a:r>
            <a:r>
              <a:rPr lang="en-US" baseline="0" dirty="0"/>
              <a:t> to the disproportionate incarceration of Black males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Structural racism also assures that differential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distribution</a:t>
            </a:r>
            <a:r>
              <a:rPr lang="en-US" sz="1200" b="0" i="0" kern="1200" baseline="0" dirty="0">
                <a:solidFill>
                  <a:schemeClr val="tx1"/>
                </a:solidFill>
                <a:effectLst/>
                <a:latin typeface="+mn-lt"/>
                <a:ea typeface="+mn-ea"/>
                <a:cs typeface="+mn-cs"/>
              </a:rPr>
              <a:t> of</a:t>
            </a:r>
            <a:r>
              <a:rPr lang="en-US" sz="1200" b="0" i="0" kern="1200" dirty="0">
                <a:solidFill>
                  <a:schemeClr val="tx1"/>
                </a:solidFill>
                <a:effectLst/>
                <a:latin typeface="+mn-lt"/>
                <a:ea typeface="+mn-ea"/>
                <a:cs typeface="+mn-cs"/>
              </a:rPr>
              <a:t> goods, services, opportunities in employment opportunities, and opportunities to building</a:t>
            </a:r>
            <a:r>
              <a:rPr lang="en-US" sz="1200" b="0" i="0" kern="1200" baseline="0" dirty="0">
                <a:solidFill>
                  <a:schemeClr val="tx1"/>
                </a:solidFill>
                <a:effectLst/>
                <a:latin typeface="+mn-lt"/>
                <a:ea typeface="+mn-ea"/>
                <a:cs typeface="+mn-cs"/>
              </a:rPr>
              <a:t> adequate income. </a:t>
            </a:r>
          </a:p>
        </p:txBody>
      </p:sp>
    </p:spTree>
    <p:extLst>
      <p:ext uri="{BB962C8B-B14F-4D97-AF65-F5344CB8AC3E}">
        <p14:creationId xmlns:p14="http://schemas.microsoft.com/office/powerpoint/2010/main" val="3942235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charset="2"/>
              <a:buNone/>
            </a:pPr>
            <a:r>
              <a:rPr lang="en-US" sz="1700" dirty="0"/>
              <a:t>Healthcare</a:t>
            </a:r>
          </a:p>
          <a:p>
            <a:pPr marL="180975" indent="-180975">
              <a:buFont typeface="Wingdings" charset="2"/>
              <a:buChar char="§"/>
            </a:pPr>
            <a:r>
              <a:rPr lang="en-US" sz="1700" dirty="0"/>
              <a:t>History of atrocities against Black communities: </a:t>
            </a:r>
          </a:p>
          <a:p>
            <a:pPr marL="354711" lvl="1" indent="-180975">
              <a:buFont typeface="Wingdings" charset="2"/>
              <a:buChar char="§"/>
            </a:pPr>
            <a:r>
              <a:rPr lang="en-US" dirty="0"/>
              <a:t>Surgical experimentation on enslaved Black women (Krieger, 2014) </a:t>
            </a:r>
          </a:p>
          <a:p>
            <a:pPr marL="354711" lvl="1" indent="-180975">
              <a:buFont typeface="Wingdings" charset="2"/>
              <a:buChar char="§"/>
            </a:pPr>
            <a:r>
              <a:rPr lang="en-US" dirty="0"/>
              <a:t>Eugenics Board of North Carolina’s forced sterilization program (1929-1974), disproportionately targeted Black women (James, 2003)</a:t>
            </a:r>
          </a:p>
          <a:p>
            <a:pPr marL="354711" lvl="1" indent="-180975">
              <a:buFont typeface="Wingdings" charset="2"/>
              <a:buChar char="§"/>
            </a:pPr>
            <a:r>
              <a:rPr lang="en-US" dirty="0"/>
              <a:t>Use of Henrietta Lacks’ cancer cells for ongoing medical research, without knowledge, consent, or compensation for her family</a:t>
            </a:r>
            <a:r>
              <a:rPr lang="en-US" baseline="0" dirty="0"/>
              <a:t> </a:t>
            </a:r>
            <a:r>
              <a:rPr lang="en-US" dirty="0"/>
              <a:t>or her family’s knowledge or consent (Phelan &amp; Link,  </a:t>
            </a:r>
          </a:p>
          <a:p>
            <a:pPr marL="354711" lvl="1" indent="-180975">
              <a:buFont typeface="Wingdings" charset="2"/>
              <a:buChar char="§"/>
            </a:pPr>
            <a:r>
              <a:rPr lang="en-US" dirty="0"/>
              <a:t>US Public Health Service Syphilis Study at Tuskegee, in which hundreds of Black men infected with syphilis </a:t>
            </a:r>
            <a:r>
              <a:rPr lang="en-US" sz="1200" b="0" i="0" kern="1200" dirty="0">
                <a:solidFill>
                  <a:schemeClr val="tx1"/>
                </a:solidFill>
                <a:effectLst/>
                <a:latin typeface="+mn-lt"/>
                <a:ea typeface="+mn-ea"/>
                <a:cs typeface="+mn-cs"/>
              </a:rPr>
              <a:t>were left untreated, even after penicillin became the standard of care</a:t>
            </a:r>
          </a:p>
          <a:p>
            <a:pPr marL="354711" lvl="1" indent="-180975">
              <a:buFont typeface="Wingdings" charset="2"/>
              <a:buChar char="§"/>
            </a:pPr>
            <a:endParaRPr lang="en-US" sz="1200" b="0" i="0" kern="1200" baseline="0" dirty="0">
              <a:solidFill>
                <a:schemeClr val="tx1"/>
              </a:solidFill>
              <a:effectLst/>
              <a:latin typeface="+mn-lt"/>
              <a:ea typeface="+mn-ea"/>
              <a:cs typeface="+mn-cs"/>
            </a:endParaRPr>
          </a:p>
          <a:p>
            <a:pPr marL="354711" lvl="1" indent="-180975">
              <a:buFont typeface="Wingdings" charset="2"/>
              <a:buChar char="§"/>
            </a:pPr>
            <a:endParaRPr lang="en-US" sz="1200" b="0" i="0" kern="1200" baseline="0" dirty="0">
              <a:solidFill>
                <a:schemeClr val="tx1"/>
              </a:solidFill>
              <a:effectLst/>
              <a:latin typeface="+mn-lt"/>
              <a:ea typeface="+mn-ea"/>
              <a:cs typeface="+mn-cs"/>
            </a:endParaRPr>
          </a:p>
          <a:p>
            <a:pPr marL="354711" marR="0" lvl="1" indent="-180975" algn="l" defTabSz="914400" rtl="0" eaLnBrk="1" fontAlgn="auto" latinLnBrk="0" hangingPunct="1">
              <a:lnSpc>
                <a:spcPct val="100000"/>
              </a:lnSpc>
              <a:spcBef>
                <a:spcPts val="0"/>
              </a:spcBef>
              <a:spcAft>
                <a:spcPts val="0"/>
              </a:spcAft>
              <a:buClrTx/>
              <a:buSzTx/>
              <a:buFont typeface="Wingdings" charset="2"/>
              <a:buChar char="§"/>
              <a:tabLst/>
              <a:defRPr/>
            </a:pPr>
            <a:r>
              <a:rPr lang="en-US" sz="1200" dirty="0"/>
              <a:t>Racial disparities in access to resources (healthcare facilities, health insurance, etc.) </a:t>
            </a:r>
          </a:p>
          <a:p>
            <a:pPr marL="354711" lvl="1" indent="-180975">
              <a:buFont typeface="Wingdings" charset="2"/>
              <a:buChar char="§"/>
            </a:pPr>
            <a:endParaRPr lang="en-US" sz="1200" b="0" i="0" kern="1200" baseline="0" dirty="0">
              <a:solidFill>
                <a:schemeClr val="tx1"/>
              </a:solidFill>
              <a:effectLst/>
              <a:latin typeface="+mn-lt"/>
              <a:ea typeface="+mn-ea"/>
              <a:cs typeface="+mn-cs"/>
            </a:endParaRPr>
          </a:p>
          <a:p>
            <a:pPr marL="354711" lvl="1" indent="-180975">
              <a:buFont typeface="Wingdings" charset="2"/>
              <a:buChar char="§"/>
            </a:pPr>
            <a:r>
              <a:rPr lang="en-US" sz="1200" b="0" i="0" kern="1200" baseline="0" dirty="0">
                <a:solidFill>
                  <a:schemeClr val="tx1"/>
                </a:solidFill>
                <a:effectLst/>
                <a:latin typeface="+mn-lt"/>
                <a:ea typeface="+mn-ea"/>
                <a:cs typeface="+mn-cs"/>
              </a:rPr>
              <a:t>From American Public Health Association:</a:t>
            </a:r>
          </a:p>
          <a:p>
            <a:pPr marL="354711" lvl="1" indent="-180975">
              <a:buFont typeface="Wingdings" charset="2"/>
              <a:buChar char="§"/>
            </a:pPr>
            <a:r>
              <a:rPr lang="en-US" sz="1200" b="0" i="0" kern="1200" baseline="0" dirty="0">
                <a:solidFill>
                  <a:schemeClr val="tx1"/>
                </a:solidFill>
                <a:effectLst/>
                <a:latin typeface="+mn-lt"/>
                <a:ea typeface="+mn-ea"/>
                <a:cs typeface="+mn-cs"/>
              </a:rPr>
              <a:t>Structural racism as a fundamental cause of racial health inequities: Racism, particularly at the institutional/structural level, is a fundamental social determinant of long-standing, widespread racial disparities in population health.[5,6] Racism has been woven tightly into the fabric of American society to establish and reinforce the racial hierarchy.[7] From 1619, when the first enslaved Africans arrived to the land of America, to the deliberate failures of Reconstruction to Jim Crow and the Civil Rights Movement and beyond, racist beliefs about Black people have been codified into law and the policies and practices of social institutions.[5,8] Structural racism differentially distributes the goods, services, opportunities, and protections of society by race, including safe and affordable housing, quality education, adequate income and wealth building, employment, accessible quality health care, and healthy neighborhoods.[1,2] This legacy of racial oppression has resulted in pervasive social inequalities and health inequities across the life course.</a:t>
            </a:r>
          </a:p>
          <a:p>
            <a:pPr marL="354711" lvl="1" indent="-180975">
              <a:buFont typeface="Wingdings" charset="2"/>
              <a:buChar char="§"/>
            </a:pPr>
            <a:r>
              <a:rPr lang="en-US" sz="1200" b="0" i="0" kern="1200" dirty="0">
                <a:solidFill>
                  <a:schemeClr val="tx1"/>
                </a:solidFill>
                <a:effectLst/>
                <a:latin typeface="+mn-lt"/>
                <a:ea typeface="+mn-ea"/>
                <a:cs typeface="+mn-cs"/>
              </a:rPr>
              <a:t>Structural racism is pervasive in our environment, evident in the persistent residential segregation and restricted access to safe housing, water, air, and green space as well as healthy foods that disproportionately affect people of color in the United States.[23,31,35] Black individuals have experienced and continue to experience a particularly heavy burden from discriminatory environmental policies and practices.[23,31,35] Exposure to deleterious environmental conditions is linked to infectious and chronic disease and premature mortality.[23,31] </a:t>
            </a:r>
            <a:endParaRPr lang="en-US" baseline="0" dirty="0"/>
          </a:p>
          <a:p>
            <a:endParaRPr lang="en-US" dirty="0"/>
          </a:p>
          <a:p>
            <a:pPr marL="171450" indent="-171450">
              <a:buFont typeface="Arial" panose="020B0604020202020204" pitchFamily="34" charset="0"/>
              <a:buChar char="•"/>
            </a:pPr>
            <a:r>
              <a:rPr lang="en-US" dirty="0"/>
              <a:t>Racism in mental health care – from APA</a:t>
            </a:r>
            <a:r>
              <a:rPr lang="en-US" baseline="0" dirty="0"/>
              <a:t> apology, 2021 – acknowledging history of racism in mental health system</a:t>
            </a:r>
          </a:p>
          <a:p>
            <a:pPr marL="171450" indent="-171450">
              <a:buFont typeface="Arial" panose="020B0604020202020204" pitchFamily="34" charset="0"/>
              <a:buChar char="•"/>
            </a:pPr>
            <a:r>
              <a:rPr lang="en-US" dirty="0"/>
              <a:t>WHEREAS APA was established by White male leadership, many of whom contributed to scientific inquiry and methods that perpetuated systemic racial oppression, including promoting the ideas of early 20th century eugenics; Eugenics is defined as the idea that racial differences and hierarchies are biologically based and fixed, and was used to support segregation, sterilization, and antimarriage laws (Cummings Center, 2021).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WHEREAS eugenicists focused on the measurement of intelligence, health, and capability, concepts which were adopted by the field of psychology and used systemically to create the ideology of White supremacy and harm communities of color (Cummings Center, 2021; Gillham, 2001).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WHEREAS psychologists created, sustained, and promulgated ideas of human hierarchy through the construction, study, and interpretation of racial difference, and therefore contributed to the financial wealth gap and social class disparities experienced by many communities of color (Cummings Center, 2021).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 Now – apology/ commitment to anti racism --</a:t>
            </a:r>
          </a:p>
          <a:p>
            <a:pPr marL="171450" indent="-171450">
              <a:buFont typeface="Arial" panose="020B0604020202020204" pitchFamily="34" charset="0"/>
              <a:buChar char="•"/>
            </a:pPr>
            <a:r>
              <a:rPr lang="en-US" dirty="0"/>
              <a:t>WHEREAS APA has recently adopted a framework that affirms that human rights are universal and inalienable, that racism is a violation of human rights, and that APA must oppose racism in all its forms (APA, 2021e) and implemented an equity, diversity, and inclusion (EDI) framework (APA, 2021d) to be infused throughout the association that holds APA accountable for promoting psychological safety, emotional intelligence, and belongingness throughout APA.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More</a:t>
            </a:r>
            <a:r>
              <a:rPr lang="en-US" baseline="0" dirty="0"/>
              <a:t> likely to get ADHD or ODD diagnosis</a:t>
            </a:r>
            <a:endParaRPr lang="en-US" dirty="0"/>
          </a:p>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18</a:t>
            </a:fld>
            <a:endParaRPr lang="en-US" dirty="0"/>
          </a:p>
        </p:txBody>
      </p:sp>
    </p:spTree>
    <p:extLst>
      <p:ext uri="{BB962C8B-B14F-4D97-AF65-F5344CB8AC3E}">
        <p14:creationId xmlns:p14="http://schemas.microsoft.com/office/powerpoint/2010/main" val="219985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18C51D-057E-4040-9C69-9F379A1E8547}" type="slidenum">
              <a:rPr lang="en-US" smtClean="0"/>
              <a:t>19</a:t>
            </a:fld>
            <a:endParaRPr lang="en-US" dirty="0"/>
          </a:p>
        </p:txBody>
      </p:sp>
      <p:sp>
        <p:nvSpPr>
          <p:cNvPr id="2" name="Notes Placeholder 1"/>
          <p:cNvSpPr>
            <a:spLocks noGrp="1"/>
          </p:cNvSpPr>
          <p:nvPr>
            <p:ph type="body" sz="quarter" idx="11"/>
          </p:nvPr>
        </p:nvSpPr>
        <p:spPr/>
        <p:txBody>
          <a:bodyPr/>
          <a:lstStyle/>
          <a:p>
            <a:r>
              <a:rPr lang="en-US" dirty="0"/>
              <a:t>Theresa</a:t>
            </a:r>
          </a:p>
          <a:p>
            <a:r>
              <a:rPr lang="en-US" dirty="0"/>
              <a:t>Here we have a</a:t>
            </a:r>
            <a:r>
              <a:rPr lang="en-US" baseline="0" dirty="0"/>
              <a:t> video where Laid Bare helps show more clearly on how  racism is lying within all of these structures.  (</a:t>
            </a:r>
            <a:r>
              <a:rPr lang="en-US" baseline="0" dirty="0" err="1"/>
              <a:t>aprox</a:t>
            </a:r>
            <a:r>
              <a:rPr lang="en-US" baseline="0" dirty="0"/>
              <a:t> 6-7 min)</a:t>
            </a:r>
            <a:endParaRPr lang="en-US" dirty="0"/>
          </a:p>
        </p:txBody>
      </p:sp>
    </p:spTree>
    <p:extLst>
      <p:ext uri="{BB962C8B-B14F-4D97-AF65-F5344CB8AC3E}">
        <p14:creationId xmlns:p14="http://schemas.microsoft.com/office/powerpoint/2010/main" val="2541462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18C51D-057E-4040-9C69-9F379A1E8547}" type="slidenum">
              <a:rPr lang="en-US" smtClean="0"/>
              <a:t>20</a:t>
            </a:fld>
            <a:endParaRPr lang="en-US" dirty="0"/>
          </a:p>
        </p:txBody>
      </p:sp>
      <p:sp>
        <p:nvSpPr>
          <p:cNvPr id="2" name="Notes Placeholder 1"/>
          <p:cNvSpPr>
            <a:spLocks noGrp="1"/>
          </p:cNvSpPr>
          <p:nvPr>
            <p:ph type="body" sz="quarter" idx="11"/>
          </p:nvPr>
        </p:nvSpPr>
        <p:spPr/>
        <p:txBody>
          <a:bodyPr/>
          <a:lstStyle/>
          <a:p>
            <a:r>
              <a:rPr lang="en-US" sz="1200" b="0" i="0" kern="1200" dirty="0">
                <a:solidFill>
                  <a:schemeClr val="tx1"/>
                </a:solidFill>
                <a:effectLst/>
                <a:latin typeface="+mn-lt"/>
                <a:ea typeface="+mn-ea"/>
                <a:cs typeface="+mn-cs"/>
              </a:rPr>
              <a:t>Catharine</a:t>
            </a:r>
          </a:p>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image has helped us to conceptualize these ideas – it </a:t>
            </a:r>
            <a:r>
              <a:rPr lang="en-US" sz="1200" b="0" i="0" kern="1200" dirty="0">
                <a:solidFill>
                  <a:schemeClr val="tx1"/>
                </a:solidFill>
                <a:effectLst/>
                <a:latin typeface="+mn-lt"/>
                <a:ea typeface="+mn-ea"/>
                <a:cs typeface="+mn-cs"/>
              </a:rPr>
              <a:t>is inspired</a:t>
            </a:r>
            <a:r>
              <a:rPr lang="en-US" sz="1200" b="0" i="0" kern="1200" baseline="0" dirty="0">
                <a:solidFill>
                  <a:schemeClr val="tx1"/>
                </a:solidFill>
                <a:effectLst/>
                <a:latin typeface="+mn-lt"/>
                <a:ea typeface="+mn-ea"/>
                <a:cs typeface="+mn-cs"/>
              </a:rPr>
              <a:t> by the work of  Tricia Rose, Professor at Brown University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History ---&gt; Structural Racism Machine ---&gt; producing inequities and risk for higher exposure to Aces/trauma </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Here we are seeing how -- All of these polices and events from the past – from creating</a:t>
            </a:r>
            <a:r>
              <a:rPr lang="en-US" sz="1200" b="0" i="0" kern="1200" baseline="0" dirty="0">
                <a:solidFill>
                  <a:schemeClr val="tx1"/>
                </a:solidFill>
                <a:effectLst/>
                <a:latin typeface="+mn-lt"/>
                <a:ea typeface="+mn-ea"/>
                <a:cs typeface="+mn-cs"/>
              </a:rPr>
              <a:t> the concept of race and white supremacy to justify forced removal and genocide of Indigenous peoples and enslavement of Africans – to redlining, Jim Crow, colorblind racism, etc… --have created a structural racism machine, with all of these interlocking and connected gears and levers that continue to produce racial inequities (including increasing the risk for more exposure to ACES).</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This machine keeps operating and producing these inequities, whether or not individuals carry explicitly racist beliefs</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Video –Start at 10 minutes -- Stop at 12:47</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This machine keeps operating and producing these inequities, whether or not individuals carry explicitly racist beliefs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quote from </a:t>
            </a:r>
            <a:r>
              <a:rPr lang="en-US" sz="1200" b="0" i="0" kern="1200" dirty="0" err="1">
                <a:solidFill>
                  <a:schemeClr val="tx1"/>
                </a:solidFill>
                <a:effectLst/>
                <a:latin typeface="+mn-lt"/>
                <a:ea typeface="+mn-ea"/>
                <a:cs typeface="+mn-cs"/>
              </a:rPr>
              <a:t>Ijeoma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Oluo</a:t>
            </a:r>
            <a:r>
              <a:rPr lang="en-US" sz="1200" b="0" i="0" kern="1200" dirty="0">
                <a:solidFill>
                  <a:schemeClr val="tx1"/>
                </a:solidFill>
                <a:effectLst/>
                <a:latin typeface="+mn-lt"/>
                <a:ea typeface="+mn-ea"/>
                <a:cs typeface="+mn-cs"/>
              </a:rPr>
              <a:t>:</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"Systemic racism is a machine that runs whether we pull the levers or not, and by just letting it be, we are responsible for what it produces"</a:t>
            </a:r>
            <a:endParaRPr lang="en-US" sz="12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80159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749780B-6BEE-D604-F630-CC81B97DCC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FB6C56D-28F8-9E2D-BAD1-F7884F7145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Amy</a:t>
            </a:r>
          </a:p>
        </p:txBody>
      </p:sp>
      <p:sp>
        <p:nvSpPr>
          <p:cNvPr id="12292" name="Slide Number Placeholder 3">
            <a:extLst>
              <a:ext uri="{FF2B5EF4-FFF2-40B4-BE49-F238E27FC236}">
                <a16:creationId xmlns:a16="http://schemas.microsoft.com/office/drawing/2014/main" id="{97676806-B3A7-9C43-56A2-3EC2483B4A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9CFCC7BC-1284-4BA1-90E9-CC5787A8A92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8572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928360" cy="4414177"/>
          </a:xfrm>
        </p:spPr>
        <p:txBody>
          <a:bodyPr/>
          <a:lstStyle/>
          <a:p>
            <a:pPr>
              <a:defRPr/>
            </a:pPr>
            <a:r>
              <a:rPr lang="en-US" dirty="0"/>
              <a:t>Catharine </a:t>
            </a:r>
          </a:p>
          <a:p>
            <a:pPr>
              <a:defRPr/>
            </a:pPr>
            <a:endParaRPr lang="en-US" dirty="0"/>
          </a:p>
          <a:p>
            <a:pPr lvl="0">
              <a:defRPr/>
            </a:pPr>
            <a:r>
              <a:rPr lang="en-US" dirty="0"/>
              <a:t>In addition to considering how structural racism is creating this disproportionate risk for ACES and trauma exposure – we also want to consider the way in which racism operates at all of these different levels – from individual experiences, interpersonal experiences, cultural racism – to structural</a:t>
            </a:r>
          </a:p>
          <a:p>
            <a:endParaRPr lang="en-US" dirty="0"/>
          </a:p>
          <a:p>
            <a:r>
              <a:rPr lang="en-US" dirty="0"/>
              <a:t>And there can be  negative effects on health at all these different levels – in some research, this is subsumed under this umbrella term of racial trauma – where we are tying to capture the stressful impact or emotional pain – both physical and psychological of experiencing racism.</a:t>
            </a:r>
          </a:p>
          <a:p>
            <a:endParaRPr lang="en-US" dirty="0"/>
          </a:p>
          <a:p>
            <a:r>
              <a:rPr lang="en-US" dirty="0"/>
              <a:t>Common traumatic stress reactions reflecting racial trauma include understandable increased vigilance and suspicion, increased sensitivity to threat, sense of a foreshortened future, and physiological reactions like headaches and insomnia.</a:t>
            </a:r>
          </a:p>
          <a:p>
            <a:endParaRPr lang="en-US" dirty="0"/>
          </a:p>
          <a:p>
            <a:r>
              <a:rPr lang="en-US" dirty="0"/>
              <a:t> And then we can also see health effects because of implicit racial bias affecting decision making by providers.</a:t>
            </a:r>
          </a:p>
          <a:p>
            <a:endParaRPr lang="en-US" dirty="0"/>
          </a:p>
          <a:p>
            <a:r>
              <a:rPr lang="en-US" dirty="0"/>
              <a:t>And these traumatic stress reactions are worsened by a build of multiple experiences of trauma – both racial trauma and otherwise – this can have cumulative, wear and tear effect. </a:t>
            </a:r>
          </a:p>
          <a:p>
            <a:pPr lvl="0">
              <a:defRPr/>
            </a:pPr>
            <a:r>
              <a:rPr lang="en-US" dirty="0"/>
              <a:t>So, we are thinking that there is a -- Missing category from typical ACES – more layers as we consider the effects of racism – from individual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21</a:t>
            </a:fld>
            <a:endParaRPr lang="en-US" dirty="0"/>
          </a:p>
        </p:txBody>
      </p:sp>
    </p:spTree>
    <p:extLst>
      <p:ext uri="{BB962C8B-B14F-4D97-AF65-F5344CB8AC3E}">
        <p14:creationId xmlns:p14="http://schemas.microsoft.com/office/powerpoint/2010/main" val="40866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Theresa</a:t>
            </a:r>
          </a:p>
          <a:p>
            <a:r>
              <a:rPr lang="en-US" sz="1200" kern="1200" dirty="0">
                <a:solidFill>
                  <a:schemeClr val="tx1"/>
                </a:solidFill>
                <a:effectLst/>
                <a:latin typeface="+mn-lt"/>
                <a:ea typeface="+mn-ea"/>
                <a:cs typeface="+mn-cs"/>
              </a:rPr>
              <a:t>Historical trauma is defined as the “cumulative emotional and psychological wounding across generations, including the lifespan, which emanates from massive group trauma.” – Maria Yellow Horse Brave Heart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the negative effects of violent colonization, dislocation, and assimilation policies such as forced placement in boarding schools among American Indian and Alaska Native communities continue to manifest in current struggles with substance abuse, suicide, violence, and a distrust of systems such as education.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has also been research looking trauma can be passed on throughout generations.  </a:t>
            </a:r>
            <a:r>
              <a:rPr lang="en-US" sz="1200" kern="1200" dirty="0">
                <a:solidFill>
                  <a:schemeClr val="tx1"/>
                </a:solidFill>
                <a:effectLst/>
                <a:latin typeface="+mn-lt"/>
                <a:ea typeface="+mn-ea"/>
                <a:cs typeface="+mn-cs"/>
              </a:rPr>
              <a:t>For communities of color, the effects of slavery, segregation, racism, and discrimination may manifest as feelings of hopelessness, increased anger and violence towards self and others, internalized racism, and mistrust of social institutions and systems (such as schools, government, or law enforcement). Other groups that continue to be impacted by historical trauma include Jewish survivors of the Holocaust, Japanese-American survivors of World War II internment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camps, immigrant populations, and members of the Lesbian, Gay, Bisexual, Transgender, and Questioning (LGBTQ) communities.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618C51D-057E-4040-9C69-9F379A1E8547}" type="slidenum">
              <a:rPr lang="en-US" smtClean="0"/>
              <a:t>22</a:t>
            </a:fld>
            <a:endParaRPr lang="en-US" dirty="0"/>
          </a:p>
        </p:txBody>
      </p:sp>
    </p:spTree>
    <p:extLst>
      <p:ext uri="{BB962C8B-B14F-4D97-AF65-F5344CB8AC3E}">
        <p14:creationId xmlns:p14="http://schemas.microsoft.com/office/powerpoint/2010/main" val="1165525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Theresa</a:t>
            </a:r>
          </a:p>
          <a:p>
            <a:r>
              <a:rPr lang="en-US" sz="1200" kern="1200" dirty="0">
                <a:solidFill>
                  <a:schemeClr val="tx1"/>
                </a:solidFill>
                <a:effectLst/>
                <a:latin typeface="+mn-lt"/>
                <a:ea typeface="+mn-ea"/>
                <a:cs typeface="+mn-cs"/>
              </a:rPr>
              <a:t>When we are discussing experience we are talking about the immediate aftermath of the event.  How are we feeling/experiencing the event in the moment.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Whether an event or circumstance is “traumatic” depends on the person’s </a:t>
            </a:r>
            <a:r>
              <a:rPr lang="en-US" sz="1200" b="1" kern="1200" dirty="0">
                <a:solidFill>
                  <a:schemeClr val="tx1"/>
                </a:solidFill>
                <a:effectLst/>
                <a:latin typeface="+mn-lt"/>
                <a:ea typeface="+mn-ea"/>
                <a:cs typeface="+mn-cs"/>
              </a:rPr>
              <a:t>experience</a:t>
            </a:r>
            <a:r>
              <a:rPr lang="en-US" sz="1200" kern="1200" dirty="0">
                <a:solidFill>
                  <a:schemeClr val="tx1"/>
                </a:solidFill>
                <a:effectLst/>
                <a:latin typeface="+mn-lt"/>
                <a:ea typeface="+mn-ea"/>
                <a:cs typeface="+mn-cs"/>
              </a:rPr>
              <a:t> of the event. We cannot say that a particular situation—a car accident, for example—is always traumatic for everyone. Whether an event is experienced as traumatic is influenced by many factors, including our internal coping resources, our external supports, and broader community, cultural, and societal factors that shape how we understand and respond to our experiences.  Here are a few ways</a:t>
            </a:r>
            <a:r>
              <a:rPr lang="en-US" sz="1200" kern="1200" baseline="0" dirty="0">
                <a:solidFill>
                  <a:schemeClr val="tx1"/>
                </a:solidFill>
                <a:effectLst/>
                <a:latin typeface="+mn-lt"/>
                <a:ea typeface="+mn-ea"/>
                <a:cs typeface="+mn-cs"/>
              </a:rPr>
              <a:t> an individual may respond to a trauma.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 </a:t>
            </a:r>
          </a:p>
          <a:p>
            <a:pPr marL="171450" lvl="0" indent="-171450">
              <a:buFont typeface="Arial" charset="0"/>
              <a:buChar char="•"/>
            </a:pPr>
            <a:r>
              <a:rPr lang="en-US" sz="1200" kern="1200" dirty="0">
                <a:solidFill>
                  <a:schemeClr val="tx1"/>
                </a:solidFill>
                <a:effectLst/>
                <a:latin typeface="+mn-lt"/>
                <a:ea typeface="+mn-ea"/>
                <a:cs typeface="+mn-cs"/>
              </a:rPr>
              <a:t>Wilson, K. R., Hansen, D. J., &amp; Li, M. (2011). </a:t>
            </a:r>
            <a:r>
              <a:rPr lang="en-US" sz="1200" i="1" kern="1200" dirty="0">
                <a:solidFill>
                  <a:schemeClr val="tx1"/>
                </a:solidFill>
                <a:effectLst/>
                <a:latin typeface="+mn-lt"/>
                <a:ea typeface="+mn-ea"/>
                <a:cs typeface="+mn-cs"/>
              </a:rPr>
              <a:t>The traumatic stress response in child maltreatment and resultant neuropsychological effects</a:t>
            </a:r>
            <a:r>
              <a:rPr lang="en-US" sz="1200" kern="1200" dirty="0">
                <a:solidFill>
                  <a:schemeClr val="tx1"/>
                </a:solidFill>
                <a:effectLst/>
                <a:latin typeface="+mn-lt"/>
                <a:ea typeface="+mn-ea"/>
                <a:cs typeface="+mn-cs"/>
              </a:rPr>
              <a:t> (Faculty Publications Paper 549)</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Lincoln, NE: University of Nebraska, Department of Psychology</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itchFamily="-107" charset="0"/>
              <a:ea typeface="ＭＳ Ｐゴシック" charset="-128"/>
              <a:cs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23</a:t>
            </a:fld>
            <a:endParaRPr lang="en-US" dirty="0"/>
          </a:p>
        </p:txBody>
      </p:sp>
    </p:spTree>
    <p:extLst>
      <p:ext uri="{BB962C8B-B14F-4D97-AF65-F5344CB8AC3E}">
        <p14:creationId xmlns:p14="http://schemas.microsoft.com/office/powerpoint/2010/main" val="207250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Theresa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Traumatic experiences may also have short- and long-term </a:t>
            </a:r>
            <a:r>
              <a:rPr lang="en-US" sz="1200" b="1" kern="1200" dirty="0">
                <a:solidFill>
                  <a:schemeClr val="tx1"/>
                </a:solidFill>
                <a:effectLst/>
                <a:latin typeface="+mn-lt"/>
                <a:ea typeface="+mn-ea"/>
                <a:cs typeface="+mn-cs"/>
              </a:rPr>
              <a:t>effects</a:t>
            </a:r>
            <a:r>
              <a:rPr lang="en-US" sz="1200" kern="1200" dirty="0">
                <a:solidFill>
                  <a:schemeClr val="tx1"/>
                </a:solidFill>
                <a:effectLst/>
                <a:latin typeface="+mn-lt"/>
                <a:ea typeface="+mn-ea"/>
                <a:cs typeface="+mn-cs"/>
              </a:rPr>
              <a:t> on health and well-being, and can alter how youth view themselves, others, and the world around them by challenging their belief that the world is a safe place, that other people can be trusted, and that they are worthy of care and protection. Participants feeling the effects of trauma may show them in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behavior at home or at school.</a:t>
            </a:r>
            <a:r>
              <a:rPr lang="en-US" dirty="0">
                <a:effectLst/>
              </a:rPr>
              <a:t> </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24</a:t>
            </a:fld>
            <a:endParaRPr lang="en-US" dirty="0"/>
          </a:p>
        </p:txBody>
      </p:sp>
    </p:spTree>
    <p:extLst>
      <p:ext uri="{BB962C8B-B14F-4D97-AF65-F5344CB8AC3E}">
        <p14:creationId xmlns:p14="http://schemas.microsoft.com/office/powerpoint/2010/main" val="2471368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Theresa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So –all of This all leads us to a more complex and full understanding of ACES- where we see that the leaves on this tree are the ACES we originally spoke about.  But what if we go beyond that and look at the Roots of that tree.  What about people who are living in adverse environments due to structural racism.  </a:t>
            </a:r>
          </a:p>
          <a:p>
            <a:pPr lvl="0" algn="l"/>
            <a:endParaRPr lang="en-US" sz="1400" dirty="0"/>
          </a:p>
          <a:p>
            <a:pPr lvl="0" algn="l"/>
            <a:r>
              <a:rPr lang="en-US" sz="1400" dirty="0"/>
              <a:t>There is a Higher risk for trauma exposure and disparities in core resources that may prevent traumatization</a:t>
            </a:r>
            <a:r>
              <a:rPr lang="en-US" sz="1400" baseline="0" dirty="0"/>
              <a:t> when we are exposed to chronic stress in our community.</a:t>
            </a:r>
          </a:p>
          <a:p>
            <a:pPr lvl="0" algn="l"/>
            <a:endParaRPr lang="en-US" sz="1400" baseline="0" dirty="0"/>
          </a:p>
          <a:p>
            <a:pPr lvl="0" algn="l"/>
            <a:r>
              <a:rPr lang="en-US" sz="1400" baseline="0" dirty="0"/>
              <a:t>And taking a step beyond that.  What happens when the very soil our tree is planted in has a collective experience of trauma or stress.  Every layer impacts how those leaves grow, how the children and families we work with grow and thrive and the struggles they may face.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25</a:t>
            </a:fld>
            <a:endParaRPr lang="en-US" dirty="0"/>
          </a:p>
        </p:txBody>
      </p:sp>
    </p:spTree>
    <p:extLst>
      <p:ext uri="{BB962C8B-B14F-4D97-AF65-F5344CB8AC3E}">
        <p14:creationId xmlns:p14="http://schemas.microsoft.com/office/powerpoint/2010/main" val="66175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Theresa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So what happens when we fill the roots with safety/supports/resources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When the soil is backed with restorative Justice, equity in schools, fair policies, living wage.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r>
              <a:rPr lang="en-US" sz="1200" b="0" kern="1200" dirty="0">
                <a:solidFill>
                  <a:schemeClr val="tx1"/>
                </a:solidFill>
                <a:effectLst/>
                <a:latin typeface="+mn-lt"/>
                <a:ea typeface="+mn-ea"/>
                <a:cs typeface="+mn-cs"/>
              </a:rPr>
              <a:t>Most youth who experience a traumatic event do not develop significant mental health issues. However, when traumatic events are experienced without needed supports or when these types of experiences accumulate, the </a:t>
            </a:r>
            <a:r>
              <a:rPr lang="en-US" sz="1200" kern="1200" dirty="0">
                <a:solidFill>
                  <a:schemeClr val="tx1"/>
                </a:solidFill>
                <a:effectLst/>
                <a:latin typeface="+mn-lt"/>
                <a:ea typeface="+mn-ea"/>
                <a:cs typeface="+mn-cs"/>
              </a:rPr>
              <a:t>physiological and psychological impact becomes more significant and challenges to daily functioning more profound.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 number of possible trajectories for youth following a traumatic event—some that lead to health and healing, and others that lead to more significant distress. Which direction youth take depends on the unique combination of individual and environmental risk and protective factors for each child. </a:t>
            </a:r>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26</a:t>
            </a:fld>
            <a:endParaRPr lang="en-US" dirty="0"/>
          </a:p>
        </p:txBody>
      </p:sp>
    </p:spTree>
    <p:extLst>
      <p:ext uri="{BB962C8B-B14F-4D97-AF65-F5344CB8AC3E}">
        <p14:creationId xmlns:p14="http://schemas.microsoft.com/office/powerpoint/2010/main" val="1453287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513703-3F54-4A7B-9BA6-E66CA098A297}" type="slidenum">
              <a:rPr lang="en-US" altLang="en-US" smtClean="0"/>
              <a:pPr eaLnBrk="1" hangingPunct="1">
                <a:spcBef>
                  <a:spcPct val="0"/>
                </a:spcBef>
              </a:pPr>
              <a:t>28</a:t>
            </a:fld>
            <a:endParaRPr lang="en-US" altLang="en-US" dirty="0"/>
          </a:p>
        </p:txBody>
      </p:sp>
      <p:sp>
        <p:nvSpPr>
          <p:cNvPr id="2" name="Notes Placeholder 1"/>
          <p:cNvSpPr>
            <a:spLocks noGrp="1"/>
          </p:cNvSpPr>
          <p:nvPr>
            <p:ph type="body" sz="quarter" idx="10"/>
          </p:nvPr>
        </p:nvSpPr>
        <p:spPr>
          <a:xfrm>
            <a:off x="381000" y="152400"/>
            <a:ext cx="5928360" cy="8446770"/>
          </a:xfrm>
        </p:spPr>
        <p:txBody>
          <a:bodyPr/>
          <a:lstStyle/>
          <a:p>
            <a:pPr>
              <a:lnSpc>
                <a:spcPct val="150000"/>
              </a:lnSpc>
            </a:pPr>
            <a:endParaRPr lang="en-US" dirty="0"/>
          </a:p>
        </p:txBody>
      </p:sp>
    </p:spTree>
    <p:extLst>
      <p:ext uri="{BB962C8B-B14F-4D97-AF65-F5344CB8AC3E}">
        <p14:creationId xmlns:p14="http://schemas.microsoft.com/office/powerpoint/2010/main" val="120639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81000"/>
            <a:ext cx="6197600" cy="3486150"/>
          </a:xfrm>
        </p:spPr>
      </p:sp>
      <p:sp>
        <p:nvSpPr>
          <p:cNvPr id="4" name="Slide Number Placeholder 3"/>
          <p:cNvSpPr>
            <a:spLocks noGrp="1"/>
          </p:cNvSpPr>
          <p:nvPr>
            <p:ph type="sldNum" sz="quarter" idx="10"/>
          </p:nvPr>
        </p:nvSpPr>
        <p:spPr/>
        <p:txBody>
          <a:bodyPr/>
          <a:lstStyle/>
          <a:p>
            <a:fld id="{BEAD2497-625B-4CFF-ACBE-29798D3F6AAC}" type="slidenum">
              <a:rPr lang="en-US" smtClean="0"/>
              <a:t>29</a:t>
            </a:fld>
            <a:endParaRPr lang="en-US" dirty="0"/>
          </a:p>
        </p:txBody>
      </p:sp>
      <p:sp>
        <p:nvSpPr>
          <p:cNvPr id="5" name="Notes Placeholder 4"/>
          <p:cNvSpPr>
            <a:spLocks noGrp="1"/>
          </p:cNvSpPr>
          <p:nvPr>
            <p:ph type="body" sz="quarter" idx="11"/>
          </p:nvPr>
        </p:nvSpPr>
        <p:spPr>
          <a:xfrm>
            <a:off x="152400" y="4038600"/>
            <a:ext cx="6705600" cy="5105400"/>
          </a:xfrm>
        </p:spPr>
        <p:txBody>
          <a:bodyPr/>
          <a:lstStyle/>
          <a:p>
            <a:r>
              <a:rPr lang="en-US" sz="1100" dirty="0"/>
              <a:t>Catharine</a:t>
            </a:r>
          </a:p>
          <a:p>
            <a:endParaRPr lang="en-US" sz="1100" dirty="0"/>
          </a:p>
          <a:p>
            <a:r>
              <a:rPr lang="en-US" sz="1100" dirty="0"/>
              <a:t>SO, in a bit more detail -- What we see with Complex trauma, are some key areas of development being derailed or delayed or disrupted</a:t>
            </a:r>
          </a:p>
          <a:p>
            <a:endParaRPr lang="en-US" sz="1100" dirty="0"/>
          </a:p>
          <a:p>
            <a:r>
              <a:rPr lang="en-US" sz="1100" dirty="0"/>
              <a:t>Regulation – of your body and emotions</a:t>
            </a:r>
          </a:p>
          <a:p>
            <a:pPr>
              <a:lnSpc>
                <a:spcPct val="150000"/>
              </a:lnSpc>
              <a:spcAft>
                <a:spcPct val="50000"/>
              </a:spcAft>
              <a:buFont typeface="Arial" panose="020B0604020202020204" pitchFamily="34" charset="0"/>
              <a:buChar char="•"/>
              <a:defRPr/>
            </a:pPr>
            <a:r>
              <a:rPr lang="en-US" sz="1100" dirty="0"/>
              <a:t>Ability to identify and regulate feelings and behavior</a:t>
            </a:r>
          </a:p>
          <a:p>
            <a:pPr>
              <a:lnSpc>
                <a:spcPct val="150000"/>
              </a:lnSpc>
              <a:spcAft>
                <a:spcPct val="50000"/>
              </a:spcAft>
              <a:buFont typeface="Arial" panose="020B0604020202020204" pitchFamily="34" charset="0"/>
              <a:buChar char="•"/>
              <a:defRPr/>
            </a:pPr>
            <a:r>
              <a:rPr lang="en-US" altLang="en-US" sz="1100" dirty="0"/>
              <a:t>Capacity to identify and regulate body states/functions</a:t>
            </a:r>
          </a:p>
          <a:p>
            <a:pPr>
              <a:lnSpc>
                <a:spcPct val="150000"/>
              </a:lnSpc>
              <a:spcAft>
                <a:spcPct val="50000"/>
              </a:spcAft>
              <a:buFont typeface="Arial" panose="020B0604020202020204" pitchFamily="34" charset="0"/>
              <a:buChar char="•"/>
              <a:defRPr/>
            </a:pPr>
            <a:endParaRPr lang="en-US" altLang="en-US" sz="1100" dirty="0"/>
          </a:p>
          <a:p>
            <a:pPr>
              <a:lnSpc>
                <a:spcPct val="150000"/>
              </a:lnSpc>
              <a:spcAft>
                <a:spcPct val="50000"/>
              </a:spcAft>
              <a:defRPr/>
            </a:pPr>
            <a:r>
              <a:rPr lang="en-US" altLang="en-US" sz="1100" dirty="0"/>
              <a:t>Impacts the blueprint for adaptive relationships – so difficult to </a:t>
            </a:r>
          </a:p>
          <a:p>
            <a:pPr>
              <a:lnSpc>
                <a:spcPct val="150000"/>
              </a:lnSpc>
              <a:spcAft>
                <a:spcPct val="50000"/>
              </a:spcAft>
              <a:buFont typeface="Arial" panose="020B0604020202020204" pitchFamily="34" charset="0"/>
              <a:buChar char="•"/>
              <a:defRPr/>
            </a:pPr>
            <a:r>
              <a:rPr lang="en-US" sz="1100" dirty="0"/>
              <a:t>Sense of personal safety &amp; ability to read safety/danger cues</a:t>
            </a:r>
          </a:p>
          <a:p>
            <a:pPr>
              <a:lnSpc>
                <a:spcPct val="150000"/>
              </a:lnSpc>
              <a:buFont typeface="Arial" panose="020B0604020202020204" pitchFamily="34" charset="0"/>
              <a:buChar char="•"/>
            </a:pPr>
            <a:r>
              <a:rPr lang="en-US" sz="1100" dirty="0"/>
              <a:t>Ability to trust others and form relationships</a:t>
            </a:r>
          </a:p>
          <a:p>
            <a:pPr>
              <a:lnSpc>
                <a:spcPct val="150000"/>
              </a:lnSpc>
            </a:pPr>
            <a:endParaRPr lang="en-US" sz="1100" dirty="0"/>
          </a:p>
          <a:p>
            <a:pPr>
              <a:lnSpc>
                <a:spcPct val="150000"/>
              </a:lnSpc>
            </a:pPr>
            <a:r>
              <a:rPr lang="en-US" sz="1100" dirty="0"/>
              <a:t>Impacts the ability to form a sense of self</a:t>
            </a:r>
          </a:p>
          <a:p>
            <a:pPr>
              <a:lnSpc>
                <a:spcPct val="150000"/>
              </a:lnSpc>
              <a:spcAft>
                <a:spcPct val="50000"/>
              </a:spcAft>
              <a:buFont typeface="Arial" panose="020B0604020202020204" pitchFamily="34" charset="0"/>
              <a:buChar char="•"/>
              <a:defRPr/>
            </a:pPr>
            <a:r>
              <a:rPr lang="en-US" sz="1100" dirty="0"/>
              <a:t>Ability to form a coherent and positive identity</a:t>
            </a:r>
          </a:p>
          <a:p>
            <a:pPr>
              <a:lnSpc>
                <a:spcPct val="150000"/>
              </a:lnSpc>
              <a:spcAft>
                <a:spcPct val="50000"/>
              </a:spcAft>
              <a:buFont typeface="Arial" panose="020B0604020202020204" pitchFamily="34" charset="0"/>
              <a:buChar char="•"/>
              <a:defRPr/>
            </a:pPr>
            <a:r>
              <a:rPr lang="en-US" sz="1100" dirty="0"/>
              <a:t>Effectiveness in navigating life changes and envisioning a future</a:t>
            </a:r>
          </a:p>
          <a:p>
            <a:pPr>
              <a:defRPr/>
            </a:pPr>
            <a:r>
              <a:rPr lang="en-US" altLang="en-US" sz="1100" dirty="0"/>
              <a:t>Next, will go over a case example to try to illustrate these complex trauma exposure, historical/intergenerational trauma, related symptoms and why trauma-informed care is essential.  Just reminder that the example will have trauma related content that could be distressing – invite everyone to please feel free to take a break if needed.  Also let you know that this is not a real case – it has aspects that are very similar to kids we serve, but this is historical fiction.</a:t>
            </a:r>
            <a:r>
              <a:rPr lang="en-US" sz="1100" dirty="0"/>
              <a:t> </a:t>
            </a:r>
            <a:endParaRPr lang="en-US" altLang="en-US" sz="1100" dirty="0"/>
          </a:p>
          <a:p>
            <a:endParaRPr lang="en-US" sz="1100" dirty="0"/>
          </a:p>
        </p:txBody>
      </p:sp>
    </p:spTree>
    <p:extLst>
      <p:ext uri="{BB962C8B-B14F-4D97-AF65-F5344CB8AC3E}">
        <p14:creationId xmlns:p14="http://schemas.microsoft.com/office/powerpoint/2010/main" val="2837867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B513703-3F54-4A7B-9BA6-E66CA098A297}"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 name="Notes Placeholder 1"/>
          <p:cNvSpPr>
            <a:spLocks noGrp="1"/>
          </p:cNvSpPr>
          <p:nvPr>
            <p:ph type="body" sz="quarter" idx="10"/>
          </p:nvPr>
        </p:nvSpPr>
        <p:spPr>
          <a:xfrm>
            <a:off x="701040" y="152400"/>
            <a:ext cx="5608320" cy="8446770"/>
          </a:xfrm>
        </p:spPr>
        <p:txBody>
          <a:bodyPr/>
          <a:lstStyle/>
          <a:p>
            <a:pPr defTabSz="457200">
              <a:defRPr/>
            </a:pPr>
            <a:r>
              <a:rPr lang="en-US" dirty="0" err="1"/>
              <a:t>catharine</a:t>
            </a:r>
            <a:endParaRPr lang="en-US" dirty="0"/>
          </a:p>
          <a:p>
            <a:pPr defTabSz="457200">
              <a:defRPr/>
            </a:pPr>
            <a:r>
              <a:rPr lang="en-US" dirty="0"/>
              <a:t>Now, we will watch a short</a:t>
            </a:r>
            <a:r>
              <a:rPr lang="en-US" baseline="0" dirty="0"/>
              <a:t> film designed to help providers understand how complex trauma can present and develop in youth</a:t>
            </a:r>
          </a:p>
          <a:p>
            <a:pPr defTabSz="457200">
              <a:defRPr/>
            </a:pPr>
            <a:endParaRPr lang="en-US" baseline="0" dirty="0"/>
          </a:p>
          <a:p>
            <a:pPr defTabSz="457200">
              <a:defRPr/>
            </a:pPr>
            <a:r>
              <a:rPr lang="en-US" baseline="0" dirty="0"/>
              <a:t>16 min</a:t>
            </a:r>
          </a:p>
          <a:p>
            <a:pPr defTabSz="457200">
              <a:defRPr/>
            </a:pPr>
            <a:endParaRPr lang="en-US" baseline="0" dirty="0"/>
          </a:p>
          <a:p>
            <a:pPr defTabSz="457200">
              <a:defRPr/>
            </a:pPr>
            <a:r>
              <a:rPr lang="en-US" baseline="0" dirty="0"/>
              <a:t>Trauma is the great imitator – can look like bipolar, adhd, depression, anxiety, conduct disorder – different diagnoses? Or what could explain all of it.</a:t>
            </a:r>
          </a:p>
          <a:p>
            <a:pPr defTabSz="457200">
              <a:defRPr/>
            </a:pPr>
            <a:endParaRPr lang="en-US" baseline="0" dirty="0"/>
          </a:p>
          <a:p>
            <a:pPr defTabSz="457200">
              <a:defRPr/>
            </a:pPr>
            <a:r>
              <a:rPr lang="en-US" i="1" dirty="0"/>
              <a:t>This film is inspired by a true story. This story shows the various ways that trauma can impact youth. It contains adult language and includes scenes with family violence and sexual assault, which may be upsetting to watch. People who have experienced historical trauma, institutionalized racism, sexism and other forms of oppression may be uniquely impacted by the content of this film.</a:t>
            </a:r>
            <a:endParaRPr lang="en-US" dirty="0"/>
          </a:p>
        </p:txBody>
      </p:sp>
    </p:spTree>
    <p:extLst>
      <p:ext uri="{BB962C8B-B14F-4D97-AF65-F5344CB8AC3E}">
        <p14:creationId xmlns:p14="http://schemas.microsoft.com/office/powerpoint/2010/main" val="1646366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B513703-3F54-4A7B-9BA6-E66CA098A297}"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 name="Notes Placeholder 1"/>
          <p:cNvSpPr>
            <a:spLocks noGrp="1"/>
          </p:cNvSpPr>
          <p:nvPr>
            <p:ph type="body" sz="quarter" idx="10"/>
          </p:nvPr>
        </p:nvSpPr>
        <p:spPr>
          <a:xfrm>
            <a:off x="701040" y="152400"/>
            <a:ext cx="5608320" cy="8446770"/>
          </a:xfrm>
        </p:spPr>
        <p:txBody>
          <a:bodyPr/>
          <a:lstStyle/>
          <a:p>
            <a:pPr defTabSz="457200">
              <a:defRPr/>
            </a:pPr>
            <a:r>
              <a:rPr lang="en-US" dirty="0" err="1"/>
              <a:t>catharine</a:t>
            </a:r>
            <a:endParaRPr lang="en-US" dirty="0"/>
          </a:p>
          <a:p>
            <a:pPr defTabSz="457200">
              <a:defRPr/>
            </a:pPr>
            <a:r>
              <a:rPr lang="en-US" dirty="0"/>
              <a:t>Now, we will watch a short</a:t>
            </a:r>
            <a:r>
              <a:rPr lang="en-US" baseline="0" dirty="0"/>
              <a:t> film designed to help providers understand how complex trauma can present and develop in youth</a:t>
            </a:r>
          </a:p>
          <a:p>
            <a:pPr defTabSz="457200">
              <a:defRPr/>
            </a:pPr>
            <a:endParaRPr lang="en-US" baseline="0" dirty="0"/>
          </a:p>
          <a:p>
            <a:pPr defTabSz="457200">
              <a:defRPr/>
            </a:pPr>
            <a:r>
              <a:rPr lang="en-US" baseline="0" dirty="0"/>
              <a:t>16 min</a:t>
            </a:r>
          </a:p>
          <a:p>
            <a:pPr defTabSz="457200">
              <a:defRPr/>
            </a:pPr>
            <a:endParaRPr lang="en-US" baseline="0" dirty="0"/>
          </a:p>
          <a:p>
            <a:pPr defTabSz="457200">
              <a:defRPr/>
            </a:pPr>
            <a:r>
              <a:rPr lang="en-US" baseline="0" dirty="0"/>
              <a:t>Trauma is the great imitator – can look like bipolar, adhd, depression, anxiety, conduct disorder – different diagnoses? Or what could explain all of it.</a:t>
            </a:r>
          </a:p>
          <a:p>
            <a:pPr defTabSz="457200">
              <a:defRPr/>
            </a:pPr>
            <a:endParaRPr lang="en-US" baseline="0" dirty="0"/>
          </a:p>
          <a:p>
            <a:pPr defTabSz="457200">
              <a:defRPr/>
            </a:pPr>
            <a:r>
              <a:rPr lang="en-US" i="1" dirty="0"/>
              <a:t>This film is inspired by a true story. This story shows the various ways that trauma can impact youth. It contains adult language and includes scenes with family violence and sexual assault, which may be upsetting to watch. People who have experienced historical trauma, institutionalized racism, sexism and other forms of oppression may be uniquely impacted by the content of this film.</a:t>
            </a:r>
            <a:endParaRPr lang="en-US" dirty="0"/>
          </a:p>
        </p:txBody>
      </p:sp>
    </p:spTree>
    <p:extLst>
      <p:ext uri="{BB962C8B-B14F-4D97-AF65-F5344CB8AC3E}">
        <p14:creationId xmlns:p14="http://schemas.microsoft.com/office/powerpoint/2010/main" val="207766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a:t>
            </a:fld>
            <a:endParaRPr lang="en-US" dirty="0"/>
          </a:p>
        </p:txBody>
      </p:sp>
    </p:spTree>
    <p:extLst>
      <p:ext uri="{BB962C8B-B14F-4D97-AF65-F5344CB8AC3E}">
        <p14:creationId xmlns:p14="http://schemas.microsoft.com/office/powerpoint/2010/main" val="3913764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228600"/>
            <a:ext cx="5608320" cy="8370570"/>
          </a:xfrm>
        </p:spPr>
        <p:txBody>
          <a:bodyPr/>
          <a:lstStyle/>
          <a:p>
            <a:pPr marL="0" indent="0">
              <a:buFont typeface="Arial" charset="0"/>
              <a:buNone/>
              <a:defRPr/>
            </a:pPr>
            <a:r>
              <a:rPr lang="en-US" dirty="0"/>
              <a:t>Catharine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r>
              <a:rPr lang="en-US" sz="1200" b="0" i="0" kern="1200" dirty="0">
                <a:solidFill>
                  <a:schemeClr val="tx1"/>
                </a:solidFill>
                <a:effectLst/>
                <a:latin typeface="+mn-lt"/>
                <a:ea typeface="+mn-ea"/>
                <a:cs typeface="+mn-cs"/>
              </a:rPr>
              <a:t>When a child grows up afraid or under constant or extreme stress, the immune system and body’s stress response systems may not develop normally. Later on, when the child or adult is exposed to even ordinary levels of stress, these systems may automatically respond as if the individual is under extreme stress. For example, an individual may experience significant physiological reactivity such as rapid breathing or heart pounding, or may "shut down" entirely when presented with stressful situations. These responses, while adaptive when faced with a significant threat, are out of proportion in the context of normal stress and are often perceived by others as “overreacting” or as unresponsive or detached.</a:t>
            </a:r>
          </a:p>
          <a:p>
            <a:endParaRPr lang="en-US" sz="1200" kern="1200" dirty="0">
              <a:solidFill>
                <a:schemeClr val="tx1"/>
              </a:solidFill>
              <a:effectLst/>
              <a:latin typeface="+mn-lt"/>
              <a:ea typeface="+mn-ea"/>
              <a:cs typeface="+mn-cs"/>
            </a:endParaRPr>
          </a:p>
          <a:p>
            <a:pPr marL="0" indent="0">
              <a:buFont typeface="Arial" charset="0"/>
              <a:buNone/>
              <a:defRPr/>
            </a:pPr>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solidFill>
                  <a:prstClr val="black"/>
                </a:solidFill>
              </a:rPr>
              <a:pPr/>
              <a:t>32</a:t>
            </a:fld>
            <a:endParaRPr lang="en-US" dirty="0">
              <a:solidFill>
                <a:prstClr val="black"/>
              </a:solidFill>
            </a:endParaRPr>
          </a:p>
        </p:txBody>
      </p:sp>
      <p:graphicFrame>
        <p:nvGraphicFramePr>
          <p:cNvPr id="5" name="Content Placeholder 1">
            <a:extLst>
              <a:ext uri="{FF2B5EF4-FFF2-40B4-BE49-F238E27FC236}">
                <a16:creationId xmlns:a16="http://schemas.microsoft.com/office/drawing/2014/main" id="{B8B722E8-89AD-4B28-B415-E23F8EE09A92}"/>
              </a:ext>
            </a:extLst>
          </p:cNvPr>
          <p:cNvGraphicFramePr>
            <a:graphicFrameLocks/>
          </p:cNvGraphicFramePr>
          <p:nvPr/>
        </p:nvGraphicFramePr>
        <p:xfrm>
          <a:off x="533400" y="609600"/>
          <a:ext cx="5410199"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740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B513703-3F54-4A7B-9BA6-E66CA098A297}"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 name="Notes Placeholder 1"/>
          <p:cNvSpPr>
            <a:spLocks noGrp="1"/>
          </p:cNvSpPr>
          <p:nvPr>
            <p:ph type="body" sz="quarter" idx="10"/>
          </p:nvPr>
        </p:nvSpPr>
        <p:spPr>
          <a:xfrm>
            <a:off x="701040" y="152400"/>
            <a:ext cx="5608320" cy="8446770"/>
          </a:xfrm>
        </p:spPr>
        <p:txBody>
          <a:bodyPr/>
          <a:lstStyle/>
          <a:p>
            <a:pPr defTabSz="457200">
              <a:defRPr/>
            </a:pPr>
            <a:r>
              <a:rPr lang="en-US" dirty="0" err="1"/>
              <a:t>catharine</a:t>
            </a:r>
            <a:endParaRPr lang="en-US" dirty="0"/>
          </a:p>
          <a:p>
            <a:pPr defTabSz="457200">
              <a:defRPr/>
            </a:pPr>
            <a:r>
              <a:rPr lang="en-US" dirty="0"/>
              <a:t>Now, we will watch a short</a:t>
            </a:r>
            <a:r>
              <a:rPr lang="en-US" baseline="0" dirty="0"/>
              <a:t> film designed to help providers understand how complex trauma can present and develop in youth</a:t>
            </a:r>
          </a:p>
          <a:p>
            <a:pPr defTabSz="457200">
              <a:defRPr/>
            </a:pPr>
            <a:endParaRPr lang="en-US" baseline="0" dirty="0"/>
          </a:p>
          <a:p>
            <a:pPr defTabSz="457200">
              <a:defRPr/>
            </a:pPr>
            <a:r>
              <a:rPr lang="en-US" baseline="0" dirty="0"/>
              <a:t>16 min</a:t>
            </a:r>
          </a:p>
          <a:p>
            <a:pPr defTabSz="457200">
              <a:defRPr/>
            </a:pPr>
            <a:endParaRPr lang="en-US" baseline="0" dirty="0"/>
          </a:p>
          <a:p>
            <a:pPr defTabSz="457200">
              <a:defRPr/>
            </a:pPr>
            <a:r>
              <a:rPr lang="en-US" baseline="0" dirty="0"/>
              <a:t>Trauma is the great imitator – can look like bipolar, adhd, depression, anxiety, conduct disorder – different diagnoses? Or what could explain all of it.</a:t>
            </a:r>
          </a:p>
          <a:p>
            <a:pPr defTabSz="457200">
              <a:defRPr/>
            </a:pPr>
            <a:endParaRPr lang="en-US" baseline="0" dirty="0"/>
          </a:p>
          <a:p>
            <a:pPr defTabSz="457200">
              <a:defRPr/>
            </a:pPr>
            <a:r>
              <a:rPr lang="en-US" i="1" dirty="0"/>
              <a:t>This film is inspired by a true story. This story shows the various ways that trauma can impact youth. It contains adult language and includes scenes with family violence and sexual assault, which may be upsetting to watch. People who have experienced historical trauma, institutionalized racism, sexism and other forms of oppression may be uniquely impacted by the content of this film.</a:t>
            </a:r>
            <a:endParaRPr lang="en-US" dirty="0"/>
          </a:p>
        </p:txBody>
      </p:sp>
    </p:spTree>
    <p:extLst>
      <p:ext uri="{BB962C8B-B14F-4D97-AF65-F5344CB8AC3E}">
        <p14:creationId xmlns:p14="http://schemas.microsoft.com/office/powerpoint/2010/main" val="2483113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B513703-3F54-4A7B-9BA6-E66CA098A297}"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 name="Notes Placeholder 1"/>
          <p:cNvSpPr>
            <a:spLocks noGrp="1"/>
          </p:cNvSpPr>
          <p:nvPr>
            <p:ph type="body" sz="quarter" idx="10"/>
          </p:nvPr>
        </p:nvSpPr>
        <p:spPr>
          <a:xfrm>
            <a:off x="701040" y="152400"/>
            <a:ext cx="5608320" cy="8446770"/>
          </a:xfrm>
        </p:spPr>
        <p:txBody>
          <a:bodyPr/>
          <a:lstStyle/>
          <a:p>
            <a:pPr defTabSz="457200">
              <a:defRPr/>
            </a:pPr>
            <a:r>
              <a:rPr lang="en-US" dirty="0" err="1"/>
              <a:t>catharine</a:t>
            </a:r>
            <a:endParaRPr lang="en-US" dirty="0"/>
          </a:p>
          <a:p>
            <a:pPr defTabSz="457200">
              <a:defRPr/>
            </a:pPr>
            <a:r>
              <a:rPr lang="en-US" dirty="0"/>
              <a:t>Now, we will watch a short</a:t>
            </a:r>
            <a:r>
              <a:rPr lang="en-US" baseline="0" dirty="0"/>
              <a:t> film designed to help providers understand how complex trauma can present and develop in youth</a:t>
            </a:r>
          </a:p>
          <a:p>
            <a:pPr defTabSz="457200">
              <a:defRPr/>
            </a:pPr>
            <a:endParaRPr lang="en-US" baseline="0" dirty="0"/>
          </a:p>
          <a:p>
            <a:pPr defTabSz="457200">
              <a:defRPr/>
            </a:pPr>
            <a:r>
              <a:rPr lang="en-US" baseline="0" dirty="0"/>
              <a:t>16 min</a:t>
            </a:r>
          </a:p>
          <a:p>
            <a:pPr defTabSz="457200">
              <a:defRPr/>
            </a:pPr>
            <a:endParaRPr lang="en-US" baseline="0" dirty="0"/>
          </a:p>
          <a:p>
            <a:pPr defTabSz="457200">
              <a:defRPr/>
            </a:pPr>
            <a:r>
              <a:rPr lang="en-US" baseline="0" dirty="0"/>
              <a:t>Trauma is the great imitator – can look like bipolar, adhd, depression, anxiety, conduct disorder – different diagnoses? Or what could explain all of it.</a:t>
            </a:r>
          </a:p>
          <a:p>
            <a:pPr defTabSz="457200">
              <a:defRPr/>
            </a:pPr>
            <a:endParaRPr lang="en-US" baseline="0" dirty="0"/>
          </a:p>
          <a:p>
            <a:pPr defTabSz="457200">
              <a:defRPr/>
            </a:pPr>
            <a:r>
              <a:rPr lang="en-US" i="1" dirty="0"/>
              <a:t>This film is inspired by a true story. This story shows the various ways that trauma can impact youth. It contains adult language and includes scenes with family violence and sexual assault, which may be upsetting to watch. People who have experienced historical trauma, institutionalized racism, sexism and other forms of oppression may be uniquely impacted by the content of this film.</a:t>
            </a:r>
            <a:endParaRPr lang="en-US" dirty="0"/>
          </a:p>
        </p:txBody>
      </p:sp>
    </p:spTree>
    <p:extLst>
      <p:ext uri="{BB962C8B-B14F-4D97-AF65-F5344CB8AC3E}">
        <p14:creationId xmlns:p14="http://schemas.microsoft.com/office/powerpoint/2010/main" val="4066468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228600"/>
            <a:ext cx="5608320" cy="8370570"/>
          </a:xfrm>
        </p:spPr>
        <p:txBody>
          <a:bodyPr/>
          <a:lstStyle/>
          <a:p>
            <a:pPr>
              <a:defRPr/>
            </a:pPr>
            <a:r>
              <a:rPr lang="en-US" dirty="0"/>
              <a:t>Catharine</a:t>
            </a:r>
          </a:p>
          <a:p>
            <a:pPr>
              <a:defRPr/>
            </a:pPr>
            <a:r>
              <a:rPr lang="en-US" dirty="0"/>
              <a:t> </a:t>
            </a:r>
          </a:p>
          <a:p>
            <a:r>
              <a:rPr lang="en-US" dirty="0"/>
              <a:t> </a:t>
            </a:r>
          </a:p>
          <a:p>
            <a:pPr marL="285750" indent="-285750">
              <a:buFont typeface="Arial" charset="0"/>
              <a:buChar char="•"/>
              <a:defRPr/>
            </a:pPr>
            <a:r>
              <a:rPr lang="en-US" dirty="0"/>
              <a:t>Now – pulling back the lens for a moment – </a:t>
            </a:r>
          </a:p>
          <a:p>
            <a:pPr marL="285750" indent="-285750">
              <a:buFont typeface="Arial" charset="0"/>
              <a:buChar char="•"/>
              <a:defRPr/>
            </a:pPr>
            <a:endParaRPr lang="en-US" dirty="0"/>
          </a:p>
          <a:p>
            <a:pPr marL="285750" indent="-285750">
              <a:buFont typeface="Arial" charset="0"/>
              <a:buChar char="•"/>
              <a:defRPr/>
            </a:pPr>
            <a:r>
              <a:rPr lang="en-US" dirty="0"/>
              <a:t>Since</a:t>
            </a:r>
            <a:r>
              <a:rPr lang="en-US" baseline="0" dirty="0"/>
              <a:t> being a trauma-informed provider depends on working within a trauma-informed system</a:t>
            </a:r>
          </a:p>
          <a:p>
            <a:pPr marL="285750" indent="-285750">
              <a:buFont typeface="Arial" charset="0"/>
              <a:buChar char="•"/>
              <a:defRPr/>
            </a:pPr>
            <a:endParaRPr lang="en-US" baseline="0" dirty="0"/>
          </a:p>
          <a:p>
            <a:pPr marL="285750" indent="-285750">
              <a:buFont typeface="Arial" charset="0"/>
              <a:buChar char="•"/>
              <a:defRPr/>
            </a:pPr>
            <a:r>
              <a:rPr lang="en-US" baseline="0" dirty="0"/>
              <a:t>Going to talk a bit about the potential effects of chronic stress on systems or organizations.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447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228600"/>
            <a:ext cx="5608320" cy="8370570"/>
          </a:xfrm>
        </p:spPr>
        <p:txBody>
          <a:bodyPr/>
          <a:lstStyle/>
          <a:p>
            <a:pPr>
              <a:defRPr/>
            </a:pPr>
            <a:r>
              <a:rPr lang="en-US" dirty="0"/>
              <a:t>Catharine</a:t>
            </a:r>
          </a:p>
          <a:p>
            <a:pPr>
              <a:defRPr/>
            </a:pPr>
            <a:r>
              <a:rPr lang="en-US" dirty="0"/>
              <a:t> </a:t>
            </a:r>
          </a:p>
          <a:p>
            <a:r>
              <a:rPr lang="en-US" dirty="0"/>
              <a:t> </a:t>
            </a:r>
          </a:p>
          <a:p>
            <a:pPr marL="285750" indent="-285750">
              <a:buFont typeface="Arial" charset="0"/>
              <a:buChar char="•"/>
              <a:defRPr/>
            </a:pPr>
            <a:r>
              <a:rPr lang="en-US" dirty="0"/>
              <a:t>Now – pulling back the lens for a moment – </a:t>
            </a:r>
          </a:p>
          <a:p>
            <a:pPr marL="285750" indent="-285750">
              <a:buFont typeface="Arial" charset="0"/>
              <a:buChar char="•"/>
              <a:defRPr/>
            </a:pPr>
            <a:endParaRPr lang="en-US" dirty="0"/>
          </a:p>
          <a:p>
            <a:pPr marL="285750" indent="-285750">
              <a:buFont typeface="Arial" charset="0"/>
              <a:buChar char="•"/>
              <a:defRPr/>
            </a:pPr>
            <a:r>
              <a:rPr lang="en-US" dirty="0"/>
              <a:t>Since</a:t>
            </a:r>
            <a:r>
              <a:rPr lang="en-US" baseline="0" dirty="0"/>
              <a:t> being a trauma-informed provider depends on working within a trauma-informed system</a:t>
            </a:r>
          </a:p>
          <a:p>
            <a:pPr marL="285750" indent="-285750">
              <a:buFont typeface="Arial" charset="0"/>
              <a:buChar char="•"/>
              <a:defRPr/>
            </a:pPr>
            <a:endParaRPr lang="en-US" baseline="0" dirty="0"/>
          </a:p>
          <a:p>
            <a:pPr marL="285750" indent="-285750">
              <a:buFont typeface="Arial" charset="0"/>
              <a:buChar char="•"/>
              <a:defRPr/>
            </a:pPr>
            <a:r>
              <a:rPr lang="en-US" baseline="0" dirty="0"/>
              <a:t>Going to talk a bit about the potential effects of chronic stress on systems or organizations.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460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Catharine</a:t>
            </a:r>
          </a:p>
          <a:p>
            <a:endParaRPr lang="en-US" dirty="0"/>
          </a:p>
          <a:p>
            <a:r>
              <a:rPr lang="en-US" dirty="0"/>
              <a:t>Things</a:t>
            </a:r>
            <a:r>
              <a:rPr lang="en-US" baseline="0" dirty="0"/>
              <a:t> that might come up – like the symptoms we might see for participants – see symptom clusters for the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D21F033-A1C5-E64A-BE4E-6C9D267F5950}" type="slidenum">
              <a:rPr lang="en-US" smtClean="0"/>
              <a:t>37</a:t>
            </a:fld>
            <a:endParaRPr lang="en-US"/>
          </a:p>
        </p:txBody>
      </p:sp>
    </p:spTree>
    <p:extLst>
      <p:ext uri="{BB962C8B-B14F-4D97-AF65-F5344CB8AC3E}">
        <p14:creationId xmlns:p14="http://schemas.microsoft.com/office/powerpoint/2010/main" val="2532676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18C51D-057E-4040-9C69-9F379A1E8547}" type="slidenum">
              <a:rPr lang="en-US" smtClean="0"/>
              <a:t>39</a:t>
            </a:fld>
            <a:endParaRPr lang="en-US" dirty="0"/>
          </a:p>
        </p:txBody>
      </p:sp>
      <p:sp>
        <p:nvSpPr>
          <p:cNvPr id="5" name="Notes Placeholder 4"/>
          <p:cNvSpPr>
            <a:spLocks noGrp="1"/>
          </p:cNvSpPr>
          <p:nvPr>
            <p:ph type="body" sz="quarter" idx="11"/>
          </p:nvPr>
        </p:nvSpPr>
        <p:spPr/>
        <p:txBody>
          <a:bodyPr/>
          <a:lstStyle/>
          <a:p>
            <a:r>
              <a:rPr lang="en-US" dirty="0"/>
              <a:t>Catharine</a:t>
            </a:r>
          </a:p>
          <a:p>
            <a:endParaRPr lang="en-US" dirty="0"/>
          </a:p>
          <a:p>
            <a:r>
              <a:rPr lang="en-US" dirty="0"/>
              <a:t>So then – we are left asking ourselves --How do we best care for</a:t>
            </a:r>
            <a:r>
              <a:rPr lang="en-US" baseline="0" dirty="0"/>
              <a:t> these children and families,</a:t>
            </a:r>
            <a:r>
              <a:rPr lang="en-US" dirty="0"/>
              <a:t> who have likely experienced complex trauma, in the context of structural racism, and may be experiencing both the symptoms of PTSD and more profound effects on their development?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What is the most helpful way for service providers (healthcare, mental health, school, etc.) to work with our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rPr>
              <a:t>Answer -- </a:t>
            </a:r>
            <a:r>
              <a:rPr lang="en-US" b="1" baseline="0" dirty="0"/>
              <a:t>comprehensive trauma informed care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conceptual framework developed by SAMHSA –Substance abuse and mental health administration</a:t>
            </a:r>
          </a:p>
          <a:p>
            <a:endParaRPr lang="en-US" dirty="0"/>
          </a:p>
          <a:p>
            <a:r>
              <a:rPr lang="en-US" dirty="0"/>
              <a:t>Begin this work, SAMHSA conducted an environmental scan of trauma definitions and models of trauma informed care. </a:t>
            </a:r>
          </a:p>
          <a:p>
            <a:endParaRPr lang="en-US" dirty="0"/>
          </a:p>
          <a:p>
            <a:r>
              <a:rPr lang="en-US" dirty="0"/>
              <a:t>SAMHSA convened a group of national experts who had done extensive work in this area. </a:t>
            </a:r>
          </a:p>
          <a:p>
            <a:endParaRPr lang="en-US" dirty="0"/>
          </a:p>
          <a:p>
            <a:r>
              <a:rPr lang="en-US" dirty="0"/>
              <a:t>This included trauma survivors who had been recipients of care in multiple service system; practitioners from an array of fields, who had experience in trauma treatment; researchers whose work focused on trauma and the development of trauma-specific interventions; and policymakers in the field of behavioral health. </a:t>
            </a:r>
          </a:p>
        </p:txBody>
      </p:sp>
    </p:spTree>
    <p:extLst>
      <p:ext uri="{BB962C8B-B14F-4D97-AF65-F5344CB8AC3E}">
        <p14:creationId xmlns:p14="http://schemas.microsoft.com/office/powerpoint/2010/main" val="4234865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Catharine - SAMHSA’s principles of trauma-informed care</a:t>
            </a:r>
            <a:r>
              <a:rPr lang="en-US" sz="1200" b="0" i="0" u="none" strike="noStrike" kern="1200" baseline="0" dirty="0">
                <a:solidFill>
                  <a:schemeClr val="tx1"/>
                </a:solidFill>
                <a:effectLst/>
                <a:latin typeface="+mn-lt"/>
                <a:ea typeface="+mn-ea"/>
                <a:cs typeface="+mn-cs"/>
              </a:rPr>
              <a:t> – we drew from these</a:t>
            </a:r>
            <a:endParaRPr lang="en-US" dirty="0"/>
          </a:p>
          <a:p>
            <a:endParaRPr lang="en-US" dirty="0"/>
          </a:p>
        </p:txBody>
      </p:sp>
      <p:sp>
        <p:nvSpPr>
          <p:cNvPr id="4" name="Slide Number Placeholder 3"/>
          <p:cNvSpPr>
            <a:spLocks noGrp="1"/>
          </p:cNvSpPr>
          <p:nvPr>
            <p:ph type="sldNum" sz="quarter" idx="10"/>
          </p:nvPr>
        </p:nvSpPr>
        <p:spPr/>
        <p:txBody>
          <a:bodyPr/>
          <a:lstStyle/>
          <a:p>
            <a:fld id="{4D21F033-A1C5-E64A-BE4E-6C9D267F5950}" type="slidenum">
              <a:rPr lang="en-US" smtClean="0"/>
              <a:t>40</a:t>
            </a:fld>
            <a:endParaRPr lang="en-US"/>
          </a:p>
        </p:txBody>
      </p:sp>
    </p:spTree>
    <p:extLst>
      <p:ext uri="{BB962C8B-B14F-4D97-AF65-F5344CB8AC3E}">
        <p14:creationId xmlns:p14="http://schemas.microsoft.com/office/powerpoint/2010/main" val="2950556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Notes Placeholder 1"/>
          <p:cNvSpPr>
            <a:spLocks noGrp="1"/>
          </p:cNvSpPr>
          <p:nvPr>
            <p:ph type="body" sz="quarter" idx="11"/>
          </p:nvPr>
        </p:nvSpPr>
        <p:spPr/>
        <p:txBody>
          <a:bodyPr/>
          <a:lstStyle/>
          <a:p>
            <a:r>
              <a:rPr lang="en-US" sz="1200" b="0" i="0" u="none" strike="noStrike" kern="1200" baseline="0" dirty="0">
                <a:solidFill>
                  <a:schemeClr val="tx1"/>
                </a:solidFill>
                <a:latin typeface="+mn-lt"/>
                <a:ea typeface="+mn-ea"/>
                <a:cs typeface="+mn-cs"/>
              </a:rPr>
              <a:t>And also drew from elements that we focus on in trauma-focused treatment (not because being trauma-informed means you are doing trauma therapy – but because many of the core ideas are still important to a trauma-informed approach)</a:t>
            </a:r>
          </a:p>
        </p:txBody>
      </p:sp>
    </p:spTree>
    <p:extLst>
      <p:ext uri="{BB962C8B-B14F-4D97-AF65-F5344CB8AC3E}">
        <p14:creationId xmlns:p14="http://schemas.microsoft.com/office/powerpoint/2010/main" val="2010524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8C51D-057E-4040-9C69-9F379A1E8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Notes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285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Theresa</a:t>
            </a:r>
          </a:p>
          <a:p>
            <a:r>
              <a:rPr lang="en-US" sz="1100" dirty="0"/>
              <a:t>La</a:t>
            </a:r>
            <a:r>
              <a:rPr lang="en-US" sz="1100" baseline="0" dirty="0"/>
              <a:t> Rabida’s mission has always been to assure there is access of high quality care to anyone who is in need.</a:t>
            </a:r>
          </a:p>
          <a:p>
            <a:endParaRPr lang="en-US" sz="1100" baseline="0" dirty="0"/>
          </a:p>
          <a:p>
            <a:r>
              <a:rPr lang="en-US" sz="1100" baseline="0" dirty="0"/>
              <a:t>We are an affiliate of the National Child Traumatic Stress Network and it is our goal to contribute to raising the standard of care and improve access to care for families who have been exposed to trauma.  </a:t>
            </a:r>
          </a:p>
          <a:p>
            <a:endParaRPr lang="en-US" sz="1100" baseline="0" dirty="0"/>
          </a:p>
          <a:p>
            <a:r>
              <a:rPr lang="en-US" sz="1100" baseline="0" dirty="0"/>
              <a:t>We believe everyone should have access to high quality services at no cost to families.  No one chooses to experience a trauma and no one should have to pay to heal from it.  About 80% of the population that we serve at the CCTC identifies as Black and about 13% identifies and Latino or Hispanic.  So the large majority of our patients identify as </a:t>
            </a:r>
            <a:r>
              <a:rPr lang="en-US" sz="1100" i="1" baseline="0" dirty="0"/>
              <a:t>People of Color.</a:t>
            </a:r>
          </a:p>
          <a:p>
            <a:endParaRPr 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t>*Disclaimer.  We will be discussing trauma today from multiple perspectives.  We want to give people permission up front to step away, pause, do what they need to care for themselves if the information feels triggering or overwhelming.  We also plan to discuss topics today related to racism, oppression, white supremacy as it relates to racial, intergenerational, and historical trauma.  We acknowledge that as two white women we do not have the lived experience of facing oppression and discrimination that many BIPOC people in this group may have experienced. We do feel we still need to speak to these topics as it is extremely important to understand that the root of so much trauma lies within systems of oppression and we will be touching on these subjects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Questions in Chat, do our best to address as we go and will also have time at the end for questions were we can go more into more depth with some aspects.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3618C51D-057E-4040-9C69-9F379A1E8547}" type="slidenum">
              <a:rPr lang="en-US" smtClean="0"/>
              <a:t>5</a:t>
            </a:fld>
            <a:endParaRPr lang="en-US" dirty="0"/>
          </a:p>
        </p:txBody>
      </p:sp>
    </p:spTree>
    <p:extLst>
      <p:ext uri="{BB962C8B-B14F-4D97-AF65-F5344CB8AC3E}">
        <p14:creationId xmlns:p14="http://schemas.microsoft.com/office/powerpoint/2010/main" val="1607457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43</a:t>
            </a:fld>
            <a:endParaRPr lang="en-US" dirty="0"/>
          </a:p>
        </p:txBody>
      </p:sp>
    </p:spTree>
    <p:extLst>
      <p:ext uri="{BB962C8B-B14F-4D97-AF65-F5344CB8AC3E}">
        <p14:creationId xmlns:p14="http://schemas.microsoft.com/office/powerpoint/2010/main" val="2937589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44</a:t>
            </a:fld>
            <a:endParaRPr lang="en-US" dirty="0"/>
          </a:p>
        </p:txBody>
      </p:sp>
    </p:spTree>
    <p:extLst>
      <p:ext uri="{BB962C8B-B14F-4D97-AF65-F5344CB8AC3E}">
        <p14:creationId xmlns:p14="http://schemas.microsoft.com/office/powerpoint/2010/main" val="3187213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45</a:t>
            </a:fld>
            <a:endParaRPr lang="en-US" dirty="0"/>
          </a:p>
        </p:txBody>
      </p:sp>
    </p:spTree>
    <p:extLst>
      <p:ext uri="{BB962C8B-B14F-4D97-AF65-F5344CB8AC3E}">
        <p14:creationId xmlns:p14="http://schemas.microsoft.com/office/powerpoint/2010/main" val="329554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46</a:t>
            </a:fld>
            <a:endParaRPr lang="en-US" dirty="0"/>
          </a:p>
        </p:txBody>
      </p:sp>
    </p:spTree>
    <p:extLst>
      <p:ext uri="{BB962C8B-B14F-4D97-AF65-F5344CB8AC3E}">
        <p14:creationId xmlns:p14="http://schemas.microsoft.com/office/powerpoint/2010/main" val="1046335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47</a:t>
            </a:fld>
            <a:endParaRPr lang="en-US" dirty="0"/>
          </a:p>
        </p:txBody>
      </p:sp>
    </p:spTree>
    <p:extLst>
      <p:ext uri="{BB962C8B-B14F-4D97-AF65-F5344CB8AC3E}">
        <p14:creationId xmlns:p14="http://schemas.microsoft.com/office/powerpoint/2010/main" val="4168746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48</a:t>
            </a:fld>
            <a:endParaRPr lang="en-US" dirty="0"/>
          </a:p>
        </p:txBody>
      </p:sp>
    </p:spTree>
    <p:extLst>
      <p:ext uri="{BB962C8B-B14F-4D97-AF65-F5344CB8AC3E}">
        <p14:creationId xmlns:p14="http://schemas.microsoft.com/office/powerpoint/2010/main" val="14744886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49</a:t>
            </a:fld>
            <a:endParaRPr lang="en-US" dirty="0"/>
          </a:p>
        </p:txBody>
      </p:sp>
    </p:spTree>
    <p:extLst>
      <p:ext uri="{BB962C8B-B14F-4D97-AF65-F5344CB8AC3E}">
        <p14:creationId xmlns:p14="http://schemas.microsoft.com/office/powerpoint/2010/main" val="14689828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50</a:t>
            </a:fld>
            <a:endParaRPr lang="en-US" dirty="0"/>
          </a:p>
        </p:txBody>
      </p:sp>
    </p:spTree>
    <p:extLst>
      <p:ext uri="{BB962C8B-B14F-4D97-AF65-F5344CB8AC3E}">
        <p14:creationId xmlns:p14="http://schemas.microsoft.com/office/powerpoint/2010/main" val="3283218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1F033-A1C5-E64A-BE4E-6C9D267F5950}" type="slidenum">
              <a:rPr lang="en-US" smtClean="0"/>
              <a:t>51</a:t>
            </a:fld>
            <a:endParaRPr lang="en-US"/>
          </a:p>
        </p:txBody>
      </p:sp>
    </p:spTree>
    <p:extLst>
      <p:ext uri="{BB962C8B-B14F-4D97-AF65-F5344CB8AC3E}">
        <p14:creationId xmlns:p14="http://schemas.microsoft.com/office/powerpoint/2010/main" val="1184007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1F033-A1C5-E64A-BE4E-6C9D267F5950}" type="slidenum">
              <a:rPr lang="en-US" smtClean="0"/>
              <a:t>52</a:t>
            </a:fld>
            <a:endParaRPr lang="en-US"/>
          </a:p>
        </p:txBody>
      </p:sp>
    </p:spTree>
    <p:extLst>
      <p:ext uri="{BB962C8B-B14F-4D97-AF65-F5344CB8AC3E}">
        <p14:creationId xmlns:p14="http://schemas.microsoft.com/office/powerpoint/2010/main" val="124607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Theresa</a:t>
            </a:r>
          </a:p>
          <a:p>
            <a:r>
              <a:rPr lang="en-US" dirty="0"/>
              <a:t>We</a:t>
            </a:r>
            <a:r>
              <a:rPr lang="en-US" baseline="0" dirty="0"/>
              <a:t> want to briefly give an overview of what we hope you will take away from today and our next training in two weeks.  Today we are going to focus on better defining What is trauma.  This includes not only gaining more awareness about what may be considered trauma, but also what is complex trauma, racial trauma, and stressors that may impact participants functioning.  </a:t>
            </a:r>
          </a:p>
          <a:p>
            <a:endParaRPr lang="en-US" baseline="0" dirty="0"/>
          </a:p>
          <a:p>
            <a:r>
              <a:rPr lang="en-US" baseline="0" dirty="0"/>
              <a:t>After we learn to realize with is trauma we want to also learn to recognize what the impact of trauma is including symptoms of trauma and what trauma reactions may look like.</a:t>
            </a:r>
          </a:p>
          <a:p>
            <a:endParaRPr lang="en-US" baseline="0" dirty="0"/>
          </a:p>
          <a:p>
            <a:r>
              <a:rPr lang="en-US" baseline="0" dirty="0"/>
              <a:t>So today is going to be a little broader goal of better understand trauma.</a:t>
            </a:r>
          </a:p>
          <a:p>
            <a:endParaRPr lang="en-US" baseline="0" dirty="0"/>
          </a:p>
          <a:p>
            <a:r>
              <a:rPr lang="en-US" baseline="0" dirty="0"/>
              <a:t>Then next time we come together we will focus more on specific trauma-informed care principals and how to respond to participants in a trauma informed way and how to make sure we are thinking about trauma informed care principals as it applies to an organization and caring for the staff within an organization.</a:t>
            </a:r>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6</a:t>
            </a:fld>
            <a:endParaRPr lang="en-US" dirty="0"/>
          </a:p>
        </p:txBody>
      </p:sp>
    </p:spTree>
    <p:extLst>
      <p:ext uri="{BB962C8B-B14F-4D97-AF65-F5344CB8AC3E}">
        <p14:creationId xmlns:p14="http://schemas.microsoft.com/office/powerpoint/2010/main" val="297931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107" charset="0"/>
                <a:ea typeface="ＭＳ Ｐゴシック" charset="-128"/>
                <a:cs typeface="ＭＳ Ｐゴシック" charset="-128"/>
              </a:rPr>
              <a:t>Theresa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107" charset="0"/>
                <a:ea typeface="ＭＳ Ｐゴシック" charset="-128"/>
                <a:cs typeface="ＭＳ Ｐゴシック" charset="-128"/>
              </a:rPr>
              <a:t>An easy way to better understand trauma is by breaking trauma down to the 3 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itchFamily="-107" charset="0"/>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107" charset="0"/>
                <a:ea typeface="ＭＳ Ｐゴシック" charset="-128"/>
                <a:cs typeface="ＭＳ Ｐゴシック" charset="-128"/>
              </a:rPr>
              <a:t>An Event occurs, we experience the event, and then the event has an effect on us.  That effect may or may not be significant. So two people may experience the same EVENT but one may walk away feeling a bit off/stressed while another person may be traumatized and start presenting trauma symptoms.  For example if I you get into a car accident on your way to work.  One person may experience stress when it happens and even think about it for the next few days, but they go on with their life and return to daily functioning.  Another person could develop a fear of driving or avoid taking that route to work.  They may experience flashbacks, nightmares, or a number of other reactions from the same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itchFamily="-107" charset="0"/>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107" charset="0"/>
                <a:ea typeface="ＭＳ Ｐゴシック" charset="-128"/>
                <a:cs typeface="ＭＳ Ｐゴシック" charset="-128"/>
              </a:rPr>
              <a:t>We all experience some level of stress on a regular basis, whether at work or at home. Daily stressors such as deadlines, meetings, traffic, and juggling family needs are common for most of us. We also face more intense experiences like illness, caring for an aging parent, ongoing stress at work, financial pressures, or dealing with a major loss. Even positive experiences like getting married, moving, or starting a new job can cause some level of strain. In many cases, we have the capacity to cope with a range of life experiences, expected or unexpected, mild or intense.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7</a:t>
            </a:fld>
            <a:endParaRPr lang="en-US" dirty="0"/>
          </a:p>
        </p:txBody>
      </p:sp>
    </p:spTree>
    <p:extLst>
      <p:ext uri="{BB962C8B-B14F-4D97-AF65-F5344CB8AC3E}">
        <p14:creationId xmlns:p14="http://schemas.microsoft.com/office/powerpoint/2010/main" val="321386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Theresa</a:t>
            </a:r>
          </a:p>
          <a:p>
            <a:r>
              <a:rPr lang="en-US" dirty="0"/>
              <a:t>Culture</a:t>
            </a:r>
            <a:r>
              <a:rPr lang="en-US" baseline="0" dirty="0"/>
              <a:t> may also influence how someone responds based on what is normative or acceptable in one’s culture to express, discuss, share.  How we make meaning of our experience impacts how we heal from the trauma so their may be cultural factors that are protective and some that increase the risk of trauma.  </a:t>
            </a:r>
            <a:endParaRPr lang="en-US" dirty="0"/>
          </a:p>
        </p:txBody>
      </p:sp>
      <p:sp>
        <p:nvSpPr>
          <p:cNvPr id="4" name="Slide Number Placeholder 3"/>
          <p:cNvSpPr>
            <a:spLocks noGrp="1"/>
          </p:cNvSpPr>
          <p:nvPr>
            <p:ph type="sldNum" sz="quarter" idx="10"/>
          </p:nvPr>
        </p:nvSpPr>
        <p:spPr/>
        <p:txBody>
          <a:bodyPr/>
          <a:lstStyle/>
          <a:p>
            <a:fld id="{46439C33-2744-416B-9462-9D467A3A120A}" type="slidenum">
              <a:rPr lang="en-US" smtClean="0"/>
              <a:t>8</a:t>
            </a:fld>
            <a:endParaRPr lang="en-US"/>
          </a:p>
        </p:txBody>
      </p:sp>
    </p:spTree>
    <p:extLst>
      <p:ext uri="{BB962C8B-B14F-4D97-AF65-F5344CB8AC3E}">
        <p14:creationId xmlns:p14="http://schemas.microsoft.com/office/powerpoint/2010/main" val="312289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107" charset="0"/>
                <a:ea typeface="ＭＳ Ｐゴシック" charset="-128"/>
                <a:cs typeface="ＭＳ Ｐゴシック" charset="-128"/>
              </a:rPr>
              <a:t>Theresa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Traumatic </a:t>
            </a:r>
            <a:r>
              <a:rPr lang="en-US" sz="1200" b="1" kern="1200" dirty="0">
                <a:solidFill>
                  <a:schemeClr val="tx1"/>
                </a:solidFill>
                <a:effectLst/>
                <a:latin typeface="+mn-lt"/>
                <a:ea typeface="+mn-ea"/>
                <a:cs typeface="+mn-cs"/>
              </a:rPr>
              <a:t>events</a:t>
            </a:r>
            <a:r>
              <a:rPr lang="en-US" sz="1200" kern="1200" dirty="0">
                <a:solidFill>
                  <a:schemeClr val="tx1"/>
                </a:solidFill>
                <a:effectLst/>
                <a:latin typeface="+mn-lt"/>
                <a:ea typeface="+mn-ea"/>
                <a:cs typeface="+mn-cs"/>
              </a:rPr>
              <a:t> that some</a:t>
            </a:r>
            <a:r>
              <a:rPr lang="en-US" sz="1200" kern="1200" baseline="0" dirty="0">
                <a:solidFill>
                  <a:schemeClr val="tx1"/>
                </a:solidFill>
                <a:effectLst/>
                <a:latin typeface="+mn-lt"/>
                <a:ea typeface="+mn-ea"/>
                <a:cs typeface="+mn-cs"/>
              </a:rPr>
              <a:t> participants that you work with</a:t>
            </a:r>
            <a:r>
              <a:rPr lang="en-US" sz="1200" kern="1200" dirty="0">
                <a:solidFill>
                  <a:schemeClr val="tx1"/>
                </a:solidFill>
                <a:effectLst/>
                <a:latin typeface="+mn-lt"/>
                <a:ea typeface="+mn-ea"/>
                <a:cs typeface="+mn-cs"/>
              </a:rPr>
              <a:t> may face in their families and communities come in many forms, and range from one-time incidents, such as an accident, a natural disaster, </a:t>
            </a:r>
            <a:r>
              <a:rPr lang="en-US" sz="1200" i="1" kern="1200" dirty="0">
                <a:solidFill>
                  <a:schemeClr val="tx1"/>
                </a:solidFill>
                <a:effectLst/>
                <a:latin typeface="+mn-lt"/>
                <a:ea typeface="+mn-ea"/>
                <a:cs typeface="+mn-cs"/>
              </a:rPr>
              <a:t>a surgery or scary medical procedure</a:t>
            </a:r>
            <a:r>
              <a:rPr lang="en-US" sz="1200" kern="1200" dirty="0">
                <a:solidFill>
                  <a:schemeClr val="tx1"/>
                </a:solidFill>
                <a:effectLst/>
                <a:latin typeface="+mn-lt"/>
                <a:ea typeface="+mn-ea"/>
                <a:cs typeface="+mn-cs"/>
              </a:rPr>
              <a:t>, the loss of a parent or peer, or a single experience of violence, to experiences that are chronic or even generational, such as abuse, neglect, </a:t>
            </a:r>
            <a:r>
              <a:rPr lang="en-US" sz="1400" i="1" kern="1200" dirty="0">
                <a:solidFill>
                  <a:srgbClr val="FF0000"/>
                </a:solidFill>
                <a:effectLst/>
                <a:latin typeface="+mn-lt"/>
                <a:ea typeface="+mn-ea"/>
                <a:cs typeface="+mn-cs"/>
              </a:rPr>
              <a:t>enduring chronic</a:t>
            </a:r>
            <a:r>
              <a:rPr lang="en-US" sz="1400" i="1" kern="1200" baseline="0" dirty="0">
                <a:solidFill>
                  <a:srgbClr val="FF0000"/>
                </a:solidFill>
                <a:effectLst/>
                <a:latin typeface="+mn-lt"/>
                <a:ea typeface="+mn-ea"/>
                <a:cs typeface="+mn-cs"/>
              </a:rPr>
              <a:t> painful ongoing medical procedures or care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chronic bullying, exposure to family or community violence, or the cumulative and historical impact of poverty, racism, or discrimination.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itchFamily="-107" charset="0"/>
              <a:ea typeface="ＭＳ Ｐゴシック" charset="-128"/>
              <a:cs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9</a:t>
            </a:fld>
            <a:endParaRPr lang="en-US" dirty="0"/>
          </a:p>
        </p:txBody>
      </p:sp>
    </p:spTree>
    <p:extLst>
      <p:ext uri="{BB962C8B-B14F-4D97-AF65-F5344CB8AC3E}">
        <p14:creationId xmlns:p14="http://schemas.microsoft.com/office/powerpoint/2010/main" val="159937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Theresa ACES section</a:t>
            </a:r>
          </a:p>
          <a:p>
            <a:r>
              <a:rPr lang="en-US" sz="1200" b="0" i="0" u="none" strike="noStrike" kern="1200" dirty="0">
                <a:solidFill>
                  <a:schemeClr val="tx1"/>
                </a:solidFill>
                <a:effectLst/>
                <a:latin typeface="+mn-lt"/>
                <a:ea typeface="+mn-ea"/>
                <a:cs typeface="+mn-cs"/>
              </a:rPr>
              <a:t>Now that </a:t>
            </a:r>
            <a:r>
              <a:rPr lang="en-US" sz="1200" b="0" i="0" u="none" strike="noStrike" kern="1200" baseline="0" dirty="0">
                <a:solidFill>
                  <a:schemeClr val="tx1"/>
                </a:solidFill>
                <a:effectLst/>
                <a:latin typeface="+mn-lt"/>
                <a:ea typeface="+mn-ea"/>
                <a:cs typeface="+mn-cs"/>
              </a:rPr>
              <a:t>we’ve talked about how specific events we also want to take a closer looks at how these events or some other ongoing stressors can impact people throughout their lifetime, especially as it relates to ones health.</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a:t>
            </a:r>
            <a:r>
              <a:rPr lang="en-US" sz="1200" b="0" i="0" u="none" strike="noStrike" kern="1200" baseline="0" dirty="0">
                <a:solidFill>
                  <a:schemeClr val="tx1"/>
                </a:solidFill>
                <a:effectLst/>
                <a:latin typeface="+mn-lt"/>
                <a:ea typeface="+mn-ea"/>
                <a:cs typeface="+mn-cs"/>
              </a:rPr>
              <a:t> idea for the ACES study was developed after a r</a:t>
            </a:r>
            <a:r>
              <a:rPr lang="en-US" sz="1200" b="0" i="0" u="none" strike="noStrike" kern="1200" dirty="0">
                <a:solidFill>
                  <a:schemeClr val="tx1"/>
                </a:solidFill>
                <a:effectLst/>
                <a:latin typeface="+mn-lt"/>
                <a:ea typeface="+mn-ea"/>
                <a:cs typeface="+mn-cs"/>
              </a:rPr>
              <a:t>esearch</a:t>
            </a:r>
            <a:r>
              <a:rPr lang="en-US" sz="1200" b="0" i="0" u="none" strike="noStrike" kern="1200" baseline="0" dirty="0">
                <a:solidFill>
                  <a:schemeClr val="tx1"/>
                </a:solidFill>
                <a:effectLst/>
                <a:latin typeface="+mn-lt"/>
                <a:ea typeface="+mn-ea"/>
                <a:cs typeface="+mn-cs"/>
              </a:rPr>
              <a:t> team that was studying obesity started to notice a link between trauma and obesity.  In the study participants were asked to keep a food diary.  They began noticing that a large number of patients who appear to be following diet plans weren’t losing weight.  They began trying to make sense of it and put camera’s around the homes and realized some participants were actually eating at night and didn’t recall in the morning that they’d eaten.  They realized they were dissociating which made them look to trauma.  They began asking about trauma (Prior to age 18…) and realized there was a huge connection between trauma and obesity.  They decided to look at this further.  </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CDC-Kaiser ACE Study from 1995 to 1997 with two waves of data collection. Over 17,000 Health Maintenance Organization members from Southern California receiving physical exams completed confidential surveys regarding their childhood experiences and current health status and behaviors.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2/3 reported at least</a:t>
            </a:r>
            <a:r>
              <a:rPr lang="en-US" sz="1200" b="0" i="0" u="none" strike="noStrike" kern="1200" baseline="0" dirty="0">
                <a:solidFill>
                  <a:schemeClr val="tx1"/>
                </a:solidFill>
                <a:effectLst/>
                <a:latin typeface="+mn-lt"/>
                <a:ea typeface="+mn-ea"/>
                <a:cs typeface="+mn-cs"/>
              </a:rPr>
              <a:t> one ACES.  </a:t>
            </a:r>
            <a:r>
              <a:rPr lang="en-US" sz="1200" b="0" i="0" u="none" strike="noStrike" kern="1200" dirty="0">
                <a:solidFill>
                  <a:schemeClr val="tx1"/>
                </a:solidFill>
                <a:effectLst/>
                <a:latin typeface="+mn-lt"/>
                <a:ea typeface="+mn-ea"/>
                <a:cs typeface="+mn-cs"/>
              </a:rPr>
              <a:t>1 in 5 people reported 3 or more ACES</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18C51D-057E-4040-9C69-9F379A1E8547}" type="slidenum">
              <a:rPr lang="en-US" smtClean="0"/>
              <a:t>10</a:t>
            </a:fld>
            <a:endParaRPr lang="en-US" dirty="0"/>
          </a:p>
        </p:txBody>
      </p:sp>
    </p:spTree>
    <p:extLst>
      <p:ext uri="{BB962C8B-B14F-4D97-AF65-F5344CB8AC3E}">
        <p14:creationId xmlns:p14="http://schemas.microsoft.com/office/powerpoint/2010/main" val="438288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B67A45FD-907B-F34F-D49C-D67DA54DEF05}"/>
              </a:ext>
            </a:extLst>
          </p:cNvPr>
          <p:cNvPicPr>
            <a:picLocks noChangeAspect="1"/>
          </p:cNvPicPr>
          <p:nvPr userDrawn="1"/>
        </p:nvPicPr>
        <p:blipFill>
          <a:blip r:embed="rId2"/>
          <a:stretch>
            <a:fillRect/>
          </a:stretch>
        </p:blipFill>
        <p:spPr>
          <a:xfrm>
            <a:off x="398585" y="187888"/>
            <a:ext cx="4840680" cy="5324749"/>
          </a:xfrm>
          <a:prstGeom prst="rect">
            <a:avLst/>
          </a:prstGeom>
        </p:spPr>
      </p:pic>
      <p:sp>
        <p:nvSpPr>
          <p:cNvPr id="2" name="Title 1">
            <a:extLst>
              <a:ext uri="{FF2B5EF4-FFF2-40B4-BE49-F238E27FC236}">
                <a16:creationId xmlns:a16="http://schemas.microsoft.com/office/drawing/2014/main" id="{BAE6557A-C585-FB7A-31ED-3F95C2006075}"/>
              </a:ext>
            </a:extLst>
          </p:cNvPr>
          <p:cNvSpPr>
            <a:spLocks noGrp="1"/>
          </p:cNvSpPr>
          <p:nvPr>
            <p:ph type="ctrTitle" hasCustomPrompt="1"/>
          </p:nvPr>
        </p:nvSpPr>
        <p:spPr>
          <a:xfrm>
            <a:off x="2348948" y="2122536"/>
            <a:ext cx="9144000" cy="1172171"/>
          </a:xfrm>
        </p:spPr>
        <p:txBody>
          <a:bodyPr anchor="b"/>
          <a:lstStyle>
            <a:lvl1pPr algn="ctr">
              <a:defRPr sz="6000"/>
            </a:lvl1pPr>
          </a:lstStyle>
          <a:p>
            <a:r>
              <a:rPr lang="en-US" dirty="0"/>
              <a:t>TITLE</a:t>
            </a:r>
          </a:p>
        </p:txBody>
      </p:sp>
      <p:sp>
        <p:nvSpPr>
          <p:cNvPr id="3" name="Subtitle 2">
            <a:extLst>
              <a:ext uri="{FF2B5EF4-FFF2-40B4-BE49-F238E27FC236}">
                <a16:creationId xmlns:a16="http://schemas.microsoft.com/office/drawing/2014/main" id="{DA2B3B40-40B8-4FA7-E4E8-814BC9C09E28}"/>
              </a:ext>
            </a:extLst>
          </p:cNvPr>
          <p:cNvSpPr>
            <a:spLocks noGrp="1"/>
          </p:cNvSpPr>
          <p:nvPr>
            <p:ph type="subTitle" idx="1" hasCustomPrompt="1"/>
          </p:nvPr>
        </p:nvSpPr>
        <p:spPr>
          <a:xfrm>
            <a:off x="2348948" y="3402747"/>
            <a:ext cx="9144000" cy="741362"/>
          </a:xfrm>
        </p:spPr>
        <p:txBody>
          <a:bodyPr/>
          <a:lstStyle>
            <a:lvl1pPr marL="0" indent="0" algn="ctr">
              <a:buNone/>
              <a:defRPr sz="2400">
                <a:solidFill>
                  <a:srgbClr val="20386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5" name="Picture 4" descr="Text&#10;&#10;Description automatically generated">
            <a:extLst>
              <a:ext uri="{FF2B5EF4-FFF2-40B4-BE49-F238E27FC236}">
                <a16:creationId xmlns:a16="http://schemas.microsoft.com/office/drawing/2014/main" id="{EC8FA258-3D52-7DD3-25F3-39B3265D1654}"/>
              </a:ext>
            </a:extLst>
          </p:cNvPr>
          <p:cNvPicPr>
            <a:picLocks noChangeAspect="1"/>
          </p:cNvPicPr>
          <p:nvPr userDrawn="1"/>
        </p:nvPicPr>
        <p:blipFill>
          <a:blip r:embed="rId3"/>
          <a:stretch>
            <a:fillRect/>
          </a:stretch>
        </p:blipFill>
        <p:spPr>
          <a:xfrm>
            <a:off x="761495" y="5272450"/>
            <a:ext cx="4292419" cy="1305585"/>
          </a:xfrm>
          <a:prstGeom prst="rect">
            <a:avLst/>
          </a:prstGeom>
        </p:spPr>
      </p:pic>
    </p:spTree>
    <p:extLst>
      <p:ext uri="{BB962C8B-B14F-4D97-AF65-F5344CB8AC3E}">
        <p14:creationId xmlns:p14="http://schemas.microsoft.com/office/powerpoint/2010/main" val="53579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F9096E3F-AD77-DF39-AC7E-CF120E881D21}"/>
              </a:ext>
            </a:extLst>
          </p:cNvPr>
          <p:cNvPicPr>
            <a:picLocks noChangeAspect="1"/>
          </p:cNvPicPr>
          <p:nvPr userDrawn="1"/>
        </p:nvPicPr>
        <p:blipFill>
          <a:blip r:embed="rId2"/>
          <a:stretch>
            <a:fillRect/>
          </a:stretch>
        </p:blipFill>
        <p:spPr>
          <a:xfrm>
            <a:off x="4840358" y="596832"/>
            <a:ext cx="2188158" cy="2106611"/>
          </a:xfrm>
          <a:prstGeom prst="rect">
            <a:avLst/>
          </a:prstGeom>
        </p:spPr>
      </p:pic>
      <p:sp>
        <p:nvSpPr>
          <p:cNvPr id="7" name="Title 1">
            <a:extLst>
              <a:ext uri="{FF2B5EF4-FFF2-40B4-BE49-F238E27FC236}">
                <a16:creationId xmlns:a16="http://schemas.microsoft.com/office/drawing/2014/main" id="{D454B48A-891E-9DA4-68E2-CA830A0AC170}"/>
              </a:ext>
            </a:extLst>
          </p:cNvPr>
          <p:cNvSpPr>
            <a:spLocks noGrp="1"/>
          </p:cNvSpPr>
          <p:nvPr>
            <p:ph type="ctrTitle" hasCustomPrompt="1"/>
          </p:nvPr>
        </p:nvSpPr>
        <p:spPr>
          <a:xfrm>
            <a:off x="1524000" y="3021820"/>
            <a:ext cx="9144000" cy="1172171"/>
          </a:xfrm>
        </p:spPr>
        <p:txBody>
          <a:bodyPr anchor="b"/>
          <a:lstStyle>
            <a:lvl1pPr algn="ctr">
              <a:defRPr sz="6000"/>
            </a:lvl1pPr>
          </a:lstStyle>
          <a:p>
            <a:r>
              <a:rPr lang="en-US" dirty="0"/>
              <a:t>Thank You</a:t>
            </a:r>
          </a:p>
        </p:txBody>
      </p:sp>
    </p:spTree>
    <p:extLst>
      <p:ext uri="{BB962C8B-B14F-4D97-AF65-F5344CB8AC3E}">
        <p14:creationId xmlns:p14="http://schemas.microsoft.com/office/powerpoint/2010/main" val="287492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B67A45FD-907B-F34F-D49C-D67DA54DEF05}"/>
              </a:ext>
            </a:extLst>
          </p:cNvPr>
          <p:cNvPicPr>
            <a:picLocks noChangeAspect="1"/>
          </p:cNvPicPr>
          <p:nvPr userDrawn="1"/>
        </p:nvPicPr>
        <p:blipFill>
          <a:blip r:embed="rId2"/>
          <a:stretch>
            <a:fillRect/>
          </a:stretch>
        </p:blipFill>
        <p:spPr>
          <a:xfrm>
            <a:off x="398585" y="187888"/>
            <a:ext cx="4840680" cy="5324749"/>
          </a:xfrm>
          <a:prstGeom prst="rect">
            <a:avLst/>
          </a:prstGeom>
        </p:spPr>
      </p:pic>
      <p:sp>
        <p:nvSpPr>
          <p:cNvPr id="2" name="Title 1">
            <a:extLst>
              <a:ext uri="{FF2B5EF4-FFF2-40B4-BE49-F238E27FC236}">
                <a16:creationId xmlns:a16="http://schemas.microsoft.com/office/drawing/2014/main" id="{BAE6557A-C585-FB7A-31ED-3F95C2006075}"/>
              </a:ext>
            </a:extLst>
          </p:cNvPr>
          <p:cNvSpPr>
            <a:spLocks noGrp="1"/>
          </p:cNvSpPr>
          <p:nvPr>
            <p:ph type="ctrTitle" hasCustomPrompt="1"/>
          </p:nvPr>
        </p:nvSpPr>
        <p:spPr>
          <a:xfrm>
            <a:off x="2348948" y="2122536"/>
            <a:ext cx="9144000" cy="1172171"/>
          </a:xfrm>
        </p:spPr>
        <p:txBody>
          <a:bodyPr anchor="b"/>
          <a:lstStyle>
            <a:lvl1pPr algn="ctr">
              <a:defRPr sz="6000"/>
            </a:lvl1pPr>
          </a:lstStyle>
          <a:p>
            <a:r>
              <a:rPr lang="en-US" dirty="0"/>
              <a:t>TITLE</a:t>
            </a:r>
          </a:p>
        </p:txBody>
      </p:sp>
      <p:sp>
        <p:nvSpPr>
          <p:cNvPr id="3" name="Subtitle 2">
            <a:extLst>
              <a:ext uri="{FF2B5EF4-FFF2-40B4-BE49-F238E27FC236}">
                <a16:creationId xmlns:a16="http://schemas.microsoft.com/office/drawing/2014/main" id="{DA2B3B40-40B8-4FA7-E4E8-814BC9C09E28}"/>
              </a:ext>
            </a:extLst>
          </p:cNvPr>
          <p:cNvSpPr>
            <a:spLocks noGrp="1"/>
          </p:cNvSpPr>
          <p:nvPr>
            <p:ph type="subTitle" idx="1" hasCustomPrompt="1"/>
          </p:nvPr>
        </p:nvSpPr>
        <p:spPr>
          <a:xfrm>
            <a:off x="2348948" y="3402747"/>
            <a:ext cx="9144000" cy="741362"/>
          </a:xfrm>
        </p:spPr>
        <p:txBody>
          <a:bodyPr/>
          <a:lstStyle>
            <a:lvl1pPr marL="0" indent="0" algn="ctr">
              <a:buNone/>
              <a:defRPr sz="2400">
                <a:solidFill>
                  <a:srgbClr val="20386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5" name="Picture 4" descr="Text&#10;&#10;Description automatically generated">
            <a:extLst>
              <a:ext uri="{FF2B5EF4-FFF2-40B4-BE49-F238E27FC236}">
                <a16:creationId xmlns:a16="http://schemas.microsoft.com/office/drawing/2014/main" id="{EC8FA258-3D52-7DD3-25F3-39B3265D1654}"/>
              </a:ext>
            </a:extLst>
          </p:cNvPr>
          <p:cNvPicPr>
            <a:picLocks noChangeAspect="1"/>
          </p:cNvPicPr>
          <p:nvPr userDrawn="1"/>
        </p:nvPicPr>
        <p:blipFill>
          <a:blip r:embed="rId3"/>
          <a:stretch>
            <a:fillRect/>
          </a:stretch>
        </p:blipFill>
        <p:spPr>
          <a:xfrm>
            <a:off x="761495" y="5272450"/>
            <a:ext cx="4292419" cy="1305585"/>
          </a:xfrm>
          <a:prstGeom prst="rect">
            <a:avLst/>
          </a:prstGeom>
        </p:spPr>
      </p:pic>
    </p:spTree>
    <p:extLst>
      <p:ext uri="{BB962C8B-B14F-4D97-AF65-F5344CB8AC3E}">
        <p14:creationId xmlns:p14="http://schemas.microsoft.com/office/powerpoint/2010/main" val="41269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557A-C585-FB7A-31ED-3F95C2006075}"/>
              </a:ext>
            </a:extLst>
          </p:cNvPr>
          <p:cNvSpPr>
            <a:spLocks noGrp="1"/>
          </p:cNvSpPr>
          <p:nvPr>
            <p:ph type="ctrTitle" hasCustomPrompt="1"/>
          </p:nvPr>
        </p:nvSpPr>
        <p:spPr>
          <a:xfrm>
            <a:off x="1855292" y="2309859"/>
            <a:ext cx="9144000" cy="1172171"/>
          </a:xfrm>
        </p:spPr>
        <p:txBody>
          <a:bodyPr anchor="b"/>
          <a:lstStyle>
            <a:lvl1pPr algn="ctr">
              <a:defRPr sz="6000"/>
            </a:lvl1pPr>
          </a:lstStyle>
          <a:p>
            <a:r>
              <a:rPr lang="en-US" dirty="0"/>
              <a:t>TITLE</a:t>
            </a:r>
          </a:p>
        </p:txBody>
      </p:sp>
      <p:sp>
        <p:nvSpPr>
          <p:cNvPr id="6" name="Slide Number Placeholder 5">
            <a:extLst>
              <a:ext uri="{FF2B5EF4-FFF2-40B4-BE49-F238E27FC236}">
                <a16:creationId xmlns:a16="http://schemas.microsoft.com/office/drawing/2014/main" id="{D0984623-686C-8AE2-8E3D-D75E500E9418}"/>
              </a:ext>
            </a:extLst>
          </p:cNvPr>
          <p:cNvSpPr>
            <a:spLocks noGrp="1"/>
          </p:cNvSpPr>
          <p:nvPr>
            <p:ph type="sldNum" sz="quarter" idx="12"/>
          </p:nvPr>
        </p:nvSpPr>
        <p:spPr/>
        <p:txBody>
          <a:bodyPr/>
          <a:lstStyle/>
          <a:p>
            <a:fld id="{2AB94945-FCF1-014A-AF51-891552C232EB}" type="slidenum">
              <a:rPr lang="en-US" smtClean="0"/>
              <a:t>‹#›</a:t>
            </a:fld>
            <a:endParaRPr lang="en-US" dirty="0"/>
          </a:p>
        </p:txBody>
      </p:sp>
      <p:pic>
        <p:nvPicPr>
          <p:cNvPr id="7" name="Picture 6" descr="A picture containing chart&#10;&#10;Description automatically generated">
            <a:extLst>
              <a:ext uri="{FF2B5EF4-FFF2-40B4-BE49-F238E27FC236}">
                <a16:creationId xmlns:a16="http://schemas.microsoft.com/office/drawing/2014/main" id="{B3220CB2-56B8-6CD1-AF6B-0D500F2A7B1B}"/>
              </a:ext>
            </a:extLst>
          </p:cNvPr>
          <p:cNvPicPr>
            <a:picLocks noChangeAspect="1"/>
          </p:cNvPicPr>
          <p:nvPr userDrawn="1"/>
        </p:nvPicPr>
        <p:blipFill>
          <a:blip r:embed="rId2"/>
          <a:stretch>
            <a:fillRect/>
          </a:stretch>
        </p:blipFill>
        <p:spPr>
          <a:xfrm>
            <a:off x="372165" y="5685691"/>
            <a:ext cx="1332881" cy="936391"/>
          </a:xfrm>
          <a:prstGeom prst="rect">
            <a:avLst/>
          </a:prstGeom>
        </p:spPr>
      </p:pic>
      <p:pic>
        <p:nvPicPr>
          <p:cNvPr id="5" name="Picture 4" descr="Chart, sunburst chart&#10;&#10;Description automatically generated">
            <a:extLst>
              <a:ext uri="{FF2B5EF4-FFF2-40B4-BE49-F238E27FC236}">
                <a16:creationId xmlns:a16="http://schemas.microsoft.com/office/drawing/2014/main" id="{BF12E583-3D21-C248-5922-C65F6E6A028E}"/>
              </a:ext>
            </a:extLst>
          </p:cNvPr>
          <p:cNvPicPr>
            <a:picLocks noChangeAspect="1"/>
          </p:cNvPicPr>
          <p:nvPr userDrawn="1"/>
        </p:nvPicPr>
        <p:blipFill>
          <a:blip r:embed="rId3">
            <a:alphaModFix amt="70000"/>
          </a:blip>
          <a:stretch>
            <a:fillRect/>
          </a:stretch>
        </p:blipFill>
        <p:spPr>
          <a:xfrm>
            <a:off x="372165" y="283367"/>
            <a:ext cx="6792700" cy="5225154"/>
          </a:xfrm>
          <a:prstGeom prst="rect">
            <a:avLst/>
          </a:prstGeom>
        </p:spPr>
      </p:pic>
    </p:spTree>
    <p:extLst>
      <p:ext uri="{BB962C8B-B14F-4D97-AF65-F5344CB8AC3E}">
        <p14:creationId xmlns:p14="http://schemas.microsoft.com/office/powerpoint/2010/main" val="1095583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45FF-F406-82F1-91AC-3B31B9BE6D3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BB7F60-619E-7943-3528-475C4F271B24}"/>
              </a:ext>
            </a:extLst>
          </p:cNvPr>
          <p:cNvSpPr>
            <a:spLocks noGrp="1"/>
          </p:cNvSpPr>
          <p:nvPr>
            <p:ph idx="1"/>
          </p:nvPr>
        </p:nvSpPr>
        <p:spPr>
          <a:xfrm>
            <a:off x="838200" y="1825625"/>
            <a:ext cx="10515600" cy="387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FB58132-428C-149E-87E7-361C0BCD1F17}"/>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8" name="Picture 7" descr="A picture containing chart&#10;&#10;Description automatically generated">
            <a:extLst>
              <a:ext uri="{FF2B5EF4-FFF2-40B4-BE49-F238E27FC236}">
                <a16:creationId xmlns:a16="http://schemas.microsoft.com/office/drawing/2014/main" id="{8F097842-23FE-66D6-0BA5-3C0EA6B37F48}"/>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112390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BE86-F03D-D637-80D3-360B0903E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BF8FC-F2F1-7882-3116-1427F9AE0323}"/>
              </a:ext>
            </a:extLst>
          </p:cNvPr>
          <p:cNvSpPr>
            <a:spLocks noGrp="1"/>
          </p:cNvSpPr>
          <p:nvPr>
            <p:ph sz="half" idx="1"/>
          </p:nvPr>
        </p:nvSpPr>
        <p:spPr>
          <a:xfrm>
            <a:off x="838200" y="1825625"/>
            <a:ext cx="5181600" cy="380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49E91D-5C76-194D-4D48-D6A2EFB4156E}"/>
              </a:ext>
            </a:extLst>
          </p:cNvPr>
          <p:cNvSpPr>
            <a:spLocks noGrp="1"/>
          </p:cNvSpPr>
          <p:nvPr>
            <p:ph sz="half" idx="2"/>
          </p:nvPr>
        </p:nvSpPr>
        <p:spPr>
          <a:xfrm>
            <a:off x="6172200" y="1825625"/>
            <a:ext cx="5181600" cy="380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E246F55-63E9-29BC-F34E-3C386BAB3B4C}"/>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6" name="Picture 5" descr="A picture containing chart&#10;&#10;Description automatically generated">
            <a:extLst>
              <a:ext uri="{FF2B5EF4-FFF2-40B4-BE49-F238E27FC236}">
                <a16:creationId xmlns:a16="http://schemas.microsoft.com/office/drawing/2014/main" id="{2B63D338-A426-8757-B433-79D11542F8B0}"/>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81365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48500-EBE7-AA45-2A9D-A6EAB23A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6340-FBE6-4E73-B703-3F46E10D8DDA}"/>
              </a:ext>
            </a:extLst>
          </p:cNvPr>
          <p:cNvSpPr>
            <a:spLocks noGrp="1"/>
          </p:cNvSpPr>
          <p:nvPr>
            <p:ph sz="half" idx="2"/>
          </p:nvPr>
        </p:nvSpPr>
        <p:spPr>
          <a:xfrm>
            <a:off x="839788" y="2505075"/>
            <a:ext cx="5157787" cy="3199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63B299-111B-1077-4188-18E22B88C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C7EAA-E9AA-A04D-3E51-8CF49AF6A7E9}"/>
              </a:ext>
            </a:extLst>
          </p:cNvPr>
          <p:cNvSpPr>
            <a:spLocks noGrp="1"/>
          </p:cNvSpPr>
          <p:nvPr>
            <p:ph sz="quarter" idx="4"/>
          </p:nvPr>
        </p:nvSpPr>
        <p:spPr>
          <a:xfrm>
            <a:off x="6172200" y="2505075"/>
            <a:ext cx="5183188" cy="3199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8" name="Picture 7" descr="A picture containing chart&#10;&#10;Description automatically generated">
            <a:extLst>
              <a:ext uri="{FF2B5EF4-FFF2-40B4-BE49-F238E27FC236}">
                <a16:creationId xmlns:a16="http://schemas.microsoft.com/office/drawing/2014/main" id="{5447F067-3004-1367-F9BA-ABDB0B84A2CF}"/>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189521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sp>
        <p:nvSpPr>
          <p:cNvPr id="14" name="Text Placeholder 2">
            <a:extLst>
              <a:ext uri="{FF2B5EF4-FFF2-40B4-BE49-F238E27FC236}">
                <a16:creationId xmlns:a16="http://schemas.microsoft.com/office/drawing/2014/main" id="{6269271C-F06F-DE5C-20AB-F1579AE25ECD}"/>
              </a:ext>
            </a:extLst>
          </p:cNvPr>
          <p:cNvSpPr>
            <a:spLocks noGrp="1"/>
          </p:cNvSpPr>
          <p:nvPr>
            <p:ph type="body" idx="17"/>
          </p:nvPr>
        </p:nvSpPr>
        <p:spPr>
          <a:xfrm>
            <a:off x="8875782" y="1701528"/>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a:extLst>
              <a:ext uri="{FF2B5EF4-FFF2-40B4-BE49-F238E27FC236}">
                <a16:creationId xmlns:a16="http://schemas.microsoft.com/office/drawing/2014/main" id="{23BE3927-53E3-EA16-8670-C0888A7E0113}"/>
              </a:ext>
            </a:extLst>
          </p:cNvPr>
          <p:cNvSpPr>
            <a:spLocks noGrp="1"/>
          </p:cNvSpPr>
          <p:nvPr>
            <p:ph sz="half" idx="18"/>
          </p:nvPr>
        </p:nvSpPr>
        <p:spPr>
          <a:xfrm>
            <a:off x="8875782" y="2525440"/>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sp>
        <p:nvSpPr>
          <p:cNvPr id="16" name="Text Placeholder 2">
            <a:extLst>
              <a:ext uri="{FF2B5EF4-FFF2-40B4-BE49-F238E27FC236}">
                <a16:creationId xmlns:a16="http://schemas.microsoft.com/office/drawing/2014/main" id="{C0193933-DFEC-38D7-0D91-34CEC9330173}"/>
              </a:ext>
            </a:extLst>
          </p:cNvPr>
          <p:cNvSpPr>
            <a:spLocks noGrp="1"/>
          </p:cNvSpPr>
          <p:nvPr>
            <p:ph type="body" idx="19"/>
          </p:nvPr>
        </p:nvSpPr>
        <p:spPr>
          <a:xfrm>
            <a:off x="6197117" y="1703465"/>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97804C4F-5B9D-7C7F-3966-498266C804B9}"/>
              </a:ext>
            </a:extLst>
          </p:cNvPr>
          <p:cNvSpPr>
            <a:spLocks noGrp="1"/>
          </p:cNvSpPr>
          <p:nvPr>
            <p:ph sz="half" idx="20"/>
          </p:nvPr>
        </p:nvSpPr>
        <p:spPr>
          <a:xfrm>
            <a:off x="6197117" y="2527377"/>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sp>
        <p:nvSpPr>
          <p:cNvPr id="18" name="Text Placeholder 2">
            <a:extLst>
              <a:ext uri="{FF2B5EF4-FFF2-40B4-BE49-F238E27FC236}">
                <a16:creationId xmlns:a16="http://schemas.microsoft.com/office/drawing/2014/main" id="{0C87298F-AE09-D501-A2E2-DF0685284A4E}"/>
              </a:ext>
            </a:extLst>
          </p:cNvPr>
          <p:cNvSpPr>
            <a:spLocks noGrp="1"/>
          </p:cNvSpPr>
          <p:nvPr>
            <p:ph type="body" idx="21"/>
          </p:nvPr>
        </p:nvSpPr>
        <p:spPr>
          <a:xfrm>
            <a:off x="3518452" y="1701528"/>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a:extLst>
              <a:ext uri="{FF2B5EF4-FFF2-40B4-BE49-F238E27FC236}">
                <a16:creationId xmlns:a16="http://schemas.microsoft.com/office/drawing/2014/main" id="{62783F19-5D0E-8F88-E491-7784A46BB4D1}"/>
              </a:ext>
            </a:extLst>
          </p:cNvPr>
          <p:cNvSpPr>
            <a:spLocks noGrp="1"/>
          </p:cNvSpPr>
          <p:nvPr>
            <p:ph sz="half" idx="22"/>
          </p:nvPr>
        </p:nvSpPr>
        <p:spPr>
          <a:xfrm>
            <a:off x="3518452" y="2525440"/>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sp>
        <p:nvSpPr>
          <p:cNvPr id="20" name="Text Placeholder 2">
            <a:extLst>
              <a:ext uri="{FF2B5EF4-FFF2-40B4-BE49-F238E27FC236}">
                <a16:creationId xmlns:a16="http://schemas.microsoft.com/office/drawing/2014/main" id="{871A7F18-5C82-CBFF-08B2-009B4B398994}"/>
              </a:ext>
            </a:extLst>
          </p:cNvPr>
          <p:cNvSpPr>
            <a:spLocks noGrp="1"/>
          </p:cNvSpPr>
          <p:nvPr>
            <p:ph type="body" idx="23"/>
          </p:nvPr>
        </p:nvSpPr>
        <p:spPr>
          <a:xfrm>
            <a:off x="839787" y="1675919"/>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a:extLst>
              <a:ext uri="{FF2B5EF4-FFF2-40B4-BE49-F238E27FC236}">
                <a16:creationId xmlns:a16="http://schemas.microsoft.com/office/drawing/2014/main" id="{3FC45A7B-49F3-BBDF-4026-6C5310F590C1}"/>
              </a:ext>
            </a:extLst>
          </p:cNvPr>
          <p:cNvSpPr>
            <a:spLocks noGrp="1"/>
          </p:cNvSpPr>
          <p:nvPr>
            <p:ph sz="half" idx="24"/>
          </p:nvPr>
        </p:nvSpPr>
        <p:spPr>
          <a:xfrm>
            <a:off x="839787" y="2499831"/>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pic>
        <p:nvPicPr>
          <p:cNvPr id="4" name="Picture 3" descr="A picture containing chart&#10;&#10;Description automatically generated">
            <a:extLst>
              <a:ext uri="{FF2B5EF4-FFF2-40B4-BE49-F238E27FC236}">
                <a16:creationId xmlns:a16="http://schemas.microsoft.com/office/drawing/2014/main" id="{B4FE9B4A-B89A-9DCE-E51B-AC00A7619804}"/>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3882196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39788" y="365125"/>
            <a:ext cx="5157787"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6048500-EBE7-AA45-2A9D-A6EAB23A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6340-FBE6-4E73-B703-3F46E10D8D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10C7EAA-E9AA-A04D-3E51-8CF49AF6A7E9}"/>
              </a:ext>
            </a:extLst>
          </p:cNvPr>
          <p:cNvSpPr>
            <a:spLocks noGrp="1"/>
          </p:cNvSpPr>
          <p:nvPr>
            <p:ph sz="quarter" idx="4"/>
          </p:nvPr>
        </p:nvSpPr>
        <p:spPr>
          <a:xfrm>
            <a:off x="6172200" y="0"/>
            <a:ext cx="6019800" cy="6858000"/>
          </a:xfrm>
        </p:spPr>
        <p:txBody>
          <a:bodyPr/>
          <a:lstStyle>
            <a:lvl1pPr marL="0" indent="0">
              <a:buNone/>
              <a:defRPr/>
            </a:lvl1pPr>
          </a:lstStyle>
          <a:p>
            <a:pPr lvl="0"/>
            <a:endParaRPr lang="en-US" dirty="0"/>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7" name="Picture 6" descr="A picture containing chart&#10;&#10;Description automatically generated">
            <a:extLst>
              <a:ext uri="{FF2B5EF4-FFF2-40B4-BE49-F238E27FC236}">
                <a16:creationId xmlns:a16="http://schemas.microsoft.com/office/drawing/2014/main" id="{1183F0F3-7F2A-8300-AF2B-BF95625E425A}"/>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2407845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23910" y="3595687"/>
            <a:ext cx="5370515"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6048500-EBE7-AA45-2A9D-A6EAB23A3508}"/>
              </a:ext>
            </a:extLst>
          </p:cNvPr>
          <p:cNvSpPr>
            <a:spLocks noGrp="1"/>
          </p:cNvSpPr>
          <p:nvPr>
            <p:ph type="body" idx="1"/>
          </p:nvPr>
        </p:nvSpPr>
        <p:spPr>
          <a:xfrm>
            <a:off x="809971" y="46131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6340-FBE6-4E73-B703-3F46E10D8DDA}"/>
              </a:ext>
            </a:extLst>
          </p:cNvPr>
          <p:cNvSpPr>
            <a:spLocks noGrp="1"/>
          </p:cNvSpPr>
          <p:nvPr>
            <p:ph sz="half" idx="2"/>
          </p:nvPr>
        </p:nvSpPr>
        <p:spPr>
          <a:xfrm>
            <a:off x="6210303" y="3595688"/>
            <a:ext cx="5370515" cy="2217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sp>
        <p:nvSpPr>
          <p:cNvPr id="7" name="Content Placeholder 5">
            <a:extLst>
              <a:ext uri="{FF2B5EF4-FFF2-40B4-BE49-F238E27FC236}">
                <a16:creationId xmlns:a16="http://schemas.microsoft.com/office/drawing/2014/main" id="{1A6D5825-A48C-AD8F-E53C-EED9C6D93E88}"/>
              </a:ext>
            </a:extLst>
          </p:cNvPr>
          <p:cNvSpPr>
            <a:spLocks noGrp="1"/>
          </p:cNvSpPr>
          <p:nvPr>
            <p:ph sz="quarter" idx="4"/>
          </p:nvPr>
        </p:nvSpPr>
        <p:spPr>
          <a:xfrm>
            <a:off x="0" y="0"/>
            <a:ext cx="12192000" cy="3118259"/>
          </a:xfrm>
        </p:spPr>
        <p:txBody>
          <a:bodyPr/>
          <a:lstStyle>
            <a:lvl1pPr marL="0" indent="0">
              <a:buNone/>
              <a:defRPr/>
            </a:lvl1pPr>
          </a:lstStyle>
          <a:p>
            <a:pPr lvl="0"/>
            <a:endParaRPr lang="en-US" dirty="0"/>
          </a:p>
        </p:txBody>
      </p:sp>
      <p:pic>
        <p:nvPicPr>
          <p:cNvPr id="6" name="Picture 5" descr="A picture containing chart&#10;&#10;Description automatically generated">
            <a:extLst>
              <a:ext uri="{FF2B5EF4-FFF2-40B4-BE49-F238E27FC236}">
                <a16:creationId xmlns:a16="http://schemas.microsoft.com/office/drawing/2014/main" id="{A89671F6-15F0-2E55-4502-713753D81999}"/>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270455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378A-0DE7-8C91-5AE7-FB4D248965A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7CD0D05-8C8B-35D7-2F19-B508D3018D22}"/>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4" name="Picture 3" descr="A picture containing chart&#10;&#10;Description automatically generated">
            <a:extLst>
              <a:ext uri="{FF2B5EF4-FFF2-40B4-BE49-F238E27FC236}">
                <a16:creationId xmlns:a16="http://schemas.microsoft.com/office/drawing/2014/main" id="{C59DC17E-8F82-54FA-F782-B2A6DB50C5F6}"/>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267725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557A-C585-FB7A-31ED-3F95C2006075}"/>
              </a:ext>
            </a:extLst>
          </p:cNvPr>
          <p:cNvSpPr>
            <a:spLocks noGrp="1"/>
          </p:cNvSpPr>
          <p:nvPr>
            <p:ph type="ctrTitle" hasCustomPrompt="1"/>
          </p:nvPr>
        </p:nvSpPr>
        <p:spPr>
          <a:xfrm>
            <a:off x="1855292" y="2309859"/>
            <a:ext cx="9144000" cy="1172171"/>
          </a:xfrm>
        </p:spPr>
        <p:txBody>
          <a:bodyPr anchor="b"/>
          <a:lstStyle>
            <a:lvl1pPr algn="ctr">
              <a:defRPr sz="6000"/>
            </a:lvl1pPr>
          </a:lstStyle>
          <a:p>
            <a:r>
              <a:rPr lang="en-US" dirty="0"/>
              <a:t>TITLE</a:t>
            </a:r>
          </a:p>
        </p:txBody>
      </p:sp>
      <p:sp>
        <p:nvSpPr>
          <p:cNvPr id="6" name="Slide Number Placeholder 5">
            <a:extLst>
              <a:ext uri="{FF2B5EF4-FFF2-40B4-BE49-F238E27FC236}">
                <a16:creationId xmlns:a16="http://schemas.microsoft.com/office/drawing/2014/main" id="{D0984623-686C-8AE2-8E3D-D75E500E9418}"/>
              </a:ext>
            </a:extLst>
          </p:cNvPr>
          <p:cNvSpPr>
            <a:spLocks noGrp="1"/>
          </p:cNvSpPr>
          <p:nvPr>
            <p:ph type="sldNum" sz="quarter" idx="12"/>
          </p:nvPr>
        </p:nvSpPr>
        <p:spPr/>
        <p:txBody>
          <a:bodyPr/>
          <a:lstStyle/>
          <a:p>
            <a:fld id="{2AB94945-FCF1-014A-AF51-891552C232EB}" type="slidenum">
              <a:rPr lang="en-US" smtClean="0"/>
              <a:t>‹#›</a:t>
            </a:fld>
            <a:endParaRPr lang="en-US" dirty="0"/>
          </a:p>
        </p:txBody>
      </p:sp>
      <p:pic>
        <p:nvPicPr>
          <p:cNvPr id="7" name="Picture 6" descr="A picture containing chart&#10;&#10;Description automatically generated">
            <a:extLst>
              <a:ext uri="{FF2B5EF4-FFF2-40B4-BE49-F238E27FC236}">
                <a16:creationId xmlns:a16="http://schemas.microsoft.com/office/drawing/2014/main" id="{B3220CB2-56B8-6CD1-AF6B-0D500F2A7B1B}"/>
              </a:ext>
            </a:extLst>
          </p:cNvPr>
          <p:cNvPicPr>
            <a:picLocks noChangeAspect="1"/>
          </p:cNvPicPr>
          <p:nvPr userDrawn="1"/>
        </p:nvPicPr>
        <p:blipFill>
          <a:blip r:embed="rId2"/>
          <a:stretch>
            <a:fillRect/>
          </a:stretch>
        </p:blipFill>
        <p:spPr>
          <a:xfrm>
            <a:off x="372165" y="5685691"/>
            <a:ext cx="1332881" cy="936391"/>
          </a:xfrm>
          <a:prstGeom prst="rect">
            <a:avLst/>
          </a:prstGeom>
        </p:spPr>
      </p:pic>
      <p:pic>
        <p:nvPicPr>
          <p:cNvPr id="5" name="Picture 4" descr="Chart, sunburst chart&#10;&#10;Description automatically generated">
            <a:extLst>
              <a:ext uri="{FF2B5EF4-FFF2-40B4-BE49-F238E27FC236}">
                <a16:creationId xmlns:a16="http://schemas.microsoft.com/office/drawing/2014/main" id="{BF12E583-3D21-C248-5922-C65F6E6A028E}"/>
              </a:ext>
            </a:extLst>
          </p:cNvPr>
          <p:cNvPicPr>
            <a:picLocks noChangeAspect="1"/>
          </p:cNvPicPr>
          <p:nvPr userDrawn="1"/>
        </p:nvPicPr>
        <p:blipFill>
          <a:blip r:embed="rId3">
            <a:alphaModFix amt="70000"/>
          </a:blip>
          <a:stretch>
            <a:fillRect/>
          </a:stretch>
        </p:blipFill>
        <p:spPr>
          <a:xfrm>
            <a:off x="372165" y="283367"/>
            <a:ext cx="6792700" cy="5225154"/>
          </a:xfrm>
          <a:prstGeom prst="rect">
            <a:avLst/>
          </a:prstGeom>
        </p:spPr>
      </p:pic>
    </p:spTree>
    <p:extLst>
      <p:ext uri="{BB962C8B-B14F-4D97-AF65-F5344CB8AC3E}">
        <p14:creationId xmlns:p14="http://schemas.microsoft.com/office/powerpoint/2010/main" val="44181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F9096E3F-AD77-DF39-AC7E-CF120E881D21}"/>
              </a:ext>
            </a:extLst>
          </p:cNvPr>
          <p:cNvPicPr>
            <a:picLocks noChangeAspect="1"/>
          </p:cNvPicPr>
          <p:nvPr userDrawn="1"/>
        </p:nvPicPr>
        <p:blipFill>
          <a:blip r:embed="rId2"/>
          <a:stretch>
            <a:fillRect/>
          </a:stretch>
        </p:blipFill>
        <p:spPr>
          <a:xfrm>
            <a:off x="4840358" y="596832"/>
            <a:ext cx="2188158" cy="2106611"/>
          </a:xfrm>
          <a:prstGeom prst="rect">
            <a:avLst/>
          </a:prstGeom>
        </p:spPr>
      </p:pic>
      <p:sp>
        <p:nvSpPr>
          <p:cNvPr id="7" name="Title 1">
            <a:extLst>
              <a:ext uri="{FF2B5EF4-FFF2-40B4-BE49-F238E27FC236}">
                <a16:creationId xmlns:a16="http://schemas.microsoft.com/office/drawing/2014/main" id="{D454B48A-891E-9DA4-68E2-CA830A0AC170}"/>
              </a:ext>
            </a:extLst>
          </p:cNvPr>
          <p:cNvSpPr>
            <a:spLocks noGrp="1"/>
          </p:cNvSpPr>
          <p:nvPr>
            <p:ph type="ctrTitle" hasCustomPrompt="1"/>
          </p:nvPr>
        </p:nvSpPr>
        <p:spPr>
          <a:xfrm>
            <a:off x="1524000" y="3021820"/>
            <a:ext cx="9144000" cy="1172171"/>
          </a:xfrm>
        </p:spPr>
        <p:txBody>
          <a:bodyPr anchor="b"/>
          <a:lstStyle>
            <a:lvl1pPr algn="ctr">
              <a:defRPr sz="6000"/>
            </a:lvl1pPr>
          </a:lstStyle>
          <a:p>
            <a:r>
              <a:rPr lang="en-US" dirty="0"/>
              <a:t>Thank You</a:t>
            </a:r>
          </a:p>
        </p:txBody>
      </p:sp>
    </p:spTree>
    <p:extLst>
      <p:ext uri="{BB962C8B-B14F-4D97-AF65-F5344CB8AC3E}">
        <p14:creationId xmlns:p14="http://schemas.microsoft.com/office/powerpoint/2010/main" val="88738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45FF-F406-82F1-91AC-3B31B9BE6D3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BB7F60-619E-7943-3528-475C4F271B24}"/>
              </a:ext>
            </a:extLst>
          </p:cNvPr>
          <p:cNvSpPr>
            <a:spLocks noGrp="1"/>
          </p:cNvSpPr>
          <p:nvPr>
            <p:ph idx="1"/>
          </p:nvPr>
        </p:nvSpPr>
        <p:spPr>
          <a:xfrm>
            <a:off x="838200" y="1825625"/>
            <a:ext cx="10515600" cy="387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FB58132-428C-149E-87E7-361C0BCD1F17}"/>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8" name="Picture 7" descr="A picture containing chart&#10;&#10;Description automatically generated">
            <a:extLst>
              <a:ext uri="{FF2B5EF4-FFF2-40B4-BE49-F238E27FC236}">
                <a16:creationId xmlns:a16="http://schemas.microsoft.com/office/drawing/2014/main" id="{8F097842-23FE-66D6-0BA5-3C0EA6B37F48}"/>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34039791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BE86-F03D-D637-80D3-360B0903E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BF8FC-F2F1-7882-3116-1427F9AE0323}"/>
              </a:ext>
            </a:extLst>
          </p:cNvPr>
          <p:cNvSpPr>
            <a:spLocks noGrp="1"/>
          </p:cNvSpPr>
          <p:nvPr>
            <p:ph sz="half" idx="1"/>
          </p:nvPr>
        </p:nvSpPr>
        <p:spPr>
          <a:xfrm>
            <a:off x="838200" y="1825625"/>
            <a:ext cx="5181600" cy="380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49E91D-5C76-194D-4D48-D6A2EFB4156E}"/>
              </a:ext>
            </a:extLst>
          </p:cNvPr>
          <p:cNvSpPr>
            <a:spLocks noGrp="1"/>
          </p:cNvSpPr>
          <p:nvPr>
            <p:ph sz="half" idx="2"/>
          </p:nvPr>
        </p:nvSpPr>
        <p:spPr>
          <a:xfrm>
            <a:off x="6172200" y="1825625"/>
            <a:ext cx="5181600" cy="380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E246F55-63E9-29BC-F34E-3C386BAB3B4C}"/>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6" name="Picture 5" descr="A picture containing chart&#10;&#10;Description automatically generated">
            <a:extLst>
              <a:ext uri="{FF2B5EF4-FFF2-40B4-BE49-F238E27FC236}">
                <a16:creationId xmlns:a16="http://schemas.microsoft.com/office/drawing/2014/main" id="{2B63D338-A426-8757-B433-79D11542F8B0}"/>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15987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48500-EBE7-AA45-2A9D-A6EAB23A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6340-FBE6-4E73-B703-3F46E10D8DDA}"/>
              </a:ext>
            </a:extLst>
          </p:cNvPr>
          <p:cNvSpPr>
            <a:spLocks noGrp="1"/>
          </p:cNvSpPr>
          <p:nvPr>
            <p:ph sz="half" idx="2"/>
          </p:nvPr>
        </p:nvSpPr>
        <p:spPr>
          <a:xfrm>
            <a:off x="839788" y="2505075"/>
            <a:ext cx="5157787" cy="3199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63B299-111B-1077-4188-18E22B88C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C7EAA-E9AA-A04D-3E51-8CF49AF6A7E9}"/>
              </a:ext>
            </a:extLst>
          </p:cNvPr>
          <p:cNvSpPr>
            <a:spLocks noGrp="1"/>
          </p:cNvSpPr>
          <p:nvPr>
            <p:ph sz="quarter" idx="4"/>
          </p:nvPr>
        </p:nvSpPr>
        <p:spPr>
          <a:xfrm>
            <a:off x="6172200" y="2505075"/>
            <a:ext cx="5183188" cy="3199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8" name="Picture 7" descr="A picture containing chart&#10;&#10;Description automatically generated">
            <a:extLst>
              <a:ext uri="{FF2B5EF4-FFF2-40B4-BE49-F238E27FC236}">
                <a16:creationId xmlns:a16="http://schemas.microsoft.com/office/drawing/2014/main" id="{5447F067-3004-1367-F9BA-ABDB0B84A2CF}"/>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329890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sp>
        <p:nvSpPr>
          <p:cNvPr id="14" name="Text Placeholder 2">
            <a:extLst>
              <a:ext uri="{FF2B5EF4-FFF2-40B4-BE49-F238E27FC236}">
                <a16:creationId xmlns:a16="http://schemas.microsoft.com/office/drawing/2014/main" id="{6269271C-F06F-DE5C-20AB-F1579AE25ECD}"/>
              </a:ext>
            </a:extLst>
          </p:cNvPr>
          <p:cNvSpPr>
            <a:spLocks noGrp="1"/>
          </p:cNvSpPr>
          <p:nvPr>
            <p:ph type="body" idx="17"/>
          </p:nvPr>
        </p:nvSpPr>
        <p:spPr>
          <a:xfrm>
            <a:off x="8875782" y="1701528"/>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a:extLst>
              <a:ext uri="{FF2B5EF4-FFF2-40B4-BE49-F238E27FC236}">
                <a16:creationId xmlns:a16="http://schemas.microsoft.com/office/drawing/2014/main" id="{23BE3927-53E3-EA16-8670-C0888A7E0113}"/>
              </a:ext>
            </a:extLst>
          </p:cNvPr>
          <p:cNvSpPr>
            <a:spLocks noGrp="1"/>
          </p:cNvSpPr>
          <p:nvPr>
            <p:ph sz="half" idx="18"/>
          </p:nvPr>
        </p:nvSpPr>
        <p:spPr>
          <a:xfrm>
            <a:off x="8875782" y="2525440"/>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sp>
        <p:nvSpPr>
          <p:cNvPr id="16" name="Text Placeholder 2">
            <a:extLst>
              <a:ext uri="{FF2B5EF4-FFF2-40B4-BE49-F238E27FC236}">
                <a16:creationId xmlns:a16="http://schemas.microsoft.com/office/drawing/2014/main" id="{C0193933-DFEC-38D7-0D91-34CEC9330173}"/>
              </a:ext>
            </a:extLst>
          </p:cNvPr>
          <p:cNvSpPr>
            <a:spLocks noGrp="1"/>
          </p:cNvSpPr>
          <p:nvPr>
            <p:ph type="body" idx="19"/>
          </p:nvPr>
        </p:nvSpPr>
        <p:spPr>
          <a:xfrm>
            <a:off x="6197117" y="1703465"/>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97804C4F-5B9D-7C7F-3966-498266C804B9}"/>
              </a:ext>
            </a:extLst>
          </p:cNvPr>
          <p:cNvSpPr>
            <a:spLocks noGrp="1"/>
          </p:cNvSpPr>
          <p:nvPr>
            <p:ph sz="half" idx="20"/>
          </p:nvPr>
        </p:nvSpPr>
        <p:spPr>
          <a:xfrm>
            <a:off x="6197117" y="2527377"/>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sp>
        <p:nvSpPr>
          <p:cNvPr id="18" name="Text Placeholder 2">
            <a:extLst>
              <a:ext uri="{FF2B5EF4-FFF2-40B4-BE49-F238E27FC236}">
                <a16:creationId xmlns:a16="http://schemas.microsoft.com/office/drawing/2014/main" id="{0C87298F-AE09-D501-A2E2-DF0685284A4E}"/>
              </a:ext>
            </a:extLst>
          </p:cNvPr>
          <p:cNvSpPr>
            <a:spLocks noGrp="1"/>
          </p:cNvSpPr>
          <p:nvPr>
            <p:ph type="body" idx="21"/>
          </p:nvPr>
        </p:nvSpPr>
        <p:spPr>
          <a:xfrm>
            <a:off x="3518452" y="1701528"/>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a:extLst>
              <a:ext uri="{FF2B5EF4-FFF2-40B4-BE49-F238E27FC236}">
                <a16:creationId xmlns:a16="http://schemas.microsoft.com/office/drawing/2014/main" id="{62783F19-5D0E-8F88-E491-7784A46BB4D1}"/>
              </a:ext>
            </a:extLst>
          </p:cNvPr>
          <p:cNvSpPr>
            <a:spLocks noGrp="1"/>
          </p:cNvSpPr>
          <p:nvPr>
            <p:ph sz="half" idx="22"/>
          </p:nvPr>
        </p:nvSpPr>
        <p:spPr>
          <a:xfrm>
            <a:off x="3518452" y="2525440"/>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sp>
        <p:nvSpPr>
          <p:cNvPr id="20" name="Text Placeholder 2">
            <a:extLst>
              <a:ext uri="{FF2B5EF4-FFF2-40B4-BE49-F238E27FC236}">
                <a16:creationId xmlns:a16="http://schemas.microsoft.com/office/drawing/2014/main" id="{871A7F18-5C82-CBFF-08B2-009B4B398994}"/>
              </a:ext>
            </a:extLst>
          </p:cNvPr>
          <p:cNvSpPr>
            <a:spLocks noGrp="1"/>
          </p:cNvSpPr>
          <p:nvPr>
            <p:ph type="body" idx="23"/>
          </p:nvPr>
        </p:nvSpPr>
        <p:spPr>
          <a:xfrm>
            <a:off x="839787" y="1675919"/>
            <a:ext cx="2459233" cy="796366"/>
          </a:xfrm>
          <a:solidFill>
            <a:srgbClr val="248EC2"/>
          </a:solidFill>
        </p:spPr>
        <p:txBody>
          <a:bodyPr anchor="ctr">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a:extLst>
              <a:ext uri="{FF2B5EF4-FFF2-40B4-BE49-F238E27FC236}">
                <a16:creationId xmlns:a16="http://schemas.microsoft.com/office/drawing/2014/main" id="{3FC45A7B-49F3-BBDF-4026-6C5310F590C1}"/>
              </a:ext>
            </a:extLst>
          </p:cNvPr>
          <p:cNvSpPr>
            <a:spLocks noGrp="1"/>
          </p:cNvSpPr>
          <p:nvPr>
            <p:ph sz="half" idx="24"/>
          </p:nvPr>
        </p:nvSpPr>
        <p:spPr>
          <a:xfrm>
            <a:off x="839787" y="2499831"/>
            <a:ext cx="2459233" cy="2881447"/>
          </a:xfrm>
          <a:solidFill>
            <a:schemeClr val="bg2"/>
          </a:solidFill>
        </p:spPr>
        <p:txBody>
          <a:bodyPr>
            <a:normAutofit/>
          </a:bodyPr>
          <a:lstStyle>
            <a:lvl1pPr>
              <a:defRPr sz="1600"/>
            </a:lvl1pPr>
            <a:lvl2pPr>
              <a:defRPr sz="2000"/>
            </a:lvl2pPr>
            <a:lvl3pPr>
              <a:defRPr sz="2000"/>
            </a:lvl3pPr>
            <a:lvl4pPr>
              <a:defRPr sz="2000"/>
            </a:lvl4pPr>
            <a:lvl5pPr>
              <a:defRPr sz="2000"/>
            </a:lvl5pPr>
          </a:lstStyle>
          <a:p>
            <a:pPr lvl="0"/>
            <a:r>
              <a:rPr lang="en-US" dirty="0"/>
              <a:t>Click to edit Master text styles</a:t>
            </a:r>
          </a:p>
        </p:txBody>
      </p:sp>
      <p:pic>
        <p:nvPicPr>
          <p:cNvPr id="4" name="Picture 3" descr="A picture containing chart&#10;&#10;Description automatically generated">
            <a:extLst>
              <a:ext uri="{FF2B5EF4-FFF2-40B4-BE49-F238E27FC236}">
                <a16:creationId xmlns:a16="http://schemas.microsoft.com/office/drawing/2014/main" id="{B4FE9B4A-B89A-9DCE-E51B-AC00A7619804}"/>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247337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39788" y="365125"/>
            <a:ext cx="5157787"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6048500-EBE7-AA45-2A9D-A6EAB23A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6340-FBE6-4E73-B703-3F46E10D8D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10C7EAA-E9AA-A04D-3E51-8CF49AF6A7E9}"/>
              </a:ext>
            </a:extLst>
          </p:cNvPr>
          <p:cNvSpPr>
            <a:spLocks noGrp="1"/>
          </p:cNvSpPr>
          <p:nvPr>
            <p:ph sz="quarter" idx="4"/>
          </p:nvPr>
        </p:nvSpPr>
        <p:spPr>
          <a:xfrm>
            <a:off x="6172200" y="0"/>
            <a:ext cx="6019800" cy="6858000"/>
          </a:xfrm>
        </p:spPr>
        <p:txBody>
          <a:bodyPr/>
          <a:lstStyle>
            <a:lvl1pPr marL="0" indent="0">
              <a:buNone/>
              <a:defRPr/>
            </a:lvl1pPr>
          </a:lstStyle>
          <a:p>
            <a:pPr lvl="0"/>
            <a:endParaRPr lang="en-US" dirty="0"/>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7" name="Picture 6" descr="A picture containing chart&#10;&#10;Description automatically generated">
            <a:extLst>
              <a:ext uri="{FF2B5EF4-FFF2-40B4-BE49-F238E27FC236}">
                <a16:creationId xmlns:a16="http://schemas.microsoft.com/office/drawing/2014/main" id="{1183F0F3-7F2A-8300-AF2B-BF95625E425A}"/>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119420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149-6E60-B17D-9620-89A31D54C69A}"/>
              </a:ext>
            </a:extLst>
          </p:cNvPr>
          <p:cNvSpPr>
            <a:spLocks noGrp="1"/>
          </p:cNvSpPr>
          <p:nvPr>
            <p:ph type="title"/>
          </p:nvPr>
        </p:nvSpPr>
        <p:spPr>
          <a:xfrm>
            <a:off x="823910" y="3595687"/>
            <a:ext cx="5370515"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6048500-EBE7-AA45-2A9D-A6EAB23A3508}"/>
              </a:ext>
            </a:extLst>
          </p:cNvPr>
          <p:cNvSpPr>
            <a:spLocks noGrp="1"/>
          </p:cNvSpPr>
          <p:nvPr>
            <p:ph type="body" idx="1"/>
          </p:nvPr>
        </p:nvSpPr>
        <p:spPr>
          <a:xfrm>
            <a:off x="809971" y="46131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6340-FBE6-4E73-B703-3F46E10D8DDA}"/>
              </a:ext>
            </a:extLst>
          </p:cNvPr>
          <p:cNvSpPr>
            <a:spLocks noGrp="1"/>
          </p:cNvSpPr>
          <p:nvPr>
            <p:ph sz="half" idx="2"/>
          </p:nvPr>
        </p:nvSpPr>
        <p:spPr>
          <a:xfrm>
            <a:off x="6210303" y="3595688"/>
            <a:ext cx="5370515" cy="2217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63097B5-983D-26FA-1A41-DC2C8C974B50}"/>
              </a:ext>
            </a:extLst>
          </p:cNvPr>
          <p:cNvSpPr>
            <a:spLocks noGrp="1"/>
          </p:cNvSpPr>
          <p:nvPr>
            <p:ph type="sldNum" sz="quarter" idx="12"/>
          </p:nvPr>
        </p:nvSpPr>
        <p:spPr/>
        <p:txBody>
          <a:bodyPr/>
          <a:lstStyle/>
          <a:p>
            <a:fld id="{2AB94945-FCF1-014A-AF51-891552C232EB}" type="slidenum">
              <a:rPr lang="en-US" smtClean="0"/>
              <a:t>‹#›</a:t>
            </a:fld>
            <a:endParaRPr lang="en-US"/>
          </a:p>
        </p:txBody>
      </p:sp>
      <p:sp>
        <p:nvSpPr>
          <p:cNvPr id="7" name="Content Placeholder 5">
            <a:extLst>
              <a:ext uri="{FF2B5EF4-FFF2-40B4-BE49-F238E27FC236}">
                <a16:creationId xmlns:a16="http://schemas.microsoft.com/office/drawing/2014/main" id="{1A6D5825-A48C-AD8F-E53C-EED9C6D93E88}"/>
              </a:ext>
            </a:extLst>
          </p:cNvPr>
          <p:cNvSpPr>
            <a:spLocks noGrp="1"/>
          </p:cNvSpPr>
          <p:nvPr>
            <p:ph sz="quarter" idx="4"/>
          </p:nvPr>
        </p:nvSpPr>
        <p:spPr>
          <a:xfrm>
            <a:off x="0" y="0"/>
            <a:ext cx="12192000" cy="3118259"/>
          </a:xfrm>
        </p:spPr>
        <p:txBody>
          <a:bodyPr/>
          <a:lstStyle>
            <a:lvl1pPr marL="0" indent="0">
              <a:buNone/>
              <a:defRPr/>
            </a:lvl1pPr>
          </a:lstStyle>
          <a:p>
            <a:pPr lvl="0"/>
            <a:endParaRPr lang="en-US" dirty="0"/>
          </a:p>
        </p:txBody>
      </p:sp>
      <p:pic>
        <p:nvPicPr>
          <p:cNvPr id="6" name="Picture 5" descr="A picture containing chart&#10;&#10;Description automatically generated">
            <a:extLst>
              <a:ext uri="{FF2B5EF4-FFF2-40B4-BE49-F238E27FC236}">
                <a16:creationId xmlns:a16="http://schemas.microsoft.com/office/drawing/2014/main" id="{A89671F6-15F0-2E55-4502-713753D81999}"/>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370050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378A-0DE7-8C91-5AE7-FB4D248965A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7CD0D05-8C8B-35D7-2F19-B508D3018D22}"/>
              </a:ext>
            </a:extLst>
          </p:cNvPr>
          <p:cNvSpPr>
            <a:spLocks noGrp="1"/>
          </p:cNvSpPr>
          <p:nvPr>
            <p:ph type="sldNum" sz="quarter" idx="12"/>
          </p:nvPr>
        </p:nvSpPr>
        <p:spPr/>
        <p:txBody>
          <a:bodyPr/>
          <a:lstStyle/>
          <a:p>
            <a:fld id="{2AB94945-FCF1-014A-AF51-891552C232EB}" type="slidenum">
              <a:rPr lang="en-US" smtClean="0"/>
              <a:t>‹#›</a:t>
            </a:fld>
            <a:endParaRPr lang="en-US"/>
          </a:p>
        </p:txBody>
      </p:sp>
      <p:pic>
        <p:nvPicPr>
          <p:cNvPr id="4" name="Picture 3" descr="A picture containing chart&#10;&#10;Description automatically generated">
            <a:extLst>
              <a:ext uri="{FF2B5EF4-FFF2-40B4-BE49-F238E27FC236}">
                <a16:creationId xmlns:a16="http://schemas.microsoft.com/office/drawing/2014/main" id="{C59DC17E-8F82-54FA-F782-B2A6DB50C5F6}"/>
              </a:ext>
            </a:extLst>
          </p:cNvPr>
          <p:cNvPicPr>
            <a:picLocks noChangeAspect="1"/>
          </p:cNvPicPr>
          <p:nvPr userDrawn="1"/>
        </p:nvPicPr>
        <p:blipFill>
          <a:blip r:embed="rId2"/>
          <a:stretch>
            <a:fillRect/>
          </a:stretch>
        </p:blipFill>
        <p:spPr>
          <a:xfrm>
            <a:off x="372165" y="5685691"/>
            <a:ext cx="1332881" cy="936391"/>
          </a:xfrm>
          <a:prstGeom prst="rect">
            <a:avLst/>
          </a:prstGeom>
        </p:spPr>
      </p:pic>
    </p:spTree>
    <p:extLst>
      <p:ext uri="{BB962C8B-B14F-4D97-AF65-F5344CB8AC3E}">
        <p14:creationId xmlns:p14="http://schemas.microsoft.com/office/powerpoint/2010/main" val="16804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093F1-1D74-C32D-DF73-578B5BC816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389F24-D54A-B311-3883-88CE38643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9E5E0A5-10C8-C82E-24A9-AE0B528404A4}"/>
              </a:ext>
            </a:extLst>
          </p:cNvPr>
          <p:cNvSpPr>
            <a:spLocks noGrp="1"/>
          </p:cNvSpPr>
          <p:nvPr>
            <p:ph type="sldNum" sz="quarter" idx="4"/>
          </p:nvPr>
        </p:nvSpPr>
        <p:spPr>
          <a:xfrm>
            <a:off x="10999292" y="6256960"/>
            <a:ext cx="3710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94945-FCF1-014A-AF51-891552C232EB}" type="slidenum">
              <a:rPr lang="en-US" smtClean="0"/>
              <a:t>‹#›</a:t>
            </a:fld>
            <a:endParaRPr lang="en-US" dirty="0"/>
          </a:p>
        </p:txBody>
      </p:sp>
    </p:spTree>
    <p:extLst>
      <p:ext uri="{BB962C8B-B14F-4D97-AF65-F5344CB8AC3E}">
        <p14:creationId xmlns:p14="http://schemas.microsoft.com/office/powerpoint/2010/main" val="39687520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63" r:id="rId6"/>
    <p:sldLayoutId id="2147483662" r:id="rId7"/>
    <p:sldLayoutId id="2147483661" r:id="rId8"/>
    <p:sldLayoutId id="2147483654" r:id="rId9"/>
    <p:sldLayoutId id="2147483655" r:id="rId10"/>
  </p:sldLayoutIdLst>
  <p:hf hdr="0" dt="0"/>
  <p:txStyles>
    <p:titleStyle>
      <a:lvl1pPr algn="l" defTabSz="914400" rtl="0" eaLnBrk="1" latinLnBrk="0" hangingPunct="1">
        <a:lnSpc>
          <a:spcPct val="90000"/>
        </a:lnSpc>
        <a:spcBef>
          <a:spcPct val="0"/>
        </a:spcBef>
        <a:buNone/>
        <a:defRPr sz="4400" b="1" i="0" kern="1200">
          <a:solidFill>
            <a:srgbClr val="20386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248EC2"/>
        </a:buClr>
        <a:buFont typeface="Arial" panose="020B0604020202020204" pitchFamily="34" charset="0"/>
        <a:buChar char="•"/>
        <a:defRPr sz="2800" kern="1200">
          <a:solidFill>
            <a:srgbClr val="2038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48EC2"/>
        </a:buClr>
        <a:buFont typeface="Arial" panose="020B0604020202020204" pitchFamily="34" charset="0"/>
        <a:buChar char="•"/>
        <a:defRPr sz="2400" kern="1200">
          <a:solidFill>
            <a:srgbClr val="2038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48EC2"/>
        </a:buClr>
        <a:buFont typeface="Arial" panose="020B0604020202020204" pitchFamily="34" charset="0"/>
        <a:buChar char="•"/>
        <a:defRPr sz="2000" kern="1200">
          <a:solidFill>
            <a:srgbClr val="2038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093F1-1D74-C32D-DF73-578B5BC816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389F24-D54A-B311-3883-88CE38643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9E5E0A5-10C8-C82E-24A9-AE0B528404A4}"/>
              </a:ext>
            </a:extLst>
          </p:cNvPr>
          <p:cNvSpPr>
            <a:spLocks noGrp="1"/>
          </p:cNvSpPr>
          <p:nvPr>
            <p:ph type="sldNum" sz="quarter" idx="4"/>
          </p:nvPr>
        </p:nvSpPr>
        <p:spPr>
          <a:xfrm>
            <a:off x="10999292" y="6256960"/>
            <a:ext cx="3710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94945-FCF1-014A-AF51-891552C232EB}" type="slidenum">
              <a:rPr lang="en-US" smtClean="0"/>
              <a:t>‹#›</a:t>
            </a:fld>
            <a:endParaRPr lang="en-US" dirty="0"/>
          </a:p>
        </p:txBody>
      </p:sp>
    </p:spTree>
    <p:extLst>
      <p:ext uri="{BB962C8B-B14F-4D97-AF65-F5344CB8AC3E}">
        <p14:creationId xmlns:p14="http://schemas.microsoft.com/office/powerpoint/2010/main" val="294440823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b="1" i="0" kern="1200">
          <a:solidFill>
            <a:srgbClr val="20386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248EC2"/>
        </a:buClr>
        <a:buFont typeface="Arial" panose="020B0604020202020204" pitchFamily="34" charset="0"/>
        <a:buChar char="•"/>
        <a:defRPr sz="2800" kern="1200">
          <a:solidFill>
            <a:srgbClr val="2038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48EC2"/>
        </a:buClr>
        <a:buFont typeface="Arial" panose="020B0604020202020204" pitchFamily="34" charset="0"/>
        <a:buChar char="•"/>
        <a:defRPr sz="2400" kern="1200">
          <a:solidFill>
            <a:srgbClr val="2038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48EC2"/>
        </a:buClr>
        <a:buFont typeface="Arial" panose="020B0604020202020204" pitchFamily="34" charset="0"/>
        <a:buChar char="•"/>
        <a:defRPr sz="2000" kern="1200">
          <a:solidFill>
            <a:srgbClr val="2038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8.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video" Target="https://www.youtube.com/embed/4pKM6CQD8PQ" TargetMode="Externa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3.jpeg"/><Relationship Id="rId4" Type="http://schemas.openxmlformats.org/officeDocument/2006/relationships/diagramData" Target="../diagrams/data5.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cctassifilms.org/child-trauma/"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ideo" Target="https://www.youtube.com/embed/v13XamSYGBk?si=Sg0vKpbCh-a-g6iQ"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alulich@larabida.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png"/><Relationship Id="rId7" Type="http://schemas.openxmlformats.org/officeDocument/2006/relationships/diagramColors" Target="../diagrams/colors13.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developingchild.harvard.edu/science/national-scientific-council-on-the-developing-child/" TargetMode="External"/><Relationship Id="rId3" Type="http://schemas.openxmlformats.org/officeDocument/2006/relationships/hyperlink" Target="http://www.acestudy.orgorwww.cdc.gov/" TargetMode="External"/><Relationship Id="rId7" Type="http://schemas.openxmlformats.org/officeDocument/2006/relationships/hyperlink" Target="http://www.nctsnet.org/" TargetMode="External"/><Relationship Id="rId12"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www.traumainformedcare.chcs.org/resource/samhsas-national-center-for-trauma-informed-care/" TargetMode="External"/><Relationship Id="rId11" Type="http://schemas.openxmlformats.org/officeDocument/2006/relationships/hyperlink" Target="https://www.racialequitytools.org/resources/fundamentals/core-concepts/structural-racism" TargetMode="External"/><Relationship Id="rId5" Type="http://schemas.openxmlformats.org/officeDocument/2006/relationships/hyperlink" Target="http://www.cssp.org/" TargetMode="External"/><Relationship Id="rId10" Type="http://schemas.openxmlformats.org/officeDocument/2006/relationships/hyperlink" Target="https://www.brown.edu/academics/race-ethnicity/programs-initiatives/signature-series/how-structural-racism-works-project" TargetMode="External"/><Relationship Id="rId4" Type="http://schemas.openxmlformats.org/officeDocument/2006/relationships/hyperlink" Target="http://www.cdc.gov/violenceprevention" TargetMode="External"/><Relationship Id="rId9" Type="http://schemas.openxmlformats.org/officeDocument/2006/relationships/hyperlink" Target="https://www.samhsa.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bc.edu/content/dam/files/schools/Lynch%20School_sites/isprc/pdf/racialtraumaisrealManuscript.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nctsnet.org/sites/default/files/assets/pdfs/understanding_child_traumatic_stress_brochure_"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redcap.link/23k1fzzb" TargetMode="External"/><Relationship Id="rId2" Type="http://schemas.openxmlformats.org/officeDocument/2006/relationships/hyperlink" Target="http://www.countycare.com/carecoordination" TargetMode="External"/><Relationship Id="rId1" Type="http://schemas.openxmlformats.org/officeDocument/2006/relationships/slideLayout" Target="../slideLayouts/slideLayout13.xml"/><Relationship Id="rId4" Type="http://schemas.openxmlformats.org/officeDocument/2006/relationships/hyperlink" Target="mailto:raphael.daniels@cookcountyhealth.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0D1F-B93B-96A9-CFA8-9B224DE9CF97}"/>
              </a:ext>
            </a:extLst>
          </p:cNvPr>
          <p:cNvSpPr>
            <a:spLocks noGrp="1"/>
          </p:cNvSpPr>
          <p:nvPr>
            <p:ph type="ctrTitle"/>
          </p:nvPr>
        </p:nvSpPr>
        <p:spPr/>
        <p:txBody>
          <a:bodyPr>
            <a:normAutofit fontScale="90000"/>
          </a:bodyPr>
          <a:lstStyle/>
          <a:p>
            <a:r>
              <a:rPr lang="en-US" dirty="0">
                <a:solidFill>
                  <a:schemeClr val="accent1">
                    <a:lumMod val="50000"/>
                  </a:schemeClr>
                </a:solidFill>
                <a:latin typeface="Arial"/>
                <a:cs typeface="Arial"/>
              </a:rPr>
              <a:t>November Care Management Webinar</a:t>
            </a:r>
            <a:endParaRPr lang="en-US">
              <a:solidFill>
                <a:schemeClr val="accent1">
                  <a:lumMod val="50000"/>
                </a:schemeClr>
              </a:solidFill>
              <a:latin typeface="Arial"/>
              <a:cs typeface="Arial"/>
            </a:endParaRPr>
          </a:p>
        </p:txBody>
      </p:sp>
      <p:sp>
        <p:nvSpPr>
          <p:cNvPr id="3" name="Subtitle 2">
            <a:extLst>
              <a:ext uri="{FF2B5EF4-FFF2-40B4-BE49-F238E27FC236}">
                <a16:creationId xmlns:a16="http://schemas.microsoft.com/office/drawing/2014/main" id="{D5CF658C-EC64-1726-3271-B4D89D7C2472}"/>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Wednesday, September 15, 2023</a:t>
            </a:r>
            <a:endParaRPr lang="en-US" dirty="0"/>
          </a:p>
        </p:txBody>
      </p:sp>
    </p:spTree>
    <p:extLst>
      <p:ext uri="{BB962C8B-B14F-4D97-AF65-F5344CB8AC3E}">
        <p14:creationId xmlns:p14="http://schemas.microsoft.com/office/powerpoint/2010/main" val="388202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857" y="900593"/>
            <a:ext cx="10406744" cy="502420"/>
          </a:xfrm>
        </p:spPr>
        <p:txBody>
          <a:bodyPr>
            <a:noAutofit/>
          </a:bodyPr>
          <a:lstStyle/>
          <a:p>
            <a:pPr algn="ctr"/>
            <a:r>
              <a:rPr lang="en-US" sz="4000" dirty="0"/>
              <a:t>Adverse Childhood Experiences (ACES)</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6950" y="1477691"/>
            <a:ext cx="6256523" cy="466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5943601" y="2715879"/>
            <a:ext cx="43857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en-US" dirty="0"/>
          </a:p>
        </p:txBody>
      </p:sp>
      <p:sp>
        <p:nvSpPr>
          <p:cNvPr id="7" name="Rectangle 6"/>
          <p:cNvSpPr/>
          <p:nvPr/>
        </p:nvSpPr>
        <p:spPr>
          <a:xfrm>
            <a:off x="1971391" y="6213884"/>
            <a:ext cx="9556579" cy="461665"/>
          </a:xfrm>
          <a:prstGeom prst="rect">
            <a:avLst/>
          </a:prstGeom>
        </p:spPr>
        <p:txBody>
          <a:bodyPr wrap="square">
            <a:spAutoFit/>
          </a:bodyPr>
          <a:lstStyle/>
          <a:p>
            <a:pPr algn="r" fontAlgn="base"/>
            <a:r>
              <a:rPr lang="en-US" sz="1200" i="1" dirty="0"/>
              <a:t>Source: Centers for Disease Control and Prevention</a:t>
            </a:r>
          </a:p>
          <a:p>
            <a:pPr algn="r" fontAlgn="base"/>
            <a:r>
              <a:rPr lang="en-US" sz="1200" i="1" dirty="0"/>
              <a:t>Credit: Robert Wood Johnson Foundation</a:t>
            </a:r>
          </a:p>
        </p:txBody>
      </p:sp>
      <p:sp>
        <p:nvSpPr>
          <p:cNvPr id="8" name="TextBox 7"/>
          <p:cNvSpPr txBox="1"/>
          <p:nvPr/>
        </p:nvSpPr>
        <p:spPr>
          <a:xfrm>
            <a:off x="8991601" y="5866186"/>
            <a:ext cx="2286000" cy="307777"/>
          </a:xfrm>
          <a:prstGeom prst="rect">
            <a:avLst/>
          </a:prstGeom>
          <a:noFill/>
        </p:spPr>
        <p:txBody>
          <a:bodyPr wrap="square" rtlCol="0">
            <a:spAutoFit/>
          </a:bodyPr>
          <a:lstStyle/>
          <a:p>
            <a:r>
              <a:rPr lang="en-US" sz="1400" dirty="0"/>
              <a:t>*Loss of primary caregiver</a:t>
            </a:r>
          </a:p>
        </p:txBody>
      </p:sp>
      <p:pic>
        <p:nvPicPr>
          <p:cNvPr id="9" name="Picture 8"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AB94945-FCF1-014A-AF51-891552C232EB}" type="slidenum">
              <a:rPr lang="en-US" smtClean="0"/>
              <a:t>10</a:t>
            </a:fld>
            <a:endParaRPr lang="en-US"/>
          </a:p>
        </p:txBody>
      </p:sp>
    </p:spTree>
    <p:extLst>
      <p:ext uri="{BB962C8B-B14F-4D97-AF65-F5344CB8AC3E}">
        <p14:creationId xmlns:p14="http://schemas.microsoft.com/office/powerpoint/2010/main" val="221827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52400"/>
            <a:ext cx="8118500" cy="6248400"/>
          </a:xfrm>
        </p:spPr>
      </p:pic>
      <p:sp>
        <p:nvSpPr>
          <p:cNvPr id="7" name="Rectangle 6"/>
          <p:cNvSpPr/>
          <p:nvPr/>
        </p:nvSpPr>
        <p:spPr>
          <a:xfrm>
            <a:off x="2209800" y="6096000"/>
            <a:ext cx="8001000" cy="369332"/>
          </a:xfrm>
          <a:prstGeom prst="rect">
            <a:avLst/>
          </a:prstGeom>
        </p:spPr>
        <p:txBody>
          <a:bodyPr wrap="square">
            <a:spAutoFit/>
          </a:bodyPr>
          <a:lstStyle/>
          <a:p>
            <a:r>
              <a:rPr lang="en-US" dirty="0"/>
              <a:t>  * https://www.cdc.gov/violenceprevention/acestudy</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0800" y="1524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AB94945-FCF1-014A-AF51-891552C232EB}" type="slidenum">
              <a:rPr lang="en-US" smtClean="0"/>
              <a:t>11</a:t>
            </a:fld>
            <a:endParaRPr lang="en-US"/>
          </a:p>
        </p:txBody>
      </p:sp>
    </p:spTree>
    <p:extLst>
      <p:ext uri="{BB962C8B-B14F-4D97-AF65-F5344CB8AC3E}">
        <p14:creationId xmlns:p14="http://schemas.microsoft.com/office/powerpoint/2010/main" val="113223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452" y="514928"/>
            <a:ext cx="11130116" cy="660729"/>
          </a:xfrm>
        </p:spPr>
        <p:txBody>
          <a:bodyPr>
            <a:noAutofit/>
          </a:bodyPr>
          <a:lstStyle/>
          <a:p>
            <a:pPr algn="ctr"/>
            <a:r>
              <a:rPr lang="en-US" sz="3200" dirty="0"/>
              <a:t>ACEs Exposure:</a:t>
            </a:r>
            <a:br>
              <a:rPr lang="en-US" sz="3200" dirty="0">
                <a:solidFill>
                  <a:srgbClr val="F79646"/>
                </a:solidFill>
              </a:rPr>
            </a:br>
            <a:r>
              <a:rPr lang="en-US" sz="3200" dirty="0"/>
              <a:t>Racial &amp; Socioeconomic Disparities </a:t>
            </a:r>
          </a:p>
        </p:txBody>
      </p:sp>
      <p:sp>
        <p:nvSpPr>
          <p:cNvPr id="3" name="Content Placeholder 2"/>
          <p:cNvSpPr>
            <a:spLocks noGrp="1"/>
          </p:cNvSpPr>
          <p:nvPr>
            <p:ph idx="1"/>
          </p:nvPr>
        </p:nvSpPr>
        <p:spPr>
          <a:xfrm>
            <a:off x="442453" y="1534886"/>
            <a:ext cx="11259690" cy="4550228"/>
          </a:xfrm>
        </p:spPr>
        <p:txBody>
          <a:bodyPr>
            <a:noAutofit/>
          </a:bodyPr>
          <a:lstStyle/>
          <a:p>
            <a:r>
              <a:rPr lang="en-US" dirty="0">
                <a:solidFill>
                  <a:schemeClr val="tx1"/>
                </a:solidFill>
              </a:rPr>
              <a:t>ACEs included:</a:t>
            </a:r>
          </a:p>
          <a:p>
            <a:pPr lvl="1"/>
            <a:r>
              <a:rPr lang="en-US" dirty="0">
                <a:solidFill>
                  <a:schemeClr val="tx1"/>
                </a:solidFill>
              </a:rPr>
              <a:t>Physical and psychological abuse; neglect</a:t>
            </a:r>
          </a:p>
          <a:p>
            <a:pPr lvl="1"/>
            <a:r>
              <a:rPr lang="en-US" dirty="0">
                <a:solidFill>
                  <a:schemeClr val="tx1"/>
                </a:solidFill>
              </a:rPr>
              <a:t>Parental domestic violence, depression, substance use, divorce/separation and incarceration</a:t>
            </a:r>
          </a:p>
          <a:p>
            <a:pPr lvl="1"/>
            <a:r>
              <a:rPr lang="en-US" dirty="0">
                <a:solidFill>
                  <a:schemeClr val="tx1"/>
                </a:solidFill>
              </a:rPr>
              <a:t>Economic hardship and maternal education (used to capture socioeconomic adversity)</a:t>
            </a:r>
          </a:p>
          <a:p>
            <a:r>
              <a:rPr lang="en-US" dirty="0"/>
              <a:t>ACE prevalence: </a:t>
            </a:r>
            <a:r>
              <a:rPr lang="en-US" b="1" dirty="0"/>
              <a:t>Higher</a:t>
            </a:r>
            <a:r>
              <a:rPr lang="en-US" dirty="0"/>
              <a:t> among adolescents identifying as </a:t>
            </a:r>
            <a:r>
              <a:rPr lang="en-US" b="1" dirty="0"/>
              <a:t>Black and Hispanic</a:t>
            </a:r>
            <a:r>
              <a:rPr lang="en-US" dirty="0"/>
              <a:t> (compared to White adolescents)</a:t>
            </a:r>
          </a:p>
          <a:p>
            <a:r>
              <a:rPr lang="en-US" dirty="0"/>
              <a:t>Economic adversity significantly more likely for Black and Hispanic adolescents (compared to White adolescents)</a:t>
            </a:r>
            <a:endParaRPr lang="en-US" sz="1700" dirty="0">
              <a:solidFill>
                <a:srgbClr val="FF0000"/>
              </a:solidFill>
            </a:endParaRPr>
          </a:p>
          <a:p>
            <a:pPr marL="0" indent="0" algn="r">
              <a:buNone/>
            </a:pPr>
            <a:endParaRPr lang="en-US" sz="1700" dirty="0">
              <a:solidFill>
                <a:srgbClr val="FF0000"/>
              </a:solidFill>
            </a:endParaRPr>
          </a:p>
          <a:p>
            <a:pPr marL="0" indent="0" algn="r">
              <a:buNone/>
            </a:pPr>
            <a:r>
              <a:rPr lang="en-US" sz="1700" i="1" dirty="0"/>
              <a:t>(Zhang &amp; </a:t>
            </a:r>
            <a:r>
              <a:rPr lang="en-US" sz="1700" i="1" dirty="0" err="1"/>
              <a:t>Monnat</a:t>
            </a:r>
            <a:r>
              <a:rPr lang="en-US" sz="1700" i="1" dirty="0"/>
              <a:t>, 2021)</a:t>
            </a:r>
            <a:endParaRPr lang="en-US" sz="1800" i="1" dirty="0"/>
          </a:p>
          <a:p>
            <a:pPr marL="0" indent="0" algn="r">
              <a:buNone/>
            </a:pPr>
            <a:endParaRPr lang="en-US" sz="1700" i="1" dirty="0">
              <a:solidFill>
                <a:srgbClr val="FF0000"/>
              </a:solidFill>
            </a:endParaRPr>
          </a:p>
          <a:p>
            <a:pPr marL="0" indent="0" algn="r">
              <a:buNone/>
            </a:pPr>
            <a:r>
              <a:rPr lang="en-US" sz="1200" i="1" dirty="0"/>
              <a:t>. </a:t>
            </a:r>
            <a:endParaRPr lang="en-US" sz="1700" dirty="0"/>
          </a:p>
          <a:p>
            <a:endParaRPr lang="en-US" sz="1700" dirty="0"/>
          </a:p>
          <a:p>
            <a:endParaRPr lang="en-US" sz="1700" dirty="0"/>
          </a:p>
          <a:p>
            <a:pPr lvl="1"/>
            <a:r>
              <a:rPr lang="en-US" sz="1600" dirty="0"/>
              <a:t>Included 11 ACEs (physical, sexual, &amp; emotional abuse, household mental illness, intimate partner violence, household substance use, parental divorce/separation, incarcerated household member)</a:t>
            </a:r>
          </a:p>
          <a:p>
            <a:pPr lvl="1"/>
            <a:r>
              <a:rPr lang="en-US" sz="1600" dirty="0"/>
              <a:t>Did not include exposure to racism/discrimination or CVE </a:t>
            </a:r>
          </a:p>
          <a:p>
            <a:pPr marL="0" indent="0" algn="r">
              <a:buNone/>
            </a:pPr>
            <a:r>
              <a:rPr lang="en-US" sz="1600" i="1" dirty="0"/>
              <a:t>(</a:t>
            </a:r>
            <a:r>
              <a:rPr lang="en-US" sz="1600" i="1" dirty="0" err="1"/>
              <a:t>Giano</a:t>
            </a:r>
            <a:r>
              <a:rPr lang="en-US" sz="1600" i="1" dirty="0"/>
              <a:t>, et al., 2020)</a:t>
            </a: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2AB94945-FCF1-014A-AF51-891552C232EB}" type="slidenum">
              <a:rPr lang="en-US" smtClean="0"/>
              <a:t>12</a:t>
            </a:fld>
            <a:endParaRPr lang="en-US"/>
          </a:p>
        </p:txBody>
      </p:sp>
    </p:spTree>
    <p:extLst>
      <p:ext uri="{BB962C8B-B14F-4D97-AF65-F5344CB8AC3E}">
        <p14:creationId xmlns:p14="http://schemas.microsoft.com/office/powerpoint/2010/main" val="29315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452" y="514928"/>
            <a:ext cx="11130116" cy="660729"/>
          </a:xfrm>
        </p:spPr>
        <p:txBody>
          <a:bodyPr>
            <a:noAutofit/>
          </a:bodyPr>
          <a:lstStyle/>
          <a:p>
            <a:pPr algn="ctr"/>
            <a:r>
              <a:rPr lang="en-US" sz="3200" dirty="0"/>
              <a:t>ACEs Exposure:</a:t>
            </a:r>
            <a:br>
              <a:rPr lang="en-US" sz="3200" dirty="0">
                <a:solidFill>
                  <a:srgbClr val="F79646"/>
                </a:solidFill>
              </a:rPr>
            </a:br>
            <a:r>
              <a:rPr lang="en-US" sz="3200" dirty="0"/>
              <a:t>Racial &amp; Socioeconomic Disparities </a:t>
            </a:r>
          </a:p>
        </p:txBody>
      </p:sp>
      <p:sp>
        <p:nvSpPr>
          <p:cNvPr id="3" name="Content Placeholder 2"/>
          <p:cNvSpPr>
            <a:spLocks noGrp="1"/>
          </p:cNvSpPr>
          <p:nvPr>
            <p:ph idx="1"/>
          </p:nvPr>
        </p:nvSpPr>
        <p:spPr>
          <a:xfrm>
            <a:off x="442453" y="1420693"/>
            <a:ext cx="11494228" cy="4664421"/>
          </a:xfrm>
        </p:spPr>
        <p:txBody>
          <a:bodyPr>
            <a:noAutofit/>
          </a:bodyPr>
          <a:lstStyle/>
          <a:p>
            <a:pPr marL="0" indent="0">
              <a:buNone/>
            </a:pPr>
            <a:r>
              <a:rPr lang="en-US" sz="1700" dirty="0"/>
              <a:t>	                   Racial Disparities			                           SES Disparities</a:t>
            </a:r>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pPr marL="0" indent="0">
              <a:buNone/>
            </a:pPr>
            <a:endParaRPr lang="en-US" sz="1700" dirty="0">
              <a:solidFill>
                <a:srgbClr val="FF0000"/>
              </a:solidFill>
            </a:endParaRPr>
          </a:p>
          <a:p>
            <a:pPr marL="0" indent="0" algn="r">
              <a:buNone/>
            </a:pPr>
            <a:endParaRPr lang="en-US" sz="1700" dirty="0">
              <a:solidFill>
                <a:srgbClr val="FF0000"/>
              </a:solidFill>
            </a:endParaRPr>
          </a:p>
          <a:p>
            <a:pPr marL="0" indent="0" algn="r">
              <a:buNone/>
            </a:pPr>
            <a:endParaRPr lang="en-US" sz="1700" i="1" dirty="0">
              <a:solidFill>
                <a:srgbClr val="FF0000"/>
              </a:solidFill>
            </a:endParaRPr>
          </a:p>
          <a:p>
            <a:pPr marL="0" indent="0" algn="r">
              <a:buNone/>
            </a:pPr>
            <a:r>
              <a:rPr lang="en-US" sz="1200" i="1" dirty="0"/>
              <a:t>. </a:t>
            </a:r>
            <a:endParaRPr lang="en-US" sz="1700" dirty="0"/>
          </a:p>
          <a:p>
            <a:endParaRPr lang="en-US" sz="1700" dirty="0"/>
          </a:p>
          <a:p>
            <a:endParaRPr lang="en-US" sz="1700" dirty="0"/>
          </a:p>
          <a:p>
            <a:pPr lvl="1"/>
            <a:r>
              <a:rPr lang="en-US" sz="1600" dirty="0"/>
              <a:t>Included 11 ACEs (physical, sexual, &amp; emotional abuse, household mental illness, intimate partner violence, household substance use, parental divorce/separation, incarcerated household member)</a:t>
            </a:r>
          </a:p>
          <a:p>
            <a:pPr lvl="1"/>
            <a:r>
              <a:rPr lang="en-US" sz="1600" dirty="0"/>
              <a:t>Did not include exposure to racism/discrimination or CVE </a:t>
            </a:r>
          </a:p>
          <a:p>
            <a:pPr marL="0" indent="0" algn="r">
              <a:buNone/>
            </a:pPr>
            <a:r>
              <a:rPr lang="en-US" sz="1600" i="1" dirty="0"/>
              <a:t>(</a:t>
            </a:r>
            <a:r>
              <a:rPr lang="en-US" sz="1600" i="1" dirty="0" err="1"/>
              <a:t>Giano</a:t>
            </a:r>
            <a:r>
              <a:rPr lang="en-US" sz="1600" i="1" dirty="0"/>
              <a:t>, et al., 2020)</a:t>
            </a:r>
          </a:p>
        </p:txBody>
      </p:sp>
      <p:graphicFrame>
        <p:nvGraphicFramePr>
          <p:cNvPr id="4" name="Table 3"/>
          <p:cNvGraphicFramePr>
            <a:graphicFrameLocks noGrp="1"/>
          </p:cNvGraphicFramePr>
          <p:nvPr>
            <p:extLst>
              <p:ext uri="{D42A27DB-BD31-4B8C-83A1-F6EECF244321}">
                <p14:modId xmlns:p14="http://schemas.microsoft.com/office/powerpoint/2010/main" val="2352398624"/>
              </p:ext>
            </p:extLst>
          </p:nvPr>
        </p:nvGraphicFramePr>
        <p:xfrm>
          <a:off x="6672943" y="1883229"/>
          <a:ext cx="5263737" cy="2918567"/>
        </p:xfrm>
        <a:graphic>
          <a:graphicData uri="http://schemas.openxmlformats.org/drawingml/2006/table">
            <a:tbl>
              <a:tblPr firstRow="1" firstCol="1" bandRow="1">
                <a:tableStyleId>{69012ECD-51FC-41F1-AA8D-1B2483CD663E}</a:tableStyleId>
              </a:tblPr>
              <a:tblGrid>
                <a:gridCol w="2786743">
                  <a:extLst>
                    <a:ext uri="{9D8B030D-6E8A-4147-A177-3AD203B41FA5}">
                      <a16:colId xmlns:a16="http://schemas.microsoft.com/office/drawing/2014/main" val="20000"/>
                    </a:ext>
                  </a:extLst>
                </a:gridCol>
                <a:gridCol w="2476994">
                  <a:extLst>
                    <a:ext uri="{9D8B030D-6E8A-4147-A177-3AD203B41FA5}">
                      <a16:colId xmlns:a16="http://schemas.microsoft.com/office/drawing/2014/main" val="20001"/>
                    </a:ext>
                  </a:extLst>
                </a:gridCol>
              </a:tblGrid>
              <a:tr h="551521">
                <a:tc>
                  <a:txBody>
                    <a:bodyPr/>
                    <a:lstStyle/>
                    <a:p>
                      <a:pPr marL="0" marR="0" algn="ctr">
                        <a:lnSpc>
                          <a:spcPct val="115000"/>
                        </a:lnSpc>
                        <a:spcBef>
                          <a:spcPts val="0"/>
                        </a:spcBef>
                        <a:spcAft>
                          <a:spcPts val="0"/>
                        </a:spcAft>
                      </a:pPr>
                      <a:r>
                        <a:rPr lang="en-US" sz="1600" b="0" dirty="0">
                          <a:effectLst/>
                          <a:latin typeface="+mn-lt"/>
                          <a:ea typeface="+mn-ea"/>
                          <a:cs typeface="+mn-cs"/>
                        </a:rPr>
                        <a:t>Income</a:t>
                      </a:r>
                      <a:endParaRPr lang="en-US" sz="1600" b="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ACEs exposure</a:t>
                      </a:r>
                      <a:endParaRPr lang="en-US" sz="16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189791">
                <a:tc>
                  <a:txBody>
                    <a:bodyPr/>
                    <a:lstStyle/>
                    <a:p>
                      <a:pPr marL="0" indent="0">
                        <a:buFont typeface="Arial" panose="020B0604020202020204" pitchFamily="34" charset="0"/>
                        <a:buNone/>
                      </a:pPr>
                      <a:r>
                        <a:rPr lang="en-US" sz="1600" b="0" dirty="0">
                          <a:sym typeface="Wingdings" panose="05000000000000000000" pitchFamily="2" charset="2"/>
                        </a:rPr>
                        <a:t>Less</a:t>
                      </a:r>
                      <a:r>
                        <a:rPr lang="en-US" sz="1600" b="0" baseline="0" dirty="0">
                          <a:sym typeface="Wingdings" panose="05000000000000000000" pitchFamily="2" charset="2"/>
                        </a:rPr>
                        <a:t> than $15,000 per year</a:t>
                      </a:r>
                      <a:endParaRPr lang="en-US" sz="1600" b="0" dirty="0">
                        <a:sym typeface="Wingdings" panose="05000000000000000000" pitchFamily="2" charset="2"/>
                      </a:endParaRPr>
                    </a:p>
                  </a:txBody>
                  <a:tcPr marL="68580" marR="68580" marT="0" marB="0"/>
                </a:tc>
                <a:tc>
                  <a:txBody>
                    <a:bodyPr/>
                    <a:lstStyle/>
                    <a:p>
                      <a:pPr marL="0" indent="0">
                        <a:buFont typeface="Arial" panose="020B0604020202020204" pitchFamily="34" charset="0"/>
                        <a:buNone/>
                      </a:pPr>
                      <a:r>
                        <a:rPr lang="en-US" sz="1600" dirty="0">
                          <a:sym typeface="Wingdings" panose="05000000000000000000" pitchFamily="2" charset="2"/>
                        </a:rPr>
                        <a:t>Significantly </a:t>
                      </a:r>
                      <a:r>
                        <a:rPr lang="en-US" sz="1600" b="1" dirty="0">
                          <a:sym typeface="Wingdings" panose="05000000000000000000" pitchFamily="2" charset="2"/>
                        </a:rPr>
                        <a:t>higher ACE mean score </a:t>
                      </a:r>
                      <a:r>
                        <a:rPr lang="en-US" sz="1600" dirty="0">
                          <a:sym typeface="Wingdings" panose="05000000000000000000" pitchFamily="2" charset="2"/>
                        </a:rPr>
                        <a:t>compared to all other</a:t>
                      </a:r>
                      <a:r>
                        <a:rPr lang="en-US" sz="1600" baseline="0" dirty="0">
                          <a:sym typeface="Wingdings" panose="05000000000000000000" pitchFamily="2" charset="2"/>
                        </a:rPr>
                        <a:t> categories</a:t>
                      </a:r>
                      <a:endParaRPr lang="en-US" sz="1600" dirty="0">
                        <a:sym typeface="Wingdings" panose="05000000000000000000" pitchFamily="2" charset="2"/>
                      </a:endParaRPr>
                    </a:p>
                  </a:txBody>
                  <a:tcPr marL="68580" marR="68580" marT="0" marB="0" anchor="ctr"/>
                </a:tc>
                <a:extLst>
                  <a:ext uri="{0D108BD9-81ED-4DB2-BD59-A6C34878D82A}">
                    <a16:rowId xmlns:a16="http://schemas.microsoft.com/office/drawing/2014/main" val="10001"/>
                  </a:ext>
                </a:extLst>
              </a:tr>
              <a:tr h="1177255">
                <a:tc>
                  <a:txBody>
                    <a:bodyPr/>
                    <a:lstStyle/>
                    <a:p>
                      <a:pPr marL="0" marR="0">
                        <a:lnSpc>
                          <a:spcPct val="115000"/>
                        </a:lnSpc>
                        <a:spcBef>
                          <a:spcPts val="0"/>
                        </a:spcBef>
                        <a:spcAft>
                          <a:spcPts val="0"/>
                        </a:spcAft>
                      </a:pPr>
                      <a:r>
                        <a:rPr lang="en-US" sz="1600" b="0" dirty="0">
                          <a:effectLst/>
                          <a:latin typeface="+mn-lt"/>
                          <a:ea typeface="+mn-ea"/>
                          <a:cs typeface="+mn-cs"/>
                        </a:rPr>
                        <a:t>$15,000-$24,000</a:t>
                      </a:r>
                      <a:r>
                        <a:rPr lang="en-US" sz="1600" b="0" baseline="0" dirty="0">
                          <a:effectLst/>
                          <a:latin typeface="+mn-lt"/>
                          <a:ea typeface="+mn-ea"/>
                          <a:cs typeface="+mn-cs"/>
                        </a:rPr>
                        <a:t> per year</a:t>
                      </a:r>
                      <a:endParaRPr lang="en-US" sz="1600" b="0" dirty="0">
                        <a:effectLst/>
                        <a:latin typeface="Calibri"/>
                        <a:ea typeface="Calibri"/>
                        <a:cs typeface="Times New Roman"/>
                      </a:endParaRPr>
                    </a:p>
                  </a:txBody>
                  <a:tcPr marL="68580" marR="68580" marT="0" marB="0"/>
                </a:tc>
                <a:tc>
                  <a:txBody>
                    <a:bodyPr/>
                    <a:lstStyle/>
                    <a:p>
                      <a:pPr marL="0" indent="0">
                        <a:buFont typeface="Arial" panose="020B0604020202020204" pitchFamily="34" charset="0"/>
                        <a:buNone/>
                      </a:pPr>
                      <a:r>
                        <a:rPr lang="en-US" sz="1600" dirty="0">
                          <a:sym typeface="Wingdings" panose="05000000000000000000" pitchFamily="2" charset="2"/>
                        </a:rPr>
                        <a:t>Significantly </a:t>
                      </a:r>
                      <a:r>
                        <a:rPr lang="en-US" sz="1600" b="1" dirty="0">
                          <a:sym typeface="Wingdings" panose="05000000000000000000" pitchFamily="2" charset="2"/>
                        </a:rPr>
                        <a:t>higher ACE mean score</a:t>
                      </a:r>
                      <a:r>
                        <a:rPr lang="en-US" sz="1600" dirty="0">
                          <a:sym typeface="Wingdings" panose="05000000000000000000" pitchFamily="2" charset="2"/>
                        </a:rPr>
                        <a:t> compared to all higher</a:t>
                      </a:r>
                      <a:r>
                        <a:rPr lang="en-US" sz="1600" baseline="0" dirty="0">
                          <a:sym typeface="Wingdings" panose="05000000000000000000" pitchFamily="2" charset="2"/>
                        </a:rPr>
                        <a:t> earning groups</a:t>
                      </a:r>
                      <a:endParaRPr lang="en-US" sz="1600" dirty="0">
                        <a:sym typeface="Wingdings" panose="05000000000000000000" pitchFamily="2" charset="2"/>
                      </a:endParaRPr>
                    </a:p>
                  </a:txBody>
                  <a:tcPr marL="68580" marR="68580" marT="0" marB="0" anchor="ctr"/>
                </a:tc>
                <a:extLst>
                  <a:ext uri="{0D108BD9-81ED-4DB2-BD59-A6C34878D82A}">
                    <a16:rowId xmlns:a16="http://schemas.microsoft.com/office/drawing/2014/main" val="10002"/>
                  </a:ext>
                </a:extLst>
              </a:tr>
            </a:tbl>
          </a:graphicData>
        </a:graphic>
      </p:graphicFrame>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2AB94945-FCF1-014A-AF51-891552C232EB}" type="slidenum">
              <a:rPr lang="en-US" smtClean="0"/>
              <a:t>13</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435773797"/>
              </p:ext>
            </p:extLst>
          </p:nvPr>
        </p:nvGraphicFramePr>
        <p:xfrm>
          <a:off x="1415143" y="1883229"/>
          <a:ext cx="4789714" cy="2918567"/>
        </p:xfrm>
        <a:graphic>
          <a:graphicData uri="http://schemas.openxmlformats.org/drawingml/2006/table">
            <a:tbl>
              <a:tblPr firstRow="1" firstCol="1" bandRow="1">
                <a:tableStyleId>{69012ECD-51FC-41F1-AA8D-1B2483CD663E}</a:tableStyleId>
              </a:tblPr>
              <a:tblGrid>
                <a:gridCol w="1486680">
                  <a:extLst>
                    <a:ext uri="{9D8B030D-6E8A-4147-A177-3AD203B41FA5}">
                      <a16:colId xmlns:a16="http://schemas.microsoft.com/office/drawing/2014/main" val="20000"/>
                    </a:ext>
                  </a:extLst>
                </a:gridCol>
                <a:gridCol w="3303034">
                  <a:extLst>
                    <a:ext uri="{9D8B030D-6E8A-4147-A177-3AD203B41FA5}">
                      <a16:colId xmlns:a16="http://schemas.microsoft.com/office/drawing/2014/main" val="20001"/>
                    </a:ext>
                  </a:extLst>
                </a:gridCol>
              </a:tblGrid>
              <a:tr h="711560">
                <a:tc>
                  <a:txBody>
                    <a:bodyPr/>
                    <a:lstStyle/>
                    <a:p>
                      <a:pPr marL="0" marR="0" algn="ctr">
                        <a:lnSpc>
                          <a:spcPct val="115000"/>
                        </a:lnSpc>
                        <a:spcBef>
                          <a:spcPts val="0"/>
                        </a:spcBef>
                        <a:spcAft>
                          <a:spcPts val="0"/>
                        </a:spcAft>
                      </a:pPr>
                      <a:r>
                        <a:rPr lang="en-US" sz="1600" b="0" dirty="0">
                          <a:effectLst/>
                          <a:latin typeface="+mn-lt"/>
                          <a:ea typeface="+mn-ea"/>
                          <a:cs typeface="+mn-cs"/>
                        </a:rPr>
                        <a:t>Individuals</a:t>
                      </a:r>
                      <a:r>
                        <a:rPr lang="en-US" sz="1600" b="0" baseline="0" dirty="0">
                          <a:effectLst/>
                          <a:latin typeface="+mn-lt"/>
                          <a:ea typeface="+mn-ea"/>
                          <a:cs typeface="+mn-cs"/>
                        </a:rPr>
                        <a:t> identifying as:</a:t>
                      </a:r>
                      <a:endParaRPr lang="en-US" sz="1600" b="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ACEs exposure</a:t>
                      </a:r>
                      <a:endParaRPr lang="en-US" sz="16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632352">
                <a:tc>
                  <a:txBody>
                    <a:bodyPr/>
                    <a:lstStyle/>
                    <a:p>
                      <a:pPr marL="0" indent="0">
                        <a:buFont typeface="Arial" panose="020B0604020202020204" pitchFamily="34" charset="0"/>
                        <a:buNone/>
                      </a:pPr>
                      <a:r>
                        <a:rPr lang="en-US" sz="1600" b="0" dirty="0"/>
                        <a:t>Multiracial</a:t>
                      </a:r>
                      <a:endParaRPr lang="en-US" sz="1600" b="0" dirty="0">
                        <a:sym typeface="Wingdings" panose="05000000000000000000" pitchFamily="2" charset="2"/>
                      </a:endParaRPr>
                    </a:p>
                  </a:txBody>
                  <a:tcPr marL="68580" marR="68580" marT="0" marB="0"/>
                </a:tc>
                <a:tc>
                  <a:txBody>
                    <a:bodyPr/>
                    <a:lstStyle/>
                    <a:p>
                      <a:pPr marL="0" indent="0">
                        <a:buFont typeface="Arial" panose="020B0604020202020204" pitchFamily="34" charset="0"/>
                        <a:buNone/>
                      </a:pPr>
                      <a:r>
                        <a:rPr lang="en-US" sz="1600" dirty="0">
                          <a:sym typeface="Wingdings" panose="05000000000000000000" pitchFamily="2" charset="2"/>
                        </a:rPr>
                        <a:t>Significantly </a:t>
                      </a:r>
                      <a:r>
                        <a:rPr lang="en-US" sz="1600" b="1" dirty="0">
                          <a:sym typeface="Wingdings" panose="05000000000000000000" pitchFamily="2" charset="2"/>
                        </a:rPr>
                        <a:t>higher ACE mean score</a:t>
                      </a:r>
                      <a:r>
                        <a:rPr lang="en-US" sz="1600" dirty="0">
                          <a:sym typeface="Wingdings" panose="05000000000000000000" pitchFamily="2" charset="2"/>
                        </a:rPr>
                        <a:t> compared to all other races/ethnicities</a:t>
                      </a:r>
                    </a:p>
                  </a:txBody>
                  <a:tcPr marL="68580" marR="68580" marT="0" marB="0" anchor="ctr"/>
                </a:tc>
                <a:extLst>
                  <a:ext uri="{0D108BD9-81ED-4DB2-BD59-A6C34878D82A}">
                    <a16:rowId xmlns:a16="http://schemas.microsoft.com/office/drawing/2014/main" val="10001"/>
                  </a:ext>
                </a:extLst>
              </a:tr>
              <a:tr h="1475487">
                <a:tc>
                  <a:txBody>
                    <a:bodyPr/>
                    <a:lstStyle/>
                    <a:p>
                      <a:pPr marL="0" marR="0">
                        <a:lnSpc>
                          <a:spcPct val="115000"/>
                        </a:lnSpc>
                        <a:spcBef>
                          <a:spcPts val="0"/>
                        </a:spcBef>
                        <a:spcAft>
                          <a:spcPts val="0"/>
                        </a:spcAft>
                      </a:pPr>
                      <a:r>
                        <a:rPr lang="en-US" sz="1600" b="0" dirty="0">
                          <a:effectLst/>
                        </a:rPr>
                        <a:t>Black &amp; Hispanic</a:t>
                      </a:r>
                      <a:endParaRPr lang="en-US" sz="1600" b="0" dirty="0">
                        <a:effectLst/>
                        <a:latin typeface="Calibri"/>
                        <a:ea typeface="Calibri"/>
                        <a:cs typeface="Times New Roman"/>
                      </a:endParaRPr>
                    </a:p>
                  </a:txBody>
                  <a:tcPr marL="68580" marR="68580" marT="0" marB="0"/>
                </a:tc>
                <a:tc>
                  <a:txBody>
                    <a:bodyPr/>
                    <a:lstStyle/>
                    <a:p>
                      <a:pPr marL="0" indent="0">
                        <a:buFont typeface="Arial" panose="020B0604020202020204" pitchFamily="34" charset="0"/>
                        <a:buNone/>
                      </a:pPr>
                      <a:r>
                        <a:rPr lang="en-US" sz="1600" dirty="0">
                          <a:sym typeface="Wingdings" panose="05000000000000000000" pitchFamily="2" charset="2"/>
                        </a:rPr>
                        <a:t>Significantly </a:t>
                      </a:r>
                      <a:r>
                        <a:rPr lang="en-US" sz="1600" b="1" dirty="0">
                          <a:sym typeface="Wingdings" panose="05000000000000000000" pitchFamily="2" charset="2"/>
                        </a:rPr>
                        <a:t>higher ACE mean score</a:t>
                      </a:r>
                      <a:r>
                        <a:rPr lang="en-US" sz="1600" dirty="0">
                          <a:sym typeface="Wingdings" panose="05000000000000000000" pitchFamily="2" charset="2"/>
                        </a:rPr>
                        <a:t> compared to</a:t>
                      </a:r>
                      <a:r>
                        <a:rPr lang="en-US" sz="1600" baseline="0" dirty="0">
                          <a:sym typeface="Wingdings" panose="05000000000000000000" pitchFamily="2" charset="2"/>
                        </a:rPr>
                        <a:t> individuals identifying as White; frequencies in some ACE categories reflected frequencies for individuals identifying as Multiracial </a:t>
                      </a:r>
                      <a:endParaRPr lang="en-US" sz="1600" dirty="0">
                        <a:sym typeface="Wingdings" panose="05000000000000000000" pitchFamily="2" charset="2"/>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8775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452" y="514928"/>
            <a:ext cx="11130116" cy="660729"/>
          </a:xfrm>
        </p:spPr>
        <p:txBody>
          <a:bodyPr>
            <a:noAutofit/>
          </a:bodyPr>
          <a:lstStyle/>
          <a:p>
            <a:pPr algn="ctr"/>
            <a:r>
              <a:rPr lang="en-US" sz="3200" dirty="0"/>
              <a:t>ACEs Exposure:</a:t>
            </a:r>
            <a:br>
              <a:rPr lang="en-US" sz="3200" dirty="0">
                <a:solidFill>
                  <a:srgbClr val="F79646"/>
                </a:solidFill>
              </a:rPr>
            </a:br>
            <a:r>
              <a:rPr lang="en-US" sz="3200" dirty="0"/>
              <a:t>Racial &amp; Socioeconomic Disparities </a:t>
            </a:r>
          </a:p>
        </p:txBody>
      </p:sp>
      <p:sp>
        <p:nvSpPr>
          <p:cNvPr id="3" name="Content Placeholder 2"/>
          <p:cNvSpPr>
            <a:spLocks noGrp="1"/>
          </p:cNvSpPr>
          <p:nvPr>
            <p:ph idx="1"/>
          </p:nvPr>
        </p:nvSpPr>
        <p:spPr>
          <a:xfrm>
            <a:off x="1674421" y="1447800"/>
            <a:ext cx="10284030" cy="5190506"/>
          </a:xfrm>
        </p:spPr>
        <p:txBody>
          <a:bodyPr>
            <a:noAutofit/>
          </a:bodyPr>
          <a:lstStyle/>
          <a:p>
            <a:pPr marL="0" indent="0">
              <a:buNone/>
            </a:pPr>
            <a:r>
              <a:rPr lang="en-US" sz="1700" dirty="0"/>
              <a:t>	Racial Disparities			               SES Disparities</a:t>
            </a:r>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pPr marL="0" indent="0">
              <a:buNone/>
            </a:pPr>
            <a:endParaRPr lang="en-US" sz="1700" dirty="0">
              <a:solidFill>
                <a:srgbClr val="FF0000"/>
              </a:solidFill>
            </a:endParaRPr>
          </a:p>
          <a:p>
            <a:pPr marL="0" indent="0" algn="r">
              <a:buNone/>
            </a:pPr>
            <a:endParaRPr lang="en-US" sz="1700" dirty="0">
              <a:solidFill>
                <a:srgbClr val="FF0000"/>
              </a:solidFill>
            </a:endParaRPr>
          </a:p>
          <a:p>
            <a:pPr marL="0" indent="0" algn="r">
              <a:buNone/>
            </a:pPr>
            <a:endParaRPr lang="en-US" sz="1700" i="1" dirty="0">
              <a:solidFill>
                <a:srgbClr val="FF0000"/>
              </a:solidFill>
            </a:endParaRPr>
          </a:p>
          <a:p>
            <a:pPr marL="0" indent="0" algn="r">
              <a:buNone/>
            </a:pPr>
            <a:r>
              <a:rPr lang="en-US" sz="1200" i="1" dirty="0"/>
              <a:t>. </a:t>
            </a:r>
            <a:endParaRPr lang="en-US" sz="1700" dirty="0"/>
          </a:p>
          <a:p>
            <a:endParaRPr lang="en-US" sz="1700" dirty="0"/>
          </a:p>
          <a:p>
            <a:r>
              <a:rPr lang="en-US" sz="1700" dirty="0"/>
              <a:t>Included some original and updated ACEs (CVE exposure, racial/ethnic discrimination)</a:t>
            </a:r>
          </a:p>
          <a:p>
            <a:r>
              <a:rPr lang="en-US" sz="1700" dirty="0"/>
              <a:t>Did not include abuse/neglect  </a:t>
            </a:r>
          </a:p>
          <a:p>
            <a:pPr marL="0" indent="0">
              <a:buNone/>
            </a:pPr>
            <a:endParaRPr lang="en-US" sz="1200" i="1" dirty="0"/>
          </a:p>
          <a:p>
            <a:pPr marL="0" indent="0">
              <a:buNone/>
            </a:pPr>
            <a:endParaRPr lang="en-US" sz="1200" i="1" dirty="0"/>
          </a:p>
          <a:p>
            <a:pPr marL="0" indent="0">
              <a:buNone/>
            </a:pPr>
            <a:r>
              <a:rPr lang="en-US" sz="1400" i="1" dirty="0"/>
              <a:t>Findings come from data in the Health Resources and Services Administration’s (HRSA’s) 2016 National Survey of Children’s Health and an analysis conducted by the Child &amp; Adolescent Health Measurement Initiative (CAHMI) at the Johns Hopkins Bloomberg School of Public Health</a:t>
            </a:r>
          </a:p>
        </p:txBody>
      </p:sp>
      <p:graphicFrame>
        <p:nvGraphicFramePr>
          <p:cNvPr id="2" name="Table 1"/>
          <p:cNvGraphicFramePr>
            <a:graphicFrameLocks noGrp="1"/>
          </p:cNvGraphicFramePr>
          <p:nvPr/>
        </p:nvGraphicFramePr>
        <p:xfrm>
          <a:off x="1943515" y="1962206"/>
          <a:ext cx="3478560" cy="2260854"/>
        </p:xfrm>
        <a:graphic>
          <a:graphicData uri="http://schemas.openxmlformats.org/drawingml/2006/table">
            <a:tbl>
              <a:tblPr firstRow="1" firstCol="1" bandRow="1">
                <a:tableStyleId>{69012ECD-51FC-41F1-AA8D-1B2483CD663E}</a:tableStyleId>
              </a:tblPr>
              <a:tblGrid>
                <a:gridCol w="1739280">
                  <a:extLst>
                    <a:ext uri="{9D8B030D-6E8A-4147-A177-3AD203B41FA5}">
                      <a16:colId xmlns:a16="http://schemas.microsoft.com/office/drawing/2014/main" val="20000"/>
                    </a:ext>
                  </a:extLst>
                </a:gridCol>
                <a:gridCol w="1739280">
                  <a:extLst>
                    <a:ext uri="{9D8B030D-6E8A-4147-A177-3AD203B41FA5}">
                      <a16:colId xmlns:a16="http://schemas.microsoft.com/office/drawing/2014/main" val="20001"/>
                    </a:ext>
                  </a:extLst>
                </a:gridCol>
              </a:tblGrid>
              <a:tr h="838200">
                <a:tc>
                  <a:txBody>
                    <a:bodyPr/>
                    <a:lstStyle/>
                    <a:p>
                      <a:pPr marL="0" marR="0" algn="l">
                        <a:lnSpc>
                          <a:spcPct val="115000"/>
                        </a:lnSpc>
                        <a:spcBef>
                          <a:spcPts val="0"/>
                        </a:spcBef>
                        <a:spcAft>
                          <a:spcPts val="0"/>
                        </a:spcAft>
                      </a:pPr>
                      <a:r>
                        <a:rPr lang="en-US" sz="1800" b="0" dirty="0">
                          <a:effectLst/>
                        </a:rPr>
                        <a:t>Racial Group</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dirty="0">
                          <a:effectLst/>
                        </a:rPr>
                        <a:t>% Exposed to one or more ACEs</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20624">
                <a:tc>
                  <a:txBody>
                    <a:bodyPr/>
                    <a:lstStyle/>
                    <a:p>
                      <a:pPr marL="0" marR="0">
                        <a:lnSpc>
                          <a:spcPct val="115000"/>
                        </a:lnSpc>
                        <a:spcBef>
                          <a:spcPts val="0"/>
                        </a:spcBef>
                        <a:spcAft>
                          <a:spcPts val="0"/>
                        </a:spcAft>
                      </a:pPr>
                      <a:r>
                        <a:rPr lang="en-US" sz="1800" b="0" dirty="0">
                          <a:effectLst/>
                        </a:rPr>
                        <a:t>Black</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500" b="0" dirty="0">
                          <a:effectLst/>
                        </a:rPr>
                        <a:t>64%</a:t>
                      </a:r>
                      <a:endParaRPr lang="en-US" sz="25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420624">
                <a:tc>
                  <a:txBody>
                    <a:bodyPr/>
                    <a:lstStyle/>
                    <a:p>
                      <a:pPr marL="0" marR="0">
                        <a:lnSpc>
                          <a:spcPct val="115000"/>
                        </a:lnSpc>
                        <a:spcBef>
                          <a:spcPts val="0"/>
                        </a:spcBef>
                        <a:spcAft>
                          <a:spcPts val="0"/>
                        </a:spcAft>
                      </a:pPr>
                      <a:r>
                        <a:rPr lang="en-US" sz="1800" b="0" dirty="0">
                          <a:effectLst/>
                        </a:rPr>
                        <a:t>Hispanic/Latinx</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500" b="0" dirty="0">
                          <a:effectLst/>
                        </a:rPr>
                        <a:t>51%</a:t>
                      </a:r>
                      <a:endParaRPr lang="en-US" sz="25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420624">
                <a:tc>
                  <a:txBody>
                    <a:bodyPr/>
                    <a:lstStyle/>
                    <a:p>
                      <a:pPr marL="0" marR="0">
                        <a:lnSpc>
                          <a:spcPct val="115000"/>
                        </a:lnSpc>
                        <a:spcBef>
                          <a:spcPts val="0"/>
                        </a:spcBef>
                        <a:spcAft>
                          <a:spcPts val="0"/>
                        </a:spcAft>
                      </a:pPr>
                      <a:r>
                        <a:rPr lang="en-US" sz="1800" b="0" dirty="0">
                          <a:effectLst/>
                        </a:rPr>
                        <a:t>White</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500" b="0" dirty="0">
                          <a:effectLst/>
                        </a:rPr>
                        <a:t>40%</a:t>
                      </a:r>
                      <a:endParaRPr lang="en-US" sz="25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11155123"/>
              </p:ext>
            </p:extLst>
          </p:nvPr>
        </p:nvGraphicFramePr>
        <p:xfrm>
          <a:off x="6007510" y="1962206"/>
          <a:ext cx="4668407" cy="2275138"/>
        </p:xfrm>
        <a:graphic>
          <a:graphicData uri="http://schemas.openxmlformats.org/drawingml/2006/table">
            <a:tbl>
              <a:tblPr firstRow="1" firstCol="1" bandRow="1">
                <a:tableStyleId>{69012ECD-51FC-41F1-AA8D-1B2483CD663E}</a:tableStyleId>
              </a:tblPr>
              <a:tblGrid>
                <a:gridCol w="2854731">
                  <a:extLst>
                    <a:ext uri="{9D8B030D-6E8A-4147-A177-3AD203B41FA5}">
                      <a16:colId xmlns:a16="http://schemas.microsoft.com/office/drawing/2014/main" val="20000"/>
                    </a:ext>
                  </a:extLst>
                </a:gridCol>
                <a:gridCol w="1813676">
                  <a:extLst>
                    <a:ext uri="{9D8B030D-6E8A-4147-A177-3AD203B41FA5}">
                      <a16:colId xmlns:a16="http://schemas.microsoft.com/office/drawing/2014/main" val="20001"/>
                    </a:ext>
                  </a:extLst>
                </a:gridCol>
              </a:tblGrid>
              <a:tr h="378455">
                <a:tc>
                  <a:txBody>
                    <a:bodyPr/>
                    <a:lstStyle/>
                    <a:p>
                      <a:pPr marL="0" marR="0" algn="ctr">
                        <a:lnSpc>
                          <a:spcPct val="115000"/>
                        </a:lnSpc>
                        <a:spcBef>
                          <a:spcPts val="0"/>
                        </a:spcBef>
                        <a:spcAft>
                          <a:spcPts val="0"/>
                        </a:spcAft>
                      </a:pPr>
                      <a:r>
                        <a:rPr lang="en-US" sz="1600" b="0" dirty="0">
                          <a:effectLst/>
                        </a:rPr>
                        <a:t>Income Level</a:t>
                      </a:r>
                      <a:endParaRPr lang="en-US" sz="1600" b="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 Exposed to one or more ACEs</a:t>
                      </a:r>
                      <a:endParaRPr lang="en-US" sz="16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857153">
                <a:tc>
                  <a:txBody>
                    <a:bodyPr/>
                    <a:lstStyle/>
                    <a:p>
                      <a:pPr marL="0" marR="0">
                        <a:lnSpc>
                          <a:spcPct val="115000"/>
                        </a:lnSpc>
                        <a:spcBef>
                          <a:spcPts val="0"/>
                        </a:spcBef>
                        <a:spcAft>
                          <a:spcPts val="0"/>
                        </a:spcAft>
                      </a:pPr>
                      <a:r>
                        <a:rPr lang="en-US" sz="1600" b="0" dirty="0">
                          <a:effectLst/>
                        </a:rPr>
                        <a:t>Children with family incomes under 200% of the federal poverty level</a:t>
                      </a:r>
                      <a:endParaRPr lang="en-US" sz="16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500" b="0" dirty="0">
                          <a:effectLst/>
                        </a:rPr>
                        <a:t>62%</a:t>
                      </a:r>
                      <a:endParaRPr lang="en-US" sz="25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857153">
                <a:tc>
                  <a:txBody>
                    <a:bodyPr/>
                    <a:lstStyle/>
                    <a:p>
                      <a:pPr marL="0" marR="0">
                        <a:lnSpc>
                          <a:spcPct val="115000"/>
                        </a:lnSpc>
                        <a:spcBef>
                          <a:spcPts val="0"/>
                        </a:spcBef>
                        <a:spcAft>
                          <a:spcPts val="0"/>
                        </a:spcAft>
                      </a:pPr>
                      <a:r>
                        <a:rPr lang="en-US" sz="1600" b="0" dirty="0">
                          <a:effectLst/>
                        </a:rPr>
                        <a:t>Children with incomes higher than 400% of the federal poverty level</a:t>
                      </a:r>
                      <a:endParaRPr lang="en-US" sz="16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500" b="0" dirty="0">
                          <a:effectLst/>
                        </a:rPr>
                        <a:t>26%</a:t>
                      </a:r>
                      <a:endParaRPr lang="en-US" sz="25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2AB94945-FCF1-014A-AF51-891552C232EB}" type="slidenum">
              <a:rPr lang="en-US" smtClean="0"/>
              <a:t>14</a:t>
            </a:fld>
            <a:endParaRPr lang="en-US"/>
          </a:p>
        </p:txBody>
      </p:sp>
    </p:spTree>
    <p:extLst>
      <p:ext uri="{BB962C8B-B14F-4D97-AF65-F5344CB8AC3E}">
        <p14:creationId xmlns:p14="http://schemas.microsoft.com/office/powerpoint/2010/main" val="423758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
          <p:cNvSpPr>
            <a:spLocks noChangeArrowheads="1"/>
          </p:cNvSpPr>
          <p:nvPr/>
        </p:nvSpPr>
        <p:spPr bwMode="auto">
          <a:xfrm>
            <a:off x="4318001" y="33062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tx1"/>
                </a:solidFill>
                <a:latin typeface="Franklin Gothic Book" pitchFamily="34" charset="0"/>
              </a:defRPr>
            </a:lvl1pPr>
            <a:lvl2pPr marL="742950" indent="-285750" eaLnBrk="0" hangingPunct="0">
              <a:spcBef>
                <a:spcPct val="20000"/>
              </a:spcBef>
              <a:buChar char="–"/>
              <a:defRPr sz="1600">
                <a:solidFill>
                  <a:schemeClr val="tx1"/>
                </a:solidFill>
                <a:latin typeface="Franklin Gothic Book" pitchFamily="34" charset="0"/>
              </a:defRPr>
            </a:lvl2pPr>
            <a:lvl3pPr marL="1143000" indent="-228600" eaLnBrk="0" hangingPunct="0">
              <a:spcBef>
                <a:spcPct val="20000"/>
              </a:spcBef>
              <a:buChar char="•"/>
              <a:defRPr sz="1200">
                <a:solidFill>
                  <a:schemeClr val="tx1"/>
                </a:solidFill>
                <a:latin typeface="Franklin Gothic Book" pitchFamily="34" charset="0"/>
              </a:defRPr>
            </a:lvl3pPr>
            <a:lvl4pPr marL="1600200" indent="-228600" eaLnBrk="0" hangingPunct="0">
              <a:spcBef>
                <a:spcPct val="20000"/>
              </a:spcBef>
              <a:buChar char="–"/>
              <a:defRPr sz="2000">
                <a:solidFill>
                  <a:schemeClr val="tx1"/>
                </a:solidFill>
                <a:latin typeface="Franklin Gothic Book" pitchFamily="34" charset="0"/>
              </a:defRPr>
            </a:lvl4pPr>
            <a:lvl5pPr marL="2057400" indent="-228600" eaLnBrk="0" hangingPunct="0">
              <a:spcBef>
                <a:spcPct val="20000"/>
              </a:spcBef>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Char char="»"/>
              <a:defRPr sz="2000">
                <a:solidFill>
                  <a:schemeClr val="tx1"/>
                </a:solidFill>
                <a:latin typeface="Franklin Gothic Book" pitchFamily="34" charset="0"/>
              </a:defRPr>
            </a:lvl9pPr>
          </a:lstStyle>
          <a:p>
            <a:pPr eaLnBrk="1" hangingPunct="1">
              <a:spcBef>
                <a:spcPct val="0"/>
              </a:spcBef>
              <a:buFontTx/>
              <a:buNone/>
            </a:pPr>
            <a:endParaRPr lang="en-US" altLang="en-US" sz="1800" dirty="0">
              <a:latin typeface="Arial" charset="0"/>
              <a:cs typeface="Arial" charset="0"/>
            </a:endParaRPr>
          </a:p>
        </p:txBody>
      </p:sp>
      <p:sp>
        <p:nvSpPr>
          <p:cNvPr id="2" name="Title 1"/>
          <p:cNvSpPr>
            <a:spLocks noGrp="1"/>
          </p:cNvSpPr>
          <p:nvPr>
            <p:ph type="title"/>
          </p:nvPr>
        </p:nvSpPr>
        <p:spPr/>
        <p:txBody>
          <a:bodyPr>
            <a:normAutofit/>
          </a:bodyPr>
          <a:lstStyle/>
          <a:p>
            <a:pPr algn="ctr"/>
            <a:r>
              <a:rPr lang="en-GB" sz="3500" dirty="0"/>
              <a:t>La Rabida Chicago Child Trauma </a:t>
            </a:r>
            <a:r>
              <a:rPr lang="en-GB" sz="3500" dirty="0" err="1"/>
              <a:t>Center</a:t>
            </a:r>
            <a:r>
              <a:rPr lang="en-GB" sz="3500" dirty="0"/>
              <a:t> </a:t>
            </a:r>
            <a:endParaRPr lang="en-GB" sz="3500" dirty="0">
              <a:solidFill>
                <a:srgbClr val="FF0000"/>
              </a:solidFill>
            </a:endParaRPr>
          </a:p>
        </p:txBody>
      </p:sp>
      <p:graphicFrame>
        <p:nvGraphicFramePr>
          <p:cNvPr id="10" name="Chart 9"/>
          <p:cNvGraphicFramePr/>
          <p:nvPr>
            <p:extLst>
              <p:ext uri="{D42A27DB-BD31-4B8C-83A1-F6EECF244321}">
                <p14:modId xmlns:p14="http://schemas.microsoft.com/office/powerpoint/2010/main" val="868366871"/>
              </p:ext>
            </p:extLst>
          </p:nvPr>
        </p:nvGraphicFramePr>
        <p:xfrm>
          <a:off x="2127123" y="1611087"/>
          <a:ext cx="8268734" cy="468608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AB94945-FCF1-014A-AF51-891552C232EB}" type="slidenum">
              <a:rPr lang="en-US" smtClean="0"/>
              <a:t>15</a:t>
            </a:fld>
            <a:endParaRPr lang="en-US"/>
          </a:p>
        </p:txBody>
      </p:sp>
    </p:spTree>
    <p:extLst>
      <p:ext uri="{BB962C8B-B14F-4D97-AF65-F5344CB8AC3E}">
        <p14:creationId xmlns:p14="http://schemas.microsoft.com/office/powerpoint/2010/main" val="325983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585216"/>
            <a:ext cx="7290054" cy="1014984"/>
          </a:xfrm>
        </p:spPr>
        <p:txBody>
          <a:bodyPr/>
          <a:lstStyle/>
          <a:p>
            <a:pPr algn="ctr"/>
            <a:r>
              <a:rPr lang="en-US" dirty="0"/>
              <a:t>Structural Racism</a:t>
            </a:r>
          </a:p>
        </p:txBody>
      </p:sp>
      <p:sp>
        <p:nvSpPr>
          <p:cNvPr id="3" name="Content Placeholder 2"/>
          <p:cNvSpPr>
            <a:spLocks noGrp="1"/>
          </p:cNvSpPr>
          <p:nvPr>
            <p:ph idx="1"/>
          </p:nvPr>
        </p:nvSpPr>
        <p:spPr>
          <a:xfrm>
            <a:off x="2292096" y="1828800"/>
            <a:ext cx="8103762" cy="4480560"/>
          </a:xfrm>
        </p:spPr>
        <p:txBody>
          <a:bodyPr>
            <a:normAutofit/>
          </a:bodyPr>
          <a:lstStyle/>
          <a:p>
            <a:endParaRPr lang="en-US" i="1" dirty="0"/>
          </a:p>
          <a:p>
            <a:r>
              <a:rPr lang="en-US" i="1" dirty="0"/>
              <a:t>“The </a:t>
            </a:r>
            <a:r>
              <a:rPr lang="en-US" i="1" dirty="0" err="1"/>
              <a:t>macrolevel</a:t>
            </a:r>
            <a:r>
              <a:rPr lang="en-US" i="1" dirty="0"/>
              <a:t> systems, social forces, institutions, ideologies, and processes that interact with one another to generate and reinforce inequities among racial and ethnic groups.”</a:t>
            </a:r>
          </a:p>
          <a:p>
            <a:pPr marL="0" indent="0">
              <a:buNone/>
            </a:pPr>
            <a:endParaRPr lang="en-US" i="1" dirty="0"/>
          </a:p>
          <a:p>
            <a:endParaRPr lang="en-US" i="1" dirty="0"/>
          </a:p>
          <a:p>
            <a:pPr marL="0" indent="0" algn="r">
              <a:buNone/>
            </a:pPr>
            <a:r>
              <a:rPr lang="en-US" sz="2400" i="1" dirty="0"/>
              <a:t>(Gee &amp; Ford, 2011, p. 3)</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AB94945-FCF1-014A-AF51-891552C232EB}" type="slidenum">
              <a:rPr lang="en-US" smtClean="0"/>
              <a:t>16</a:t>
            </a:fld>
            <a:endParaRPr lang="en-US"/>
          </a:p>
        </p:txBody>
      </p:sp>
    </p:spTree>
    <p:extLst>
      <p:ext uri="{BB962C8B-B14F-4D97-AF65-F5344CB8AC3E}">
        <p14:creationId xmlns:p14="http://schemas.microsoft.com/office/powerpoint/2010/main" val="20363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504042"/>
            <a:ext cx="11038114" cy="1324758"/>
          </a:xfrm>
        </p:spPr>
        <p:txBody>
          <a:bodyPr>
            <a:noAutofit/>
          </a:bodyPr>
          <a:lstStyle/>
          <a:p>
            <a:pPr algn="ctr"/>
            <a:r>
              <a:rPr lang="en-US" sz="3600" dirty="0"/>
              <a:t>Systemic or Structural Racism:</a:t>
            </a:r>
            <a:br>
              <a:rPr lang="en-US" sz="2400" dirty="0"/>
            </a:br>
            <a:br>
              <a:rPr lang="en-US" sz="2400" b="0" dirty="0"/>
            </a:br>
            <a:r>
              <a:rPr lang="en-US" sz="2000" b="0" i="1" dirty="0"/>
              <a:t>“The cumulative and compounded effects of an array of factors that systematically privilege white people and disadvantage people of color”</a:t>
            </a:r>
          </a:p>
        </p:txBody>
      </p:sp>
      <p:graphicFrame>
        <p:nvGraphicFramePr>
          <p:cNvPr id="16" name="Content Placeholder 2">
            <a:extLst>
              <a:ext uri="{FF2B5EF4-FFF2-40B4-BE49-F238E27FC236}">
                <a16:creationId xmlns:a16="http://schemas.microsoft.com/office/drawing/2014/main" id="{F62A5DA4-B035-49E8-ADE8-B93A87655707}"/>
              </a:ext>
            </a:extLst>
          </p:cNvPr>
          <p:cNvGraphicFramePr>
            <a:graphicFrameLocks noGrp="1"/>
          </p:cNvGraphicFramePr>
          <p:nvPr>
            <p:ph idx="1"/>
            <p:extLst>
              <p:ext uri="{D42A27DB-BD31-4B8C-83A1-F6EECF244321}">
                <p14:modId xmlns:p14="http://schemas.microsoft.com/office/powerpoint/2010/main" val="3660286808"/>
              </p:ext>
            </p:extLst>
          </p:nvPr>
        </p:nvGraphicFramePr>
        <p:xfrm>
          <a:off x="1981201" y="1994596"/>
          <a:ext cx="7777818" cy="4623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6677" y="124325"/>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AB94945-FCF1-014A-AF51-891552C232EB}" type="slidenum">
              <a:rPr lang="en-US" smtClean="0"/>
              <a:t>17</a:t>
            </a:fld>
            <a:endParaRPr lang="en-US"/>
          </a:p>
        </p:txBody>
      </p:sp>
    </p:spTree>
    <p:extLst>
      <p:ext uri="{BB962C8B-B14F-4D97-AF65-F5344CB8AC3E}">
        <p14:creationId xmlns:p14="http://schemas.microsoft.com/office/powerpoint/2010/main" val="316791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675"/>
          </a:xfrm>
        </p:spPr>
        <p:txBody>
          <a:bodyPr>
            <a:normAutofit/>
          </a:bodyPr>
          <a:lstStyle/>
          <a:p>
            <a:pPr algn="ctr"/>
            <a:r>
              <a:rPr lang="en-US" sz="4000" dirty="0"/>
              <a:t>RACISM IN HEALTHCARE</a:t>
            </a:r>
          </a:p>
        </p:txBody>
      </p:sp>
      <p:sp>
        <p:nvSpPr>
          <p:cNvPr id="5" name="Content Placeholder 3">
            <a:extLst>
              <a:ext uri="{FF2B5EF4-FFF2-40B4-BE49-F238E27FC236}">
                <a16:creationId xmlns:a16="http://schemas.microsoft.com/office/drawing/2014/main" id="{DE43906A-BEAE-4024-085F-A9B0278AFC7D}"/>
              </a:ext>
            </a:extLst>
          </p:cNvPr>
          <p:cNvSpPr>
            <a:spLocks noGrp="1"/>
          </p:cNvSpPr>
          <p:nvPr>
            <p:ph idx="1"/>
          </p:nvPr>
        </p:nvSpPr>
        <p:spPr>
          <a:xfrm>
            <a:off x="2292349" y="1306286"/>
            <a:ext cx="8832851" cy="5333999"/>
          </a:xfrm>
          <a:solidFill>
            <a:schemeClr val="accent2">
              <a:lumMod val="40000"/>
              <a:lumOff val="60000"/>
            </a:schemeClr>
          </a:solidFill>
        </p:spPr>
        <p:txBody>
          <a:bodyPr>
            <a:normAutofit fontScale="70000" lnSpcReduction="20000"/>
          </a:bodyPr>
          <a:lstStyle/>
          <a:p>
            <a:pPr marL="0" indent="0">
              <a:lnSpc>
                <a:spcPct val="120000"/>
              </a:lnSpc>
              <a:buNone/>
            </a:pPr>
            <a:endParaRPr lang="en-US" dirty="0"/>
          </a:p>
          <a:p>
            <a:pPr marL="180975" indent="-180975">
              <a:lnSpc>
                <a:spcPct val="120000"/>
              </a:lnSpc>
              <a:buFont typeface="Wingdings" charset="2"/>
              <a:buChar char="§"/>
            </a:pPr>
            <a:r>
              <a:rPr lang="en-US" dirty="0"/>
              <a:t>History of medical racism leading to well-founded Black community mistrust of the medical system (Prograis &amp; Pellegrino, 2007)</a:t>
            </a:r>
          </a:p>
          <a:p>
            <a:pPr marL="180975" indent="-180975">
              <a:lnSpc>
                <a:spcPct val="120000"/>
              </a:lnSpc>
              <a:buFont typeface="Wingdings" charset="2"/>
              <a:buChar char="§"/>
            </a:pPr>
            <a:r>
              <a:rPr lang="en-US" dirty="0"/>
              <a:t>Scientific racism in medicine – perpetuating myths of racial inferiority, racial differences in pain tolerance, lung capacity, etc. (Institute of Medicine, 2003)</a:t>
            </a:r>
          </a:p>
          <a:p>
            <a:pPr marL="180975" indent="-180975">
              <a:lnSpc>
                <a:spcPct val="120000"/>
              </a:lnSpc>
              <a:buFont typeface="Wingdings" charset="2"/>
              <a:buChar char="§"/>
            </a:pPr>
            <a:r>
              <a:rPr lang="en-US" dirty="0"/>
              <a:t>History of medical atrocities against Black communities (Krieger, 2014; James, 2003).</a:t>
            </a:r>
            <a:endParaRPr lang="en-US" sz="2400" dirty="0"/>
          </a:p>
          <a:p>
            <a:pPr marL="180975" indent="-180975">
              <a:lnSpc>
                <a:spcPct val="120000"/>
              </a:lnSpc>
              <a:buFont typeface="Wingdings" charset="2"/>
              <a:buChar char="§"/>
            </a:pPr>
            <a:r>
              <a:rPr lang="en-US" sz="2900" dirty="0"/>
              <a:t>Effects of racial trauma (experiences of discrimination </a:t>
            </a:r>
            <a:r>
              <a:rPr lang="en-US" sz="2900" dirty="0">
                <a:sym typeface="Wingdings" panose="05000000000000000000" pitchFamily="2" charset="2"/>
              </a:rPr>
              <a:t> </a:t>
            </a:r>
            <a:r>
              <a:rPr lang="en-US" sz="2900" dirty="0"/>
              <a:t> structural racism) leading to racial disparities in health outcomes (Jones, 2000; Jones, 2018)</a:t>
            </a:r>
          </a:p>
          <a:p>
            <a:pPr marL="180975" indent="-180975">
              <a:lnSpc>
                <a:spcPct val="120000"/>
              </a:lnSpc>
              <a:buFont typeface="Wingdings" charset="2"/>
              <a:buChar char="§"/>
            </a:pPr>
            <a:r>
              <a:rPr lang="en-US" sz="2900" dirty="0"/>
              <a:t>Environmental racism (structural racism  </a:t>
            </a:r>
            <a:r>
              <a:rPr lang="en-US" sz="2900" dirty="0">
                <a:sym typeface="Wingdings" panose="05000000000000000000" pitchFamily="2" charset="2"/>
              </a:rPr>
              <a:t> residential segregation and less access to safe housing, water, air, green space)</a:t>
            </a:r>
            <a:endParaRPr lang="en-US" sz="2900" dirty="0"/>
          </a:p>
          <a:p>
            <a:pPr marL="180975" indent="-180975">
              <a:lnSpc>
                <a:spcPct val="120000"/>
              </a:lnSpc>
              <a:buFont typeface="Wingdings" charset="2"/>
              <a:buChar char="§"/>
            </a:pPr>
            <a:r>
              <a:rPr lang="en-US" sz="2900" dirty="0"/>
              <a:t>Bedside racism (Racial microaggressions, implicit racism, cultural racism)</a:t>
            </a:r>
          </a:p>
          <a:p>
            <a:pPr marL="180975" indent="-180975">
              <a:lnSpc>
                <a:spcPct val="120000"/>
              </a:lnSpc>
              <a:buFont typeface="Wingdings" charset="2"/>
              <a:buChar char="§"/>
            </a:pPr>
            <a:r>
              <a:rPr lang="en-US" sz="2900" dirty="0"/>
              <a:t>Racism in mental healthcare (Cummings Center, 2021; Helms, 2003)</a:t>
            </a:r>
          </a:p>
        </p:txBody>
      </p:sp>
      <p:pic>
        <p:nvPicPr>
          <p:cNvPr id="3" name="Picture 2">
            <a:extLst>
              <a:ext uri="{FF2B5EF4-FFF2-40B4-BE49-F238E27FC236}">
                <a16:creationId xmlns:a16="http://schemas.microsoft.com/office/drawing/2014/main" id="{24AB5E82-AA78-28D2-0F66-81E5EF4A9D02}"/>
              </a:ext>
            </a:extLst>
          </p:cNvPr>
          <p:cNvPicPr>
            <a:picLocks noChangeAspect="1"/>
          </p:cNvPicPr>
          <p:nvPr/>
        </p:nvPicPr>
        <p:blipFill>
          <a:blip r:embed="rId3"/>
          <a:stretch>
            <a:fillRect/>
          </a:stretch>
        </p:blipFill>
        <p:spPr>
          <a:xfrm>
            <a:off x="8991601" y="122519"/>
            <a:ext cx="1536325" cy="426757"/>
          </a:xfrm>
          <a:prstGeom prst="rect">
            <a:avLst/>
          </a:prstGeom>
        </p:spPr>
      </p:pic>
      <p:sp>
        <p:nvSpPr>
          <p:cNvPr id="4" name="Slide Number Placeholder 3"/>
          <p:cNvSpPr>
            <a:spLocks noGrp="1"/>
          </p:cNvSpPr>
          <p:nvPr>
            <p:ph type="sldNum" sz="quarter" idx="12"/>
          </p:nvPr>
        </p:nvSpPr>
        <p:spPr/>
        <p:txBody>
          <a:bodyPr/>
          <a:lstStyle/>
          <a:p>
            <a:fld id="{2AB94945-FCF1-014A-AF51-891552C232EB}" type="slidenum">
              <a:rPr lang="en-US" smtClean="0"/>
              <a:t>18</a:t>
            </a:fld>
            <a:endParaRPr lang="en-US"/>
          </a:p>
        </p:txBody>
      </p:sp>
    </p:spTree>
    <p:extLst>
      <p:ext uri="{BB962C8B-B14F-4D97-AF65-F5344CB8AC3E}">
        <p14:creationId xmlns:p14="http://schemas.microsoft.com/office/powerpoint/2010/main" val="341217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9" y="240032"/>
            <a:ext cx="10327574" cy="1207768"/>
          </a:xfrm>
        </p:spPr>
        <p:txBody>
          <a:bodyPr>
            <a:noAutofit/>
          </a:bodyPr>
          <a:lstStyle/>
          <a:p>
            <a:pPr algn="ctr"/>
            <a:r>
              <a:rPr lang="en-US" sz="4000" dirty="0"/>
              <a:t>Systemic or Structural Racism</a:t>
            </a:r>
            <a:br>
              <a:rPr lang="en-US" sz="2400" dirty="0"/>
            </a:br>
            <a:endParaRPr lang="en-US" sz="2000" dirty="0"/>
          </a:p>
        </p:txBody>
      </p:sp>
      <p:graphicFrame>
        <p:nvGraphicFramePr>
          <p:cNvPr id="16" name="Content Placeholder 2">
            <a:extLst>
              <a:ext uri="{FF2B5EF4-FFF2-40B4-BE49-F238E27FC236}">
                <a16:creationId xmlns:a16="http://schemas.microsoft.com/office/drawing/2014/main" id="{F62A5DA4-B035-49E8-ADE8-B93A87655707}"/>
              </a:ext>
            </a:extLst>
          </p:cNvPr>
          <p:cNvGraphicFramePr>
            <a:graphicFrameLocks noGrp="1"/>
          </p:cNvGraphicFramePr>
          <p:nvPr>
            <p:ph idx="1"/>
          </p:nvPr>
        </p:nvGraphicFramePr>
        <p:xfrm>
          <a:off x="2133600" y="1295400"/>
          <a:ext cx="8229600" cy="5282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2966" y="32844"/>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4pKM6CQD8PQ"/>
          <p:cNvPicPr>
            <a:picLocks noRot="1" noChangeAspect="1"/>
          </p:cNvPicPr>
          <p:nvPr>
            <a:videoFile r:link="rId1"/>
          </p:nvPr>
        </p:nvPicPr>
        <p:blipFill>
          <a:blip r:embed="rId10"/>
          <a:stretch>
            <a:fillRect/>
          </a:stretch>
        </p:blipFill>
        <p:spPr>
          <a:xfrm>
            <a:off x="2292096" y="1143000"/>
            <a:ext cx="7466922" cy="5334000"/>
          </a:xfrm>
          <a:prstGeom prst="rect">
            <a:avLst/>
          </a:prstGeom>
        </p:spPr>
      </p:pic>
      <p:sp>
        <p:nvSpPr>
          <p:cNvPr id="4" name="Slide Number Placeholder 3"/>
          <p:cNvSpPr>
            <a:spLocks noGrp="1"/>
          </p:cNvSpPr>
          <p:nvPr>
            <p:ph type="sldNum" sz="quarter" idx="12"/>
          </p:nvPr>
        </p:nvSpPr>
        <p:spPr/>
        <p:txBody>
          <a:bodyPr/>
          <a:lstStyle/>
          <a:p>
            <a:fld id="{2AB94945-FCF1-014A-AF51-891552C232EB}" type="slidenum">
              <a:rPr lang="en-US" smtClean="0"/>
              <a:t>19</a:t>
            </a:fld>
            <a:endParaRPr lang="en-US"/>
          </a:p>
        </p:txBody>
      </p:sp>
    </p:spTree>
    <p:extLst>
      <p:ext uri="{BB962C8B-B14F-4D97-AF65-F5344CB8AC3E}">
        <p14:creationId xmlns:p14="http://schemas.microsoft.com/office/powerpoint/2010/main" val="186649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0D1F-B93B-96A9-CFA8-9B224DE9CF97}"/>
              </a:ext>
            </a:extLst>
          </p:cNvPr>
          <p:cNvSpPr>
            <a:spLocks noGrp="1"/>
          </p:cNvSpPr>
          <p:nvPr>
            <p:ph type="ctrTitle"/>
          </p:nvPr>
        </p:nvSpPr>
        <p:spPr/>
        <p:txBody>
          <a:bodyPr/>
          <a:lstStyle/>
          <a:p>
            <a:r>
              <a:rPr lang="en-US" dirty="0"/>
              <a:t>Trauma-Informed Care</a:t>
            </a:r>
          </a:p>
        </p:txBody>
      </p:sp>
      <p:sp>
        <p:nvSpPr>
          <p:cNvPr id="3" name="Subtitle 2">
            <a:extLst>
              <a:ext uri="{FF2B5EF4-FFF2-40B4-BE49-F238E27FC236}">
                <a16:creationId xmlns:a16="http://schemas.microsoft.com/office/drawing/2014/main" id="{D5CF658C-EC64-1726-3271-B4D89D7C2472}"/>
              </a:ext>
            </a:extLst>
          </p:cNvPr>
          <p:cNvSpPr>
            <a:spLocks noGrp="1"/>
          </p:cNvSpPr>
          <p:nvPr>
            <p:ph type="subTitle" idx="1"/>
          </p:nvPr>
        </p:nvSpPr>
        <p:spPr>
          <a:xfrm>
            <a:off x="2348948" y="3402747"/>
            <a:ext cx="9144000" cy="1212796"/>
          </a:xfrm>
        </p:spPr>
        <p:txBody>
          <a:bodyPr>
            <a:normAutofit fontScale="92500" lnSpcReduction="10000"/>
          </a:bodyPr>
          <a:lstStyle/>
          <a:p>
            <a:r>
              <a:rPr lang="en-US" dirty="0"/>
              <a:t>11/15/2023</a:t>
            </a:r>
          </a:p>
          <a:p>
            <a:r>
              <a:rPr lang="en-US" dirty="0"/>
              <a:t>Catharine Thomann, Ph.D.</a:t>
            </a:r>
          </a:p>
          <a:p>
            <a:r>
              <a:rPr lang="en-US" dirty="0"/>
              <a:t>Theresa </a:t>
            </a:r>
            <a:r>
              <a:rPr lang="en-US" dirty="0" err="1"/>
              <a:t>Valach</a:t>
            </a:r>
            <a:r>
              <a:rPr lang="en-US" dirty="0"/>
              <a:t>, LCSW</a:t>
            </a:r>
          </a:p>
          <a:p>
            <a:endParaRPr lang="en-US" dirty="0"/>
          </a:p>
        </p:txBody>
      </p:sp>
      <p:pic>
        <p:nvPicPr>
          <p:cNvPr id="4" name="Picture 3" descr="A close up of a sign&#10;&#10;Description generated with very high confidence">
            <a:extLst>
              <a:ext uri="{FF2B5EF4-FFF2-40B4-BE49-F238E27FC236}">
                <a16:creationId xmlns:a16="http://schemas.microsoft.com/office/drawing/2014/main" id="{605625AE-4D80-4C0D-BED9-90785B493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068" y="5606846"/>
            <a:ext cx="2209800" cy="6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20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19600" y="2735473"/>
            <a:ext cx="3810000" cy="809615"/>
          </a:xfrm>
        </p:spPr>
        <p:txBody>
          <a:bodyPr>
            <a:noAutofit/>
          </a:bodyPr>
          <a:lstStyle/>
          <a:p>
            <a:r>
              <a:rPr lang="en-US" sz="2400" b="1" dirty="0">
                <a:solidFill>
                  <a:schemeClr val="bg1"/>
                </a:solidFill>
              </a:rPr>
              <a:t>Structural Racism Machine</a:t>
            </a:r>
          </a:p>
        </p:txBody>
      </p:sp>
      <p:sp>
        <p:nvSpPr>
          <p:cNvPr id="4" name="TextBox 3"/>
          <p:cNvSpPr txBox="1"/>
          <p:nvPr/>
        </p:nvSpPr>
        <p:spPr>
          <a:xfrm>
            <a:off x="9182124" y="1600199"/>
            <a:ext cx="2334961" cy="923330"/>
          </a:xfrm>
          <a:prstGeom prst="rect">
            <a:avLst/>
          </a:prstGeom>
          <a:noFill/>
        </p:spPr>
        <p:txBody>
          <a:bodyPr wrap="square" rtlCol="0">
            <a:spAutoFit/>
          </a:bodyPr>
          <a:lstStyle/>
          <a:p>
            <a:pPr lvl="0"/>
            <a:r>
              <a:rPr lang="en-US" dirty="0"/>
              <a:t>Inspired by the work of Professor Tricia Rose, Brown University</a:t>
            </a:r>
          </a:p>
        </p:txBody>
      </p:sp>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Old Gears Free Stock Photo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7779" y="1298910"/>
            <a:ext cx="5120355" cy="3966921"/>
          </a:xfrm>
          <a:prstGeom prst="rect">
            <a:avLst/>
          </a:prstGeom>
        </p:spPr>
      </p:pic>
      <p:sp>
        <p:nvSpPr>
          <p:cNvPr id="10" name="Title 1"/>
          <p:cNvSpPr txBox="1">
            <a:spLocks/>
          </p:cNvSpPr>
          <p:nvPr/>
        </p:nvSpPr>
        <p:spPr>
          <a:xfrm>
            <a:off x="511629" y="392432"/>
            <a:ext cx="11005457" cy="120776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History </a:t>
            </a:r>
            <a:r>
              <a:rPr lang="en-US" sz="2400" b="1" dirty="0">
                <a:latin typeface="Arial" panose="020B0604020202020204" pitchFamily="34" charset="0"/>
                <a:cs typeface="Arial" panose="020B0604020202020204" pitchFamily="34" charset="0"/>
                <a:sym typeface="Wingdings" panose="05000000000000000000" pitchFamily="2" charset="2"/>
              </a:rPr>
              <a:t> Structural Racism  </a:t>
            </a:r>
            <a:r>
              <a:rPr lang="en-US" sz="2400" b="1" dirty="0">
                <a:latin typeface="Arial" panose="020B0604020202020204" pitchFamily="34" charset="0"/>
                <a:cs typeface="Arial" panose="020B0604020202020204" pitchFamily="34" charset="0"/>
              </a:rPr>
              <a:t>Inequities/Risk for Aces </a:t>
            </a:r>
            <a:endParaRPr lang="en-US" sz="2000" b="1" dirty="0">
              <a:latin typeface="Arial" panose="020B0604020202020204" pitchFamily="34" charset="0"/>
              <a:cs typeface="Arial" panose="020B0604020202020204" pitchFamily="34" charset="0"/>
            </a:endParaRPr>
          </a:p>
        </p:txBody>
      </p:sp>
      <p:sp>
        <p:nvSpPr>
          <p:cNvPr id="11" name="Title 1"/>
          <p:cNvSpPr txBox="1">
            <a:spLocks/>
          </p:cNvSpPr>
          <p:nvPr/>
        </p:nvSpPr>
        <p:spPr>
          <a:xfrm>
            <a:off x="1730829" y="5572315"/>
            <a:ext cx="10319657" cy="102971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2000" i="1" dirty="0">
                <a:solidFill>
                  <a:schemeClr val="tx1"/>
                </a:solidFill>
                <a:latin typeface="Arial" panose="020B0604020202020204" pitchFamily="34" charset="0"/>
                <a:cs typeface="Arial" panose="020B0604020202020204" pitchFamily="34" charset="0"/>
              </a:rPr>
              <a:t>"Systemic racism is a machine that runs whether we pull the levers or not, and by just letting it be, we are responsible for what it produces"</a:t>
            </a:r>
            <a:endParaRPr lang="en-US" sz="2000" dirty="0">
              <a:solidFill>
                <a:schemeClr val="tx1"/>
              </a:solidFill>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Ijeoma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Oluo</a:t>
            </a:r>
            <a:r>
              <a:rPr lang="en-US" sz="2000" dirty="0">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2AB94945-FCF1-014A-AF51-891552C232EB}" type="slidenum">
              <a:rPr lang="en-US" smtClean="0"/>
              <a:t>20</a:t>
            </a:fld>
            <a:endParaRPr lang="en-US"/>
          </a:p>
        </p:txBody>
      </p:sp>
    </p:spTree>
    <p:extLst>
      <p:ext uri="{BB962C8B-B14F-4D97-AF65-F5344CB8AC3E}">
        <p14:creationId xmlns:p14="http://schemas.microsoft.com/office/powerpoint/2010/main" val="89240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548640"/>
            <a:ext cx="7290054" cy="805147"/>
          </a:xfrm>
        </p:spPr>
        <p:txBody>
          <a:bodyPr>
            <a:normAutofit fontScale="90000"/>
          </a:bodyPr>
          <a:lstStyle/>
          <a:p>
            <a:pPr algn="ctr"/>
            <a:br>
              <a:rPr lang="en-US" dirty="0"/>
            </a:br>
            <a:r>
              <a:rPr lang="en-US" dirty="0"/>
              <a:t>Racial Trauma</a:t>
            </a:r>
            <a:br>
              <a:rPr lang="en-US" dirty="0"/>
            </a:br>
            <a:r>
              <a:rPr lang="en-US" sz="2200" b="0" i="1" dirty="0"/>
              <a:t>The trauma is RACISM </a:t>
            </a:r>
            <a:br>
              <a:rPr lang="en-US" sz="4400" i="1" dirty="0"/>
            </a:br>
            <a:endParaRPr lang="en-US" dirty="0"/>
          </a:p>
        </p:txBody>
      </p:sp>
      <p:sp>
        <p:nvSpPr>
          <p:cNvPr id="3" name="Content Placeholder 2"/>
          <p:cNvSpPr>
            <a:spLocks noGrp="1"/>
          </p:cNvSpPr>
          <p:nvPr>
            <p:ph idx="1"/>
          </p:nvPr>
        </p:nvSpPr>
        <p:spPr>
          <a:xfrm>
            <a:off x="1935678" y="1523999"/>
            <a:ext cx="9737765" cy="5138057"/>
          </a:xfrm>
        </p:spPr>
        <p:txBody>
          <a:bodyPr>
            <a:normAutofit fontScale="85000" lnSpcReduction="20000"/>
          </a:bodyPr>
          <a:lstStyle/>
          <a:p>
            <a:pPr marL="0" indent="0" algn="ctr">
              <a:buNone/>
            </a:pPr>
            <a:endParaRPr lang="en-US" sz="2600" i="1" dirty="0"/>
          </a:p>
          <a:p>
            <a:pPr>
              <a:buFont typeface="Arial" panose="020B0604020202020204" pitchFamily="34" charset="0"/>
              <a:buChar char="•"/>
            </a:pPr>
            <a:r>
              <a:rPr lang="en-US" sz="2600" dirty="0"/>
              <a:t>Racism operates at multiple levels: Individual </a:t>
            </a:r>
            <a:r>
              <a:rPr lang="en-US" sz="2600" dirty="0">
                <a:sym typeface="Wingdings" panose="05000000000000000000" pitchFamily="2" charset="2"/>
              </a:rPr>
              <a:t> Structural</a:t>
            </a:r>
          </a:p>
          <a:p>
            <a:pPr marL="0" indent="0">
              <a:buNone/>
            </a:pPr>
            <a:endParaRPr lang="en-US" sz="2600" dirty="0">
              <a:sym typeface="Wingdings" panose="05000000000000000000" pitchFamily="2" charset="2"/>
            </a:endParaRPr>
          </a:p>
          <a:p>
            <a:pPr>
              <a:buFont typeface="Arial" panose="020B0604020202020204" pitchFamily="34" charset="0"/>
              <a:buChar char="•"/>
            </a:pPr>
            <a:r>
              <a:rPr lang="en-US" sz="2600" dirty="0">
                <a:sym typeface="Wingdings" panose="05000000000000000000" pitchFamily="2" charset="2"/>
              </a:rPr>
              <a:t> Negative effects on physical and mental health at all these different levels</a:t>
            </a:r>
          </a:p>
          <a:p>
            <a:pPr marL="0" indent="0">
              <a:buNone/>
            </a:pPr>
            <a:endParaRPr lang="en-US" sz="2600" dirty="0">
              <a:sym typeface="Wingdings" panose="05000000000000000000" pitchFamily="2" charset="2"/>
            </a:endParaRPr>
          </a:p>
          <a:p>
            <a:pPr>
              <a:buFont typeface="Arial" panose="020B0604020202020204" pitchFamily="34" charset="0"/>
              <a:buChar char="•"/>
            </a:pPr>
            <a:r>
              <a:rPr lang="en-US" sz="2600" dirty="0">
                <a:sym typeface="Wingdings" panose="05000000000000000000" pitchFamily="2" charset="2"/>
              </a:rPr>
              <a:t> </a:t>
            </a:r>
            <a:r>
              <a:rPr lang="en-US" sz="2600" b="1" dirty="0">
                <a:sym typeface="Wingdings" panose="05000000000000000000" pitchFamily="2" charset="2"/>
              </a:rPr>
              <a:t>Racial trauma: </a:t>
            </a:r>
            <a:r>
              <a:rPr lang="en-US" sz="2600" dirty="0">
                <a:sym typeface="Wingdings" panose="05000000000000000000" pitchFamily="2" charset="2"/>
              </a:rPr>
              <a:t>Describes the stressful impact (both physical and psychological) of experiencing racism (Jernigan, et. l, 2015). </a:t>
            </a:r>
          </a:p>
          <a:p>
            <a:pPr marL="0" indent="0">
              <a:buNone/>
            </a:pPr>
            <a:endParaRPr lang="en-US" sz="2600" dirty="0">
              <a:sym typeface="Wingdings" panose="05000000000000000000" pitchFamily="2" charset="2"/>
            </a:endParaRPr>
          </a:p>
          <a:p>
            <a:pPr>
              <a:buFont typeface="Wingdings" charset="2"/>
              <a:buChar char="§"/>
            </a:pPr>
            <a:r>
              <a:rPr lang="en-US" sz="2600" dirty="0"/>
              <a:t>Race-based traumatic stress</a:t>
            </a:r>
          </a:p>
          <a:p>
            <a:pPr lvl="1">
              <a:buFont typeface="Wingdings" charset="2"/>
              <a:buChar char="§"/>
            </a:pPr>
            <a:r>
              <a:rPr lang="en-US" sz="2600" dirty="0"/>
              <a:t>Increased vigilance</a:t>
            </a:r>
          </a:p>
          <a:p>
            <a:pPr lvl="1">
              <a:buFont typeface="Wingdings" charset="2"/>
              <a:buChar char="§"/>
            </a:pPr>
            <a:r>
              <a:rPr lang="en-US" sz="2600" dirty="0"/>
              <a:t>Hypersensitivity to threat</a:t>
            </a:r>
          </a:p>
          <a:p>
            <a:pPr lvl="1">
              <a:buFont typeface="Wingdings" charset="2"/>
              <a:buChar char="§"/>
            </a:pPr>
            <a:r>
              <a:rPr lang="en-US" sz="2600" dirty="0"/>
              <a:t>Sense of a foreshortened future</a:t>
            </a:r>
          </a:p>
          <a:p>
            <a:pPr lvl="1">
              <a:buFont typeface="Wingdings" charset="2"/>
              <a:buChar char="§"/>
            </a:pPr>
            <a:r>
              <a:rPr lang="en-US" sz="2600" dirty="0"/>
              <a:t>Headaches, insomnia, body aches, memory difficulty</a:t>
            </a:r>
          </a:p>
          <a:p>
            <a:pPr lvl="1">
              <a:buFont typeface="Wingdings" charset="2"/>
              <a:buChar char="§"/>
            </a:pPr>
            <a:r>
              <a:rPr lang="en-US" sz="2600" dirty="0"/>
              <a:t>Self-blame, confusion, shame, and guilt</a:t>
            </a:r>
          </a:p>
          <a:p>
            <a:pPr lvl="1">
              <a:buFont typeface="Wingdings" charset="2"/>
              <a:buChar char="§"/>
            </a:pPr>
            <a:r>
              <a:rPr lang="en-US" sz="2600" dirty="0"/>
              <a:t>Cumulative effects</a:t>
            </a:r>
          </a:p>
          <a:p>
            <a:pPr marL="310896" lvl="2" indent="0">
              <a:buNone/>
            </a:pPr>
            <a:r>
              <a:rPr lang="en-US" dirty="0"/>
              <a:t>					</a:t>
            </a:r>
            <a:r>
              <a:rPr lang="en-US" i="1" dirty="0"/>
              <a:t>(Jernigan et al., 2015; Comas-</a:t>
            </a:r>
            <a:r>
              <a:rPr lang="en-US" i="1" dirty="0" err="1"/>
              <a:t>Díaz</a:t>
            </a:r>
            <a:r>
              <a:rPr lang="en-US" i="1" dirty="0"/>
              <a:t>, 2016)</a:t>
            </a:r>
          </a:p>
          <a:p>
            <a:endParaRPr lang="en-US" i="1" dirty="0"/>
          </a:p>
          <a:p>
            <a:pPr marL="0" indent="0">
              <a:buNone/>
            </a:pPr>
            <a:endParaRPr lang="en-US" i="1"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AB94945-FCF1-014A-AF51-891552C232EB}" type="slidenum">
              <a:rPr lang="en-US" smtClean="0"/>
              <a:t>21</a:t>
            </a:fld>
            <a:endParaRPr lang="en-US"/>
          </a:p>
        </p:txBody>
      </p:sp>
    </p:spTree>
    <p:extLst>
      <p:ext uri="{BB962C8B-B14F-4D97-AF65-F5344CB8AC3E}">
        <p14:creationId xmlns:p14="http://schemas.microsoft.com/office/powerpoint/2010/main" val="152316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7592" y="804333"/>
            <a:ext cx="2543925" cy="5249334"/>
          </a:xfrm>
        </p:spPr>
        <p:txBody>
          <a:bodyPr>
            <a:normAutofit/>
          </a:bodyPr>
          <a:lstStyle/>
          <a:p>
            <a:pPr algn="ctr"/>
            <a:r>
              <a:rPr lang="en-US" sz="3500" dirty="0"/>
              <a:t>Historical Trauma</a:t>
            </a:r>
            <a:br>
              <a:rPr lang="en-US" sz="3500" dirty="0"/>
            </a:br>
            <a:r>
              <a:rPr lang="en-US" sz="3500" dirty="0"/>
              <a:t> </a:t>
            </a:r>
            <a:br>
              <a:rPr lang="en-US" sz="3500" dirty="0"/>
            </a:br>
            <a:r>
              <a:rPr lang="en-US" sz="2000" i="1" dirty="0"/>
              <a:t>“History is not about the past. It’s about the present!” – Dr. El-Kati</a:t>
            </a:r>
            <a:br>
              <a:rPr lang="en-US" sz="3500" dirty="0"/>
            </a:br>
            <a:endParaRPr lang="en-US" sz="3500" dirty="0"/>
          </a:p>
        </p:txBody>
      </p:sp>
      <p:sp>
        <p:nvSpPr>
          <p:cNvPr id="2" name="Content Placeholder 1"/>
          <p:cNvSpPr>
            <a:spLocks noGrp="1"/>
          </p:cNvSpPr>
          <p:nvPr>
            <p:ph idx="1"/>
          </p:nvPr>
        </p:nvSpPr>
        <p:spPr>
          <a:xfrm>
            <a:off x="5273498" y="804332"/>
            <a:ext cx="5034284" cy="5822099"/>
          </a:xfrm>
        </p:spPr>
        <p:txBody>
          <a:bodyPr anchor="ctr">
            <a:normAutofit/>
          </a:bodyPr>
          <a:lstStyle/>
          <a:p>
            <a:pPr marL="180975" indent="-180975">
              <a:buFont typeface="Wingdings" charset="2"/>
              <a:buChar char="§"/>
            </a:pPr>
            <a:r>
              <a:rPr lang="en-US" sz="2000" b="1" dirty="0"/>
              <a:t>Historical Trauma</a:t>
            </a:r>
            <a:r>
              <a:rPr lang="en-US" sz="2000" dirty="0"/>
              <a:t> is defined by Maria Yellow Horse Brave Heart, PhD as “cumulative emotional and psychological wounding across generations, including the lifespan, which emanates from massive group </a:t>
            </a:r>
            <a:r>
              <a:rPr lang="en-US" sz="2000" b="1" dirty="0"/>
              <a:t>trauma</a:t>
            </a:r>
            <a:r>
              <a:rPr lang="en-US" sz="2000" dirty="0"/>
              <a:t>.”</a:t>
            </a:r>
          </a:p>
          <a:p>
            <a:pPr marL="180975" indent="-180975">
              <a:buFont typeface="Wingdings" charset="2"/>
              <a:buChar char="§"/>
            </a:pPr>
            <a:endParaRPr lang="en-US" sz="2000" dirty="0"/>
          </a:p>
          <a:p>
            <a:pPr marL="180975" indent="-180975">
              <a:buFont typeface="Wingdings" charset="2"/>
              <a:buChar char="§"/>
            </a:pPr>
            <a:r>
              <a:rPr lang="en-US" sz="2000" dirty="0"/>
              <a:t>When a community has a universal experience of trauma that continues over an extended period of time.</a:t>
            </a:r>
          </a:p>
          <a:p>
            <a:pPr marL="180975" indent="-180975">
              <a:buFont typeface="Wingdings" charset="2"/>
              <a:buChar char="§"/>
            </a:pPr>
            <a:endParaRPr lang="en-US" sz="2000" dirty="0"/>
          </a:p>
          <a:p>
            <a:pPr marL="180975" indent="-180975">
              <a:buFont typeface="Wingdings" charset="2"/>
              <a:buChar char="§"/>
            </a:pPr>
            <a:r>
              <a:rPr lang="en-US" sz="2000" b="1" dirty="0"/>
              <a:t>Historical Trauma is an example of intergenerational trauma. Even family members who have not directly experienced the trauma can feel the effects of the event generations later. </a:t>
            </a: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AB94945-FCF1-014A-AF51-891552C232EB}" type="slidenum">
              <a:rPr lang="en-US" smtClean="0"/>
              <a:t>22</a:t>
            </a:fld>
            <a:endParaRPr lang="en-US"/>
          </a:p>
        </p:txBody>
      </p:sp>
    </p:spTree>
    <p:extLst>
      <p:ext uri="{BB962C8B-B14F-4D97-AF65-F5344CB8AC3E}">
        <p14:creationId xmlns:p14="http://schemas.microsoft.com/office/powerpoint/2010/main" val="662307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DEFINITION OF TRAUMA: 3Es</a:t>
            </a:r>
            <a:endParaRPr lang="en-US" sz="2700" dirty="0"/>
          </a:p>
        </p:txBody>
      </p:sp>
      <p:sp>
        <p:nvSpPr>
          <p:cNvPr id="4" name="Slide Number Placeholder 3"/>
          <p:cNvSpPr>
            <a:spLocks noGrp="1"/>
          </p:cNvSpPr>
          <p:nvPr>
            <p:ph type="sldNum" sz="quarter" idx="12"/>
          </p:nvPr>
        </p:nvSpPr>
        <p:spPr/>
        <p:txBody>
          <a:bodyPr/>
          <a:lstStyle/>
          <a:p>
            <a:fld id="{3FA74046-0996-E442-BF3B-2B063B1EE86B}" type="slidenum">
              <a:rPr lang="en-US" smtClean="0"/>
              <a:pPr/>
              <a:t>23</a:t>
            </a:fld>
            <a:endParaRPr lang="en-US" dirty="0"/>
          </a:p>
        </p:txBody>
      </p:sp>
      <p:graphicFrame>
        <p:nvGraphicFramePr>
          <p:cNvPr id="6" name="Diagram 5"/>
          <p:cNvGraphicFramePr/>
          <p:nvPr/>
        </p:nvGraphicFramePr>
        <p:xfrm>
          <a:off x="2899565" y="18343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70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DEFINITION OF TRAUMA: 3Es</a:t>
            </a:r>
            <a:endParaRPr lang="en-US" sz="2700" dirty="0"/>
          </a:p>
        </p:txBody>
      </p:sp>
      <p:sp>
        <p:nvSpPr>
          <p:cNvPr id="4" name="Slide Number Placeholder 3"/>
          <p:cNvSpPr>
            <a:spLocks noGrp="1"/>
          </p:cNvSpPr>
          <p:nvPr>
            <p:ph type="sldNum" sz="quarter" idx="12"/>
          </p:nvPr>
        </p:nvSpPr>
        <p:spPr/>
        <p:txBody>
          <a:bodyPr/>
          <a:lstStyle/>
          <a:p>
            <a:fld id="{3FA74046-0996-E442-BF3B-2B063B1EE86B}" type="slidenum">
              <a:rPr lang="en-US" smtClean="0"/>
              <a:pPr/>
              <a:t>24</a:t>
            </a:fld>
            <a:endParaRPr lang="en-US" dirty="0"/>
          </a:p>
        </p:txBody>
      </p:sp>
      <p:graphicFrame>
        <p:nvGraphicFramePr>
          <p:cNvPr id="6" name="Diagram 5"/>
          <p:cNvGraphicFramePr/>
          <p:nvPr/>
        </p:nvGraphicFramePr>
        <p:xfrm>
          <a:off x="2899565" y="1834357"/>
          <a:ext cx="6096000" cy="4337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802986" y="4130260"/>
            <a:ext cx="1809649" cy="1477328"/>
          </a:xfrm>
          <a:prstGeom prst="rect">
            <a:avLst/>
          </a:prstGeom>
          <a:noFill/>
          <a:ln w="57150">
            <a:solidFill>
              <a:schemeClr val="accent5"/>
            </a:solidFill>
          </a:ln>
        </p:spPr>
        <p:txBody>
          <a:bodyPr wrap="square" rtlCol="0">
            <a:spAutoFit/>
          </a:bodyPr>
          <a:lstStyle/>
          <a:p>
            <a:pPr algn="ctr"/>
            <a:r>
              <a:rPr lang="en-US" sz="2250" dirty="0"/>
              <a:t>Not exclusive</a:t>
            </a:r>
          </a:p>
          <a:p>
            <a:pPr algn="ctr"/>
            <a:endParaRPr lang="en-US" sz="2250" dirty="0"/>
          </a:p>
          <a:p>
            <a:pPr algn="ctr"/>
            <a:r>
              <a:rPr lang="en-US" sz="2250" dirty="0"/>
              <a:t>Not linear</a:t>
            </a:r>
          </a:p>
        </p:txBody>
      </p:sp>
      <p:pic>
        <p:nvPicPr>
          <p:cNvPr id="7" name="Picture 6"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7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1" y="457200"/>
            <a:ext cx="8381999" cy="615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AB94945-FCF1-014A-AF51-891552C232EB}" type="slidenum">
              <a:rPr lang="en-US" smtClean="0"/>
              <a:t>25</a:t>
            </a:fld>
            <a:endParaRPr lang="en-US"/>
          </a:p>
        </p:txBody>
      </p:sp>
    </p:spTree>
    <p:extLst>
      <p:ext uri="{BB962C8B-B14F-4D97-AF65-F5344CB8AC3E}">
        <p14:creationId xmlns:p14="http://schemas.microsoft.com/office/powerpoint/2010/main" val="3808198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38400" y="1066800"/>
            <a:ext cx="7772400" cy="5353692"/>
          </a:xfrm>
          <a:prstGeom prst="rect">
            <a:avLst/>
          </a:prstGeom>
        </p:spPr>
      </p:pic>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AB94945-FCF1-014A-AF51-891552C232EB}" type="slidenum">
              <a:rPr lang="en-US" smtClean="0"/>
              <a:t>26</a:t>
            </a:fld>
            <a:endParaRPr lang="en-US"/>
          </a:p>
        </p:txBody>
      </p:sp>
    </p:spTree>
    <p:extLst>
      <p:ext uri="{BB962C8B-B14F-4D97-AF65-F5344CB8AC3E}">
        <p14:creationId xmlns:p14="http://schemas.microsoft.com/office/powerpoint/2010/main" val="3876163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C3249-D4E2-1A20-0119-305AC4B44BB9}"/>
              </a:ext>
            </a:extLst>
          </p:cNvPr>
          <p:cNvSpPr>
            <a:spLocks noGrp="1"/>
          </p:cNvSpPr>
          <p:nvPr>
            <p:ph type="sldNum" sz="quarter" idx="12"/>
          </p:nvPr>
        </p:nvSpPr>
        <p:spPr/>
        <p:txBody>
          <a:bodyPr/>
          <a:lstStyle/>
          <a:p>
            <a:fld id="{2AB94945-FCF1-014A-AF51-891552C232EB}" type="slidenum">
              <a:rPr lang="en-US" smtClean="0"/>
              <a:t>27</a:t>
            </a:fld>
            <a:endParaRPr lang="en-US" dirty="0"/>
          </a:p>
        </p:txBody>
      </p:sp>
      <p:sp>
        <p:nvSpPr>
          <p:cNvPr id="5" name="Title 4"/>
          <p:cNvSpPr>
            <a:spLocks noGrp="1"/>
          </p:cNvSpPr>
          <p:nvPr>
            <p:ph type="title"/>
          </p:nvPr>
        </p:nvSpPr>
        <p:spPr>
          <a:xfrm>
            <a:off x="838200" y="365126"/>
            <a:ext cx="10515600" cy="962932"/>
          </a:xfrm>
        </p:spPr>
        <p:txBody>
          <a:bodyPr>
            <a:normAutofit/>
          </a:bodyPr>
          <a:lstStyle/>
          <a:p>
            <a:pPr algn="ctr"/>
            <a:r>
              <a:rPr lang="en-GB" sz="4000" dirty="0"/>
              <a:t>Traumatic Stress Symptoms</a:t>
            </a:r>
          </a:p>
        </p:txBody>
      </p:sp>
      <p:sp>
        <p:nvSpPr>
          <p:cNvPr id="7" name="Content Placeholder 2"/>
          <p:cNvSpPr>
            <a:spLocks noGrp="1"/>
          </p:cNvSpPr>
          <p:nvPr>
            <p:ph sz="half" idx="1"/>
          </p:nvPr>
        </p:nvSpPr>
        <p:spPr>
          <a:xfrm>
            <a:off x="1719943" y="1534886"/>
            <a:ext cx="4376057" cy="5323114"/>
          </a:xfrm>
        </p:spPr>
        <p:txBody>
          <a:bodyPr>
            <a:normAutofit fontScale="92500" lnSpcReduction="10000"/>
          </a:bodyPr>
          <a:lstStyle/>
          <a:p>
            <a:pPr marL="0" indent="0">
              <a:buNone/>
            </a:pPr>
            <a:r>
              <a:rPr lang="en-US" b="1" dirty="0"/>
              <a:t>Re-experiencing</a:t>
            </a:r>
          </a:p>
          <a:p>
            <a:pPr marL="400050" lvl="1" indent="0">
              <a:buNone/>
            </a:pPr>
            <a:r>
              <a:rPr lang="en-US" sz="1500" dirty="0"/>
              <a:t>“It pops into my mind.”</a:t>
            </a:r>
          </a:p>
          <a:p>
            <a:pPr marL="400050" lvl="1" indent="0">
              <a:buNone/>
            </a:pPr>
            <a:r>
              <a:rPr lang="en-US" sz="1500" dirty="0"/>
              <a:t>“Feels like it’s happening again.”</a:t>
            </a:r>
          </a:p>
          <a:p>
            <a:pPr marL="400050" lvl="1" indent="0">
              <a:buNone/>
            </a:pPr>
            <a:r>
              <a:rPr lang="en-US" sz="1500" dirty="0"/>
              <a:t>“I get upset when something</a:t>
            </a:r>
          </a:p>
          <a:p>
            <a:pPr marL="400050" lvl="1" indent="0">
              <a:buNone/>
            </a:pPr>
            <a:r>
              <a:rPr lang="en-US" sz="1500" dirty="0"/>
              <a:t>reminds me of it.”</a:t>
            </a:r>
          </a:p>
          <a:p>
            <a:pPr marL="400050" lvl="1" indent="0">
              <a:buNone/>
            </a:pPr>
            <a:endParaRPr lang="en-US" sz="1500" dirty="0"/>
          </a:p>
          <a:p>
            <a:pPr marL="0" indent="0">
              <a:buNone/>
            </a:pPr>
            <a:r>
              <a:rPr lang="en-US" b="1" dirty="0"/>
              <a:t>Avoidance</a:t>
            </a:r>
          </a:p>
          <a:p>
            <a:pPr marL="457200" lvl="1" indent="0">
              <a:buNone/>
            </a:pPr>
            <a:r>
              <a:rPr lang="en-US" sz="1500" dirty="0"/>
              <a:t>“I block it out - try not to think about</a:t>
            </a:r>
          </a:p>
          <a:p>
            <a:pPr marL="457200" lvl="1" indent="0">
              <a:buNone/>
            </a:pPr>
            <a:r>
              <a:rPr lang="en-US" sz="1500" dirty="0"/>
              <a:t>it.”</a:t>
            </a:r>
          </a:p>
          <a:p>
            <a:pPr marL="457200" lvl="1" indent="0">
              <a:buNone/>
            </a:pPr>
            <a:r>
              <a:rPr lang="en-US" sz="1500" dirty="0"/>
              <a:t>“I try to stay away from things that</a:t>
            </a:r>
          </a:p>
          <a:p>
            <a:pPr marL="457200" lvl="1" indent="0">
              <a:buNone/>
            </a:pPr>
            <a:r>
              <a:rPr lang="en-US" sz="1500" dirty="0"/>
              <a:t>remind me of it.”</a:t>
            </a:r>
          </a:p>
          <a:p>
            <a:pPr marL="457200" lvl="1" indent="0">
              <a:buNone/>
            </a:pPr>
            <a:endParaRPr lang="en-US" sz="1500" dirty="0"/>
          </a:p>
          <a:p>
            <a:pPr marL="57150" indent="0">
              <a:buNone/>
            </a:pPr>
            <a:r>
              <a:rPr lang="en-US" b="1" dirty="0"/>
              <a:t>Negative Changes in Mood/Cognition</a:t>
            </a:r>
          </a:p>
          <a:p>
            <a:pPr marL="514350" lvl="3" indent="0">
              <a:buNone/>
            </a:pPr>
            <a:r>
              <a:rPr lang="en-US" altLang="en-US" sz="1600" dirty="0"/>
              <a:t>“My child just becomes sad/mad/upset for no reason OR more than before”</a:t>
            </a:r>
          </a:p>
          <a:p>
            <a:pPr marL="514350" lvl="3" indent="0">
              <a:buNone/>
            </a:pPr>
            <a:r>
              <a:rPr lang="en-US" altLang="en-US" sz="1600" dirty="0"/>
              <a:t>“My child is just irritable all the time now and she yells at me”</a:t>
            </a:r>
          </a:p>
          <a:p>
            <a:pPr marL="514350" lvl="3" indent="0">
              <a:buNone/>
            </a:pPr>
            <a:r>
              <a:rPr lang="en-US" altLang="en-US" sz="1600" dirty="0"/>
              <a:t>“I think what happened is my fault”</a:t>
            </a:r>
          </a:p>
          <a:p>
            <a:pPr marL="57150" lvl="2" indent="0">
              <a:buNone/>
            </a:pPr>
            <a:endParaRPr lang="en-US" altLang="en-US" dirty="0"/>
          </a:p>
          <a:p>
            <a:pPr marL="57150" indent="0">
              <a:buNone/>
            </a:pPr>
            <a:endParaRPr lang="en-US" dirty="0"/>
          </a:p>
          <a:p>
            <a:endParaRPr lang="en-US" dirty="0"/>
          </a:p>
        </p:txBody>
      </p:sp>
      <p:sp>
        <p:nvSpPr>
          <p:cNvPr id="8" name="Content Placeholder 3"/>
          <p:cNvSpPr txBox="1">
            <a:spLocks/>
          </p:cNvSpPr>
          <p:nvPr/>
        </p:nvSpPr>
        <p:spPr>
          <a:xfrm>
            <a:off x="6248400" y="1534886"/>
            <a:ext cx="4038600" cy="5323114"/>
          </a:xfrm>
          <a:prstGeom prst="rect">
            <a:avLst/>
          </a:prstGeom>
        </p:spPr>
        <p:txBody>
          <a:bodyPr>
            <a:normAutofit/>
          </a:bodyPr>
          <a:lstStyle>
            <a:lvl1pPr marL="228600" indent="-228600" algn="l" defTabSz="914400" rtl="0" eaLnBrk="1" latinLnBrk="0" hangingPunct="1">
              <a:lnSpc>
                <a:spcPct val="90000"/>
              </a:lnSpc>
              <a:spcBef>
                <a:spcPts val="1000"/>
              </a:spcBef>
              <a:buClr>
                <a:srgbClr val="248EC2"/>
              </a:buClr>
              <a:buFont typeface="Arial" panose="020B0604020202020204" pitchFamily="34" charset="0"/>
              <a:buChar char="•"/>
              <a:defRPr sz="2800" kern="1200">
                <a:solidFill>
                  <a:srgbClr val="2038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48EC2"/>
              </a:buClr>
              <a:buFont typeface="Arial" panose="020B0604020202020204" pitchFamily="34" charset="0"/>
              <a:buChar char="•"/>
              <a:defRPr sz="2400" kern="1200">
                <a:solidFill>
                  <a:srgbClr val="2038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48EC2"/>
              </a:buClr>
              <a:buFont typeface="Arial" panose="020B0604020202020204" pitchFamily="34" charset="0"/>
              <a:buChar char="•"/>
              <a:defRPr sz="2000" kern="1200">
                <a:solidFill>
                  <a:srgbClr val="2038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Increased arousal</a:t>
            </a:r>
          </a:p>
          <a:p>
            <a:pPr marL="400050" lvl="1" indent="0">
              <a:buFont typeface="Arial" panose="020B0604020202020204" pitchFamily="34" charset="0"/>
              <a:buNone/>
            </a:pPr>
            <a:r>
              <a:rPr lang="en-US" sz="1500" dirty="0"/>
              <a:t>“I am always afraid something bad</a:t>
            </a:r>
          </a:p>
          <a:p>
            <a:pPr marL="400050" lvl="1" indent="0">
              <a:buFont typeface="Arial" panose="020B0604020202020204" pitchFamily="34" charset="0"/>
              <a:buNone/>
            </a:pPr>
            <a:r>
              <a:rPr lang="en-US" sz="1500" dirty="0"/>
              <a:t>will happen.”</a:t>
            </a:r>
          </a:p>
          <a:p>
            <a:pPr marL="400050" lvl="1" indent="0">
              <a:buFont typeface="Arial" panose="020B0604020202020204" pitchFamily="34" charset="0"/>
              <a:buNone/>
            </a:pPr>
            <a:r>
              <a:rPr lang="en-US" sz="1500" dirty="0"/>
              <a:t>“I jump at any loud noise.”</a:t>
            </a:r>
          </a:p>
          <a:p>
            <a:pPr marL="400050" lvl="1" indent="0">
              <a:buFont typeface="Arial" panose="020B0604020202020204" pitchFamily="34" charset="0"/>
              <a:buNone/>
            </a:pPr>
            <a:r>
              <a:rPr lang="it-IT" sz="1500" dirty="0"/>
              <a:t>“I can’t concentrate, can’t sleep.”</a:t>
            </a:r>
          </a:p>
          <a:p>
            <a:pPr marL="400050" lvl="1" indent="0">
              <a:buFont typeface="Arial" panose="020B0604020202020204" pitchFamily="34" charset="0"/>
              <a:buNone/>
            </a:pPr>
            <a:endParaRPr lang="it-IT" sz="1500" dirty="0"/>
          </a:p>
          <a:p>
            <a:pPr marL="0" indent="0">
              <a:buFont typeface="Arial" panose="020B0604020202020204" pitchFamily="34" charset="0"/>
              <a:buNone/>
            </a:pPr>
            <a:r>
              <a:rPr lang="en-US" b="1" dirty="0"/>
              <a:t>Dissociation</a:t>
            </a:r>
          </a:p>
          <a:p>
            <a:pPr marL="400050" lvl="1" indent="0">
              <a:buFont typeface="Arial" panose="020B0604020202020204" pitchFamily="34" charset="0"/>
              <a:buNone/>
            </a:pPr>
            <a:r>
              <a:rPr lang="en-US" sz="1500" dirty="0"/>
              <a:t>“It felt unreal -- like I was</a:t>
            </a:r>
          </a:p>
          <a:p>
            <a:pPr marL="400050" lvl="1" indent="0">
              <a:buFont typeface="Arial" panose="020B0604020202020204" pitchFamily="34" charset="0"/>
              <a:buNone/>
            </a:pPr>
            <a:r>
              <a:rPr lang="en-US" sz="1500" dirty="0"/>
              <a:t>dreaming.”</a:t>
            </a:r>
          </a:p>
          <a:p>
            <a:pPr marL="400050" lvl="1" indent="0">
              <a:buFont typeface="Arial" panose="020B0604020202020204" pitchFamily="34" charset="0"/>
              <a:buNone/>
            </a:pPr>
            <a:r>
              <a:rPr lang="en-US" sz="1500" dirty="0"/>
              <a:t>“I can’t even remember parts of it.”</a:t>
            </a:r>
          </a:p>
          <a:p>
            <a:pPr marL="400050" lvl="1" indent="0">
              <a:buFont typeface="Arial" panose="020B0604020202020204" pitchFamily="34" charset="0"/>
              <a:buNone/>
            </a:pPr>
            <a:endParaRPr lang="en-US" sz="1500" dirty="0"/>
          </a:p>
          <a:p>
            <a:pPr marL="0" indent="0">
              <a:buFont typeface="Arial" panose="020B0604020202020204" pitchFamily="34" charset="0"/>
              <a:buNone/>
            </a:pPr>
            <a:r>
              <a:rPr lang="en-US" b="1" dirty="0"/>
              <a:t>New Fears</a:t>
            </a:r>
          </a:p>
          <a:p>
            <a:pPr marL="400050" lvl="1" indent="0">
              <a:buFont typeface="Arial" panose="020B0604020202020204" pitchFamily="34" charset="0"/>
              <a:buNone/>
            </a:pPr>
            <a:r>
              <a:rPr lang="en-US" altLang="en-US" sz="1500" dirty="0"/>
              <a:t>“My child started being scared of the dark and being alone”</a:t>
            </a:r>
          </a:p>
          <a:p>
            <a:pPr marL="400050" lvl="1" indent="0">
              <a:buFont typeface="Arial" panose="020B0604020202020204" pitchFamily="34" charset="0"/>
              <a:buNone/>
            </a:pPr>
            <a:r>
              <a:rPr lang="en-US" altLang="en-US" sz="1500" dirty="0"/>
              <a:t>“Before my child was in the hospital, my child used to be able to handle being separated from me” </a:t>
            </a:r>
          </a:p>
        </p:txBody>
      </p:sp>
      <p:pic>
        <p:nvPicPr>
          <p:cNvPr id="9" name="Picture 8"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8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1" end="1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
                                            <p:txEl>
                                              <p:pRg st="12" end="1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290121"/>
            <a:ext cx="7466922" cy="852879"/>
          </a:xfrm>
        </p:spPr>
        <p:txBody>
          <a:bodyPr>
            <a:normAutofit/>
          </a:bodyPr>
          <a:lstStyle/>
          <a:p>
            <a:pPr algn="ctr"/>
            <a:r>
              <a:rPr lang="en-GB" sz="3600" dirty="0"/>
              <a:t>Complex Trauma</a:t>
            </a:r>
          </a:p>
        </p:txBody>
      </p:sp>
      <p:sp>
        <p:nvSpPr>
          <p:cNvPr id="9219" name="Content Placeholder 2"/>
          <p:cNvSpPr>
            <a:spLocks noGrp="1"/>
          </p:cNvSpPr>
          <p:nvPr>
            <p:ph idx="1"/>
          </p:nvPr>
        </p:nvSpPr>
        <p:spPr>
          <a:xfrm>
            <a:off x="1752601" y="1066800"/>
            <a:ext cx="10265228" cy="5257800"/>
          </a:xfrm>
        </p:spPr>
        <p:txBody>
          <a:bodyPr>
            <a:normAutofit/>
          </a:bodyPr>
          <a:lstStyle/>
          <a:p>
            <a:r>
              <a:rPr lang="en-US" altLang="en-US" sz="2000" dirty="0"/>
              <a:t>Children’s exposure to multiple or prolonged traumatic events &amp; the impact of this exposure on their development (Spinazzola et al., 2005). </a:t>
            </a:r>
          </a:p>
          <a:p>
            <a:pPr marL="0" indent="0">
              <a:buNone/>
            </a:pPr>
            <a:r>
              <a:rPr lang="en-US" altLang="en-US" sz="2000" dirty="0"/>
              <a:t>Usually involves:</a:t>
            </a:r>
          </a:p>
          <a:p>
            <a:pPr lvl="1"/>
            <a:r>
              <a:rPr lang="en-US" altLang="en-US" sz="2000" dirty="0"/>
              <a:t>Simultaneous or Sequential occurrence of traumatic events, including psychological maltreatment, neglect, physical and sexual abuse, exposure to interpersonal violence, etc.</a:t>
            </a:r>
          </a:p>
          <a:p>
            <a:pPr lvl="1"/>
            <a:r>
              <a:rPr lang="en-US" altLang="en-US" sz="2000" dirty="0"/>
              <a:t>Chronic</a:t>
            </a:r>
          </a:p>
          <a:p>
            <a:pPr lvl="1"/>
            <a:r>
              <a:rPr lang="en-US" altLang="en-US" sz="2000" dirty="0"/>
              <a:t>Begins in early childhood and impacts the primary caregiving system</a:t>
            </a:r>
          </a:p>
          <a:p>
            <a:pPr eaLnBrk="1" hangingPunct="1"/>
            <a:endParaRPr lang="en-US" altLang="en-US"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95700"/>
            <a:ext cx="5486400" cy="253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28850" y="6108146"/>
            <a:ext cx="8382000" cy="461665"/>
          </a:xfrm>
          <a:prstGeom prst="rect">
            <a:avLst/>
          </a:prstGeom>
        </p:spPr>
        <p:txBody>
          <a:bodyPr wrap="square">
            <a:spAutoFit/>
          </a:bodyPr>
          <a:lstStyle/>
          <a:p>
            <a:endParaRPr lang="en-US" sz="1200" dirty="0"/>
          </a:p>
          <a:p>
            <a:r>
              <a:rPr lang="en-US" sz="1200" dirty="0"/>
              <a:t>*Image from What is Complex Trauma? A Resource Guide for Youth The National Child Traumatic Stress Network www.NCTSN.org</a:t>
            </a:r>
          </a:p>
        </p:txBody>
      </p:sp>
      <p:sp>
        <p:nvSpPr>
          <p:cNvPr id="5" name="Slide Number Placeholder 4"/>
          <p:cNvSpPr>
            <a:spLocks noGrp="1"/>
          </p:cNvSpPr>
          <p:nvPr>
            <p:ph type="sldNum" sz="quarter" idx="12"/>
          </p:nvPr>
        </p:nvSpPr>
        <p:spPr/>
        <p:txBody>
          <a:bodyPr/>
          <a:lstStyle/>
          <a:p>
            <a:fld id="{2AB94945-FCF1-014A-AF51-891552C232EB}" type="slidenum">
              <a:rPr lang="en-US" smtClean="0"/>
              <a:t>28</a:t>
            </a:fld>
            <a:endParaRPr lang="en-US"/>
          </a:p>
        </p:txBody>
      </p:sp>
    </p:spTree>
    <p:extLst>
      <p:ext uri="{BB962C8B-B14F-4D97-AF65-F5344CB8AC3E}">
        <p14:creationId xmlns:p14="http://schemas.microsoft.com/office/powerpoint/2010/main" val="42394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en-US" sz="3600" dirty="0"/>
              <a:t>Key Capacities Affected by Complex Trauma</a:t>
            </a:r>
            <a:endParaRPr lang="en-US" sz="3600" dirty="0"/>
          </a:p>
        </p:txBody>
      </p:sp>
      <p:graphicFrame>
        <p:nvGraphicFramePr>
          <p:cNvPr id="6" name="Subtitle 8">
            <a:extLst>
              <a:ext uri="{FF2B5EF4-FFF2-40B4-BE49-F238E27FC236}">
                <a16:creationId xmlns:a16="http://schemas.microsoft.com/office/drawing/2014/main" id="{EC30F10D-CA81-4244-8058-07C93997AD2B}"/>
              </a:ext>
            </a:extLst>
          </p:cNvPr>
          <p:cNvGraphicFramePr>
            <a:graphicFrameLocks/>
          </p:cNvGraphicFramePr>
          <p:nvPr/>
        </p:nvGraphicFramePr>
        <p:xfrm>
          <a:off x="2314814" y="2122171"/>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AB94945-FCF1-014A-AF51-891552C232EB}" type="slidenum">
              <a:rPr lang="en-US" smtClean="0"/>
              <a:t>29</a:t>
            </a:fld>
            <a:endParaRPr lang="en-US"/>
          </a:p>
        </p:txBody>
      </p:sp>
    </p:spTree>
    <p:extLst>
      <p:ext uri="{BB962C8B-B14F-4D97-AF65-F5344CB8AC3E}">
        <p14:creationId xmlns:p14="http://schemas.microsoft.com/office/powerpoint/2010/main" val="297722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0ADFFF1-A960-E1CA-7804-F6C449D692BF}"/>
              </a:ext>
            </a:extLst>
          </p:cNvPr>
          <p:cNvSpPr>
            <a:spLocks noGrp="1"/>
          </p:cNvSpPr>
          <p:nvPr>
            <p:ph type="title"/>
          </p:nvPr>
        </p:nvSpPr>
        <p:spPr/>
        <p:txBody>
          <a:bodyPr/>
          <a:lstStyle/>
          <a:p>
            <a:pPr algn="ctr" eaLnBrk="1" hangingPunct="1"/>
            <a:r>
              <a:rPr lang="en-US" altLang="en-US" sz="3000" dirty="0">
                <a:latin typeface="Myriad Pro" charset="0"/>
                <a:ea typeface="ＭＳ Ｐゴシック" panose="020B0600070205080204" pitchFamily="34" charset="-128"/>
              </a:rPr>
              <a:t>About La Rabida</a:t>
            </a:r>
          </a:p>
        </p:txBody>
      </p:sp>
      <p:sp>
        <p:nvSpPr>
          <p:cNvPr id="11267" name="Content Placeholder 2">
            <a:extLst>
              <a:ext uri="{FF2B5EF4-FFF2-40B4-BE49-F238E27FC236}">
                <a16:creationId xmlns:a16="http://schemas.microsoft.com/office/drawing/2014/main" id="{9580749F-76D6-99B7-9A93-FEF2E9E21FB2}"/>
              </a:ext>
            </a:extLst>
          </p:cNvPr>
          <p:cNvSpPr>
            <a:spLocks noGrp="1"/>
          </p:cNvSpPr>
          <p:nvPr>
            <p:ph idx="1"/>
          </p:nvPr>
        </p:nvSpPr>
        <p:spPr>
          <a:xfrm>
            <a:off x="1393372" y="1410213"/>
            <a:ext cx="4702628" cy="4430488"/>
          </a:xfrm>
        </p:spPr>
        <p:txBody>
          <a:bodyPr>
            <a:noAutofit/>
          </a:bodyPr>
          <a:lstStyle/>
          <a:p>
            <a:r>
              <a:rPr lang="en-US" altLang="en-US" sz="2000" dirty="0">
                <a:ea typeface="ＭＳ Ｐゴシック" panose="020B0600070205080204" pitchFamily="34" charset="-128"/>
              </a:rPr>
              <a:t>Acute care hospital focused on children with complex medical needs, technology dependence and rehabilitation</a:t>
            </a:r>
          </a:p>
          <a:p>
            <a:r>
              <a:rPr lang="en-US" altLang="en-US" sz="2000" dirty="0">
                <a:ea typeface="ＭＳ Ｐゴシック" panose="020B0600070205080204" pitchFamily="34" charset="-128"/>
              </a:rPr>
              <a:t>39 bed inpatient unit</a:t>
            </a:r>
          </a:p>
          <a:p>
            <a:r>
              <a:rPr lang="en-US" altLang="en-US" sz="2000" dirty="0">
                <a:ea typeface="ＭＳ Ｐゴシック" panose="020B0600070205080204" pitchFamily="34" charset="-128"/>
              </a:rPr>
              <a:t>Outpatient clinic with a NCQA certified primary care medical home and multiple specialty clinics</a:t>
            </a:r>
          </a:p>
          <a:p>
            <a:r>
              <a:rPr lang="en-US" altLang="en-US" sz="2000" dirty="0">
                <a:ea typeface="ＭＳ Ｐゴシック" panose="020B0600070205080204" pitchFamily="34" charset="-128"/>
              </a:rPr>
              <a:t>Interdisciplinary care team, that includes: physicians, </a:t>
            </a:r>
            <a:r>
              <a:rPr lang="en-US" sz="2000" dirty="0">
                <a:solidFill>
                  <a:prstClr val="black"/>
                </a:solidFill>
                <a:cs typeface="+mn-cs"/>
              </a:rPr>
              <a:t>nursing, respiratory therapy, physical therapists, occupational therapists, speech therapists, child life, behavioral health, infant development, social workers and case managers</a:t>
            </a:r>
          </a:p>
          <a:p>
            <a:endParaRPr lang="en-US" altLang="en-US" sz="2000" dirty="0">
              <a:ea typeface="ＭＳ Ｐゴシック" panose="020B0600070205080204" pitchFamily="34" charset="-128"/>
            </a:endParaRPr>
          </a:p>
          <a:p>
            <a:pPr eaLnBrk="1" hangingPunct="1">
              <a:buFont typeface="Arial" panose="020B0604020202020204" pitchFamily="34" charset="0"/>
              <a:buNone/>
            </a:pPr>
            <a:endParaRPr lang="en-US" altLang="en-US" sz="2000" dirty="0">
              <a:ea typeface="ＭＳ Ｐゴシック" panose="020B0600070205080204" pitchFamily="34" charset="-128"/>
            </a:endParaRPr>
          </a:p>
          <a:p>
            <a:pPr eaLnBrk="1" hangingPunct="1">
              <a:buFont typeface="Arial" panose="020B0604020202020204" pitchFamily="34" charset="0"/>
              <a:buNone/>
            </a:pPr>
            <a:endParaRPr lang="en-US" altLang="en-US" sz="2000" dirty="0">
              <a:ea typeface="ＭＳ Ｐゴシック" panose="020B0600070205080204" pitchFamily="34" charset="-128"/>
            </a:endParaRPr>
          </a:p>
          <a:p>
            <a:pPr eaLnBrk="1" hangingPunct="1">
              <a:buFont typeface="Arial" panose="020B0604020202020204" pitchFamily="34" charset="0"/>
              <a:buNone/>
            </a:pPr>
            <a:endParaRPr lang="en-US" altLang="en-US" sz="2000" b="1" dirty="0">
              <a:latin typeface="Myriad Pro" charset="0"/>
              <a:ea typeface="ＭＳ Ｐゴシック" panose="020B0600070205080204" pitchFamily="34" charset="-128"/>
            </a:endParaRPr>
          </a:p>
        </p:txBody>
      </p:sp>
      <p:pic>
        <p:nvPicPr>
          <p:cNvPr id="11268" name="Picture 2">
            <a:extLst>
              <a:ext uri="{FF2B5EF4-FFF2-40B4-BE49-F238E27FC236}">
                <a16:creationId xmlns:a16="http://schemas.microsoft.com/office/drawing/2014/main" id="{D3837941-12BC-F44F-A95C-6DCBA39F93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278" y="1690688"/>
            <a:ext cx="3971244" cy="397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sign&#10;&#10;Description generated with very high confidence">
            <a:extLst>
              <a:ext uri="{FF2B5EF4-FFF2-40B4-BE49-F238E27FC236}">
                <a16:creationId xmlns:a16="http://schemas.microsoft.com/office/drawing/2014/main" id="{605625AE-4D80-4C0D-BED9-90785B493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0181" y="140895"/>
            <a:ext cx="1548450" cy="43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AB94945-FCF1-014A-AF51-891552C232EB}" type="slidenum">
              <a:rPr lang="en-US" smtClean="0"/>
              <a:t>3</a:t>
            </a:fld>
            <a:endParaRPr lang="en-US"/>
          </a:p>
        </p:txBody>
      </p:sp>
    </p:spTree>
    <p:extLst>
      <p:ext uri="{BB962C8B-B14F-4D97-AF65-F5344CB8AC3E}">
        <p14:creationId xmlns:p14="http://schemas.microsoft.com/office/powerpoint/2010/main" val="586259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910419" y="1589859"/>
            <a:ext cx="7560152" cy="3548198"/>
          </a:xfrm>
        </p:spPr>
        <p:txBody>
          <a:bodyPr>
            <a:normAutofit fontScale="85000" lnSpcReduction="20000"/>
          </a:bodyPr>
          <a:lstStyle/>
          <a:p>
            <a:r>
              <a:rPr lang="en-US" altLang="en-US" dirty="0">
                <a:hlinkClick r:id="rId3"/>
              </a:rPr>
              <a:t>https://www.cctassifilms.org/child-trauma/</a:t>
            </a:r>
            <a:endParaRPr lang="en-US" altLang="en-US" dirty="0"/>
          </a:p>
          <a:p>
            <a:endParaRPr lang="en-US" altLang="en-US" dirty="0"/>
          </a:p>
          <a:p>
            <a:r>
              <a:rPr lang="en-US" b="1" i="1" dirty="0"/>
              <a:t>DISCLAIMER:</a:t>
            </a:r>
            <a:r>
              <a:rPr lang="en-US" i="1" dirty="0"/>
              <a:t> This film is inspired by a true story. This story shows the various ways that trauma can impact youth. It contains adult language and includes scenes with family violence and sexual assault, which may be upsetting to watch. People who have experienced historical trauma, institutionalized racism, sexism and other forms of oppression may be uniquely impacted by the content of this film.</a:t>
            </a:r>
          </a:p>
          <a:p>
            <a:endParaRPr lang="en-US" altLang="en-US" i="1" dirty="0"/>
          </a:p>
          <a:p>
            <a:endParaRPr lang="en-US" altLang="en-US" i="1" dirty="0"/>
          </a:p>
        </p:txBody>
      </p:sp>
      <p:sp>
        <p:nvSpPr>
          <p:cNvPr id="2" name="Title 1"/>
          <p:cNvSpPr>
            <a:spLocks noGrp="1"/>
          </p:cNvSpPr>
          <p:nvPr>
            <p:ph type="title"/>
          </p:nvPr>
        </p:nvSpPr>
        <p:spPr/>
        <p:txBody>
          <a:bodyPr/>
          <a:lstStyle/>
          <a:p>
            <a:r>
              <a:rPr lang="en-GB" dirty="0"/>
              <a:t>Complex Trauma</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495" y="5433682"/>
            <a:ext cx="515657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AB94945-FCF1-014A-AF51-891552C232EB}" type="slidenum">
              <a:rPr lang="en-US" smtClean="0"/>
              <a:t>30</a:t>
            </a:fld>
            <a:endParaRPr lang="en-US"/>
          </a:p>
        </p:txBody>
      </p:sp>
    </p:spTree>
    <p:extLst>
      <p:ext uri="{BB962C8B-B14F-4D97-AF65-F5344CB8AC3E}">
        <p14:creationId xmlns:p14="http://schemas.microsoft.com/office/powerpoint/2010/main" val="3867487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910419" y="1589859"/>
            <a:ext cx="7560152" cy="3548198"/>
          </a:xfrm>
        </p:spPr>
        <p:txBody>
          <a:bodyPr>
            <a:normAutofit/>
          </a:bodyPr>
          <a:lstStyle/>
          <a:p>
            <a:pPr marL="0" indent="0">
              <a:buNone/>
            </a:pPr>
            <a:endParaRPr lang="en-US" altLang="en-US" dirty="0"/>
          </a:p>
          <a:p>
            <a:endParaRPr lang="en-US" altLang="en-US" i="1" dirty="0"/>
          </a:p>
          <a:p>
            <a:endParaRPr lang="en-US" altLang="en-US" i="1" dirty="0"/>
          </a:p>
        </p:txBody>
      </p:sp>
      <p:sp>
        <p:nvSpPr>
          <p:cNvPr id="2" name="Title 1"/>
          <p:cNvSpPr>
            <a:spLocks noGrp="1"/>
          </p:cNvSpPr>
          <p:nvPr>
            <p:ph type="title"/>
          </p:nvPr>
        </p:nvSpPr>
        <p:spPr>
          <a:xfrm>
            <a:off x="838200" y="365126"/>
            <a:ext cx="10515600" cy="679904"/>
          </a:xfrm>
        </p:spPr>
        <p:txBody>
          <a:bodyPr>
            <a:normAutofit fontScale="90000"/>
          </a:bodyPr>
          <a:lstStyle/>
          <a:p>
            <a:r>
              <a:rPr lang="en-GB" dirty="0"/>
              <a:t>Complex Trauma</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181" y="6079612"/>
            <a:ext cx="3690257" cy="71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v13XamSYGBk"/>
          <p:cNvPicPr>
            <a:picLocks noRot="1" noChangeAspect="1"/>
          </p:cNvPicPr>
          <p:nvPr>
            <a:videoFile r:link="rId1"/>
          </p:nvPr>
        </p:nvPicPr>
        <p:blipFill>
          <a:blip r:embed="rId6"/>
          <a:stretch>
            <a:fillRect/>
          </a:stretch>
        </p:blipFill>
        <p:spPr>
          <a:xfrm>
            <a:off x="1360714" y="1360714"/>
            <a:ext cx="9993086" cy="4528457"/>
          </a:xfrm>
          <a:prstGeom prst="rect">
            <a:avLst/>
          </a:prstGeom>
        </p:spPr>
      </p:pic>
      <p:sp>
        <p:nvSpPr>
          <p:cNvPr id="5" name="Slide Number Placeholder 4"/>
          <p:cNvSpPr>
            <a:spLocks noGrp="1"/>
          </p:cNvSpPr>
          <p:nvPr>
            <p:ph type="sldNum" sz="quarter" idx="12"/>
          </p:nvPr>
        </p:nvSpPr>
        <p:spPr/>
        <p:txBody>
          <a:bodyPr/>
          <a:lstStyle/>
          <a:p>
            <a:fld id="{2AB94945-FCF1-014A-AF51-891552C232EB}" type="slidenum">
              <a:rPr lang="en-US" smtClean="0"/>
              <a:t>31</a:t>
            </a:fld>
            <a:endParaRPr lang="en-US"/>
          </a:p>
        </p:txBody>
      </p:sp>
    </p:spTree>
    <p:extLst>
      <p:ext uri="{BB962C8B-B14F-4D97-AF65-F5344CB8AC3E}">
        <p14:creationId xmlns:p14="http://schemas.microsoft.com/office/powerpoint/2010/main" val="95587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627914"/>
            <a:ext cx="7290054" cy="824656"/>
          </a:xfrm>
        </p:spPr>
        <p:txBody>
          <a:bodyPr>
            <a:normAutofit/>
          </a:bodyPr>
          <a:lstStyle/>
          <a:p>
            <a:r>
              <a:rPr lang="en-US" altLang="en-US" dirty="0"/>
              <a:t>“Manny”</a:t>
            </a:r>
            <a:endParaRPr lang="en-US" dirty="0"/>
          </a:p>
        </p:txBody>
      </p:sp>
      <p:graphicFrame>
        <p:nvGraphicFramePr>
          <p:cNvPr id="32" name="Content Placeholder 1">
            <a:extLst>
              <a:ext uri="{FF2B5EF4-FFF2-40B4-BE49-F238E27FC236}">
                <a16:creationId xmlns:a16="http://schemas.microsoft.com/office/drawing/2014/main" id="{B8B722E8-89AD-4B28-B415-E23F8EE09A92}"/>
              </a:ext>
            </a:extLst>
          </p:cNvPr>
          <p:cNvGraphicFramePr>
            <a:graphicFrameLocks noGrp="1"/>
          </p:cNvGraphicFramePr>
          <p:nvPr>
            <p:ph idx="1"/>
            <p:extLst>
              <p:ext uri="{D42A27DB-BD31-4B8C-83A1-F6EECF244321}">
                <p14:modId xmlns:p14="http://schemas.microsoft.com/office/powerpoint/2010/main" val="3726789544"/>
              </p:ext>
            </p:extLst>
          </p:nvPr>
        </p:nvGraphicFramePr>
        <p:xfrm>
          <a:off x="2291954" y="457200"/>
          <a:ext cx="7766447"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AB94945-FCF1-014A-AF51-891552C232EB}" type="slidenum">
              <a:rPr lang="en-US" smtClean="0"/>
              <a:t>32</a:t>
            </a:fld>
            <a:endParaRPr lang="en-US"/>
          </a:p>
        </p:txBody>
      </p:sp>
    </p:spTree>
    <p:extLst>
      <p:ext uri="{BB962C8B-B14F-4D97-AF65-F5344CB8AC3E}">
        <p14:creationId xmlns:p14="http://schemas.microsoft.com/office/powerpoint/2010/main" val="3066790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910418" y="2264229"/>
            <a:ext cx="8387467" cy="2873828"/>
          </a:xfrm>
        </p:spPr>
        <p:txBody>
          <a:bodyPr>
            <a:normAutofit/>
          </a:bodyPr>
          <a:lstStyle/>
          <a:p>
            <a:r>
              <a:rPr lang="en-US" b="1" dirty="0">
                <a:solidFill>
                  <a:srgbClr val="5B5B5B"/>
                </a:solidFill>
              </a:rPr>
              <a:t>What are the different labels or diagnoses you heard for Manny during the film? What other labels might he carry?</a:t>
            </a:r>
          </a:p>
          <a:p>
            <a:endParaRPr lang="en-US" altLang="en-US" i="1" dirty="0"/>
          </a:p>
          <a:p>
            <a:endParaRPr lang="en-US" altLang="en-US" i="1" dirty="0"/>
          </a:p>
        </p:txBody>
      </p:sp>
      <p:sp>
        <p:nvSpPr>
          <p:cNvPr id="2" name="Title 1"/>
          <p:cNvSpPr>
            <a:spLocks noGrp="1"/>
          </p:cNvSpPr>
          <p:nvPr>
            <p:ph type="title"/>
          </p:nvPr>
        </p:nvSpPr>
        <p:spPr/>
        <p:txBody>
          <a:bodyPr/>
          <a:lstStyle/>
          <a:p>
            <a:pPr algn="ctr"/>
            <a:r>
              <a:rPr lang="en-GB" dirty="0"/>
              <a:t>Complex Trauma: “Manny”</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569676"/>
            <a:ext cx="515657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AB94945-FCF1-014A-AF51-891552C232EB}" type="slidenum">
              <a:rPr lang="en-US" smtClean="0"/>
              <a:t>33</a:t>
            </a:fld>
            <a:endParaRPr lang="en-US"/>
          </a:p>
        </p:txBody>
      </p:sp>
    </p:spTree>
    <p:extLst>
      <p:ext uri="{BB962C8B-B14F-4D97-AF65-F5344CB8AC3E}">
        <p14:creationId xmlns:p14="http://schemas.microsoft.com/office/powerpoint/2010/main" val="2088514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910418" y="2264229"/>
            <a:ext cx="8387467" cy="2873828"/>
          </a:xfrm>
        </p:spPr>
        <p:txBody>
          <a:bodyPr>
            <a:normAutofit/>
          </a:bodyPr>
          <a:lstStyle/>
          <a:p>
            <a:r>
              <a:rPr lang="en-US" b="1" dirty="0">
                <a:solidFill>
                  <a:srgbClr val="5B5B5B"/>
                </a:solidFill>
              </a:rPr>
              <a:t>How do you think these labels impacted his relationship with his family, how he was treated by professionals, or the services he received?</a:t>
            </a:r>
            <a:endParaRPr lang="en-US" altLang="en-US" i="1" dirty="0"/>
          </a:p>
          <a:p>
            <a:endParaRPr lang="en-US" altLang="en-US" i="1" dirty="0"/>
          </a:p>
        </p:txBody>
      </p:sp>
      <p:sp>
        <p:nvSpPr>
          <p:cNvPr id="2" name="Title 1"/>
          <p:cNvSpPr>
            <a:spLocks noGrp="1"/>
          </p:cNvSpPr>
          <p:nvPr>
            <p:ph type="title"/>
          </p:nvPr>
        </p:nvSpPr>
        <p:spPr/>
        <p:txBody>
          <a:bodyPr/>
          <a:lstStyle/>
          <a:p>
            <a:pPr algn="ctr"/>
            <a:r>
              <a:rPr lang="en-GB" dirty="0"/>
              <a:t>Complex Trauma: “Manny”</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569676"/>
            <a:ext cx="515657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AB94945-FCF1-014A-AF51-891552C232EB}" type="slidenum">
              <a:rPr lang="en-US" smtClean="0"/>
              <a:t>34</a:t>
            </a:fld>
            <a:endParaRPr lang="en-US"/>
          </a:p>
        </p:txBody>
      </p:sp>
    </p:spTree>
    <p:extLst>
      <p:ext uri="{BB962C8B-B14F-4D97-AF65-F5344CB8AC3E}">
        <p14:creationId xmlns:p14="http://schemas.microsoft.com/office/powerpoint/2010/main" val="1571472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0843" y="663474"/>
            <a:ext cx="8959438" cy="972132"/>
          </a:xfrm>
        </p:spPr>
        <p:txBody>
          <a:bodyPr anchor="t">
            <a:normAutofit fontScale="90000"/>
          </a:bodyPr>
          <a:lstStyle/>
          <a:p>
            <a:pPr algn="ctr"/>
            <a:r>
              <a:rPr lang="en-US" altLang="en-US" dirty="0">
                <a:solidFill>
                  <a:schemeClr val="tx1"/>
                </a:solidFill>
              </a:rPr>
              <a:t>Trauma-Organized System</a:t>
            </a:r>
            <a:br>
              <a:rPr lang="en-US" altLang="en-US" dirty="0">
                <a:solidFill>
                  <a:schemeClr val="tx1"/>
                </a:solidFill>
              </a:rPr>
            </a:br>
            <a:br>
              <a:rPr lang="en-US" altLang="en-US" dirty="0">
                <a:solidFill>
                  <a:schemeClr val="tx1"/>
                </a:solidFill>
              </a:rPr>
            </a:br>
            <a:endParaRPr lang="en-US" sz="2700" i="1" dirty="0">
              <a:solidFill>
                <a:schemeClr val="tx1"/>
              </a:solidFill>
            </a:endParaRPr>
          </a:p>
        </p:txBody>
      </p:sp>
      <p:sp>
        <p:nvSpPr>
          <p:cNvPr id="2" name="Content Placeholder 1"/>
          <p:cNvSpPr>
            <a:spLocks noGrp="1"/>
          </p:cNvSpPr>
          <p:nvPr>
            <p:ph idx="1"/>
          </p:nvPr>
        </p:nvSpPr>
        <p:spPr>
          <a:xfrm>
            <a:off x="1866850" y="1849526"/>
            <a:ext cx="8746673" cy="4123761"/>
          </a:xfrm>
        </p:spPr>
        <p:txBody>
          <a:bodyPr anchor="b">
            <a:noAutofit/>
          </a:bodyPr>
          <a:lstStyle/>
          <a:p>
            <a:pPr marL="393192" lvl="1" indent="0">
              <a:buNone/>
            </a:pPr>
            <a:r>
              <a:rPr lang="en-US" i="1" dirty="0"/>
              <a:t>Sanctuary Model </a:t>
            </a:r>
            <a:r>
              <a:rPr lang="en-US" dirty="0"/>
              <a:t>(Bloom &amp; </a:t>
            </a:r>
            <a:r>
              <a:rPr lang="en-US" dirty="0" err="1"/>
              <a:t>Farragher</a:t>
            </a:r>
            <a:r>
              <a:rPr lang="en-US" dirty="0"/>
              <a:t>, 2013):</a:t>
            </a:r>
          </a:p>
          <a:p>
            <a:pPr marL="393192" lvl="1" indent="0">
              <a:buNone/>
            </a:pPr>
            <a:endParaRPr lang="en-US" dirty="0"/>
          </a:p>
          <a:p>
            <a:pPr marL="678942" lvl="1" indent="-285750"/>
            <a:r>
              <a:rPr lang="en-US" dirty="0"/>
              <a:t>Systems of Care are “living complex systems”</a:t>
            </a:r>
          </a:p>
          <a:p>
            <a:pPr marL="393192" lvl="1" indent="0">
              <a:buNone/>
            </a:pPr>
            <a:endParaRPr lang="en-US" dirty="0"/>
          </a:p>
          <a:p>
            <a:pPr marL="678942" lvl="1" indent="-285750"/>
            <a:r>
              <a:rPr lang="en-US" dirty="0"/>
              <a:t>Vulnerable to effects of ongoing workplace stress </a:t>
            </a:r>
          </a:p>
          <a:p>
            <a:pPr marL="861822" lvl="2" indent="-285750"/>
            <a:r>
              <a:rPr lang="en-US" sz="2400" dirty="0"/>
              <a:t>Effects of trauma exposure on staff</a:t>
            </a:r>
          </a:p>
          <a:p>
            <a:pPr marL="861822" lvl="2" indent="-285750"/>
            <a:r>
              <a:rPr lang="en-US" sz="2400" dirty="0"/>
              <a:t>Fiscal pressures</a:t>
            </a:r>
          </a:p>
          <a:p>
            <a:pPr marL="861822" lvl="2" indent="-285750"/>
            <a:r>
              <a:rPr lang="en-US" sz="2400" dirty="0"/>
              <a:t>Regulatory Responsibilities</a:t>
            </a:r>
          </a:p>
          <a:p>
            <a:pPr marL="861822" lvl="2" indent="-285750"/>
            <a:r>
              <a:rPr lang="en-US" sz="2400" dirty="0"/>
              <a:t>Loss (of sense of meaning, of co-workers, of leaders)</a:t>
            </a:r>
          </a:p>
          <a:p>
            <a:pPr marL="393192" lvl="1" indent="0">
              <a:buNone/>
            </a:pPr>
            <a:endParaRPr lang="en-US" dirty="0"/>
          </a:p>
        </p:txBody>
      </p:sp>
      <p:pic>
        <p:nvPicPr>
          <p:cNvPr id="7" name="Picture 6"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686" y="235632"/>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AB94945-FCF1-014A-AF51-891552C232EB}" type="slidenum">
              <a:rPr lang="en-US" smtClean="0"/>
              <a:t>35</a:t>
            </a:fld>
            <a:endParaRPr lang="en-US"/>
          </a:p>
        </p:txBody>
      </p:sp>
    </p:spTree>
    <p:extLst>
      <p:ext uri="{BB962C8B-B14F-4D97-AF65-F5344CB8AC3E}">
        <p14:creationId xmlns:p14="http://schemas.microsoft.com/office/powerpoint/2010/main" val="2077006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0843" y="663474"/>
            <a:ext cx="8959438" cy="972132"/>
          </a:xfrm>
        </p:spPr>
        <p:txBody>
          <a:bodyPr anchor="t">
            <a:normAutofit fontScale="90000"/>
          </a:bodyPr>
          <a:lstStyle/>
          <a:p>
            <a:pPr algn="ctr"/>
            <a:r>
              <a:rPr lang="en-US" altLang="en-US" dirty="0">
                <a:solidFill>
                  <a:schemeClr val="tx1"/>
                </a:solidFill>
              </a:rPr>
              <a:t>Trauma-Organized System</a:t>
            </a:r>
            <a:br>
              <a:rPr lang="en-US" altLang="en-US" dirty="0">
                <a:solidFill>
                  <a:schemeClr val="tx1"/>
                </a:solidFill>
              </a:rPr>
            </a:br>
            <a:br>
              <a:rPr lang="en-US" altLang="en-US" dirty="0">
                <a:solidFill>
                  <a:schemeClr val="tx1"/>
                </a:solidFill>
              </a:rPr>
            </a:br>
            <a:endParaRPr lang="en-US" sz="2700" i="1" dirty="0">
              <a:solidFill>
                <a:schemeClr val="tx1"/>
              </a:solidFill>
            </a:endParaRPr>
          </a:p>
        </p:txBody>
      </p:sp>
      <p:sp>
        <p:nvSpPr>
          <p:cNvPr id="2" name="Content Placeholder 1"/>
          <p:cNvSpPr>
            <a:spLocks noGrp="1"/>
          </p:cNvSpPr>
          <p:nvPr>
            <p:ph idx="1"/>
          </p:nvPr>
        </p:nvSpPr>
        <p:spPr>
          <a:xfrm>
            <a:off x="1866850" y="1448790"/>
            <a:ext cx="9687841" cy="5173578"/>
          </a:xfrm>
        </p:spPr>
        <p:txBody>
          <a:bodyPr anchor="b">
            <a:noAutofit/>
          </a:bodyPr>
          <a:lstStyle/>
          <a:p>
            <a:pPr marL="678942" lvl="1" indent="-285750"/>
            <a:endParaRPr lang="en-US" dirty="0"/>
          </a:p>
          <a:p>
            <a:pPr marL="678942" lvl="1" indent="-285750"/>
            <a:endParaRPr lang="en-US" dirty="0"/>
          </a:p>
          <a:p>
            <a:pPr marL="678942" lvl="1" indent="-285750"/>
            <a:endParaRPr lang="en-US" dirty="0"/>
          </a:p>
          <a:p>
            <a:pPr marL="678942" lvl="1" indent="-285750"/>
            <a:endParaRPr lang="en-US" dirty="0"/>
          </a:p>
          <a:p>
            <a:pPr marL="678942" lvl="1" indent="-285750"/>
            <a:endParaRPr lang="en-US" dirty="0"/>
          </a:p>
          <a:p>
            <a:pPr marL="678942" lvl="1" indent="-285750"/>
            <a:endParaRPr lang="en-US" dirty="0"/>
          </a:p>
          <a:p>
            <a:pPr marL="678942" lvl="1" indent="-285750"/>
            <a:endParaRPr lang="en-US" dirty="0"/>
          </a:p>
          <a:p>
            <a:pPr marL="678942" lvl="1" indent="-285750"/>
            <a:endParaRPr lang="en-US" dirty="0"/>
          </a:p>
          <a:p>
            <a:pPr marL="393192" lvl="1" indent="0">
              <a:buNone/>
            </a:pPr>
            <a:endParaRPr lang="en-US" dirty="0"/>
          </a:p>
          <a:p>
            <a:pPr marL="393192" lvl="1" indent="0">
              <a:buNone/>
            </a:pPr>
            <a:endParaRPr lang="en-US" dirty="0"/>
          </a:p>
          <a:p>
            <a:pPr marL="393192" lvl="1" indent="0">
              <a:buNone/>
            </a:pPr>
            <a:endParaRPr lang="en-US" dirty="0"/>
          </a:p>
          <a:p>
            <a:pPr marL="393192" lvl="1" indent="0">
              <a:buNone/>
            </a:pPr>
            <a:endParaRPr lang="en-US" dirty="0"/>
          </a:p>
          <a:p>
            <a:pPr marL="576072" lvl="2" indent="0">
              <a:buNone/>
            </a:pPr>
            <a:endParaRPr lang="en-US" sz="2400" dirty="0"/>
          </a:p>
          <a:p>
            <a:pPr marL="861822" lvl="2" indent="-285750"/>
            <a:endParaRPr lang="en-US" sz="2400" dirty="0"/>
          </a:p>
          <a:p>
            <a:pPr marL="576072" lvl="2" indent="0">
              <a:buNone/>
            </a:pPr>
            <a:r>
              <a:rPr lang="en-US" sz="2400" dirty="0"/>
              <a:t>Impact of Chronic Stress on a System:</a:t>
            </a:r>
          </a:p>
          <a:p>
            <a:pPr marL="576072" lvl="2" indent="0">
              <a:buNone/>
            </a:pPr>
            <a:endParaRPr lang="en-US" sz="2400" dirty="0"/>
          </a:p>
          <a:p>
            <a:pPr marL="918972" lvl="2" indent="-342900"/>
            <a:r>
              <a:rPr lang="en-US" sz="2400" dirty="0"/>
              <a:t>Unsafe</a:t>
            </a:r>
          </a:p>
          <a:p>
            <a:pPr marL="861822" lvl="2" indent="-285750"/>
            <a:r>
              <a:rPr lang="en-US" sz="2400" dirty="0"/>
              <a:t>Punitive</a:t>
            </a:r>
          </a:p>
          <a:p>
            <a:pPr marL="861822" lvl="2" indent="-285750"/>
            <a:r>
              <a:rPr lang="en-US" sz="2400" dirty="0"/>
              <a:t>Stuck</a:t>
            </a:r>
          </a:p>
          <a:p>
            <a:pPr marL="861822" lvl="2" indent="-285750"/>
            <a:r>
              <a:rPr lang="en-US" sz="2400" dirty="0" err="1"/>
              <a:t>Missionless</a:t>
            </a:r>
            <a:endParaRPr lang="en-US" sz="2400" dirty="0"/>
          </a:p>
          <a:p>
            <a:pPr marL="861822" lvl="2" indent="-285750"/>
            <a:r>
              <a:rPr lang="en-US" sz="2400" dirty="0"/>
              <a:t>Crisis Driven</a:t>
            </a:r>
          </a:p>
          <a:p>
            <a:pPr marL="861822" lvl="2" indent="-285750"/>
            <a:r>
              <a:rPr lang="en-US" sz="2400" dirty="0"/>
              <a:t>Fragmented</a:t>
            </a:r>
          </a:p>
          <a:p>
            <a:pPr marL="861822" lvl="2" indent="-285750"/>
            <a:r>
              <a:rPr lang="en-US" sz="2400" dirty="0"/>
              <a:t>Overwhelmed</a:t>
            </a:r>
          </a:p>
          <a:p>
            <a:pPr marL="861822" lvl="2" indent="-285750"/>
            <a:r>
              <a:rPr lang="en-US" sz="2400" dirty="0"/>
              <a:t>Valueless</a:t>
            </a:r>
          </a:p>
          <a:p>
            <a:pPr marL="861822" lvl="2" indent="-285750"/>
            <a:r>
              <a:rPr lang="en-US" sz="2400" dirty="0"/>
              <a:t>Directionless</a:t>
            </a:r>
          </a:p>
          <a:p>
            <a:pPr marL="393192" lvl="1" indent="0" algn="r">
              <a:buNone/>
            </a:pPr>
            <a:r>
              <a:rPr lang="en-US" sz="2000" i="1" dirty="0"/>
              <a:t>Sanctuary Model (Bloom &amp; </a:t>
            </a:r>
            <a:r>
              <a:rPr lang="en-US" sz="2000" i="1" dirty="0" err="1"/>
              <a:t>Farragher</a:t>
            </a:r>
            <a:r>
              <a:rPr lang="en-US" sz="2000" i="1" dirty="0"/>
              <a:t>, 2013)</a:t>
            </a:r>
          </a:p>
          <a:p>
            <a:pPr marL="393192" lvl="1" indent="0">
              <a:buNone/>
            </a:pPr>
            <a:endParaRPr lang="en-US" dirty="0"/>
          </a:p>
        </p:txBody>
      </p:sp>
      <p:pic>
        <p:nvPicPr>
          <p:cNvPr id="7" name="Picture 6"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686" y="235632"/>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AB94945-FCF1-014A-AF51-891552C232EB}" type="slidenum">
              <a:rPr lang="en-US" smtClean="0"/>
              <a:t>36</a:t>
            </a:fld>
            <a:endParaRPr lang="en-US"/>
          </a:p>
        </p:txBody>
      </p:sp>
    </p:spTree>
    <p:extLst>
      <p:ext uri="{BB962C8B-B14F-4D97-AF65-F5344CB8AC3E}">
        <p14:creationId xmlns:p14="http://schemas.microsoft.com/office/powerpoint/2010/main" val="2944746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C3249-D4E2-1A20-0119-305AC4B44BB9}"/>
              </a:ext>
            </a:extLst>
          </p:cNvPr>
          <p:cNvSpPr>
            <a:spLocks noGrp="1"/>
          </p:cNvSpPr>
          <p:nvPr>
            <p:ph type="sldNum" sz="quarter" idx="12"/>
          </p:nvPr>
        </p:nvSpPr>
        <p:spPr/>
        <p:txBody>
          <a:bodyPr/>
          <a:lstStyle/>
          <a:p>
            <a:fld id="{2AB94945-FCF1-014A-AF51-891552C232EB}" type="slidenum">
              <a:rPr lang="en-US" smtClean="0"/>
              <a:t>37</a:t>
            </a:fld>
            <a:endParaRPr lang="en-US"/>
          </a:p>
        </p:txBody>
      </p:sp>
      <p:sp>
        <p:nvSpPr>
          <p:cNvPr id="5" name="Title 4"/>
          <p:cNvSpPr>
            <a:spLocks noGrp="1"/>
          </p:cNvSpPr>
          <p:nvPr>
            <p:ph type="title"/>
          </p:nvPr>
        </p:nvSpPr>
        <p:spPr/>
        <p:txBody>
          <a:bodyPr>
            <a:normAutofit/>
          </a:bodyPr>
          <a:lstStyle/>
          <a:p>
            <a:pPr algn="ctr"/>
            <a:r>
              <a:rPr lang="en-GB" sz="3200" dirty="0"/>
              <a:t>Impact of Chronic Stress on the System (Examples)</a:t>
            </a:r>
          </a:p>
        </p:txBody>
      </p:sp>
      <p:sp>
        <p:nvSpPr>
          <p:cNvPr id="7" name="Content Placeholder 2"/>
          <p:cNvSpPr>
            <a:spLocks noGrp="1"/>
          </p:cNvSpPr>
          <p:nvPr>
            <p:ph sz="half" idx="1"/>
          </p:nvPr>
        </p:nvSpPr>
        <p:spPr>
          <a:xfrm>
            <a:off x="1401288" y="1591294"/>
            <a:ext cx="4694712" cy="5266706"/>
          </a:xfrm>
        </p:spPr>
        <p:txBody>
          <a:bodyPr>
            <a:normAutofit fontScale="70000" lnSpcReduction="20000"/>
          </a:bodyPr>
          <a:lstStyle/>
          <a:p>
            <a:pPr marL="0" indent="0">
              <a:buNone/>
            </a:pPr>
            <a:r>
              <a:rPr lang="en-US" b="1" dirty="0"/>
              <a:t>Emotion Management &amp; Unresolved Grief</a:t>
            </a:r>
          </a:p>
          <a:p>
            <a:pPr marL="400050" lvl="1" indent="0">
              <a:buNone/>
            </a:pPr>
            <a:r>
              <a:rPr lang="en-US" sz="2600" dirty="0"/>
              <a:t>“It feels like everything is a crisis.”</a:t>
            </a:r>
          </a:p>
          <a:p>
            <a:pPr marL="400050" lvl="1" indent="0">
              <a:buNone/>
            </a:pPr>
            <a:r>
              <a:rPr lang="en-US" sz="2600" dirty="0"/>
              <a:t>“There isn’t time or a way to acknowledge or manage the emotional impact of this work.”</a:t>
            </a:r>
          </a:p>
          <a:p>
            <a:pPr marL="400050" lvl="1" indent="0">
              <a:buNone/>
            </a:pPr>
            <a:r>
              <a:rPr lang="en-US" sz="2600" dirty="0"/>
              <a:t>“My co-worker/supervisor left and I feel lost and demoralized.”</a:t>
            </a:r>
          </a:p>
          <a:p>
            <a:pPr marL="400050" lvl="1" indent="0">
              <a:buNone/>
            </a:pPr>
            <a:endParaRPr lang="en-US" sz="2600" dirty="0"/>
          </a:p>
          <a:p>
            <a:pPr marL="0" indent="0">
              <a:buNone/>
            </a:pPr>
            <a:r>
              <a:rPr lang="en-US" b="1" dirty="0"/>
              <a:t>Organizational Learning Difficulties</a:t>
            </a:r>
          </a:p>
          <a:p>
            <a:pPr marL="457200" lvl="1" indent="0">
              <a:buNone/>
            </a:pPr>
            <a:r>
              <a:rPr lang="en-US" sz="2600" dirty="0"/>
              <a:t>“I can’t express any ideas that disagree with my manager/leadership.”</a:t>
            </a:r>
          </a:p>
          <a:p>
            <a:pPr marL="457200" lvl="1" indent="0">
              <a:buNone/>
            </a:pPr>
            <a:r>
              <a:rPr lang="en-US" sz="2600" dirty="0"/>
              <a:t>“Things are too stressful and there are too many crises to take time to listen to staff ideas.”</a:t>
            </a:r>
          </a:p>
          <a:p>
            <a:pPr marL="457200" lvl="1" indent="0">
              <a:buNone/>
            </a:pPr>
            <a:endParaRPr lang="en-US" sz="2600" dirty="0"/>
          </a:p>
          <a:p>
            <a:pPr marL="57150" indent="0">
              <a:buNone/>
            </a:pPr>
            <a:r>
              <a:rPr lang="en-US" b="1" dirty="0"/>
              <a:t>Miscommunication/Conflict</a:t>
            </a:r>
          </a:p>
          <a:p>
            <a:pPr marL="514350" lvl="3" indent="0">
              <a:buNone/>
            </a:pPr>
            <a:r>
              <a:rPr lang="en-US" altLang="en-US" sz="2600" dirty="0"/>
              <a:t>“Things are confusing and it feels like the different departments/teams don’t communicate with each other.”</a:t>
            </a:r>
          </a:p>
          <a:p>
            <a:pPr marL="514350" lvl="3" indent="0">
              <a:buNone/>
            </a:pPr>
            <a:r>
              <a:rPr lang="en-US" altLang="en-US" sz="2600" dirty="0"/>
              <a:t>“We can’t talk about real issues during meetings.”</a:t>
            </a:r>
          </a:p>
          <a:p>
            <a:pPr marL="57150" lvl="2" indent="0">
              <a:buNone/>
            </a:pPr>
            <a:endParaRPr lang="en-US" altLang="en-US" dirty="0"/>
          </a:p>
          <a:p>
            <a:pPr marL="57150" indent="0">
              <a:buNone/>
            </a:pPr>
            <a:endParaRPr lang="en-US" dirty="0"/>
          </a:p>
          <a:p>
            <a:endParaRPr lang="en-US" dirty="0"/>
          </a:p>
        </p:txBody>
      </p:sp>
      <p:sp>
        <p:nvSpPr>
          <p:cNvPr id="8" name="Content Placeholder 3"/>
          <p:cNvSpPr txBox="1">
            <a:spLocks/>
          </p:cNvSpPr>
          <p:nvPr/>
        </p:nvSpPr>
        <p:spPr>
          <a:xfrm>
            <a:off x="6248400" y="1591294"/>
            <a:ext cx="4997532" cy="526670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Clr>
                <a:srgbClr val="248EC2"/>
              </a:buClr>
              <a:buFont typeface="Arial" panose="020B0604020202020204" pitchFamily="34" charset="0"/>
              <a:buChar char="•"/>
              <a:defRPr sz="2800" kern="1200">
                <a:solidFill>
                  <a:srgbClr val="2038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48EC2"/>
              </a:buClr>
              <a:buFont typeface="Arial" panose="020B0604020202020204" pitchFamily="34" charset="0"/>
              <a:buChar char="•"/>
              <a:defRPr sz="2400" kern="1200">
                <a:solidFill>
                  <a:srgbClr val="2038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48EC2"/>
              </a:buClr>
              <a:buFont typeface="Arial" panose="020B0604020202020204" pitchFamily="34" charset="0"/>
              <a:buChar char="•"/>
              <a:defRPr sz="2000" kern="1200">
                <a:solidFill>
                  <a:srgbClr val="2038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Organizational </a:t>
            </a:r>
            <a:r>
              <a:rPr lang="en-US" b="1" dirty="0" err="1"/>
              <a:t>Hyperarousal</a:t>
            </a:r>
            <a:endParaRPr lang="en-US" b="1" dirty="0"/>
          </a:p>
          <a:p>
            <a:pPr marL="400050" lvl="1" indent="0">
              <a:buFont typeface="Arial" panose="020B0604020202020204" pitchFamily="34" charset="0"/>
              <a:buNone/>
            </a:pPr>
            <a:r>
              <a:rPr lang="en-US" sz="2600" dirty="0"/>
              <a:t>“I am always afraid something bad</a:t>
            </a:r>
          </a:p>
          <a:p>
            <a:pPr marL="400050" lvl="1" indent="0">
              <a:buFont typeface="Arial" panose="020B0604020202020204" pitchFamily="34" charset="0"/>
              <a:buNone/>
            </a:pPr>
            <a:r>
              <a:rPr lang="en-US" sz="2600" dirty="0"/>
              <a:t>will happen at work.”</a:t>
            </a:r>
          </a:p>
          <a:p>
            <a:pPr marL="400050" lvl="1" indent="0">
              <a:buFont typeface="Arial" panose="020B0604020202020204" pitchFamily="34" charset="0"/>
              <a:buNone/>
            </a:pPr>
            <a:r>
              <a:rPr lang="en-US" sz="2600" dirty="0"/>
              <a:t>“When there is a crisis, everyone reacts quickly with strong emotions.”</a:t>
            </a:r>
          </a:p>
          <a:p>
            <a:pPr marL="400050" lvl="1" indent="0">
              <a:buFont typeface="Arial" panose="020B0604020202020204" pitchFamily="34" charset="0"/>
              <a:buNone/>
            </a:pPr>
            <a:r>
              <a:rPr lang="it-IT" sz="2600" dirty="0"/>
              <a:t>“I keep seeing problems with participants and co-workers, not strengths or positives.”</a:t>
            </a:r>
          </a:p>
          <a:p>
            <a:pPr marL="400050" lvl="1" indent="0">
              <a:buFont typeface="Arial" panose="020B0604020202020204" pitchFamily="34" charset="0"/>
              <a:buNone/>
            </a:pPr>
            <a:r>
              <a:rPr lang="it-IT" sz="2600" dirty="0"/>
              <a:t>“I feel too unsafe at work to try new things or learn new skills – it feels risky.”</a:t>
            </a:r>
          </a:p>
          <a:p>
            <a:pPr marL="400050" lvl="1" indent="0">
              <a:buFont typeface="Arial" panose="020B0604020202020204" pitchFamily="34" charset="0"/>
              <a:buNone/>
            </a:pPr>
            <a:endParaRPr lang="it-IT" sz="1500" dirty="0"/>
          </a:p>
          <a:p>
            <a:pPr marL="0" indent="0">
              <a:buFont typeface="Arial" panose="020B0604020202020204" pitchFamily="34" charset="0"/>
              <a:buNone/>
            </a:pPr>
            <a:r>
              <a:rPr lang="en-US" b="1" dirty="0"/>
              <a:t>Organizational Injustice</a:t>
            </a:r>
          </a:p>
          <a:p>
            <a:pPr marL="400050" lvl="1" indent="0">
              <a:buFont typeface="Arial" panose="020B0604020202020204" pitchFamily="34" charset="0"/>
              <a:buNone/>
            </a:pPr>
            <a:r>
              <a:rPr lang="en-US" sz="2600" dirty="0"/>
              <a:t>“Things are really hierarchical and I will get in trouble if I speak up.”</a:t>
            </a:r>
          </a:p>
          <a:p>
            <a:pPr marL="400050" lvl="1" indent="0">
              <a:buFont typeface="Arial" panose="020B0604020202020204" pitchFamily="34" charset="0"/>
              <a:buNone/>
            </a:pPr>
            <a:r>
              <a:rPr lang="en-US" sz="2600" dirty="0"/>
              <a:t>“It feels too risky to let go of our hierarchy and change anything.”</a:t>
            </a:r>
          </a:p>
          <a:p>
            <a:pPr marL="400050" lvl="1" indent="0">
              <a:buFont typeface="Arial" panose="020B0604020202020204" pitchFamily="34" charset="0"/>
              <a:buNone/>
            </a:pPr>
            <a:endParaRPr lang="en-US" sz="2000" dirty="0"/>
          </a:p>
          <a:p>
            <a:pPr marL="400050" lvl="1" indent="0">
              <a:buFont typeface="Arial" panose="020B0604020202020204" pitchFamily="34" charset="0"/>
              <a:buNone/>
            </a:pPr>
            <a:endParaRPr lang="en-US" sz="2000" i="1" dirty="0"/>
          </a:p>
          <a:p>
            <a:pPr marL="400050" lvl="1" indent="0">
              <a:buFont typeface="Arial" panose="020B0604020202020204" pitchFamily="34" charset="0"/>
              <a:buNone/>
            </a:pPr>
            <a:endParaRPr lang="en-US" sz="2000" i="1" dirty="0"/>
          </a:p>
          <a:p>
            <a:pPr marL="400050" lvl="1" indent="0">
              <a:buFont typeface="Arial" panose="020B0604020202020204" pitchFamily="34" charset="0"/>
              <a:buNone/>
            </a:pPr>
            <a:endParaRPr lang="en-US" sz="2000" i="1" dirty="0"/>
          </a:p>
          <a:p>
            <a:pPr marL="400050" lvl="1" indent="0">
              <a:buFont typeface="Arial" panose="020B0604020202020204" pitchFamily="34" charset="0"/>
              <a:buNone/>
            </a:pPr>
            <a:endParaRPr lang="en-US" sz="2000" i="1" dirty="0"/>
          </a:p>
          <a:p>
            <a:pPr marL="400050" lvl="1" indent="0" algn="r">
              <a:buFont typeface="Arial" panose="020B0604020202020204" pitchFamily="34" charset="0"/>
              <a:buNone/>
            </a:pPr>
            <a:r>
              <a:rPr lang="en-US" sz="2000" i="1" dirty="0"/>
              <a:t>(Sanctuary Model, Bloom &amp; </a:t>
            </a:r>
            <a:r>
              <a:rPr lang="en-US" sz="2000" i="1" dirty="0" err="1"/>
              <a:t>Farragher</a:t>
            </a:r>
            <a:r>
              <a:rPr lang="en-US" sz="2000" i="1" dirty="0"/>
              <a:t>, 2013)</a:t>
            </a:r>
          </a:p>
        </p:txBody>
      </p:sp>
      <p:pic>
        <p:nvPicPr>
          <p:cNvPr id="9" name="Picture 8"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486" y="79234"/>
            <a:ext cx="1523952" cy="4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1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C3249-D4E2-1A20-0119-305AC4B44BB9}"/>
              </a:ext>
            </a:extLst>
          </p:cNvPr>
          <p:cNvSpPr>
            <a:spLocks noGrp="1"/>
          </p:cNvSpPr>
          <p:nvPr>
            <p:ph type="sldNum" sz="quarter" idx="12"/>
          </p:nvPr>
        </p:nvSpPr>
        <p:spPr/>
        <p:txBody>
          <a:bodyPr/>
          <a:lstStyle/>
          <a:p>
            <a:fld id="{2AB94945-FCF1-014A-AF51-891552C232EB}" type="slidenum">
              <a:rPr lang="en-US" smtClean="0"/>
              <a:t>38</a:t>
            </a:fld>
            <a:endParaRPr lang="en-US"/>
          </a:p>
        </p:txBody>
      </p:sp>
      <p:sp>
        <p:nvSpPr>
          <p:cNvPr id="6" name="Title 1">
            <a:extLst>
              <a:ext uri="{FF2B5EF4-FFF2-40B4-BE49-F238E27FC236}">
                <a16:creationId xmlns:a16="http://schemas.microsoft.com/office/drawing/2014/main" id="{61E48D77-419E-4094-7484-D907ECE3E774}"/>
              </a:ext>
            </a:extLst>
          </p:cNvPr>
          <p:cNvSpPr>
            <a:spLocks noGrp="1"/>
          </p:cNvSpPr>
          <p:nvPr>
            <p:ph type="title"/>
          </p:nvPr>
        </p:nvSpPr>
        <p:spPr>
          <a:xfrm>
            <a:off x="816430" y="304801"/>
            <a:ext cx="5181146" cy="1385888"/>
          </a:xfrm>
        </p:spPr>
        <p:txBody>
          <a:bodyPr>
            <a:normAutofit/>
          </a:bodyPr>
          <a:lstStyle/>
          <a:p>
            <a:r>
              <a:rPr lang="en-US" sz="3600" dirty="0">
                <a:solidFill>
                  <a:srgbClr val="000000"/>
                </a:solidFill>
              </a:rPr>
              <a:t>How do we care for Manny?</a:t>
            </a:r>
            <a:endParaRPr lang="en-US" sz="3600" dirty="0"/>
          </a:p>
        </p:txBody>
      </p:sp>
      <p:sp>
        <p:nvSpPr>
          <p:cNvPr id="7" name="Text Placeholder 2">
            <a:extLst>
              <a:ext uri="{FF2B5EF4-FFF2-40B4-BE49-F238E27FC236}">
                <a16:creationId xmlns:a16="http://schemas.microsoft.com/office/drawing/2014/main" id="{3159F90C-1ACF-169E-AFF6-C7C36D3C427F}"/>
              </a:ext>
            </a:extLst>
          </p:cNvPr>
          <p:cNvSpPr txBox="1">
            <a:spLocks/>
          </p:cNvSpPr>
          <p:nvPr/>
        </p:nvSpPr>
        <p:spPr>
          <a:xfrm>
            <a:off x="839788" y="1681163"/>
            <a:ext cx="5157787"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48EC2"/>
              </a:buClr>
              <a:buFont typeface="Arial" panose="020B0604020202020204" pitchFamily="34" charset="0"/>
              <a:buChar char="•"/>
              <a:defRPr sz="2800" kern="1200">
                <a:solidFill>
                  <a:srgbClr val="2038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48EC2"/>
              </a:buClr>
              <a:buFont typeface="Arial" panose="020B0604020202020204" pitchFamily="34" charset="0"/>
              <a:buChar char="•"/>
              <a:defRPr sz="2400" kern="1200">
                <a:solidFill>
                  <a:srgbClr val="2038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48EC2"/>
              </a:buClr>
              <a:buFont typeface="Arial" panose="020B0604020202020204" pitchFamily="34" charset="0"/>
              <a:buChar char="•"/>
              <a:defRPr sz="2000" kern="1200">
                <a:solidFill>
                  <a:srgbClr val="2038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48EC2"/>
              </a:buClr>
              <a:buFont typeface="Arial" panose="020B0604020202020204" pitchFamily="34" charset="0"/>
              <a:buChar char="•"/>
              <a:defRPr sz="1800" kern="1200">
                <a:solidFill>
                  <a:srgbClr val="2038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00"/>
                </a:solidFill>
              </a:rPr>
              <a:t>How do we care for the systems caring for Manny?</a:t>
            </a:r>
            <a:endParaRPr lang="en-US" dirty="0"/>
          </a:p>
        </p:txBody>
      </p:sp>
      <p:sp>
        <p:nvSpPr>
          <p:cNvPr id="8" name="Content Placeholder 3">
            <a:extLst>
              <a:ext uri="{FF2B5EF4-FFF2-40B4-BE49-F238E27FC236}">
                <a16:creationId xmlns:a16="http://schemas.microsoft.com/office/drawing/2014/main" id="{0BC0E046-4341-36A8-B65A-07210E8B3921}"/>
              </a:ext>
            </a:extLst>
          </p:cNvPr>
          <p:cNvSpPr>
            <a:spLocks noGrp="1"/>
          </p:cNvSpPr>
          <p:nvPr>
            <p:ph sz="half" idx="4294967295"/>
          </p:nvPr>
        </p:nvSpPr>
        <p:spPr>
          <a:xfrm>
            <a:off x="839788" y="3006726"/>
            <a:ext cx="5157787" cy="2895310"/>
          </a:xfrm>
          <a:prstGeom prst="rect">
            <a:avLst/>
          </a:prstGeom>
        </p:spPr>
        <p:txBody>
          <a:bodyPr>
            <a:normAutofit fontScale="85000" lnSpcReduction="10000"/>
          </a:bodyPr>
          <a:lstStyle/>
          <a:p>
            <a:r>
              <a:rPr lang="en-US" dirty="0">
                <a:solidFill>
                  <a:srgbClr val="000000"/>
                </a:solidFill>
              </a:rPr>
              <a:t>What is the most helpful way for service providers (healthcare, mental health, school, etc.) to work with Manny and his family?</a:t>
            </a:r>
          </a:p>
          <a:p>
            <a:endParaRPr lang="en-US" dirty="0">
              <a:solidFill>
                <a:srgbClr val="000000"/>
              </a:solidFill>
            </a:endParaRPr>
          </a:p>
          <a:p>
            <a:r>
              <a:rPr lang="en-US" dirty="0">
                <a:solidFill>
                  <a:srgbClr val="000000"/>
                </a:solidFill>
              </a:rPr>
              <a:t>What can these systems do to care for themselves, in order to better serve Manny and his family?</a:t>
            </a:r>
          </a:p>
          <a:p>
            <a:endParaRPr lang="en-US" dirty="0"/>
          </a:p>
        </p:txBody>
      </p:sp>
      <p:pic>
        <p:nvPicPr>
          <p:cNvPr id="9" name="Picture 2" descr="Remembering Trauma: Connecting the Dots Between Complex Trauma and  Misdiagnosis in Youth – Fostering Families Today">
            <a:extLst>
              <a:ext uri="{FF2B5EF4-FFF2-40B4-BE49-F238E27FC236}">
                <a16:creationId xmlns:a16="http://schemas.microsoft.com/office/drawing/2014/main" id="{2874FE54-5929-039A-B020-EFD184691802}"/>
              </a:ext>
            </a:extLst>
          </p:cNvPr>
          <p:cNvPicPr>
            <a:picLocks noGrp="1" noChangeAspect="1" noChangeArrowheads="1"/>
          </p:cNvPicPr>
          <p:nvPr>
            <p:ph sz="quarter" idx="4294967295"/>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6542313" y="955563"/>
            <a:ext cx="4828040" cy="385592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D0E5DF38-585C-CA1A-28BD-F9F5D70B4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343" y="5203372"/>
            <a:ext cx="4423778" cy="86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591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04042"/>
            <a:ext cx="7290054" cy="1014984"/>
          </a:xfrm>
        </p:spPr>
        <p:txBody>
          <a:bodyPr>
            <a:normAutofit/>
          </a:bodyPr>
          <a:lstStyle/>
          <a:p>
            <a:pPr algn="ctr"/>
            <a:r>
              <a:rPr lang="en-US" dirty="0"/>
              <a:t>Trauma-Informed Care</a:t>
            </a:r>
          </a:p>
        </p:txBody>
      </p:sp>
      <p:sp>
        <p:nvSpPr>
          <p:cNvPr id="3" name="Content Placeholder 2"/>
          <p:cNvSpPr>
            <a:spLocks noGrp="1"/>
          </p:cNvSpPr>
          <p:nvPr>
            <p:ph idx="1"/>
          </p:nvPr>
        </p:nvSpPr>
        <p:spPr>
          <a:xfrm>
            <a:off x="2292096" y="1793174"/>
            <a:ext cx="9238844" cy="4836226"/>
          </a:xfrm>
        </p:spPr>
        <p:txBody>
          <a:bodyPr>
            <a:normAutofit fontScale="85000" lnSpcReduction="20000"/>
          </a:bodyPr>
          <a:lstStyle/>
          <a:p>
            <a:pPr marL="0" indent="0">
              <a:buNone/>
            </a:pPr>
            <a:r>
              <a:rPr lang="en-US" sz="2600" dirty="0"/>
              <a:t>A program, organization, or system that is trauma informed:  </a:t>
            </a:r>
          </a:p>
          <a:p>
            <a:pPr marL="0" indent="0">
              <a:buNone/>
            </a:pPr>
            <a:r>
              <a:rPr lang="en-US" sz="2600" dirty="0"/>
              <a:t> </a:t>
            </a:r>
          </a:p>
          <a:p>
            <a:pPr marL="0" indent="0">
              <a:buNone/>
            </a:pPr>
            <a:r>
              <a:rPr lang="en-US" sz="2600" b="1" dirty="0"/>
              <a:t>Realizes</a:t>
            </a:r>
            <a:r>
              <a:rPr lang="en-US" sz="2600" dirty="0"/>
              <a:t> the widespread impact of trauma and understand potential paths for recovery; </a:t>
            </a:r>
          </a:p>
          <a:p>
            <a:pPr marL="0" indent="0">
              <a:buNone/>
            </a:pPr>
            <a:endParaRPr lang="en-US" sz="2600" dirty="0"/>
          </a:p>
          <a:p>
            <a:pPr marL="0" indent="0">
              <a:buNone/>
            </a:pPr>
            <a:r>
              <a:rPr lang="en-US" sz="2600" b="1" dirty="0"/>
              <a:t>Recognizes</a:t>
            </a:r>
            <a:r>
              <a:rPr lang="en-US" sz="2600" dirty="0"/>
              <a:t> the signs and symptoms of trauma in clients, families, staff, and others involved with the system;  </a:t>
            </a:r>
          </a:p>
          <a:p>
            <a:pPr marL="0" indent="0">
              <a:buNone/>
            </a:pPr>
            <a:r>
              <a:rPr lang="en-US" sz="2600" dirty="0"/>
              <a:t> </a:t>
            </a:r>
          </a:p>
          <a:p>
            <a:pPr marL="0" indent="0">
              <a:buNone/>
            </a:pPr>
            <a:r>
              <a:rPr lang="en-US" sz="2600" b="1" dirty="0"/>
              <a:t>Responds</a:t>
            </a:r>
            <a:r>
              <a:rPr lang="en-US" sz="2600" dirty="0"/>
              <a:t> by fully integrating knowledge about trauma into policies, procedures, and practices; and seeks to actively </a:t>
            </a:r>
            <a:r>
              <a:rPr lang="en-US" sz="2600" b="1" dirty="0"/>
              <a:t>resist</a:t>
            </a:r>
            <a:r>
              <a:rPr lang="en-US" sz="2600" dirty="0"/>
              <a:t> re-traumatization”   </a:t>
            </a:r>
          </a:p>
          <a:p>
            <a:pPr marL="0" indent="0">
              <a:buNone/>
            </a:pPr>
            <a:r>
              <a:rPr lang="en-US" dirty="0"/>
              <a:t> </a:t>
            </a:r>
          </a:p>
          <a:p>
            <a:pPr marL="0" indent="0" algn="r">
              <a:buNone/>
            </a:pPr>
            <a:r>
              <a:rPr lang="en-US" dirty="0"/>
              <a:t>	</a:t>
            </a:r>
            <a:r>
              <a:rPr lang="en-US" sz="2400" i="1" dirty="0"/>
              <a:t>Substance Abuse Mental Health Administration (SAMHSA, 2014)</a:t>
            </a:r>
            <a:endParaRPr lang="en-US" sz="2400" dirty="0"/>
          </a:p>
          <a:p>
            <a:pPr marL="0" indent="0">
              <a:buNone/>
            </a:pPr>
            <a:r>
              <a:rPr lang="en-US" dirty="0"/>
              <a:t> </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AB94945-FCF1-014A-AF51-891552C232EB}" type="slidenum">
              <a:rPr lang="en-US" smtClean="0"/>
              <a:t>39</a:t>
            </a:fld>
            <a:endParaRPr lang="en-US"/>
          </a:p>
        </p:txBody>
      </p:sp>
    </p:spTree>
    <p:extLst>
      <p:ext uri="{BB962C8B-B14F-4D97-AF65-F5344CB8AC3E}">
        <p14:creationId xmlns:p14="http://schemas.microsoft.com/office/powerpoint/2010/main" val="209282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2CB9-04F6-2249-DB52-1C639A916E9D}"/>
              </a:ext>
            </a:extLst>
          </p:cNvPr>
          <p:cNvSpPr>
            <a:spLocks noGrp="1"/>
          </p:cNvSpPr>
          <p:nvPr>
            <p:ph type="title"/>
          </p:nvPr>
        </p:nvSpPr>
        <p:spPr/>
        <p:txBody>
          <a:bodyPr/>
          <a:lstStyle/>
          <a:p>
            <a:pPr algn="ctr"/>
            <a:r>
              <a:rPr lang="en-US" dirty="0"/>
              <a:t>How We Work with MCOs</a:t>
            </a:r>
          </a:p>
        </p:txBody>
      </p:sp>
      <p:sp>
        <p:nvSpPr>
          <p:cNvPr id="3" name="Content Placeholder 2">
            <a:extLst>
              <a:ext uri="{FF2B5EF4-FFF2-40B4-BE49-F238E27FC236}">
                <a16:creationId xmlns:a16="http://schemas.microsoft.com/office/drawing/2014/main" id="{35ABB41A-B9B3-47FD-6347-E87AD17C1562}"/>
              </a:ext>
            </a:extLst>
          </p:cNvPr>
          <p:cNvSpPr>
            <a:spLocks noGrp="1"/>
          </p:cNvSpPr>
          <p:nvPr>
            <p:ph idx="1"/>
          </p:nvPr>
        </p:nvSpPr>
        <p:spPr>
          <a:noFill/>
        </p:spPr>
        <p:txBody>
          <a:bodyPr>
            <a:normAutofit/>
          </a:bodyPr>
          <a:lstStyle/>
          <a:p>
            <a:r>
              <a:rPr lang="en-US" sz="2400" dirty="0"/>
              <a:t>90% Medicaid (including MMC); contracted with all MCOs</a:t>
            </a:r>
          </a:p>
          <a:p>
            <a:r>
              <a:rPr lang="en-US" sz="2400" dirty="0"/>
              <a:t>Provided trauma-informed care training to Aetna </a:t>
            </a:r>
            <a:r>
              <a:rPr lang="en-US" sz="2400" dirty="0">
                <a:latin typeface="Calibri" panose="020F0502020204030204" pitchFamily="34" charset="0"/>
                <a:ea typeface="Calibri" panose="020F0502020204030204" pitchFamily="34" charset="0"/>
              </a:rPr>
              <a:t>High Needs Children and Community Health Worker care management teams</a:t>
            </a:r>
          </a:p>
          <a:p>
            <a:r>
              <a:rPr lang="en-US" sz="2400" dirty="0">
                <a:latin typeface="Calibri" panose="020F0502020204030204" pitchFamily="34" charset="0"/>
                <a:ea typeface="Calibri" panose="020F0502020204030204" pitchFamily="34" charset="0"/>
              </a:rPr>
              <a:t>NCQA certified patient-centered medical home; provide care coordination to over 1,500 County Care enrollees</a:t>
            </a:r>
          </a:p>
          <a:p>
            <a:r>
              <a:rPr lang="en-US" sz="2400" dirty="0">
                <a:latin typeface="Calibri" panose="020F0502020204030204" pitchFamily="34" charset="0"/>
                <a:ea typeface="Calibri" panose="020F0502020204030204" pitchFamily="34" charset="0"/>
              </a:rPr>
              <a:t>If you have questions, opportunities to partner with us, or would like to visit, please contact Amy Lulich, Director of Outreach and Business Development, </a:t>
            </a:r>
            <a:r>
              <a:rPr lang="en-US" sz="2400" dirty="0">
                <a:latin typeface="Calibri" panose="020F0502020204030204" pitchFamily="34" charset="0"/>
                <a:ea typeface="Calibri" panose="020F0502020204030204" pitchFamily="34" charset="0"/>
                <a:hlinkClick r:id="rId3"/>
              </a:rPr>
              <a:t>alulich@larabida.org</a:t>
            </a:r>
            <a:r>
              <a:rPr lang="en-US" sz="2400" dirty="0">
                <a:latin typeface="Calibri" panose="020F0502020204030204" pitchFamily="34" charset="0"/>
                <a:ea typeface="Calibri" panose="020F0502020204030204" pitchFamily="34" charset="0"/>
              </a:rPr>
              <a:t> or 773-753-8643.</a:t>
            </a:r>
          </a:p>
          <a:p>
            <a:endParaRPr lang="en-US" sz="2400" dirty="0"/>
          </a:p>
        </p:txBody>
      </p:sp>
      <p:pic>
        <p:nvPicPr>
          <p:cNvPr id="4" name="Picture 3" descr="A close up of a sign&#10;&#10;Description generated with very high confidence">
            <a:extLst>
              <a:ext uri="{FF2B5EF4-FFF2-40B4-BE49-F238E27FC236}">
                <a16:creationId xmlns:a16="http://schemas.microsoft.com/office/drawing/2014/main" id="{605625AE-4D80-4C0D-BED9-90785B493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0181" y="140895"/>
            <a:ext cx="1548450" cy="43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AB94945-FCF1-014A-AF51-891552C232EB}" type="slidenum">
              <a:rPr lang="en-US" smtClean="0"/>
              <a:t>4</a:t>
            </a:fld>
            <a:endParaRPr lang="en-US"/>
          </a:p>
        </p:txBody>
      </p:sp>
    </p:spTree>
    <p:extLst>
      <p:ext uri="{BB962C8B-B14F-4D97-AF65-F5344CB8AC3E}">
        <p14:creationId xmlns:p14="http://schemas.microsoft.com/office/powerpoint/2010/main" val="266640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8EEB-AC56-90FD-3024-2ACDB571C41F}"/>
              </a:ext>
            </a:extLst>
          </p:cNvPr>
          <p:cNvSpPr>
            <a:spLocks noGrp="1"/>
          </p:cNvSpPr>
          <p:nvPr>
            <p:ph type="title"/>
          </p:nvPr>
        </p:nvSpPr>
        <p:spPr>
          <a:xfrm>
            <a:off x="838200" y="365126"/>
            <a:ext cx="10515600" cy="952046"/>
          </a:xfrm>
        </p:spPr>
        <p:txBody>
          <a:bodyPr/>
          <a:lstStyle/>
          <a:p>
            <a:pPr algn="ctr"/>
            <a:r>
              <a:rPr lang="en-US" dirty="0">
                <a:solidFill>
                  <a:schemeClr val="tx1"/>
                </a:solidFill>
              </a:rPr>
              <a:t>Overarching Principles</a:t>
            </a:r>
          </a:p>
        </p:txBody>
      </p:sp>
      <p:sp>
        <p:nvSpPr>
          <p:cNvPr id="4" name="Slide Number Placeholder 3">
            <a:extLst>
              <a:ext uri="{FF2B5EF4-FFF2-40B4-BE49-F238E27FC236}">
                <a16:creationId xmlns:a16="http://schemas.microsoft.com/office/drawing/2014/main" id="{726C3249-D4E2-1A20-0119-305AC4B44BB9}"/>
              </a:ext>
            </a:extLst>
          </p:cNvPr>
          <p:cNvSpPr>
            <a:spLocks noGrp="1"/>
          </p:cNvSpPr>
          <p:nvPr>
            <p:ph type="sldNum" sz="quarter" idx="12"/>
          </p:nvPr>
        </p:nvSpPr>
        <p:spPr/>
        <p:txBody>
          <a:bodyPr/>
          <a:lstStyle/>
          <a:p>
            <a:fld id="{2AB94945-FCF1-014A-AF51-891552C232EB}" type="slidenum">
              <a:rPr lang="en-US" smtClean="0"/>
              <a:t>40</a:t>
            </a:fld>
            <a:endParaRPr lang="en-US"/>
          </a:p>
        </p:txBody>
      </p:sp>
      <p:graphicFrame>
        <p:nvGraphicFramePr>
          <p:cNvPr id="8" name="Content Placeholder 2">
            <a:extLst>
              <a:ext uri="{FF2B5EF4-FFF2-40B4-BE49-F238E27FC236}">
                <a16:creationId xmlns:a16="http://schemas.microsoft.com/office/drawing/2014/main" id="{7DE7DD8D-B5F4-4C03-BE1A-F806A6E2802A}"/>
              </a:ext>
            </a:extLst>
          </p:cNvPr>
          <p:cNvGraphicFramePr>
            <a:graphicFrameLocks noGrp="1"/>
          </p:cNvGraphicFramePr>
          <p:nvPr>
            <p:ph idx="1"/>
            <p:extLst>
              <p:ext uri="{D42A27DB-BD31-4B8C-83A1-F6EECF244321}">
                <p14:modId xmlns:p14="http://schemas.microsoft.com/office/powerpoint/2010/main" val="2661187289"/>
              </p:ext>
            </p:extLst>
          </p:nvPr>
        </p:nvGraphicFramePr>
        <p:xfrm>
          <a:off x="3396343" y="1317171"/>
          <a:ext cx="5698175" cy="539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8219375" y="6116357"/>
            <a:ext cx="2004784" cy="323165"/>
          </a:xfrm>
          <a:prstGeom prst="rect">
            <a:avLst/>
          </a:prstGeom>
          <a:noFill/>
        </p:spPr>
        <p:txBody>
          <a:bodyPr wrap="square" rtlCol="0">
            <a:spAutoFit/>
          </a:bodyPr>
          <a:lstStyle/>
          <a:p>
            <a:pPr algn="r">
              <a:defRPr/>
            </a:pPr>
            <a:r>
              <a:rPr lang="en-US" sz="1500" i="1" dirty="0">
                <a:solidFill>
                  <a:prstClr val="black"/>
                </a:solidFill>
                <a:latin typeface="Tw Cen MT" panose="020B0602020104020603"/>
              </a:rPr>
              <a:t>(SAMHSA, 2014)</a:t>
            </a:r>
            <a:endParaRPr lang="en-US" sz="1500" dirty="0">
              <a:solidFill>
                <a:prstClr val="black"/>
              </a:solidFill>
              <a:latin typeface="Tw Cen MT" panose="020B0602020104020603"/>
            </a:endParaRPr>
          </a:p>
        </p:txBody>
      </p:sp>
      <p:pic>
        <p:nvPicPr>
          <p:cNvPr id="10" name="Picture 9"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2256" y="54043"/>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832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7361"/>
          </a:xfrm>
        </p:spPr>
        <p:txBody>
          <a:bodyPr>
            <a:normAutofit fontScale="90000"/>
          </a:bodyPr>
          <a:lstStyle/>
          <a:p>
            <a:pPr algn="ctr"/>
            <a:br>
              <a:rPr lang="en-US" sz="2800" dirty="0"/>
            </a:br>
            <a:r>
              <a:rPr lang="en-US" sz="2800" dirty="0"/>
              <a:t>Six Core Components of Complex Trauma Intervention </a:t>
            </a:r>
            <a:br>
              <a:rPr lang="en-US" sz="2800" dirty="0"/>
            </a:br>
            <a:endParaRPr lang="en-US" sz="2800" dirty="0"/>
          </a:p>
        </p:txBody>
      </p:sp>
      <p:graphicFrame>
        <p:nvGraphicFramePr>
          <p:cNvPr id="16" name="Content Placeholder 2">
            <a:extLst>
              <a:ext uri="{FF2B5EF4-FFF2-40B4-BE49-F238E27FC236}">
                <a16:creationId xmlns:a16="http://schemas.microsoft.com/office/drawing/2014/main" id="{F62A5DA4-B035-49E8-ADE8-B93A87655707}"/>
              </a:ext>
            </a:extLst>
          </p:cNvPr>
          <p:cNvGraphicFramePr>
            <a:graphicFrameLocks noGrp="1"/>
          </p:cNvGraphicFramePr>
          <p:nvPr>
            <p:ph idx="1"/>
            <p:extLst>
              <p:ext uri="{D42A27DB-BD31-4B8C-83A1-F6EECF244321}">
                <p14:modId xmlns:p14="http://schemas.microsoft.com/office/powerpoint/2010/main" val="344984852"/>
              </p:ext>
            </p:extLst>
          </p:nvPr>
        </p:nvGraphicFramePr>
        <p:xfrm>
          <a:off x="1240971" y="1240971"/>
          <a:ext cx="9579429" cy="554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991601" y="5858494"/>
            <a:ext cx="1915886" cy="830997"/>
          </a:xfrm>
          <a:prstGeom prst="rect">
            <a:avLst/>
          </a:prstGeom>
          <a:noFill/>
        </p:spPr>
        <p:txBody>
          <a:bodyPr wrap="square" rtlCol="0">
            <a:spAutoFit/>
          </a:bodyPr>
          <a:lstStyle/>
          <a:p>
            <a:pPr>
              <a:defRPr/>
            </a:pPr>
            <a:endParaRPr lang="en-US" sz="1600" i="1" dirty="0">
              <a:solidFill>
                <a:prstClr val="black"/>
              </a:solidFill>
              <a:latin typeface="Tw Cen MT" panose="020B0602020104020603"/>
            </a:endParaRPr>
          </a:p>
          <a:p>
            <a:pPr algn="r">
              <a:defRPr/>
            </a:pPr>
            <a:r>
              <a:rPr lang="en-US" sz="1600" i="1" dirty="0">
                <a:solidFill>
                  <a:prstClr val="black"/>
                </a:solidFill>
                <a:latin typeface="Tw Cen MT" panose="020B0602020104020603"/>
              </a:rPr>
              <a:t>(Cook, et al., 2005)</a:t>
            </a:r>
            <a:endParaRPr lang="en-US" sz="1600" dirty="0">
              <a:solidFill>
                <a:prstClr val="black"/>
              </a:solidFill>
              <a:latin typeface="Tw Cen MT" panose="020B0602020104020603"/>
            </a:endParaRPr>
          </a:p>
          <a:p>
            <a:pPr>
              <a:defRPr/>
            </a:pPr>
            <a:endParaRPr lang="en-US" sz="1600" dirty="0">
              <a:solidFill>
                <a:prstClr val="black"/>
              </a:solidFill>
              <a:latin typeface="Tw Cen MT" panose="020B0602020104020603"/>
            </a:endParaRPr>
          </a:p>
        </p:txBody>
      </p:sp>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AB94945-FCF1-014A-AF51-891552C232EB}" type="slidenum">
              <a:rPr lang="en-US" smtClean="0"/>
              <a:t>41</a:t>
            </a:fld>
            <a:endParaRPr lang="en-US"/>
          </a:p>
        </p:txBody>
      </p:sp>
    </p:spTree>
    <p:extLst>
      <p:ext uri="{BB962C8B-B14F-4D97-AF65-F5344CB8AC3E}">
        <p14:creationId xmlns:p14="http://schemas.microsoft.com/office/powerpoint/2010/main" val="1195986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281" y="504042"/>
            <a:ext cx="10153402" cy="1499616"/>
          </a:xfrm>
        </p:spPr>
        <p:txBody>
          <a:bodyPr>
            <a:normAutofit fontScale="90000"/>
          </a:bodyPr>
          <a:lstStyle/>
          <a:p>
            <a:pPr algn="ctr"/>
            <a:r>
              <a:rPr lang="en-US" sz="2800" dirty="0"/>
              <a:t>NCTSN RESOURCE:</a:t>
            </a:r>
            <a:br>
              <a:rPr lang="en-US" sz="2800" dirty="0"/>
            </a:br>
            <a:r>
              <a:rPr lang="en-US" sz="2800" b="0" dirty="0"/>
              <a:t>“Being Anti-Racist is Central to Trauma-Informed Care: Principles of An Anti-Racist, Trauma-Informed Organization”</a:t>
            </a:r>
            <a:br>
              <a:rPr lang="en-US" sz="2800" dirty="0"/>
            </a:br>
            <a:endParaRPr lang="en-US" sz="2800" dirty="0"/>
          </a:p>
        </p:txBody>
      </p:sp>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1869750116"/>
              </p:ext>
            </p:extLst>
          </p:nvPr>
        </p:nvGraphicFramePr>
        <p:xfrm>
          <a:off x="2208809" y="1888177"/>
          <a:ext cx="7944594" cy="3942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045523" y="5984626"/>
            <a:ext cx="9877301" cy="646331"/>
          </a:xfrm>
          <a:prstGeom prst="rect">
            <a:avLst/>
          </a:prstGeom>
          <a:noFill/>
        </p:spPr>
        <p:txBody>
          <a:bodyPr wrap="square" rtlCol="0">
            <a:spAutoFit/>
          </a:bodyPr>
          <a:lstStyle/>
          <a:p>
            <a:r>
              <a:rPr lang="en-US" sz="1200" i="1" dirty="0"/>
              <a:t>Powell, W., Agosti, J., Bethel, T.H., Chase, S., Clarke, M., Jones, L.F., Lau Johnson, W.F., Noroña, C.R., Stolbach, B.C., &amp; Thompson, E. (2022). Being Anti-Racist is Central to Trauma-Informed Care: Principles of An Anti-Racist, Trauma-Informed Organization. Los Angeles, CA &amp; Durham, NC: National Center for Child Traumatic Stress.</a:t>
            </a:r>
          </a:p>
        </p:txBody>
      </p:sp>
      <p:sp>
        <p:nvSpPr>
          <p:cNvPr id="4" name="Slide Number Placeholder 3"/>
          <p:cNvSpPr>
            <a:spLocks noGrp="1"/>
          </p:cNvSpPr>
          <p:nvPr>
            <p:ph type="sldNum" sz="quarter" idx="12"/>
          </p:nvPr>
        </p:nvSpPr>
        <p:spPr/>
        <p:txBody>
          <a:bodyPr/>
          <a:lstStyle/>
          <a:p>
            <a:fld id="{2AB94945-FCF1-014A-AF51-891552C232EB}" type="slidenum">
              <a:rPr lang="en-US" smtClean="0"/>
              <a:t>42</a:t>
            </a:fld>
            <a:endParaRPr lang="en-US"/>
          </a:p>
        </p:txBody>
      </p:sp>
    </p:spTree>
    <p:extLst>
      <p:ext uri="{BB962C8B-B14F-4D97-AF65-F5344CB8AC3E}">
        <p14:creationId xmlns:p14="http://schemas.microsoft.com/office/powerpoint/2010/main" val="3912328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804333"/>
            <a:ext cx="3129060" cy="5249334"/>
          </a:xfrm>
        </p:spPr>
        <p:txBody>
          <a:bodyPr>
            <a:normAutofit/>
          </a:bodyPr>
          <a:lstStyle/>
          <a:p>
            <a:r>
              <a:rPr lang="en-US" dirty="0"/>
              <a:t>Taken Together…</a:t>
            </a:r>
            <a:br>
              <a:rPr lang="en-US" dirty="0"/>
            </a:br>
            <a:endParaRPr lang="en-US" dirty="0"/>
          </a:p>
        </p:txBody>
      </p:sp>
      <p:sp>
        <p:nvSpPr>
          <p:cNvPr id="3" name="Content Placeholder 2"/>
          <p:cNvSpPr>
            <a:spLocks noGrp="1"/>
          </p:cNvSpPr>
          <p:nvPr>
            <p:ph idx="1"/>
          </p:nvPr>
        </p:nvSpPr>
        <p:spPr>
          <a:xfrm>
            <a:off x="5273498" y="504043"/>
            <a:ext cx="6447447" cy="5968009"/>
          </a:xfrm>
        </p:spPr>
        <p:txBody>
          <a:bodyPr anchor="ctr">
            <a:normAutofit/>
          </a:bodyPr>
          <a:lstStyle/>
          <a:p>
            <a:endParaRPr lang="en-US" dirty="0"/>
          </a:p>
          <a:p>
            <a:r>
              <a:rPr lang="en-US" dirty="0"/>
              <a:t>Trauma Awareness &amp; Knowledge</a:t>
            </a:r>
          </a:p>
          <a:p>
            <a:r>
              <a:rPr lang="en-US" dirty="0"/>
              <a:t>Relationships &amp; Trust</a:t>
            </a:r>
          </a:p>
          <a:p>
            <a:r>
              <a:rPr lang="en-US" dirty="0"/>
              <a:t>Safety </a:t>
            </a:r>
          </a:p>
          <a:p>
            <a:r>
              <a:rPr lang="en-US" dirty="0"/>
              <a:t>Strengths-Focused</a:t>
            </a:r>
          </a:p>
          <a:p>
            <a:r>
              <a:rPr lang="en-US" dirty="0"/>
              <a:t>Empowerment &amp; Power-Sharing</a:t>
            </a:r>
          </a:p>
          <a:p>
            <a:r>
              <a:rPr lang="en-US" dirty="0"/>
              <a:t>Anti-Racism and Cultural Humility</a:t>
            </a:r>
          </a:p>
          <a:p>
            <a:r>
              <a:rPr lang="en-US" dirty="0"/>
              <a:t>Self-Reflection &amp; Regulation</a:t>
            </a: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AB94945-FCF1-014A-AF51-891552C232EB}" type="slidenum">
              <a:rPr lang="en-US" smtClean="0"/>
              <a:t>43</a:t>
            </a:fld>
            <a:endParaRPr lang="en-US"/>
          </a:p>
        </p:txBody>
      </p:sp>
    </p:spTree>
    <p:extLst>
      <p:ext uri="{BB962C8B-B14F-4D97-AF65-F5344CB8AC3E}">
        <p14:creationId xmlns:p14="http://schemas.microsoft.com/office/powerpoint/2010/main" val="3343804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Information &amp; Resources</a:t>
            </a:r>
          </a:p>
        </p:txBody>
      </p:sp>
      <p:sp>
        <p:nvSpPr>
          <p:cNvPr id="2" name="Content Placeholder 1"/>
          <p:cNvSpPr>
            <a:spLocks noGrp="1"/>
          </p:cNvSpPr>
          <p:nvPr>
            <p:ph idx="1"/>
          </p:nvPr>
        </p:nvSpPr>
        <p:spPr>
          <a:xfrm>
            <a:off x="2292096" y="1676400"/>
            <a:ext cx="7994904" cy="4800600"/>
          </a:xfrm>
        </p:spPr>
        <p:txBody>
          <a:bodyPr>
            <a:normAutofit fontScale="92500"/>
          </a:bodyPr>
          <a:lstStyle/>
          <a:p>
            <a:pPr marL="268288" indent="-268288">
              <a:buFont typeface="Wingdings" charset="2"/>
              <a:buChar char="§"/>
            </a:pPr>
            <a:r>
              <a:rPr lang="en-US" dirty="0">
                <a:solidFill>
                  <a:schemeClr val="tx1"/>
                </a:solidFill>
                <a:hlinkClick r:id="rId3"/>
              </a:rPr>
              <a:t>ACE study findings and information</a:t>
            </a:r>
            <a:r>
              <a:rPr lang="en-US" dirty="0">
                <a:solidFill>
                  <a:schemeClr val="tx1"/>
                </a:solidFill>
              </a:rPr>
              <a:t> </a:t>
            </a:r>
          </a:p>
          <a:p>
            <a:pPr marL="268288" indent="-268288">
              <a:buFont typeface="Wingdings" charset="2"/>
              <a:buChar char="§"/>
            </a:pPr>
            <a:r>
              <a:rPr lang="en-US" dirty="0">
                <a:hlinkClick r:id="rId4"/>
              </a:rPr>
              <a:t>Center for Injury Prevention and Control</a:t>
            </a:r>
            <a:r>
              <a:rPr lang="en-US" dirty="0"/>
              <a:t> </a:t>
            </a:r>
          </a:p>
          <a:p>
            <a:pPr marL="268288" indent="-268288">
              <a:buFont typeface="Wingdings" charset="2"/>
              <a:buChar char="§"/>
            </a:pPr>
            <a:r>
              <a:rPr lang="en-US" dirty="0">
                <a:hlinkClick r:id="rId5"/>
              </a:rPr>
              <a:t>Center for the Study of Social Policy - Information on Strengthening Families and Protective Factors</a:t>
            </a:r>
            <a:r>
              <a:rPr lang="en-US" dirty="0"/>
              <a:t> </a:t>
            </a:r>
          </a:p>
          <a:p>
            <a:pPr marL="268288" indent="-268288">
              <a:buFont typeface="Wingdings" charset="2"/>
              <a:buChar char="§"/>
            </a:pPr>
            <a:r>
              <a:rPr lang="en-US" dirty="0">
                <a:hlinkClick r:id="rId6"/>
              </a:rPr>
              <a:t>National Center for Trauma-Informed Care</a:t>
            </a:r>
            <a:endParaRPr lang="en-US" dirty="0"/>
          </a:p>
          <a:p>
            <a:pPr marL="268288" indent="-268288">
              <a:buFont typeface="Wingdings" charset="2"/>
              <a:buChar char="§"/>
            </a:pPr>
            <a:r>
              <a:rPr lang="en-US" dirty="0">
                <a:hlinkClick r:id="rId7"/>
              </a:rPr>
              <a:t>National Child Traumatic Stress Network</a:t>
            </a:r>
            <a:endParaRPr lang="en-US" dirty="0"/>
          </a:p>
          <a:p>
            <a:pPr marL="268288" indent="-268288">
              <a:buFont typeface="Wingdings" charset="2"/>
              <a:buChar char="§"/>
            </a:pPr>
            <a:r>
              <a:rPr lang="en-US" dirty="0">
                <a:solidFill>
                  <a:schemeClr val="tx1"/>
                </a:solidFill>
                <a:hlinkClick r:id="rId8"/>
              </a:rPr>
              <a:t>National Scientific Council on the Developing Child</a:t>
            </a:r>
            <a:r>
              <a:rPr lang="en-US" dirty="0">
                <a:solidFill>
                  <a:schemeClr val="tx1"/>
                </a:solidFill>
              </a:rPr>
              <a:t> </a:t>
            </a:r>
          </a:p>
          <a:p>
            <a:pPr marL="268288" indent="-268288">
              <a:buFont typeface="Wingdings" charset="2"/>
              <a:buChar char="§"/>
            </a:pPr>
            <a:r>
              <a:rPr lang="en-US" dirty="0">
                <a:hlinkClick r:id="rId9"/>
              </a:rPr>
              <a:t>SAMHSA</a:t>
            </a:r>
            <a:r>
              <a:rPr lang="en-US" dirty="0"/>
              <a:t> </a:t>
            </a:r>
            <a:endParaRPr lang="en-US" b="1" dirty="0">
              <a:solidFill>
                <a:schemeClr val="tx1"/>
              </a:solidFill>
            </a:endParaRPr>
          </a:p>
          <a:p>
            <a:pPr marL="268288" indent="-268288">
              <a:buFont typeface="Wingdings" charset="2"/>
              <a:buChar char="§"/>
            </a:pPr>
            <a:r>
              <a:rPr lang="en-US" dirty="0">
                <a:hlinkClick r:id="rId10"/>
              </a:rPr>
              <a:t>How Structural Racism Works Project</a:t>
            </a:r>
            <a:endParaRPr lang="en-US" dirty="0"/>
          </a:p>
          <a:p>
            <a:pPr marL="268288" indent="-268288">
              <a:buFont typeface="Wingdings" charset="2"/>
              <a:buChar char="§"/>
            </a:pPr>
            <a:r>
              <a:rPr lang="en-US" dirty="0">
                <a:hlinkClick r:id="rId11"/>
              </a:rPr>
              <a:t>Structural Racism Core Concepts and Resources</a:t>
            </a:r>
            <a:endParaRPr lang="en-US" dirty="0"/>
          </a:p>
          <a:p>
            <a:pPr marL="0" indent="0">
              <a:buNone/>
            </a:pPr>
            <a:endParaRPr lang="en-US" dirty="0">
              <a:solidFill>
                <a:schemeClr val="tx1"/>
              </a:solidFill>
            </a:endParaRPr>
          </a:p>
        </p:txBody>
      </p:sp>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AB94945-FCF1-014A-AF51-891552C232EB}" type="slidenum">
              <a:rPr lang="en-US" smtClean="0"/>
              <a:t>44</a:t>
            </a:fld>
            <a:endParaRPr lang="en-US"/>
          </a:p>
        </p:txBody>
      </p:sp>
    </p:spTree>
    <p:extLst>
      <p:ext uri="{BB962C8B-B14F-4D97-AF65-F5344CB8AC3E}">
        <p14:creationId xmlns:p14="http://schemas.microsoft.com/office/powerpoint/2010/main" val="3281633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677527"/>
          </a:xfrm>
        </p:spPr>
        <p:txBody>
          <a:bodyPr>
            <a:normAutofit fontScale="90000"/>
          </a:bodyPr>
          <a:lstStyle/>
          <a:p>
            <a:r>
              <a:rPr lang="en-US" dirty="0"/>
              <a:t>References</a:t>
            </a:r>
          </a:p>
        </p:txBody>
      </p:sp>
      <p:sp>
        <p:nvSpPr>
          <p:cNvPr id="2" name="Content Placeholder 1"/>
          <p:cNvSpPr>
            <a:spLocks noGrp="1"/>
          </p:cNvSpPr>
          <p:nvPr>
            <p:ph idx="1"/>
          </p:nvPr>
        </p:nvSpPr>
        <p:spPr>
          <a:xfrm>
            <a:off x="1589314" y="1524000"/>
            <a:ext cx="10374086" cy="5105400"/>
          </a:xfrm>
        </p:spPr>
        <p:txBody>
          <a:bodyPr>
            <a:noAutofit/>
          </a:bodyPr>
          <a:lstStyle/>
          <a:p>
            <a:pPr marL="538163" indent="-538163">
              <a:lnSpc>
                <a:spcPct val="100000"/>
              </a:lnSpc>
              <a:buNone/>
            </a:pPr>
            <a:r>
              <a:rPr lang="en-US" sz="1400" dirty="0"/>
              <a:t>Bloom, S. L., &amp; Farragher, B. J. (2013). </a:t>
            </a:r>
            <a:r>
              <a:rPr lang="en-US" sz="1400" i="1" dirty="0"/>
              <a:t>Restoring sanctuary: A new operating system for trauma-informed systems of care</a:t>
            </a:r>
            <a:r>
              <a:rPr lang="en-US" sz="1400" dirty="0"/>
              <a:t>. Oxford: Oxford University Press. </a:t>
            </a:r>
          </a:p>
          <a:p>
            <a:pPr marL="538163" indent="-538163">
              <a:lnSpc>
                <a:spcPct val="100000"/>
              </a:lnSpc>
              <a:buNone/>
            </a:pPr>
            <a:r>
              <a:rPr lang="en-US" sz="1400" dirty="0"/>
              <a:t>Chen, P. , </a:t>
            </a:r>
            <a:r>
              <a:rPr lang="en-US" sz="1400" dirty="0" err="1"/>
              <a:t>Voisin</a:t>
            </a:r>
            <a:r>
              <a:rPr lang="en-US" sz="1400" dirty="0"/>
              <a:t>, D. R. , </a:t>
            </a:r>
            <a:r>
              <a:rPr lang="en-US" sz="1400" dirty="0" err="1"/>
              <a:t>Marotta</a:t>
            </a:r>
            <a:r>
              <a:rPr lang="en-US" sz="1400" dirty="0"/>
              <a:t>, P. L. , &amp; Jacobson, K. C. (2020). Racial and ethnic comparison of ecological risk factors and youth outcomes: A test of the desensitization hypothesis. </a:t>
            </a:r>
            <a:r>
              <a:rPr lang="en-US" sz="1400" i="1" dirty="0"/>
              <a:t>Journal of Child and Family Studies</a:t>
            </a:r>
            <a:r>
              <a:rPr lang="en-US" sz="1400" dirty="0"/>
              <a:t>, 29(10), 2722–2733.</a:t>
            </a:r>
          </a:p>
          <a:p>
            <a:pPr marL="538163" indent="-538163">
              <a:lnSpc>
                <a:spcPct val="100000"/>
              </a:lnSpc>
              <a:buNone/>
            </a:pPr>
            <a:r>
              <a:rPr lang="en-US" sz="1400" dirty="0"/>
              <a:t>Comas-Díaz, L. (2016). Racial trauma recovery: A race-informed therapeutic approach to racial wounds. In Alvarez, A.N. (Ed); Liang, C. T. H. (Ed); Neville, H. A. (Ed), </a:t>
            </a:r>
            <a:r>
              <a:rPr lang="en-US" sz="1400" i="1" dirty="0"/>
              <a:t>The cost of racism for people of color: Contextualizing experiences of discrimination. Cultural, racial, and ethnic psychology book series</a:t>
            </a:r>
            <a:r>
              <a:rPr lang="en-US" sz="1400" dirty="0"/>
              <a:t> (pp. 249-272). Washington, DC, US: American Psychological Association. </a:t>
            </a:r>
          </a:p>
          <a:p>
            <a:pPr marL="538163" indent="-538163">
              <a:lnSpc>
                <a:spcPct val="100000"/>
              </a:lnSpc>
              <a:buNone/>
            </a:pPr>
            <a:r>
              <a:rPr lang="en-US" sz="1400" dirty="0"/>
              <a:t>Cook A, Spinazzola J, Ford J, Lanktree C, Blaustein M, Cloitre M, van der Kolk B. Complex trauma in children and adolescents. </a:t>
            </a:r>
            <a:r>
              <a:rPr lang="en-US" sz="1400" i="1" dirty="0"/>
              <a:t>Psychiatric Annals</a:t>
            </a:r>
            <a:r>
              <a:rPr lang="en-US" sz="1400" dirty="0"/>
              <a:t>. 2005;35:390.</a:t>
            </a:r>
          </a:p>
          <a:p>
            <a:pPr marL="538163" indent="-538163">
              <a:lnSpc>
                <a:spcPct val="100000"/>
              </a:lnSpc>
              <a:buNone/>
            </a:pPr>
            <a:r>
              <a:rPr lang="en-US" sz="1400" dirty="0"/>
              <a:t>Copeland-Linder N, Lambert SF, </a:t>
            </a:r>
            <a:r>
              <a:rPr lang="en-US" sz="1400" dirty="0" err="1"/>
              <a:t>Ialongo</a:t>
            </a:r>
            <a:r>
              <a:rPr lang="en-US" sz="1400" dirty="0"/>
              <a:t> NS. Community violence, protective factors, and adolescent mental health: a profile analysis. </a:t>
            </a:r>
            <a:r>
              <a:rPr lang="en-US" sz="1400" i="1" dirty="0"/>
              <a:t>Journal of Clinical Child and Adolescent Psychology</a:t>
            </a:r>
            <a:r>
              <a:rPr lang="en-US" sz="1400" dirty="0"/>
              <a:t>. 2010;39(2):176-86</a:t>
            </a:r>
          </a:p>
          <a:p>
            <a:pPr marL="538163" indent="-538163">
              <a:lnSpc>
                <a:spcPct val="100000"/>
              </a:lnSpc>
              <a:buNone/>
            </a:pPr>
            <a:r>
              <a:rPr lang="en-US" sz="1400" dirty="0"/>
              <a:t>Cummings Center for the History of Psychology (2021). </a:t>
            </a:r>
            <a:r>
              <a:rPr lang="en-US" sz="1400" i="1" dirty="0"/>
              <a:t>Examining psychology’s contributions to the belief in racial hierarchy and perpetuation of inequality for People of Color in the United States.</a:t>
            </a:r>
            <a:r>
              <a:rPr lang="en-US" sz="1400" dirty="0"/>
              <a:t> Cummings Center for the History of Psychology (proposed for vote to receive in Council of Representatives meeting scheduled for October 2021).</a:t>
            </a:r>
          </a:p>
          <a:p>
            <a:pPr marL="538163" indent="-538163">
              <a:lnSpc>
                <a:spcPct val="100000"/>
              </a:lnSpc>
              <a:buNone/>
            </a:pPr>
            <a:r>
              <a:rPr lang="en-US" sz="1400" dirty="0"/>
              <a:t>Fagan AA, Wright EM, </a:t>
            </a:r>
            <a:r>
              <a:rPr lang="en-US" sz="1400" dirty="0" err="1"/>
              <a:t>Pinchevsky</a:t>
            </a:r>
            <a:r>
              <a:rPr lang="en-US" sz="1400" dirty="0"/>
              <a:t> GM. The protective effects of neighborhood collective efficacy on adolescent substance use and violence following exposure to violence. </a:t>
            </a:r>
            <a:r>
              <a:rPr lang="en-US" sz="1400" i="1" dirty="0"/>
              <a:t>Journal of Youth and Adolescence</a:t>
            </a:r>
            <a:r>
              <a:rPr lang="en-US" sz="1400" dirty="0"/>
              <a:t>. 2014 Sep;43(9):1498-512. </a:t>
            </a:r>
          </a:p>
          <a:p>
            <a:pPr marL="538163" indent="-538163">
              <a:lnSpc>
                <a:spcPct val="100000"/>
              </a:lnSpc>
              <a:buNone/>
            </a:pPr>
            <a:endParaRPr lang="en-US" sz="14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929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862584"/>
          </a:xfrm>
        </p:spPr>
        <p:txBody>
          <a:bodyPr>
            <a:normAutofit/>
          </a:bodyPr>
          <a:lstStyle/>
          <a:p>
            <a:r>
              <a:rPr lang="en-US" sz="4000" dirty="0"/>
              <a:t>References</a:t>
            </a:r>
          </a:p>
        </p:txBody>
      </p:sp>
      <p:sp>
        <p:nvSpPr>
          <p:cNvPr id="2" name="Content Placeholder 1"/>
          <p:cNvSpPr>
            <a:spLocks noGrp="1"/>
          </p:cNvSpPr>
          <p:nvPr>
            <p:ph idx="1"/>
          </p:nvPr>
        </p:nvSpPr>
        <p:spPr>
          <a:xfrm>
            <a:off x="1774371" y="1447800"/>
            <a:ext cx="9960429" cy="5181600"/>
          </a:xfrm>
        </p:spPr>
        <p:txBody>
          <a:bodyPr>
            <a:noAutofit/>
          </a:bodyPr>
          <a:lstStyle/>
          <a:p>
            <a:pPr marL="538163" indent="-538163">
              <a:lnSpc>
                <a:spcPct val="100000"/>
              </a:lnSpc>
              <a:buNone/>
            </a:pPr>
            <a:r>
              <a:rPr lang="en-US" sz="1400" dirty="0"/>
              <a:t>Gee, G.C. &amp; Ford, C.L. (2011). Structural racism and health inequities: Old issues, new directions. Du Bois Review. 2011; 8:1.</a:t>
            </a:r>
          </a:p>
          <a:p>
            <a:pPr marL="538163" indent="-538163">
              <a:lnSpc>
                <a:spcPct val="100000"/>
              </a:lnSpc>
              <a:buNone/>
            </a:pPr>
            <a:r>
              <a:rPr lang="en-US" sz="1400" dirty="0" err="1"/>
              <a:t>Giano</a:t>
            </a:r>
            <a:r>
              <a:rPr lang="en-US" sz="1400" dirty="0"/>
              <a:t>, Z., Wheeler, D.L. &amp; </a:t>
            </a:r>
            <a:r>
              <a:rPr lang="en-US" sz="1400" dirty="0" err="1"/>
              <a:t>Hubach</a:t>
            </a:r>
            <a:r>
              <a:rPr lang="en-US" sz="1400" dirty="0"/>
              <a:t>, R.D. The frequencies and disparities of adverse childhood experiences in the U.S.. </a:t>
            </a:r>
            <a:r>
              <a:rPr lang="en-US" sz="1400" i="1" dirty="0"/>
              <a:t>BMC Public Health</a:t>
            </a:r>
            <a:r>
              <a:rPr lang="en-US" sz="1400" dirty="0"/>
              <a:t> </a:t>
            </a:r>
            <a:r>
              <a:rPr lang="en-US" sz="1400" b="1" dirty="0"/>
              <a:t>20</a:t>
            </a:r>
            <a:r>
              <a:rPr lang="en-US" sz="1400" dirty="0"/>
              <a:t>, 1327 (2020).</a:t>
            </a:r>
          </a:p>
          <a:p>
            <a:pPr marL="538163" indent="-538163">
              <a:lnSpc>
                <a:spcPct val="100000"/>
              </a:lnSpc>
              <a:buNone/>
            </a:pPr>
            <a:r>
              <a:rPr lang="en-US" altLang="en-US" sz="1400" dirty="0" err="1"/>
              <a:t>Hamberger</a:t>
            </a:r>
            <a:r>
              <a:rPr lang="en-US" altLang="en-US" sz="1400" dirty="0"/>
              <a:t>, L.K., Barry, C., &amp; Franco, Z. (2019) Implementing Trauma-Informed Care in Primary Medical Settings: Evidence-Based Rationale and Approaches. </a:t>
            </a:r>
            <a:r>
              <a:rPr lang="en-US" altLang="en-US" sz="1400" i="1" dirty="0"/>
              <a:t>Journal of Aggression, Maltreatment &amp; Trauma</a:t>
            </a:r>
            <a:r>
              <a:rPr lang="en-US" altLang="en-US" sz="1400" dirty="0"/>
              <a:t>, 28:4, 425-444.</a:t>
            </a:r>
          </a:p>
          <a:p>
            <a:pPr marL="538163" indent="-538163">
              <a:lnSpc>
                <a:spcPct val="100000"/>
              </a:lnSpc>
              <a:buNone/>
            </a:pPr>
            <a:r>
              <a:rPr lang="en-US" sz="1400" dirty="0"/>
              <a:t>Hays, P. A. (2001). </a:t>
            </a:r>
            <a:r>
              <a:rPr lang="en-US" sz="1400" i="1" dirty="0"/>
              <a:t>Addressing Cultural Complexities in Practice: A Framework for Clinicians and Counselors. </a:t>
            </a:r>
            <a:r>
              <a:rPr lang="en-US" sz="1400" dirty="0"/>
              <a:t>Washington, D. C. : American Psychological Association.</a:t>
            </a:r>
          </a:p>
          <a:p>
            <a:pPr marL="538163" indent="-538163">
              <a:lnSpc>
                <a:spcPct val="100000"/>
              </a:lnSpc>
              <a:buNone/>
            </a:pPr>
            <a:r>
              <a:rPr lang="en-US" sz="1400" dirty="0"/>
              <a:t>Helms, J.E. (2003). A pragmatic view of social justice. The Counseling Psychologist, 31(3), 305–313.</a:t>
            </a:r>
          </a:p>
          <a:p>
            <a:pPr marL="538163" indent="-538163">
              <a:lnSpc>
                <a:spcPct val="100000"/>
              </a:lnSpc>
              <a:buNone/>
            </a:pPr>
            <a:r>
              <a:rPr lang="en-US" sz="1400" dirty="0"/>
              <a:t>hooks, (1995). Killing rage: Ending racism. New York: Henry Holt and Company.</a:t>
            </a:r>
          </a:p>
          <a:p>
            <a:pPr marL="538163" indent="-538163">
              <a:lnSpc>
                <a:spcPct val="100000"/>
              </a:lnSpc>
              <a:buNone/>
            </a:pPr>
            <a:r>
              <a:rPr lang="en-US" sz="1400" dirty="0"/>
              <a:t>Jernigan, M. M., Green, C. E., Perez-Gualdron, Liu, M. M, Henze, K. T., Chen, C….Helms, J. E. (2015).</a:t>
            </a:r>
            <a:r>
              <a:rPr lang="en-US" sz="1400" i="1" dirty="0"/>
              <a:t>#racialtraumaisreal</a:t>
            </a:r>
            <a:r>
              <a:rPr lang="en-US" sz="1400" dirty="0"/>
              <a:t>. Institute for the Study and Promotion of Race and Culture, Chestnut Hill, MA.  Retrieved from: </a:t>
            </a:r>
            <a:r>
              <a:rPr lang="en-US" sz="1400" dirty="0">
                <a:hlinkClick r:id="rId3"/>
              </a:rPr>
              <a:t>www.bc.edu/content/dam/files/schools/Lynch </a:t>
            </a:r>
            <a:r>
              <a:rPr lang="en-US" sz="1400" dirty="0" err="1">
                <a:hlinkClick r:id="rId3"/>
              </a:rPr>
              <a:t>School_sites</a:t>
            </a:r>
            <a:r>
              <a:rPr lang="en-US" sz="1400" dirty="0">
                <a:hlinkClick r:id="rId3"/>
              </a:rPr>
              <a:t>/</a:t>
            </a:r>
            <a:r>
              <a:rPr lang="en-US" sz="1400" dirty="0" err="1">
                <a:hlinkClick r:id="rId3"/>
              </a:rPr>
              <a:t>isprc</a:t>
            </a:r>
            <a:r>
              <a:rPr lang="en-US" sz="1400" dirty="0">
                <a:hlinkClick r:id="rId3"/>
              </a:rPr>
              <a:t>/pdf/racialtraumaisrealManuscript.pdf</a:t>
            </a:r>
            <a:endParaRPr lang="en-US" sz="1400" dirty="0"/>
          </a:p>
          <a:p>
            <a:pPr marL="538163" indent="-538163">
              <a:lnSpc>
                <a:spcPct val="100000"/>
              </a:lnSpc>
              <a:buNone/>
            </a:pPr>
            <a:r>
              <a:rPr lang="en-US" sz="1400" dirty="0"/>
              <a:t>Jay J. Structural Racism and Long-term Disparities in Youth Exposure to Firearm Violence. </a:t>
            </a:r>
            <a:r>
              <a:rPr lang="en-US" sz="1400" i="1" dirty="0"/>
              <a:t>JAMA Network Open.</a:t>
            </a:r>
            <a:r>
              <a:rPr lang="en-US" sz="1400" dirty="0"/>
              <a:t> 2023;6(5):e2312425. </a:t>
            </a:r>
          </a:p>
          <a:p>
            <a:pPr marL="538163" indent="-538163">
              <a:lnSpc>
                <a:spcPct val="100000"/>
              </a:lnSpc>
              <a:buNone/>
            </a:pPr>
            <a:r>
              <a:rPr lang="en-US" sz="1400" dirty="0"/>
              <a:t>Jay  J﻿, Martin  R﻿, Patel  M﻿, </a:t>
            </a:r>
            <a:r>
              <a:rPr lang="en-US" sz="1400" dirty="0" err="1"/>
              <a:t>Xie</a:t>
            </a:r>
            <a:r>
              <a:rPr lang="en-US" sz="1400" dirty="0"/>
              <a:t>  K﻿, </a:t>
            </a:r>
            <a:r>
              <a:rPr lang="en-US" sz="1400" dirty="0" err="1"/>
              <a:t>Shareef</a:t>
            </a:r>
            <a:r>
              <a:rPr lang="en-US" sz="1400" dirty="0"/>
              <a:t>  F﻿, </a:t>
            </a:r>
            <a:r>
              <a:rPr lang="en-US" sz="1400" dirty="0" err="1"/>
              <a:t>Simes</a:t>
            </a:r>
            <a:r>
              <a:rPr lang="en-US" sz="1400" dirty="0"/>
              <a:t>  JT﻿.  Analyzing child firearm assault injuries by race and ethnicity during the COVID-19 pandemic in 4 major US cities.  </a:t>
            </a:r>
            <a:r>
              <a:rPr lang="en-US" sz="1400" i="1" dirty="0"/>
              <a:t>JAMA Network Open</a:t>
            </a:r>
            <a:r>
              <a:rPr lang="en-US" sz="1400" dirty="0"/>
              <a:t>. 2023;6(3):e233125. </a:t>
            </a:r>
          </a:p>
          <a:p>
            <a:pPr marL="538163" indent="-538163">
              <a:lnSpc>
                <a:spcPct val="100000"/>
              </a:lnSpc>
              <a:buNone/>
            </a:pPr>
            <a:r>
              <a:rPr lang="en-US" sz="1400" dirty="0"/>
              <a:t>James SA. Confronting the moral economy of US racial/ethnic health disparities. Am J Public Health. 2003;93(2):189.</a:t>
            </a:r>
          </a:p>
          <a:p>
            <a:pPr marL="538163" indent="-538163">
              <a:buNone/>
            </a:pPr>
            <a:endParaRPr lang="en-US" sz="1400" dirty="0"/>
          </a:p>
          <a:p>
            <a:pPr marL="538163" indent="-538163">
              <a:buNone/>
            </a:pPr>
            <a:endParaRPr lang="en-US" sz="1400" dirty="0"/>
          </a:p>
          <a:p>
            <a:pPr marL="538163" indent="-538163">
              <a:buNone/>
            </a:pPr>
            <a:endParaRPr lang="en-US" sz="14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10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699298"/>
          </a:xfrm>
        </p:spPr>
        <p:txBody>
          <a:bodyPr>
            <a:normAutofit/>
          </a:bodyPr>
          <a:lstStyle/>
          <a:p>
            <a:r>
              <a:rPr lang="en-US" sz="4000" dirty="0"/>
              <a:t>References</a:t>
            </a:r>
          </a:p>
        </p:txBody>
      </p:sp>
      <p:sp>
        <p:nvSpPr>
          <p:cNvPr id="2" name="Content Placeholder 1"/>
          <p:cNvSpPr>
            <a:spLocks noGrp="1"/>
          </p:cNvSpPr>
          <p:nvPr>
            <p:ph idx="1"/>
          </p:nvPr>
        </p:nvSpPr>
        <p:spPr>
          <a:xfrm>
            <a:off x="1817914" y="1371600"/>
            <a:ext cx="9927772" cy="5334000"/>
          </a:xfrm>
        </p:spPr>
        <p:txBody>
          <a:bodyPr>
            <a:noAutofit/>
          </a:bodyPr>
          <a:lstStyle/>
          <a:p>
            <a:pPr marL="538163" indent="-538163">
              <a:lnSpc>
                <a:spcPct val="100000"/>
              </a:lnSpc>
              <a:buNone/>
            </a:pPr>
            <a:r>
              <a:rPr lang="en-US" sz="1400" dirty="0"/>
              <a:t>Jones CP. Levels of racism: a theoretic framework and a gardener’s tale. Am J Public Health. 2000;90(8):1212–1215. </a:t>
            </a:r>
          </a:p>
          <a:p>
            <a:pPr marL="538163" indent="-538163">
              <a:lnSpc>
                <a:spcPct val="100000"/>
              </a:lnSpc>
              <a:buNone/>
            </a:pPr>
            <a:r>
              <a:rPr lang="en-US" sz="1400" dirty="0"/>
              <a:t>Jones CP. Toward the science and practice of anti-racism: launching a national campaign against racism. </a:t>
            </a:r>
            <a:r>
              <a:rPr lang="en-US" sz="1400" i="1" dirty="0"/>
              <a:t>Ethnicity and Disease</a:t>
            </a:r>
            <a:r>
              <a:rPr lang="en-US" sz="1400" dirty="0"/>
              <a:t>. 2018;28(</a:t>
            </a:r>
            <a:r>
              <a:rPr lang="en-US" sz="1400" dirty="0" err="1"/>
              <a:t>suppl</a:t>
            </a:r>
            <a:r>
              <a:rPr lang="en-US" sz="1400" dirty="0"/>
              <a:t> 1):231–234.</a:t>
            </a:r>
          </a:p>
          <a:p>
            <a:pPr marL="538163" indent="-538163">
              <a:lnSpc>
                <a:spcPct val="100000"/>
              </a:lnSpc>
              <a:buNone/>
            </a:pPr>
            <a:r>
              <a:rPr lang="en-US" sz="1400" dirty="0"/>
              <a:t>Kilpatrick, D. G., Saunders, B., &amp; Smith, D. (2003). </a:t>
            </a:r>
            <a:r>
              <a:rPr lang="en-US" sz="1400" i="1" dirty="0"/>
              <a:t>Youth victimization-Prevalence and implications</a:t>
            </a:r>
            <a:r>
              <a:rPr lang="en-US" sz="1400" dirty="0"/>
              <a:t>. Washington, DC: U.S. Department of Justice, National Institute of Justice.</a:t>
            </a:r>
          </a:p>
          <a:p>
            <a:pPr marL="538163" indent="-538163">
              <a:lnSpc>
                <a:spcPct val="100000"/>
              </a:lnSpc>
              <a:buNone/>
            </a:pPr>
            <a:r>
              <a:rPr lang="en-US" sz="1400" dirty="0"/>
              <a:t>Krieger N. Discrimination of health inequities. </a:t>
            </a:r>
            <a:r>
              <a:rPr lang="en-US" sz="1400" i="1" dirty="0"/>
              <a:t>International Journal of Health Services</a:t>
            </a:r>
            <a:r>
              <a:rPr lang="en-US" sz="1400" dirty="0"/>
              <a:t>. 2014;44:643–710.</a:t>
            </a:r>
          </a:p>
          <a:p>
            <a:pPr marL="538163" indent="-538163">
              <a:lnSpc>
                <a:spcPct val="100000"/>
              </a:lnSpc>
              <a:buNone/>
            </a:pPr>
            <a:r>
              <a:rPr lang="en-US" sz="1400" dirty="0" err="1"/>
              <a:t>Kumagai</a:t>
            </a:r>
            <a:r>
              <a:rPr lang="en-US" sz="1400" dirty="0"/>
              <a:t> AK, </a:t>
            </a:r>
            <a:r>
              <a:rPr lang="en-US" sz="1400" dirty="0" err="1"/>
              <a:t>Lypson</a:t>
            </a:r>
            <a:r>
              <a:rPr lang="en-US" sz="1400" dirty="0"/>
              <a:t> ML. Beyond cultural competence: Critical consciousness, social justice, and multicultural education. </a:t>
            </a:r>
            <a:r>
              <a:rPr lang="en-US" sz="1400" i="1" dirty="0"/>
              <a:t>Academic Medicine</a:t>
            </a:r>
            <a:r>
              <a:rPr lang="en-US" sz="1400" dirty="0"/>
              <a:t>. 2009;84(6):782–787</a:t>
            </a:r>
          </a:p>
          <a:p>
            <a:pPr marL="538163" indent="-538163">
              <a:lnSpc>
                <a:spcPct val="100000"/>
              </a:lnSpc>
              <a:buNone/>
            </a:pPr>
            <a:r>
              <a:rPr lang="en-US" sz="1400" dirty="0" err="1"/>
              <a:t>Liebow</a:t>
            </a:r>
            <a:r>
              <a:rPr lang="en-US" sz="1400" dirty="0"/>
              <a:t>, Nabina. Internalized Oppression and Its Varied Moral Harms: Self-Perceptions of Reduced Agency and Criminality. </a:t>
            </a:r>
            <a:r>
              <a:rPr lang="en-US" sz="1400" i="1" dirty="0"/>
              <a:t>Hypatia</a:t>
            </a:r>
            <a:r>
              <a:rPr lang="en-US" sz="1400" dirty="0"/>
              <a:t>, vol. 31, no. 4, Fall2016, pp. 713-729. </a:t>
            </a:r>
          </a:p>
          <a:p>
            <a:pPr marL="538163" indent="-538163">
              <a:lnSpc>
                <a:spcPct val="100000"/>
              </a:lnSpc>
              <a:buNone/>
            </a:pPr>
            <a:r>
              <a:rPr lang="en-US" sz="1400" dirty="0" err="1"/>
              <a:t>Lipsky</a:t>
            </a:r>
            <a:r>
              <a:rPr lang="en-US" sz="1400" dirty="0"/>
              <a:t>, L. v. D., &amp; Burk, C. (2009). </a:t>
            </a:r>
            <a:r>
              <a:rPr lang="en-US" sz="1400" i="1" dirty="0"/>
              <a:t>Trauma stewardship: An everyday guide to caring for self while caring for others</a:t>
            </a:r>
            <a:r>
              <a:rPr lang="en-US" sz="1400" dirty="0"/>
              <a:t>. San Francisco, CA: Berrett-Koehler Publishers. </a:t>
            </a:r>
          </a:p>
          <a:p>
            <a:pPr marL="538163" indent="-538163">
              <a:lnSpc>
                <a:spcPct val="100000"/>
              </a:lnSpc>
              <a:buNone/>
            </a:pPr>
            <a:r>
              <a:rPr lang="en-US" sz="1400" dirty="0"/>
              <a:t>Michael B. Sauter, Evan Comen and Samuel Stebbins; Chicago One of America's Most Segregated Cities;  1/12/2018; MSN network</a:t>
            </a:r>
          </a:p>
          <a:p>
            <a:pPr marL="538163" indent="-538163">
              <a:lnSpc>
                <a:spcPct val="100000"/>
              </a:lnSpc>
              <a:buNone/>
            </a:pPr>
            <a:r>
              <a:rPr lang="en-US" sz="1400" dirty="0"/>
              <a:t>Moore, Natalie Y. (2016). </a:t>
            </a:r>
            <a:r>
              <a:rPr lang="en-US" sz="1400" i="1" dirty="0"/>
              <a:t>The South Side: A portrait of Chicago and American Segregation. </a:t>
            </a:r>
            <a:r>
              <a:rPr lang="en-US" sz="1400" dirty="0"/>
              <a:t>New York City, NY:  St. Martin’s Press.</a:t>
            </a:r>
          </a:p>
          <a:p>
            <a:pPr marL="538163" indent="-538163">
              <a:lnSpc>
                <a:spcPct val="100000"/>
              </a:lnSpc>
              <a:buNone/>
            </a:pPr>
            <a:r>
              <a:rPr lang="en-US" sz="1400" dirty="0"/>
              <a:t>Mosley D. V. Neville H. A. Chavez‐Dueñas N. Y. Adames H. Y. Lewis J. A. &amp;French B. H.(2020). Radical hope in revolting times: Proposing a culturally relevant psychological framework. </a:t>
            </a:r>
            <a:r>
              <a:rPr lang="en-US" sz="1400" i="1" dirty="0"/>
              <a:t>Social and Personality Psychology Compass</a:t>
            </a:r>
            <a:r>
              <a:rPr lang="en-US" sz="1400" dirty="0"/>
              <a:t> 14(1) e12512.</a:t>
            </a:r>
          </a:p>
          <a:p>
            <a:pPr marL="538163" indent="-538163">
              <a:lnSpc>
                <a:spcPct val="100000"/>
              </a:lnSpc>
              <a:buNone/>
            </a:pPr>
            <a:endParaRPr lang="en-US" sz="1400" dirty="0"/>
          </a:p>
          <a:p>
            <a:pPr marL="538163" indent="-538163">
              <a:lnSpc>
                <a:spcPct val="100000"/>
              </a:lnSpc>
              <a:buNone/>
            </a:pPr>
            <a:endParaRPr lang="en-US" sz="14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712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829927"/>
          </a:xfrm>
        </p:spPr>
        <p:txBody>
          <a:bodyPr>
            <a:normAutofit/>
          </a:bodyPr>
          <a:lstStyle/>
          <a:p>
            <a:r>
              <a:rPr lang="en-US" sz="4000" dirty="0"/>
              <a:t>References</a:t>
            </a:r>
          </a:p>
        </p:txBody>
      </p:sp>
      <p:sp>
        <p:nvSpPr>
          <p:cNvPr id="2" name="Content Placeholder 1"/>
          <p:cNvSpPr>
            <a:spLocks noGrp="1"/>
          </p:cNvSpPr>
          <p:nvPr>
            <p:ph idx="1"/>
          </p:nvPr>
        </p:nvSpPr>
        <p:spPr>
          <a:xfrm>
            <a:off x="1741714" y="1600200"/>
            <a:ext cx="9699172" cy="5105400"/>
          </a:xfrm>
        </p:spPr>
        <p:txBody>
          <a:bodyPr>
            <a:noAutofit/>
          </a:bodyPr>
          <a:lstStyle/>
          <a:p>
            <a:pPr marL="538163" indent="-538163">
              <a:lnSpc>
                <a:spcPct val="100000"/>
              </a:lnSpc>
              <a:buNone/>
            </a:pPr>
            <a:r>
              <a:rPr lang="en-US" sz="1400" dirty="0"/>
              <a:t>National Child Traumatic Stress Network. (</a:t>
            </a:r>
            <a:r>
              <a:rPr lang="en-US" sz="1400" dirty="0" err="1"/>
              <a:t>n.d.</a:t>
            </a:r>
            <a:r>
              <a:rPr lang="en-US" sz="1400" dirty="0"/>
              <a:t>). </a:t>
            </a:r>
            <a:r>
              <a:rPr lang="en-US" sz="1400" i="1" dirty="0"/>
              <a:t>Understanding child traumatic stress</a:t>
            </a:r>
            <a:r>
              <a:rPr lang="en-US" sz="1400" dirty="0"/>
              <a:t>. Retrieved from </a:t>
            </a:r>
            <a:r>
              <a:rPr lang="en-US" sz="1400" u="sng" dirty="0">
                <a:hlinkClick r:id="rId3"/>
              </a:rPr>
              <a:t>http://www.nctsnet.org/sites/default/files/assets/pdfs/understanding_child_traumatic_stress_brochure_</a:t>
            </a:r>
            <a:r>
              <a:rPr lang="en-US" sz="1400" dirty="0"/>
              <a:t>9-29-05.pdf</a:t>
            </a:r>
          </a:p>
          <a:p>
            <a:pPr marL="538163" indent="-538163">
              <a:lnSpc>
                <a:spcPct val="100000"/>
              </a:lnSpc>
              <a:buNone/>
            </a:pPr>
            <a:r>
              <a:rPr lang="en-US" sz="1400" dirty="0" err="1"/>
              <a:t>Prograis</a:t>
            </a:r>
            <a:r>
              <a:rPr lang="en-US" sz="1400" dirty="0"/>
              <a:t> L, Pellegrino E, eds. African American Bioethics: Culture, Race, and Identity. Washington, DC: Georgetown University Press; 2007.</a:t>
            </a:r>
          </a:p>
          <a:p>
            <a:pPr marL="538163" indent="-538163">
              <a:lnSpc>
                <a:spcPct val="100000"/>
              </a:lnSpc>
              <a:buNone/>
            </a:pPr>
            <a:r>
              <a:rPr lang="en-US" sz="1400" dirty="0"/>
              <a:t>Powell, W., </a:t>
            </a:r>
            <a:r>
              <a:rPr lang="en-US" sz="1400" dirty="0" err="1"/>
              <a:t>Agosti</a:t>
            </a:r>
            <a:r>
              <a:rPr lang="en-US" sz="1400" dirty="0"/>
              <a:t>, J., Bethel, T.H., Chase, S., Clarke, M., Jones, L.F., Lau Johnson, W.F., </a:t>
            </a:r>
            <a:r>
              <a:rPr lang="en-US" sz="1400" dirty="0" err="1"/>
              <a:t>Noroña</a:t>
            </a:r>
            <a:r>
              <a:rPr lang="en-US" sz="1400" dirty="0"/>
              <a:t>, C.R., </a:t>
            </a:r>
            <a:r>
              <a:rPr lang="en-US" sz="1400" dirty="0" err="1"/>
              <a:t>Stolbach</a:t>
            </a:r>
            <a:r>
              <a:rPr lang="en-US" sz="1400" dirty="0"/>
              <a:t>, B.C., &amp; Thompson, E. (2022). Being Anti-Racist is Central to Trauma-Informed Care: Principles of An Anti-Racist, Trauma-Informed Organization. Los Angeles, CA &amp; Durham, NC: National Center for Child Traumatic Stress.</a:t>
            </a:r>
          </a:p>
          <a:p>
            <a:pPr marL="538163" indent="-538163">
              <a:lnSpc>
                <a:spcPct val="100000"/>
              </a:lnSpc>
              <a:buNone/>
            </a:pPr>
            <a:r>
              <a:rPr lang="en-US" sz="1400" dirty="0" err="1"/>
              <a:t>Salzinger</a:t>
            </a:r>
            <a:r>
              <a:rPr lang="en-US" sz="1400" dirty="0"/>
              <a:t> S, Rosario M, Feldman RS, Ng-</a:t>
            </a:r>
            <a:r>
              <a:rPr lang="en-US" sz="1400" dirty="0" err="1"/>
              <a:t>Mak</a:t>
            </a:r>
            <a:r>
              <a:rPr lang="en-US" sz="1400" dirty="0"/>
              <a:t> DS. Role of Parent and Peer Relationships and Individual Characteristics in Middle School Children's Behavioral Outcomes in the Face of Community Violence. </a:t>
            </a:r>
            <a:r>
              <a:rPr lang="en-US" sz="1400" i="1" dirty="0"/>
              <a:t>Journal of Research on Adolescence.</a:t>
            </a:r>
            <a:r>
              <a:rPr lang="en-US" sz="1400" dirty="0"/>
              <a:t> 2011 Jun;21(2):395-407. </a:t>
            </a:r>
          </a:p>
          <a:p>
            <a:pPr marL="538163" indent="-538163">
              <a:lnSpc>
                <a:spcPct val="100000"/>
              </a:lnSpc>
              <a:buNone/>
            </a:pPr>
            <a:r>
              <a:rPr lang="en-US" sz="1400" dirty="0"/>
              <a:t>Smith JR. Unequal burdens of loss: examining the frequency and timing of homicide deaths experienced by young black men across the life course. </a:t>
            </a:r>
            <a:r>
              <a:rPr lang="en-US" sz="1400" i="1" dirty="0"/>
              <a:t>American Journal of Public Health</a:t>
            </a:r>
            <a:r>
              <a:rPr lang="en-US" sz="1400" dirty="0"/>
              <a:t>. 2015;105(</a:t>
            </a:r>
            <a:r>
              <a:rPr lang="en-US" sz="1400" dirty="0" err="1"/>
              <a:t>suppl</a:t>
            </a:r>
            <a:r>
              <a:rPr lang="en-US" sz="1400" dirty="0"/>
              <a:t>):S483-490.</a:t>
            </a:r>
          </a:p>
          <a:p>
            <a:pPr marL="538163" indent="-538163">
              <a:lnSpc>
                <a:spcPct val="100000"/>
              </a:lnSpc>
              <a:buNone/>
            </a:pPr>
            <a:r>
              <a:rPr lang="en-US" sz="1400" dirty="0"/>
              <a:t>Special Section on Complex Posttraumatic Stress Disorder, </a:t>
            </a:r>
            <a:r>
              <a:rPr lang="en-US" sz="1400" i="1" dirty="0"/>
              <a:t>Journal of Traumatic Stress</a:t>
            </a:r>
            <a:r>
              <a:rPr lang="en-US" sz="1400" dirty="0"/>
              <a:t>, October, 2005. </a:t>
            </a:r>
          </a:p>
          <a:p>
            <a:pPr marL="538163" indent="-538163">
              <a:lnSpc>
                <a:spcPct val="100000"/>
              </a:lnSpc>
              <a:buNone/>
            </a:pPr>
            <a:r>
              <a:rPr lang="en-US" sz="1400" dirty="0"/>
              <a:t>Substance Abuse and Mental Health Services Administration. (2012). SAMHSA’s Working Definition of Trauma and Principles and Guidance for a Trauma-Informed Approach 4. Jennings, A. (2004). Models for Developing Trauma-Informed Behavioral Health Systems and Trauma-Specific Services.  </a:t>
            </a:r>
          </a:p>
          <a:p>
            <a:pPr marL="538163" indent="-538163">
              <a:lnSpc>
                <a:spcPct val="100000"/>
              </a:lnSpc>
              <a:buNone/>
            </a:pPr>
            <a:endParaRPr lang="en-US" sz="1400" dirty="0"/>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61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1014984"/>
          </a:xfrm>
        </p:spPr>
        <p:txBody>
          <a:bodyPr>
            <a:normAutofit/>
          </a:bodyPr>
          <a:lstStyle/>
          <a:p>
            <a:r>
              <a:rPr lang="en-US" sz="4000" dirty="0"/>
              <a:t>References </a:t>
            </a:r>
          </a:p>
        </p:txBody>
      </p:sp>
      <p:sp>
        <p:nvSpPr>
          <p:cNvPr id="2" name="Content Placeholder 1"/>
          <p:cNvSpPr>
            <a:spLocks noGrp="1"/>
          </p:cNvSpPr>
          <p:nvPr>
            <p:ph idx="1"/>
          </p:nvPr>
        </p:nvSpPr>
        <p:spPr>
          <a:xfrm>
            <a:off x="1752600" y="1600200"/>
            <a:ext cx="9916886" cy="5105400"/>
          </a:xfrm>
        </p:spPr>
        <p:txBody>
          <a:bodyPr>
            <a:noAutofit/>
          </a:bodyPr>
          <a:lstStyle/>
          <a:p>
            <a:pPr marL="538163" indent="-538163">
              <a:lnSpc>
                <a:spcPct val="100000"/>
              </a:lnSpc>
              <a:buNone/>
            </a:pPr>
            <a:r>
              <a:rPr lang="en-US" sz="1400" dirty="0"/>
              <a:t>Stein BD, et al., 2003. Prevalence of child and adolescent exposure to community violence</a:t>
            </a:r>
            <a:r>
              <a:rPr lang="en-US" sz="1400" i="1" dirty="0"/>
              <a:t>. Clinical Child and Family Psychology Review</a:t>
            </a:r>
            <a:r>
              <a:rPr lang="en-US" sz="1400" dirty="0"/>
              <a:t> 6 (4), 247–264.</a:t>
            </a:r>
          </a:p>
          <a:p>
            <a:pPr marL="538163" indent="-538163">
              <a:lnSpc>
                <a:spcPct val="100000"/>
              </a:lnSpc>
              <a:buNone/>
            </a:pPr>
            <a:r>
              <a:rPr lang="en-US" sz="1400" dirty="0" err="1"/>
              <a:t>Stolbach</a:t>
            </a:r>
            <a:r>
              <a:rPr lang="en-US" sz="1400" dirty="0"/>
              <a:t>, B.C. (2007). Developmental trauma disorder: a new diagnosis for children affected by complex trauma. </a:t>
            </a:r>
            <a:r>
              <a:rPr lang="en-US" sz="1400" i="1" dirty="0"/>
              <a:t>International Society for the Study of Trauma and Dissociation News</a:t>
            </a:r>
            <a:r>
              <a:rPr lang="en-US" sz="1400" dirty="0"/>
              <a:t>, 25(6): 4-6. </a:t>
            </a:r>
          </a:p>
          <a:p>
            <a:pPr marL="538163" indent="-538163">
              <a:lnSpc>
                <a:spcPct val="100000"/>
              </a:lnSpc>
              <a:buNone/>
            </a:pPr>
            <a:r>
              <a:rPr lang="en-US" sz="1400" dirty="0" err="1"/>
              <a:t>Stolbach</a:t>
            </a:r>
            <a:r>
              <a:rPr lang="en-US" sz="1400" dirty="0"/>
              <a:t> BC, </a:t>
            </a:r>
            <a:r>
              <a:rPr lang="en-US" sz="1400" dirty="0" err="1"/>
              <a:t>Minshew</a:t>
            </a:r>
            <a:r>
              <a:rPr lang="en-US" sz="1400" dirty="0"/>
              <a:t> R, </a:t>
            </a:r>
            <a:r>
              <a:rPr lang="en-US" sz="1400" dirty="0" err="1"/>
              <a:t>Rompala</a:t>
            </a:r>
            <a:r>
              <a:rPr lang="en-US" sz="1400" dirty="0"/>
              <a:t> V, Dominguez RZ, </a:t>
            </a:r>
            <a:r>
              <a:rPr lang="en-US" sz="1400" dirty="0" err="1"/>
              <a:t>Gazibara</a:t>
            </a:r>
            <a:r>
              <a:rPr lang="en-US" sz="1400" dirty="0"/>
              <a:t> T, Finke R. Complex trauma exposure and symptoms in urban traumatized children: a preliminary test of proposed criteria for developmental trauma disorder. </a:t>
            </a:r>
            <a:r>
              <a:rPr lang="en-US" sz="1400" i="1" dirty="0"/>
              <a:t>Journal of Traumatic Stress.</a:t>
            </a:r>
            <a:r>
              <a:rPr lang="en-US" sz="1400" dirty="0"/>
              <a:t> 2013 Aug;26(4):483-91.</a:t>
            </a:r>
          </a:p>
          <a:p>
            <a:pPr marL="538163" indent="-538163">
              <a:lnSpc>
                <a:spcPct val="100000"/>
              </a:lnSpc>
              <a:buNone/>
            </a:pPr>
            <a:r>
              <a:rPr lang="en-US" sz="1400" dirty="0"/>
              <a:t>Strauss Swanson, C., &amp; Szymanski, D. M. (2020). From pain to power: An exploration of activism, the #</a:t>
            </a:r>
            <a:r>
              <a:rPr lang="en-US" sz="1400" dirty="0" err="1"/>
              <a:t>Metoo</a:t>
            </a:r>
            <a:r>
              <a:rPr lang="en-US" sz="1400" dirty="0"/>
              <a:t> movement, and healing from sexual assault trauma. </a:t>
            </a:r>
            <a:r>
              <a:rPr lang="en-US" sz="1400" i="1" dirty="0"/>
              <a:t>Journal of Counseling Psychology</a:t>
            </a:r>
            <a:r>
              <a:rPr lang="en-US" sz="1400" dirty="0"/>
              <a:t>, 10.1037/cou0000429. Advance online publication. </a:t>
            </a:r>
          </a:p>
          <a:p>
            <a:pPr marL="538163" indent="-538163">
              <a:lnSpc>
                <a:spcPct val="100000"/>
              </a:lnSpc>
              <a:buNone/>
            </a:pPr>
            <a:r>
              <a:rPr lang="en-US" sz="1400" dirty="0"/>
              <a:t>Sue, D.W., </a:t>
            </a:r>
            <a:r>
              <a:rPr lang="en-US" sz="1400" dirty="0" err="1"/>
              <a:t>Capodilupo</a:t>
            </a:r>
            <a:r>
              <a:rPr lang="en-US" sz="1400" dirty="0"/>
              <a:t>, C., Torino, G, </a:t>
            </a:r>
            <a:r>
              <a:rPr lang="en-US" sz="1400" dirty="0" err="1"/>
              <a:t>Bucceri</a:t>
            </a:r>
            <a:r>
              <a:rPr lang="en-US" sz="1400" dirty="0"/>
              <a:t>, J., Holder, A., Nadal, K., &amp; </a:t>
            </a:r>
            <a:r>
              <a:rPr lang="en-US" sz="1400" dirty="0" err="1"/>
              <a:t>Equin</a:t>
            </a:r>
            <a:r>
              <a:rPr lang="en-US" sz="1400" dirty="0"/>
              <a:t>, M. (2007). Racial </a:t>
            </a:r>
            <a:r>
              <a:rPr lang="en-US" sz="1400" dirty="0" err="1"/>
              <a:t>Microaggressions</a:t>
            </a:r>
            <a:r>
              <a:rPr lang="en-US" sz="1400" dirty="0"/>
              <a:t> in Everyday Life: Implications for Clinical Practice. The American Psychologist , 62 (4) 271-286.</a:t>
            </a:r>
          </a:p>
          <a:p>
            <a:pPr marL="538163" indent="-538163">
              <a:lnSpc>
                <a:spcPct val="100000"/>
              </a:lnSpc>
              <a:buNone/>
            </a:pPr>
            <a:r>
              <a:rPr lang="en-US" sz="1400" dirty="0" err="1"/>
              <a:t>Tervalon</a:t>
            </a:r>
            <a:r>
              <a:rPr lang="en-US" sz="1400" dirty="0"/>
              <a:t> M, Murray-Garcia J. Cultural humility versus cultural competence: A critical distinction in defining physician training outcomes in multicultural education.</a:t>
            </a:r>
            <a:r>
              <a:rPr lang="en-US" sz="1400" i="1" dirty="0"/>
              <a:t> Journal of Health Care for the Poor and Underserved</a:t>
            </a:r>
            <a:r>
              <a:rPr lang="en-US" sz="1400" dirty="0"/>
              <a:t>. 1998;9(2):117–125. </a:t>
            </a:r>
          </a:p>
          <a:p>
            <a:pPr marL="538163" indent="-538163">
              <a:lnSpc>
                <a:spcPct val="100000"/>
              </a:lnSpc>
              <a:buNone/>
            </a:pPr>
            <a:r>
              <a:rPr lang="en-US" sz="1400" dirty="0"/>
              <a:t>van der </a:t>
            </a:r>
            <a:r>
              <a:rPr lang="en-US" sz="1400" dirty="0" err="1"/>
              <a:t>Kolk</a:t>
            </a:r>
            <a:r>
              <a:rPr lang="en-US" sz="1400" dirty="0"/>
              <a:t>, B.A. (2005). Developmental trauma disorder: toward a rational diagnosis for children with complex trauma histories. </a:t>
            </a:r>
            <a:r>
              <a:rPr lang="en-US" sz="1400" i="1" dirty="0"/>
              <a:t>Psychiatric Annals</a:t>
            </a:r>
            <a:r>
              <a:rPr lang="en-US" sz="1400" dirty="0"/>
              <a:t>, 35(5), 401-408. </a:t>
            </a:r>
          </a:p>
          <a:p>
            <a:pPr marL="538163" indent="-538163">
              <a:lnSpc>
                <a:spcPct val="100000"/>
              </a:lnSpc>
              <a:buNone/>
            </a:pPr>
            <a:r>
              <a:rPr lang="en-US" sz="1400" dirty="0"/>
              <a:t>van der </a:t>
            </a:r>
            <a:r>
              <a:rPr lang="en-US" sz="1400" dirty="0" err="1"/>
              <a:t>Kolk</a:t>
            </a:r>
            <a:r>
              <a:rPr lang="en-US" sz="1400" dirty="0"/>
              <a:t>, B. A. (2014). </a:t>
            </a:r>
            <a:r>
              <a:rPr lang="en-US" sz="1400" i="1" dirty="0"/>
              <a:t>The body keeps the score: Brain, mind, and body in the healing of trauma</a:t>
            </a:r>
            <a:r>
              <a:rPr lang="en-US" sz="1400" dirty="0"/>
              <a:t>. New York: Viking. </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02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young boy sitting at a table&#10;&#10;Description generated with high confidence">
            <a:extLst>
              <a:ext uri="{FF2B5EF4-FFF2-40B4-BE49-F238E27FC236}">
                <a16:creationId xmlns:a16="http://schemas.microsoft.com/office/drawing/2014/main" id="{90A3BE24-5DA0-45A6-A7E3-67F0F92F36BE}"/>
              </a:ext>
            </a:extLst>
          </p:cNvPr>
          <p:cNvPicPr>
            <a:picLocks noChangeAspect="1"/>
          </p:cNvPicPr>
          <p:nvPr/>
        </p:nvPicPr>
        <p:blipFill rotWithShape="1">
          <a:blip r:embed="rId3">
            <a:alphaModFix amt="35000"/>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7357"/>
          <a:stretch/>
        </p:blipFill>
        <p:spPr>
          <a:xfrm>
            <a:off x="1740310" y="175309"/>
            <a:ext cx="8691716" cy="6520432"/>
          </a:xfrm>
          <a:prstGeom prst="rect">
            <a:avLst/>
          </a:prstGeom>
        </p:spPr>
      </p:pic>
      <p:sp>
        <p:nvSpPr>
          <p:cNvPr id="3" name="Title 2"/>
          <p:cNvSpPr>
            <a:spLocks noGrp="1"/>
          </p:cNvSpPr>
          <p:nvPr>
            <p:ph type="title"/>
          </p:nvPr>
        </p:nvSpPr>
        <p:spPr>
          <a:xfrm>
            <a:off x="2006600" y="643467"/>
            <a:ext cx="2763328" cy="5571066"/>
          </a:xfrm>
        </p:spPr>
        <p:txBody>
          <a:bodyPr>
            <a:normAutofit/>
          </a:bodyPr>
          <a:lstStyle/>
          <a:p>
            <a:pPr algn="ctr"/>
            <a:br>
              <a:rPr lang="en-US" dirty="0">
                <a:solidFill>
                  <a:srgbClr val="FF0000"/>
                </a:solidFill>
              </a:rPr>
            </a:br>
            <a:r>
              <a:rPr lang="en-US" dirty="0"/>
              <a:t>The Chicago Child Trauma Center</a:t>
            </a:r>
            <a:br>
              <a:rPr lang="en-US" dirty="0"/>
            </a:br>
            <a:r>
              <a:rPr lang="en-US" dirty="0"/>
              <a:t>(CCTC)</a:t>
            </a:r>
          </a:p>
        </p:txBody>
      </p:sp>
      <p:sp>
        <p:nvSpPr>
          <p:cNvPr id="2" name="Content Placeholder 1"/>
          <p:cNvSpPr>
            <a:spLocks noGrp="1"/>
          </p:cNvSpPr>
          <p:nvPr>
            <p:ph idx="1"/>
          </p:nvPr>
        </p:nvSpPr>
        <p:spPr>
          <a:xfrm>
            <a:off x="5252528" y="422786"/>
            <a:ext cx="4930584" cy="6046839"/>
          </a:xfrm>
        </p:spPr>
        <p:txBody>
          <a:bodyPr anchor="ctr">
            <a:noAutofit/>
          </a:bodyPr>
          <a:lstStyle/>
          <a:p>
            <a:r>
              <a:rPr lang="en-US" sz="2400" dirty="0">
                <a:solidFill>
                  <a:schemeClr val="tx1"/>
                </a:solidFill>
              </a:rPr>
              <a:t>The CCTC is a community treatment site of the National Child Traumatic Stress Network</a:t>
            </a:r>
          </a:p>
          <a:p>
            <a:r>
              <a:rPr lang="en-US" sz="2400" dirty="0">
                <a:solidFill>
                  <a:schemeClr val="tx1"/>
                </a:solidFill>
              </a:rPr>
              <a:t>Located in one of the most racially and economically segregated areas in the United States</a:t>
            </a:r>
          </a:p>
          <a:p>
            <a:r>
              <a:rPr lang="en-US" sz="2400" dirty="0">
                <a:solidFill>
                  <a:schemeClr val="tx1"/>
                </a:solidFill>
              </a:rPr>
              <a:t>Primary mission: </a:t>
            </a:r>
          </a:p>
          <a:p>
            <a:pPr lvl="1"/>
            <a:r>
              <a:rPr lang="en-US" sz="2000" dirty="0">
                <a:solidFill>
                  <a:schemeClr val="tx1"/>
                </a:solidFill>
              </a:rPr>
              <a:t>Ensure that expert trauma-focused psychological services are available to children on Chicago's south side and south suburban Cook County where their risk of exposure to traumatic stress is great.</a:t>
            </a:r>
          </a:p>
          <a:p>
            <a:r>
              <a:rPr lang="en-US" sz="2400" dirty="0" err="1">
                <a:solidFill>
                  <a:schemeClr val="tx1"/>
                </a:solidFill>
              </a:rPr>
              <a:t>Aprox</a:t>
            </a:r>
            <a:r>
              <a:rPr lang="en-US" sz="2400" dirty="0">
                <a:solidFill>
                  <a:schemeClr val="tx1"/>
                </a:solidFill>
              </a:rPr>
              <a:t>. 80% of the population that we serve at the CCTC identifies as Black or African American and 13% as </a:t>
            </a:r>
            <a:r>
              <a:rPr lang="en-US" sz="2400" dirty="0" err="1">
                <a:solidFill>
                  <a:schemeClr val="tx1"/>
                </a:solidFill>
              </a:rPr>
              <a:t>Latinx</a:t>
            </a:r>
            <a:r>
              <a:rPr lang="en-US" sz="2400" dirty="0">
                <a:solidFill>
                  <a:schemeClr val="tx1"/>
                </a:solidFill>
              </a:rPr>
              <a:t>  </a:t>
            </a:r>
          </a:p>
        </p:txBody>
      </p:sp>
      <p:pic>
        <p:nvPicPr>
          <p:cNvPr id="6" name="Picture 5" descr="A close up of a sign&#10;&#10;Description generated with very high confidence">
            <a:extLst>
              <a:ext uri="{FF2B5EF4-FFF2-40B4-BE49-F238E27FC236}">
                <a16:creationId xmlns:a16="http://schemas.microsoft.com/office/drawing/2014/main" id="{605625AE-4D80-4C0D-BED9-90785B493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0181" y="140895"/>
            <a:ext cx="1548450" cy="43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AB94945-FCF1-014A-AF51-891552C232EB}" type="slidenum">
              <a:rPr lang="en-US" smtClean="0"/>
              <a:t>5</a:t>
            </a:fld>
            <a:endParaRPr lang="en-US"/>
          </a:p>
        </p:txBody>
      </p:sp>
    </p:spTree>
    <p:extLst>
      <p:ext uri="{BB962C8B-B14F-4D97-AF65-F5344CB8AC3E}">
        <p14:creationId xmlns:p14="http://schemas.microsoft.com/office/powerpoint/2010/main" val="1157041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096" y="585216"/>
            <a:ext cx="7290054" cy="1014984"/>
          </a:xfrm>
        </p:spPr>
        <p:txBody>
          <a:bodyPr/>
          <a:lstStyle/>
          <a:p>
            <a:r>
              <a:rPr lang="en-US" dirty="0"/>
              <a:t>References </a:t>
            </a:r>
          </a:p>
        </p:txBody>
      </p:sp>
      <p:sp>
        <p:nvSpPr>
          <p:cNvPr id="2" name="Content Placeholder 1"/>
          <p:cNvSpPr>
            <a:spLocks noGrp="1"/>
          </p:cNvSpPr>
          <p:nvPr>
            <p:ph idx="1"/>
          </p:nvPr>
        </p:nvSpPr>
        <p:spPr>
          <a:xfrm>
            <a:off x="1785257" y="1600200"/>
            <a:ext cx="9405257" cy="5105400"/>
          </a:xfrm>
        </p:spPr>
        <p:txBody>
          <a:bodyPr>
            <a:noAutofit/>
          </a:bodyPr>
          <a:lstStyle/>
          <a:p>
            <a:pPr marL="538163" indent="-538163">
              <a:lnSpc>
                <a:spcPct val="100000"/>
              </a:lnSpc>
              <a:buNone/>
            </a:pPr>
            <a:endParaRPr lang="en-US" sz="1400" dirty="0"/>
          </a:p>
          <a:p>
            <a:pPr marL="538163" indent="-538163">
              <a:lnSpc>
                <a:spcPct val="100000"/>
              </a:lnSpc>
              <a:buNone/>
            </a:pPr>
            <a:r>
              <a:rPr lang="en-US" sz="1400" dirty="0"/>
              <a:t>World Health Organization. (2002). World Report on Violence and Health. Brussels, Belgium: WHO.</a:t>
            </a:r>
          </a:p>
          <a:p>
            <a:pPr marL="538163" indent="-538163">
              <a:lnSpc>
                <a:spcPct val="100000"/>
              </a:lnSpc>
              <a:buNone/>
            </a:pPr>
            <a:r>
              <a:rPr lang="en-US" sz="1400" dirty="0"/>
              <a:t>Wilson, K. R., Hansen, D. J., &amp; Li, M. (2011). </a:t>
            </a:r>
            <a:r>
              <a:rPr lang="en-US" sz="1400" i="1" dirty="0"/>
              <a:t>The traumatic stress response in child maltreatment and resultant neuropsychological effects</a:t>
            </a:r>
            <a:r>
              <a:rPr lang="en-US" sz="1400" dirty="0"/>
              <a:t> (Faculty Publications Paper 549)</a:t>
            </a:r>
            <a:r>
              <a:rPr lang="en-US" sz="1400" i="1" dirty="0"/>
              <a:t>.</a:t>
            </a:r>
            <a:r>
              <a:rPr lang="en-US" sz="1400" dirty="0"/>
              <a:t> Lincoln, NE: University of Nebraska, Department of Psychology</a:t>
            </a:r>
            <a:r>
              <a:rPr lang="en-US" sz="1400" i="1" dirty="0"/>
              <a:t>.</a:t>
            </a:r>
          </a:p>
          <a:p>
            <a:pPr marL="538163" indent="-538163">
              <a:lnSpc>
                <a:spcPct val="100000"/>
              </a:lnSpc>
              <a:buNone/>
            </a:pPr>
            <a:r>
              <a:rPr lang="en-US" sz="1400" dirty="0"/>
              <a:t>Zhang X, </a:t>
            </a:r>
            <a:r>
              <a:rPr lang="en-US" sz="1400" dirty="0" err="1"/>
              <a:t>Monnat</a:t>
            </a:r>
            <a:r>
              <a:rPr lang="en-US" sz="1400" dirty="0"/>
              <a:t> SM. Racial/ethnic differences in clusters of adverse childhood experiences and associations with adolescent mental health. </a:t>
            </a:r>
            <a:r>
              <a:rPr lang="en-US" sz="1400" i="1" dirty="0"/>
              <a:t>SSM Population Health</a:t>
            </a:r>
            <a:r>
              <a:rPr lang="en-US" sz="1400" dirty="0"/>
              <a:t>. 2021 Dec 16;17:100997. </a:t>
            </a:r>
          </a:p>
          <a:p>
            <a:pPr marL="538163" indent="-538163">
              <a:lnSpc>
                <a:spcPct val="100000"/>
              </a:lnSpc>
              <a:buNone/>
            </a:pPr>
            <a:r>
              <a:rPr lang="en-US" sz="1400" dirty="0"/>
              <a:t>Zimmerman GM, </a:t>
            </a:r>
            <a:r>
              <a:rPr lang="en-US" sz="1400" dirty="0" err="1"/>
              <a:t>Messner</a:t>
            </a:r>
            <a:r>
              <a:rPr lang="en-US" sz="1400" dirty="0"/>
              <a:t> SF. Individual, family background, and contextual explanations of racial and ethnic disparities in youths' exposure to violence. </a:t>
            </a:r>
            <a:r>
              <a:rPr lang="en-US" sz="1400" i="1" dirty="0"/>
              <a:t>American Journal of Public Health</a:t>
            </a:r>
            <a:r>
              <a:rPr lang="en-US" sz="1400" dirty="0"/>
              <a:t>. 2013 Mar;103(3):435-42. </a:t>
            </a:r>
          </a:p>
        </p:txBody>
      </p:sp>
      <p:pic>
        <p:nvPicPr>
          <p:cNvPr id="4" name="Picture 3"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794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90F8-A2F0-99D2-AE1F-9385947DABD8}"/>
              </a:ext>
            </a:extLst>
          </p:cNvPr>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3638023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ople holding hands">
            <a:extLst>
              <a:ext uri="{FF2B5EF4-FFF2-40B4-BE49-F238E27FC236}">
                <a16:creationId xmlns:a16="http://schemas.microsoft.com/office/drawing/2014/main" id="{778A1927-8A40-C04C-EF89-F482BDE65035}"/>
              </a:ext>
            </a:extLst>
          </p:cNvPr>
          <p:cNvPicPr>
            <a:picLocks noChangeAspect="1"/>
          </p:cNvPicPr>
          <p:nvPr/>
        </p:nvPicPr>
        <p:blipFill rotWithShape="1">
          <a:blip r:embed="rId3"/>
          <a:srcRect t="9091" r="23289"/>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B726C4-7636-8DB8-DAF4-1F769AADCA50}"/>
              </a:ext>
            </a:extLst>
          </p:cNvPr>
          <p:cNvSpPr>
            <a:spLocks noGrp="1"/>
          </p:cNvSpPr>
          <p:nvPr>
            <p:ph type="title"/>
          </p:nvPr>
        </p:nvSpPr>
        <p:spPr>
          <a:xfrm>
            <a:off x="371093" y="1161288"/>
            <a:ext cx="3955871" cy="787041"/>
          </a:xfrm>
        </p:spPr>
        <p:txBody>
          <a:bodyPr vert="horz" lIns="91440" tIns="45720" rIns="91440" bIns="45720" rtlCol="0" anchor="b">
            <a:normAutofit/>
          </a:bodyPr>
          <a:lstStyle/>
          <a:p>
            <a:r>
              <a:rPr lang="en-US" sz="2800" b="1" i="0" u="none" strike="noStrike" dirty="0">
                <a:solidFill>
                  <a:srgbClr val="2F5597"/>
                </a:solidFill>
                <a:effectLst/>
                <a:latin typeface="Cambria" panose="02040503050406030204" pitchFamily="18" charset="0"/>
              </a:rPr>
              <a:t>County Care Spotlight</a:t>
            </a:r>
            <a:r>
              <a:rPr lang="en-US" sz="2800" b="0" i="0" dirty="0">
                <a:solidFill>
                  <a:srgbClr val="2F5597"/>
                </a:solidFill>
                <a:effectLst/>
                <a:latin typeface="Cambria" panose="02040503050406030204" pitchFamily="18" charset="0"/>
              </a:rPr>
              <a:t>​</a:t>
            </a:r>
            <a:br>
              <a:rPr lang="en-US" sz="2800" b="0" i="0" dirty="0">
                <a:solidFill>
                  <a:srgbClr val="2F5597"/>
                </a:solidFill>
                <a:effectLst/>
                <a:latin typeface="Cambria" panose="02040503050406030204" pitchFamily="18" charset="0"/>
              </a:rPr>
            </a:br>
            <a:r>
              <a:rPr lang="en-US" sz="1600" b="0" i="1" dirty="0">
                <a:solidFill>
                  <a:schemeClr val="bg1"/>
                </a:solidFill>
                <a:latin typeface="+mj-lt"/>
              </a:rPr>
              <a:t>N</a:t>
            </a:r>
            <a:r>
              <a:rPr lang="en-US" sz="1600" b="0" i="1" dirty="0">
                <a:solidFill>
                  <a:schemeClr val="bg1"/>
                </a:solidFill>
                <a:effectLst/>
                <a:latin typeface="+mj-lt"/>
              </a:rPr>
              <a:t>ominated by </a:t>
            </a:r>
            <a:r>
              <a:rPr lang="en-US" sz="1600" b="0" i="1" dirty="0" err="1">
                <a:solidFill>
                  <a:schemeClr val="bg1"/>
                </a:solidFill>
                <a:effectLst/>
                <a:latin typeface="+mj-lt"/>
              </a:rPr>
              <a:t>Detonya</a:t>
            </a:r>
            <a:r>
              <a:rPr lang="en-US" sz="1600" b="0" i="1" dirty="0">
                <a:solidFill>
                  <a:schemeClr val="bg1"/>
                </a:solidFill>
                <a:effectLst/>
                <a:latin typeface="+mj-lt"/>
              </a:rPr>
              <a:t> Armstrong</a:t>
            </a:r>
            <a:endParaRPr lang="en-US" sz="2800" i="1" dirty="0">
              <a:solidFill>
                <a:schemeClr val="bg1"/>
              </a:solidFill>
              <a:latin typeface="+mj-lt"/>
              <a:cs typeface="+mj-cs"/>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006EC89-EF8A-9E16-E592-42922EF5BEE9}"/>
              </a:ext>
            </a:extLst>
          </p:cNvPr>
          <p:cNvSpPr txBox="1"/>
          <p:nvPr/>
        </p:nvSpPr>
        <p:spPr>
          <a:xfrm>
            <a:off x="371093" y="2547266"/>
            <a:ext cx="8223071"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l" rtl="0" fontAlgn="base"/>
            <a:r>
              <a:rPr lang="en-US" sz="2000" b="1" i="0" u="none" strike="noStrike" dirty="0">
                <a:solidFill>
                  <a:srgbClr val="4472C4"/>
                </a:solidFill>
                <a:effectLst/>
                <a:latin typeface="Cambria" panose="02040503050406030204" pitchFamily="18" charset="0"/>
              </a:rPr>
              <a:t> Deborah </a:t>
            </a:r>
            <a:r>
              <a:rPr lang="en-US" sz="2000" b="1" i="0" u="none" strike="noStrike" dirty="0" err="1">
                <a:solidFill>
                  <a:srgbClr val="4472C4"/>
                </a:solidFill>
                <a:effectLst/>
                <a:latin typeface="Cambria" panose="02040503050406030204" pitchFamily="18" charset="0"/>
              </a:rPr>
              <a:t>Delahaye</a:t>
            </a:r>
            <a:r>
              <a:rPr lang="en-US" sz="2000" b="1" i="0" u="none" strike="noStrike" dirty="0">
                <a:solidFill>
                  <a:srgbClr val="4472C4"/>
                </a:solidFill>
                <a:effectLst/>
                <a:latin typeface="Cambria" panose="02040503050406030204" pitchFamily="18" charset="0"/>
              </a:rPr>
              <a:t> </a:t>
            </a:r>
          </a:p>
          <a:p>
            <a:pPr algn="l" rtl="0" fontAlgn="base"/>
            <a:r>
              <a:rPr lang="en-US" sz="2000" b="0" i="1" u="none" strike="noStrike" dirty="0">
                <a:solidFill>
                  <a:srgbClr val="FFFFFF"/>
                </a:solidFill>
                <a:effectLst/>
                <a:latin typeface="Calibri" panose="020F0502020204030204" pitchFamily="34" charset="0"/>
              </a:rPr>
              <a:t>Community Based Nurse Care Coordinator</a:t>
            </a:r>
            <a:r>
              <a:rPr lang="en-US" sz="2000" b="0" i="0" dirty="0">
                <a:solidFill>
                  <a:srgbClr val="FFFFFF"/>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en-US" sz="2000" b="0" i="0" dirty="0">
                <a:solidFill>
                  <a:srgbClr val="FFFFFF"/>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en-US" sz="1600" b="0" i="1" u="none" strike="noStrike" dirty="0">
                <a:solidFill>
                  <a:srgbClr val="FFFFFF"/>
                </a:solidFill>
                <a:effectLst/>
                <a:latin typeface="Calibri" panose="020F0502020204030204" pitchFamily="34" charset="0"/>
              </a:rPr>
              <a:t>Deborah possesses the most suitable qualifications for this award due to her exceptional skill set and extensive knowledge.</a:t>
            </a:r>
          </a:p>
          <a:p>
            <a:pPr algn="l" rtl="0" fontAlgn="base"/>
            <a:endParaRPr lang="en-US" sz="1600" i="1" dirty="0">
              <a:solidFill>
                <a:srgbClr val="FFFFFF"/>
              </a:solidFill>
              <a:latin typeface="Calibri" panose="020F0502020204030204" pitchFamily="34" charset="0"/>
            </a:endParaRPr>
          </a:p>
          <a:p>
            <a:pPr algn="l" rtl="0" fontAlgn="base"/>
            <a:r>
              <a:rPr lang="en-US" sz="1600" b="0" i="1" u="none" strike="noStrike" dirty="0">
                <a:solidFill>
                  <a:srgbClr val="FFFFFF"/>
                </a:solidFill>
                <a:effectLst/>
                <a:latin typeface="Calibri" panose="020F0502020204030204" pitchFamily="34" charset="0"/>
              </a:rPr>
              <a:t> She demonstrates a strong sense of compassion and actively collaborates with others</a:t>
            </a:r>
            <a:r>
              <a:rPr lang="en-US" sz="1600" i="1" dirty="0">
                <a:solidFill>
                  <a:srgbClr val="FFFFFF"/>
                </a:solidFill>
                <a:latin typeface="Calibri" panose="020F0502020204030204" pitchFamily="34" charset="0"/>
              </a:rPr>
              <a:t>. </a:t>
            </a:r>
            <a:r>
              <a:rPr lang="en-US" sz="1600" b="0" i="1" u="none" strike="noStrike" dirty="0">
                <a:solidFill>
                  <a:srgbClr val="FFFFFF"/>
                </a:solidFill>
                <a:effectLst/>
                <a:latin typeface="Calibri" panose="020F0502020204030204" pitchFamily="34" charset="0"/>
              </a:rPr>
              <a:t>Deborah goes above and beyond</a:t>
            </a:r>
            <a:r>
              <a:rPr lang="en-US" sz="1600" i="1" dirty="0">
                <a:solidFill>
                  <a:srgbClr val="FFFFFF"/>
                </a:solidFill>
                <a:latin typeface="Calibri" panose="020F0502020204030204" pitchFamily="34" charset="0"/>
              </a:rPr>
              <a:t>; s</a:t>
            </a:r>
            <a:r>
              <a:rPr lang="en-US" sz="1600" b="0" i="1" u="none" strike="noStrike" dirty="0">
                <a:solidFill>
                  <a:srgbClr val="FFFFFF"/>
                </a:solidFill>
                <a:effectLst/>
                <a:latin typeface="Calibri" panose="020F0502020204030204" pitchFamily="34" charset="0"/>
              </a:rPr>
              <a:t>he consistently demonstrates tremendous dedication and commitment in her interactions with patients.  </a:t>
            </a:r>
          </a:p>
          <a:p>
            <a:pPr algn="l" rtl="0" fontAlgn="base"/>
            <a:endParaRPr lang="en-US" sz="1600" i="1" dirty="0">
              <a:solidFill>
                <a:srgbClr val="FFFFFF"/>
              </a:solidFill>
              <a:latin typeface="Calibri" panose="020F0502020204030204" pitchFamily="34" charset="0"/>
            </a:endParaRPr>
          </a:p>
          <a:p>
            <a:pPr algn="l" rtl="0" fontAlgn="base"/>
            <a:r>
              <a:rPr lang="en-US" sz="1600" b="0" i="1" u="none" strike="noStrike" dirty="0">
                <a:solidFill>
                  <a:srgbClr val="FFFFFF"/>
                </a:solidFill>
                <a:effectLst/>
                <a:latin typeface="Calibri" panose="020F0502020204030204" pitchFamily="34" charset="0"/>
              </a:rPr>
              <a:t>She always helps everyone and builds the team together, making her the “go-to” person on the team. She does an excellent job of capturing the essence of what a true team player and patient advocate really is. </a:t>
            </a:r>
            <a:r>
              <a:rPr lang="en-US" sz="1600" b="0" i="0" dirty="0">
                <a:solidFill>
                  <a:srgbClr val="FFFFFF"/>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dirty="0">
                <a:solidFill>
                  <a:srgbClr val="FFFFFF"/>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1" u="none" strike="noStrike" dirty="0">
                <a:solidFill>
                  <a:srgbClr val="FFFFFF"/>
                </a:solidFill>
                <a:effectLst/>
                <a:latin typeface="Calibri" panose="020F0502020204030204" pitchFamily="34" charset="0"/>
              </a:rPr>
              <a:t>Thank you, Deborah.</a:t>
            </a:r>
            <a:r>
              <a:rPr lang="en-US" sz="1600" b="0" i="0" dirty="0">
                <a:solidFill>
                  <a:srgbClr val="FFFFFF"/>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p:txBody>
      </p:sp>
      <p:sp>
        <p:nvSpPr>
          <p:cNvPr id="3" name="Slide Number Placeholder 2">
            <a:extLst>
              <a:ext uri="{FF2B5EF4-FFF2-40B4-BE49-F238E27FC236}">
                <a16:creationId xmlns:a16="http://schemas.microsoft.com/office/drawing/2014/main" id="{0FB1AE34-922B-2A60-EFAC-9CDC4972FA78}"/>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spcAft>
                <a:spcPts val="600"/>
              </a:spcAft>
              <a:defRPr/>
            </a:pPr>
            <a:fld id="{2AB94945-FCF1-014A-AF51-891552C232EB}" type="slidenum">
              <a:rPr lang="en-US">
                <a:solidFill>
                  <a:schemeClr val="bg1"/>
                </a:solidFill>
                <a:latin typeface="Calibri" panose="020F0502020204030204"/>
              </a:rPr>
              <a:pPr>
                <a:spcAft>
                  <a:spcPts val="600"/>
                </a:spcAft>
                <a:defRPr/>
              </a:pPr>
              <a:t>52</a:t>
            </a:fld>
            <a:endParaRPr lang="en-US">
              <a:solidFill>
                <a:schemeClr val="bg1"/>
              </a:solidFill>
              <a:latin typeface="Calibri" panose="020F0502020204030204"/>
            </a:endParaRPr>
          </a:p>
        </p:txBody>
      </p:sp>
    </p:spTree>
    <p:extLst>
      <p:ext uri="{BB962C8B-B14F-4D97-AF65-F5344CB8AC3E}">
        <p14:creationId xmlns:p14="http://schemas.microsoft.com/office/powerpoint/2010/main" val="2056552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459E-F318-42A7-34D6-55A1EAC132F8}"/>
              </a:ext>
            </a:extLst>
          </p:cNvPr>
          <p:cNvSpPr>
            <a:spLocks noGrp="1"/>
          </p:cNvSpPr>
          <p:nvPr>
            <p:ph type="title"/>
          </p:nvPr>
        </p:nvSpPr>
        <p:spPr/>
        <p:txBody>
          <a:bodyPr/>
          <a:lstStyle/>
          <a:p>
            <a:pPr algn="ctr"/>
            <a:r>
              <a:rPr lang="en-US" dirty="0"/>
              <a:t>Announcements</a:t>
            </a:r>
            <a:endParaRPr lang="en-US"/>
          </a:p>
        </p:txBody>
      </p:sp>
      <p:sp>
        <p:nvSpPr>
          <p:cNvPr id="3" name="Content Placeholder 2">
            <a:extLst>
              <a:ext uri="{FF2B5EF4-FFF2-40B4-BE49-F238E27FC236}">
                <a16:creationId xmlns:a16="http://schemas.microsoft.com/office/drawing/2014/main" id="{8A798067-F55C-6303-497F-6D51DFC2237A}"/>
              </a:ext>
            </a:extLst>
          </p:cNvPr>
          <p:cNvSpPr>
            <a:spLocks noGrp="1"/>
          </p:cNvSpPr>
          <p:nvPr>
            <p:ph idx="1"/>
          </p:nvPr>
        </p:nvSpPr>
        <p:spPr/>
        <p:txBody>
          <a:bodyPr vert="horz" lIns="91440" tIns="45720" rIns="91440" bIns="45720" rtlCol="0" anchor="t">
            <a:normAutofit fontScale="92500" lnSpcReduction="20000"/>
          </a:bodyPr>
          <a:lstStyle/>
          <a:p>
            <a:r>
              <a:rPr lang="en-US" dirty="0">
                <a:latin typeface="Arial"/>
                <a:cs typeface="Arial"/>
              </a:rPr>
              <a:t>Next webinar is </a:t>
            </a:r>
            <a:r>
              <a:rPr lang="en-US" dirty="0">
                <a:solidFill>
                  <a:schemeClr val="accent1">
                    <a:lumMod val="50000"/>
                  </a:schemeClr>
                </a:solidFill>
                <a:latin typeface="Arial"/>
                <a:cs typeface="Arial"/>
              </a:rPr>
              <a:t>December 20</a:t>
            </a:r>
            <a:r>
              <a:rPr lang="en-US" sz="1900" baseline="30000" dirty="0">
                <a:latin typeface="Arial"/>
                <a:cs typeface="Arial"/>
              </a:rPr>
              <a:t>th</a:t>
            </a:r>
            <a:r>
              <a:rPr lang="en-US" dirty="0">
                <a:latin typeface="Arial"/>
                <a:cs typeface="Arial"/>
              </a:rPr>
              <a:t>, 2023! </a:t>
            </a:r>
          </a:p>
          <a:p>
            <a:endParaRPr lang="en-US" dirty="0"/>
          </a:p>
          <a:p>
            <a:r>
              <a:rPr lang="en-US" dirty="0">
                <a:latin typeface="Arial"/>
                <a:cs typeface="Arial"/>
              </a:rPr>
              <a:t>Slides posted on  CountyCare Care Coordination Webpage: </a:t>
            </a:r>
          </a:p>
          <a:p>
            <a:pPr lvl="1"/>
            <a:r>
              <a:rPr lang="en-US" sz="2000" dirty="0">
                <a:solidFill>
                  <a:srgbClr val="0563C1"/>
                </a:solidFill>
                <a:hlinkClick r:id="rId2"/>
              </a:rPr>
              <a:t>http://www.countycare.com/carecoordination</a:t>
            </a:r>
            <a:endParaRPr lang="en-US" sz="2000" dirty="0"/>
          </a:p>
          <a:p>
            <a:pPr lvl="1"/>
            <a:endParaRPr lang="en-US" sz="2000" dirty="0"/>
          </a:p>
          <a:p>
            <a:pPr lvl="1"/>
            <a:endParaRPr lang="en-US" sz="2000" dirty="0"/>
          </a:p>
          <a:p>
            <a:r>
              <a:rPr lang="en-US" dirty="0">
                <a:latin typeface="Arial"/>
                <a:cs typeface="Arial"/>
              </a:rPr>
              <a:t>Have feedback? Please share.</a:t>
            </a:r>
          </a:p>
          <a:p>
            <a:pPr lvl="1"/>
            <a:r>
              <a:rPr lang="en-US" dirty="0">
                <a:solidFill>
                  <a:srgbClr val="0563C1"/>
                </a:solidFill>
                <a:hlinkClick r:id="rId3"/>
              </a:rPr>
              <a:t>https://redcap.link/23k1fzzb</a:t>
            </a:r>
            <a:endParaRPr lang="en-US">
              <a:solidFill>
                <a:srgbClr val="000000"/>
              </a:solidFill>
              <a:latin typeface="Calibri"/>
              <a:cs typeface="Calibri"/>
            </a:endParaRPr>
          </a:p>
          <a:p>
            <a:pPr lvl="1"/>
            <a:endParaRPr lang="en-US" dirty="0"/>
          </a:p>
          <a:p>
            <a:pPr marL="685800" lvl="1"/>
            <a:endParaRPr lang="en-US" dirty="0">
              <a:latin typeface="Arial"/>
              <a:cs typeface="Arial"/>
            </a:endParaRPr>
          </a:p>
          <a:p>
            <a:pPr marL="685800" algn="ctr"/>
            <a:r>
              <a:rPr lang="en-US" sz="2000" dirty="0">
                <a:latin typeface="Arial"/>
                <a:cs typeface="Arial"/>
              </a:rPr>
              <a:t> </a:t>
            </a:r>
            <a:r>
              <a:rPr lang="en-US" sz="1400" dirty="0">
                <a:latin typeface="Arial"/>
                <a:cs typeface="Arial"/>
              </a:rPr>
              <a:t>Please email questions/concerns: </a:t>
            </a:r>
            <a:r>
              <a:rPr lang="en-US" sz="1400" dirty="0">
                <a:solidFill>
                  <a:srgbClr val="0563C1"/>
                </a:solidFill>
                <a:latin typeface="Arial"/>
                <a:cs typeface="Arial"/>
                <a:hlinkClick r:id="rId4"/>
              </a:rPr>
              <a:t>raphael.daniels@cookcountyhealth.org</a:t>
            </a:r>
            <a:endParaRPr lang="en-US">
              <a:latin typeface="Arial"/>
              <a:cs typeface="Arial"/>
            </a:endParaRPr>
          </a:p>
        </p:txBody>
      </p:sp>
      <p:sp>
        <p:nvSpPr>
          <p:cNvPr id="6" name="Slide Number Placeholder 5">
            <a:extLst>
              <a:ext uri="{FF2B5EF4-FFF2-40B4-BE49-F238E27FC236}">
                <a16:creationId xmlns:a16="http://schemas.microsoft.com/office/drawing/2014/main" id="{665D7A8D-7924-E3A6-CED8-C772E7B7D5DA}"/>
              </a:ext>
            </a:extLst>
          </p:cNvPr>
          <p:cNvSpPr>
            <a:spLocks noGrp="1"/>
          </p:cNvSpPr>
          <p:nvPr>
            <p:ph type="sldNum" sz="quarter" idx="12"/>
          </p:nvPr>
        </p:nvSpPr>
        <p:spPr/>
        <p:txBody>
          <a:bodyPr/>
          <a:lstStyle/>
          <a:p>
            <a:fld id="{2AB94945-FCF1-014A-AF51-891552C232EB}" type="slidenum">
              <a:rPr lang="en-US" smtClean="0"/>
              <a:t>53</a:t>
            </a:fld>
            <a:endParaRPr lang="en-US"/>
          </a:p>
        </p:txBody>
      </p:sp>
    </p:spTree>
    <p:extLst>
      <p:ext uri="{BB962C8B-B14F-4D97-AF65-F5344CB8AC3E}">
        <p14:creationId xmlns:p14="http://schemas.microsoft.com/office/powerpoint/2010/main" val="3077691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90F8-A2F0-99D2-AE1F-9385947DABD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04747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Goals</a:t>
            </a:r>
          </a:p>
        </p:txBody>
      </p:sp>
      <p:graphicFrame>
        <p:nvGraphicFramePr>
          <p:cNvPr id="4" name="Diagram 3"/>
          <p:cNvGraphicFramePr/>
          <p:nvPr>
            <p:extLst>
              <p:ext uri="{D42A27DB-BD31-4B8C-83A1-F6EECF244321}">
                <p14:modId xmlns:p14="http://schemas.microsoft.com/office/powerpoint/2010/main" val="3040865036"/>
              </p:ext>
            </p:extLst>
          </p:nvPr>
        </p:nvGraphicFramePr>
        <p:xfrm>
          <a:off x="3047999" y="1240971"/>
          <a:ext cx="7815944" cy="5127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AB94945-FCF1-014A-AF51-891552C232EB}" type="slidenum">
              <a:rPr lang="en-US" smtClean="0"/>
              <a:t>6</a:t>
            </a:fld>
            <a:endParaRPr lang="en-US"/>
          </a:p>
        </p:txBody>
      </p:sp>
    </p:spTree>
    <p:extLst>
      <p:ext uri="{BB962C8B-B14F-4D97-AF65-F5344CB8AC3E}">
        <p14:creationId xmlns:p14="http://schemas.microsoft.com/office/powerpoint/2010/main" val="152733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DEFINITION OF TRAUMA</a:t>
            </a:r>
            <a:endParaRPr lang="en-US" sz="2700" dirty="0"/>
          </a:p>
        </p:txBody>
      </p:sp>
      <p:sp>
        <p:nvSpPr>
          <p:cNvPr id="3" name="Content Placeholder 2"/>
          <p:cNvSpPr>
            <a:spLocks noGrp="1"/>
          </p:cNvSpPr>
          <p:nvPr>
            <p:ph idx="1"/>
          </p:nvPr>
        </p:nvSpPr>
        <p:spPr>
          <a:xfrm>
            <a:off x="2152651" y="2034231"/>
            <a:ext cx="6487448" cy="3104636"/>
          </a:xfrm>
        </p:spPr>
        <p:txBody>
          <a:bodyPr/>
          <a:lstStyle/>
          <a:p>
            <a:pPr marL="0" indent="0">
              <a:lnSpc>
                <a:spcPct val="100000"/>
              </a:lnSpc>
              <a:buNone/>
            </a:pPr>
            <a:r>
              <a:rPr lang="en-US" dirty="0"/>
              <a:t>3 E model from SAMHSA</a:t>
            </a:r>
          </a:p>
          <a:p>
            <a:endParaRPr lang="en-US" dirty="0"/>
          </a:p>
        </p:txBody>
      </p:sp>
      <p:sp>
        <p:nvSpPr>
          <p:cNvPr id="4" name="Slide Number Placeholder 3"/>
          <p:cNvSpPr>
            <a:spLocks noGrp="1"/>
          </p:cNvSpPr>
          <p:nvPr>
            <p:ph type="sldNum" sz="quarter" idx="12"/>
          </p:nvPr>
        </p:nvSpPr>
        <p:spPr/>
        <p:txBody>
          <a:bodyPr/>
          <a:lstStyle/>
          <a:p>
            <a:fld id="{3FA74046-0996-E442-BF3B-2B063B1EE86B}" type="slidenum">
              <a:rPr lang="en-US" smtClean="0"/>
              <a:pPr/>
              <a:t>7</a:t>
            </a:fld>
            <a:endParaRPr lang="en-US" dirty="0"/>
          </a:p>
        </p:txBody>
      </p:sp>
      <p:graphicFrame>
        <p:nvGraphicFramePr>
          <p:cNvPr id="6" name="Diagram 5"/>
          <p:cNvGraphicFramePr/>
          <p:nvPr/>
        </p:nvGraphicFramePr>
        <p:xfrm>
          <a:off x="2899565" y="2557463"/>
          <a:ext cx="6096000" cy="3340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85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CULTURE AND TRAUMA: The 3 </a:t>
            </a:r>
            <a:r>
              <a:rPr lang="en-US" dirty="0" err="1"/>
              <a:t>Es</a:t>
            </a:r>
            <a:endParaRPr lang="en-US" dirty="0"/>
          </a:p>
        </p:txBody>
      </p:sp>
      <p:sp>
        <p:nvSpPr>
          <p:cNvPr id="3" name="Content Placeholder 2"/>
          <p:cNvSpPr>
            <a:spLocks noGrp="1"/>
          </p:cNvSpPr>
          <p:nvPr>
            <p:ph idx="1"/>
          </p:nvPr>
        </p:nvSpPr>
        <p:spPr>
          <a:xfrm>
            <a:off x="2152649" y="1690688"/>
            <a:ext cx="8095755" cy="4104470"/>
          </a:xfrm>
        </p:spPr>
        <p:txBody>
          <a:bodyPr>
            <a:normAutofit/>
          </a:bodyPr>
          <a:lstStyle/>
          <a:p>
            <a:pPr marL="0" indent="0">
              <a:spcBef>
                <a:spcPts val="450"/>
              </a:spcBef>
              <a:spcAft>
                <a:spcPts val="900"/>
              </a:spcAft>
              <a:buNone/>
            </a:pPr>
            <a:r>
              <a:rPr lang="en-US" sz="2400" dirty="0"/>
              <a:t>All influenced by cultural factors:</a:t>
            </a:r>
          </a:p>
          <a:p>
            <a:pPr marL="171450" lvl="1">
              <a:spcBef>
                <a:spcPts val="450"/>
              </a:spcBef>
              <a:spcAft>
                <a:spcPts val="900"/>
              </a:spcAft>
            </a:pPr>
            <a:r>
              <a:rPr lang="en-US" i="1" dirty="0"/>
              <a:t>Events</a:t>
            </a:r>
            <a:r>
              <a:rPr lang="en-US" dirty="0"/>
              <a:t>: risk and type of exposure to potentially traumatic events</a:t>
            </a:r>
          </a:p>
          <a:p>
            <a:pPr marL="171450" lvl="1">
              <a:spcBef>
                <a:spcPts val="450"/>
              </a:spcBef>
              <a:spcAft>
                <a:spcPts val="900"/>
              </a:spcAft>
            </a:pPr>
            <a:r>
              <a:rPr lang="en-US" i="1" dirty="0"/>
              <a:t>Experience</a:t>
            </a:r>
            <a:r>
              <a:rPr lang="en-US" dirty="0"/>
              <a:t>: how a person describes their experience, how distress is expressed</a:t>
            </a:r>
          </a:p>
          <a:p>
            <a:pPr marL="171450" lvl="1">
              <a:spcBef>
                <a:spcPts val="450"/>
              </a:spcBef>
              <a:spcAft>
                <a:spcPts val="900"/>
              </a:spcAft>
            </a:pPr>
            <a:r>
              <a:rPr lang="en-US" i="1" dirty="0"/>
              <a:t>Effects: </a:t>
            </a:r>
            <a:r>
              <a:rPr lang="en-US" dirty="0"/>
              <a:t>which topics are acceptable to share and discuss, how a person makes meaning of experiences and heals from trauma</a:t>
            </a:r>
          </a:p>
          <a:p>
            <a:pPr marL="0" indent="0">
              <a:buNone/>
            </a:pPr>
            <a:endParaRPr lang="en-US" dirty="0"/>
          </a:p>
        </p:txBody>
      </p:sp>
      <p:pic>
        <p:nvPicPr>
          <p:cNvPr id="5" name="Picture 4"/>
          <p:cNvPicPr>
            <a:picLocks noChangeAspect="1"/>
          </p:cNvPicPr>
          <p:nvPr/>
        </p:nvPicPr>
        <p:blipFill>
          <a:blip r:embed="rId3"/>
          <a:stretch>
            <a:fillRect/>
          </a:stretch>
        </p:blipFill>
        <p:spPr>
          <a:xfrm>
            <a:off x="10393339" y="2076891"/>
            <a:ext cx="1685145" cy="582332"/>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AB94945-FCF1-014A-AF51-891552C232EB}" type="slidenum">
              <a:rPr lang="en-US" smtClean="0"/>
              <a:t>8</a:t>
            </a:fld>
            <a:endParaRPr lang="en-US"/>
          </a:p>
        </p:txBody>
      </p:sp>
    </p:spTree>
    <p:extLst>
      <p:ext uri="{BB962C8B-B14F-4D97-AF65-F5344CB8AC3E}">
        <p14:creationId xmlns:p14="http://schemas.microsoft.com/office/powerpoint/2010/main" val="55974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DEFINITION OF TRAUMA: 3Es</a:t>
            </a:r>
            <a:endParaRPr lang="en-US" sz="2700" dirty="0"/>
          </a:p>
        </p:txBody>
      </p:sp>
      <p:sp>
        <p:nvSpPr>
          <p:cNvPr id="4" name="Slide Number Placeholder 3"/>
          <p:cNvSpPr>
            <a:spLocks noGrp="1"/>
          </p:cNvSpPr>
          <p:nvPr>
            <p:ph type="sldNum" sz="quarter" idx="12"/>
          </p:nvPr>
        </p:nvSpPr>
        <p:spPr/>
        <p:txBody>
          <a:bodyPr/>
          <a:lstStyle/>
          <a:p>
            <a:fld id="{3FA74046-0996-E442-BF3B-2B063B1EE86B}" type="slidenum">
              <a:rPr lang="en-US" smtClean="0"/>
              <a:pPr/>
              <a:t>9</a:t>
            </a:fld>
            <a:endParaRPr lang="en-US" dirty="0"/>
          </a:p>
        </p:txBody>
      </p:sp>
      <p:graphicFrame>
        <p:nvGraphicFramePr>
          <p:cNvPr id="6" name="Diagram 5"/>
          <p:cNvGraphicFramePr/>
          <p:nvPr>
            <p:extLst>
              <p:ext uri="{D42A27DB-BD31-4B8C-83A1-F6EECF244321}">
                <p14:modId xmlns:p14="http://schemas.microsoft.com/office/powerpoint/2010/main" val="1388797661"/>
              </p:ext>
            </p:extLst>
          </p:nvPr>
        </p:nvGraphicFramePr>
        <p:xfrm>
          <a:off x="2256312" y="1690688"/>
          <a:ext cx="6754436" cy="456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424988" y="2052923"/>
            <a:ext cx="1101450" cy="1131079"/>
          </a:xfrm>
          <a:prstGeom prst="rect">
            <a:avLst/>
          </a:prstGeom>
          <a:noFill/>
        </p:spPr>
        <p:txBody>
          <a:bodyPr wrap="square" rtlCol="0">
            <a:spAutoFit/>
          </a:bodyPr>
          <a:lstStyle/>
          <a:p>
            <a:pPr algn="ctr"/>
            <a:r>
              <a:rPr lang="en-US" sz="1350" dirty="0"/>
              <a:t>aka Potentially Traumatic Events (PTEs)</a:t>
            </a:r>
          </a:p>
        </p:txBody>
      </p:sp>
      <p:pic>
        <p:nvPicPr>
          <p:cNvPr id="9" name="Picture 8"/>
          <p:cNvPicPr>
            <a:picLocks noChangeAspect="1"/>
          </p:cNvPicPr>
          <p:nvPr/>
        </p:nvPicPr>
        <p:blipFill>
          <a:blip r:embed="rId8"/>
          <a:stretch>
            <a:fillRect/>
          </a:stretch>
        </p:blipFill>
        <p:spPr>
          <a:xfrm>
            <a:off x="10342249" y="1321032"/>
            <a:ext cx="1685145" cy="582332"/>
          </a:xfrm>
          <a:prstGeom prst="rect">
            <a:avLst/>
          </a:prstGeom>
        </p:spPr>
      </p:pic>
      <p:sp>
        <p:nvSpPr>
          <p:cNvPr id="7" name="Left Brace 6"/>
          <p:cNvSpPr/>
          <p:nvPr/>
        </p:nvSpPr>
        <p:spPr>
          <a:xfrm rot="10800000">
            <a:off x="9147770" y="1887098"/>
            <a:ext cx="857250" cy="3009305"/>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50"/>
          </a:p>
        </p:txBody>
      </p:sp>
      <p:pic>
        <p:nvPicPr>
          <p:cNvPr id="10" name="Picture 9" descr="A close up of a sign&#10;&#10;Description generated with very high confidence">
            <a:extLst>
              <a:ext uri="{FF2B5EF4-FFF2-40B4-BE49-F238E27FC236}">
                <a16:creationId xmlns:a16="http://schemas.microsoft.com/office/drawing/2014/main" id="{AF7CA33C-64E4-42C8-83CC-AD044C62F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1601" y="76200"/>
            <a:ext cx="1534837" cy="42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130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3290</TotalTime>
  <Words>10541</Words>
  <Application>Microsoft Office PowerPoint</Application>
  <PresentationFormat>Widescreen</PresentationFormat>
  <Paragraphs>936</Paragraphs>
  <Slides>54</Slides>
  <Notes>49</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Arial</vt:lpstr>
      <vt:lpstr>Calibri</vt:lpstr>
      <vt:lpstr>Calibri Light</vt:lpstr>
      <vt:lpstr>Cambria</vt:lpstr>
      <vt:lpstr>Myriad Pro</vt:lpstr>
      <vt:lpstr>Segoe UI</vt:lpstr>
      <vt:lpstr>Symbol</vt:lpstr>
      <vt:lpstr>Times New Roman</vt:lpstr>
      <vt:lpstr>Tw Cen MT</vt:lpstr>
      <vt:lpstr>Wingdings</vt:lpstr>
      <vt:lpstr>Office Theme</vt:lpstr>
      <vt:lpstr>1_Office Theme</vt:lpstr>
      <vt:lpstr>November Care Management Webinar</vt:lpstr>
      <vt:lpstr>Trauma-Informed Care</vt:lpstr>
      <vt:lpstr>About La Rabida</vt:lpstr>
      <vt:lpstr>How We Work with MCOs</vt:lpstr>
      <vt:lpstr> The Chicago Child Trauma Center (CCTC)</vt:lpstr>
      <vt:lpstr>Goals</vt:lpstr>
      <vt:lpstr>DEFINITION OF TRAUMA</vt:lpstr>
      <vt:lpstr>CULTURE AND TRAUMA: The 3 Es</vt:lpstr>
      <vt:lpstr>DEFINITION OF TRAUMA: 3Es</vt:lpstr>
      <vt:lpstr>Adverse Childhood Experiences (ACES)</vt:lpstr>
      <vt:lpstr>PowerPoint Presentation</vt:lpstr>
      <vt:lpstr>ACEs Exposure: Racial &amp; Socioeconomic Disparities </vt:lpstr>
      <vt:lpstr>ACEs Exposure: Racial &amp; Socioeconomic Disparities </vt:lpstr>
      <vt:lpstr>ACEs Exposure: Racial &amp; Socioeconomic Disparities </vt:lpstr>
      <vt:lpstr>La Rabida Chicago Child Trauma Center </vt:lpstr>
      <vt:lpstr>Structural Racism</vt:lpstr>
      <vt:lpstr>Systemic or Structural Racism:  “The cumulative and compounded effects of an array of factors that systematically privilege white people and disadvantage people of color”</vt:lpstr>
      <vt:lpstr>RACISM IN HEALTHCARE</vt:lpstr>
      <vt:lpstr>Systemic or Structural Racism </vt:lpstr>
      <vt:lpstr>PowerPoint Presentation</vt:lpstr>
      <vt:lpstr> Racial Trauma The trauma is RACISM  </vt:lpstr>
      <vt:lpstr>Historical Trauma   “History is not about the past. It’s about the present!” – Dr. El-Kati </vt:lpstr>
      <vt:lpstr>DEFINITION OF TRAUMA: 3Es</vt:lpstr>
      <vt:lpstr>DEFINITION OF TRAUMA: 3Es</vt:lpstr>
      <vt:lpstr>PowerPoint Presentation</vt:lpstr>
      <vt:lpstr>PowerPoint Presentation</vt:lpstr>
      <vt:lpstr>Traumatic Stress Symptoms</vt:lpstr>
      <vt:lpstr>Complex Trauma</vt:lpstr>
      <vt:lpstr>Key Capacities Affected by Complex Trauma</vt:lpstr>
      <vt:lpstr>Complex Trauma</vt:lpstr>
      <vt:lpstr>Complex Trauma</vt:lpstr>
      <vt:lpstr>“Manny”</vt:lpstr>
      <vt:lpstr>Complex Trauma: “Manny”</vt:lpstr>
      <vt:lpstr>Complex Trauma: “Manny”</vt:lpstr>
      <vt:lpstr>Trauma-Organized System  </vt:lpstr>
      <vt:lpstr>Trauma-Organized System  </vt:lpstr>
      <vt:lpstr>Impact of Chronic Stress on the System (Examples)</vt:lpstr>
      <vt:lpstr>How do we care for Manny?</vt:lpstr>
      <vt:lpstr>Trauma-Informed Care</vt:lpstr>
      <vt:lpstr>Overarching Principles</vt:lpstr>
      <vt:lpstr> Six Core Components of Complex Trauma Intervention  </vt:lpstr>
      <vt:lpstr>NCTSN RESOURCE: “Being Anti-Racist is Central to Trauma-Informed Care: Principles of An Anti-Racist, Trauma-Informed Organization” </vt:lpstr>
      <vt:lpstr>Taken Together… </vt:lpstr>
      <vt:lpstr>Information &amp; Resources</vt:lpstr>
      <vt:lpstr>References</vt:lpstr>
      <vt:lpstr>References</vt:lpstr>
      <vt:lpstr>References</vt:lpstr>
      <vt:lpstr>References</vt:lpstr>
      <vt:lpstr>References </vt:lpstr>
      <vt:lpstr>References </vt:lpstr>
      <vt:lpstr>Questions ?</vt:lpstr>
      <vt:lpstr>County Care Spotlight​ Nominated by Detonya Armstrong</vt:lpstr>
      <vt:lpstr>Announcements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Gonzalez</dc:creator>
  <cp:lastModifiedBy>Daniels, Raphael</cp:lastModifiedBy>
  <cp:revision>101</cp:revision>
  <dcterms:created xsi:type="dcterms:W3CDTF">2022-09-13T16:13:54Z</dcterms:created>
  <dcterms:modified xsi:type="dcterms:W3CDTF">2023-11-15T16:15:30Z</dcterms:modified>
</cp:coreProperties>
</file>