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340" r:id="rId2"/>
    <p:sldId id="266" r:id="rId3"/>
    <p:sldId id="267" r:id="rId4"/>
    <p:sldId id="268" r:id="rId5"/>
    <p:sldId id="338" r:id="rId6"/>
    <p:sldId id="269" r:id="rId7"/>
    <p:sldId id="337"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24" r:id="rId46"/>
    <p:sldId id="325" r:id="rId47"/>
    <p:sldId id="326" r:id="rId48"/>
    <p:sldId id="327" r:id="rId49"/>
    <p:sldId id="311" r:id="rId50"/>
    <p:sldId id="312" r:id="rId51"/>
    <p:sldId id="313" r:id="rId52"/>
    <p:sldId id="314" r:id="rId53"/>
    <p:sldId id="315" r:id="rId54"/>
    <p:sldId id="316" r:id="rId55"/>
    <p:sldId id="328" r:id="rId56"/>
    <p:sldId id="318" r:id="rId57"/>
    <p:sldId id="329" r:id="rId58"/>
    <p:sldId id="330" r:id="rId59"/>
    <p:sldId id="331" r:id="rId60"/>
    <p:sldId id="332" r:id="rId61"/>
    <p:sldId id="333" r:id="rId62"/>
    <p:sldId id="334" r:id="rId63"/>
    <p:sldId id="335" r:id="rId64"/>
    <p:sldId id="258" r:id="rId65"/>
    <p:sldId id="33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7E6E6"/>
    <a:srgbClr val="248EC2"/>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3586" autoAdjust="0"/>
  </p:normalViewPr>
  <p:slideViewPr>
    <p:cSldViewPr snapToGrid="0">
      <p:cViewPr varScale="1">
        <p:scale>
          <a:sx n="87" d="100"/>
          <a:sy n="87" d="100"/>
        </p:scale>
        <p:origin x="66" y="4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BC629-A5D6-41BA-91C9-115FD5F1C1FB}"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947C9073-CD5E-44E4-8E4E-57251E23C998}">
      <dgm:prSet phldrT="[Text]"/>
      <dgm:spPr/>
      <dgm:t>
        <a:bodyPr/>
        <a:lstStyle/>
        <a:p>
          <a:r>
            <a:rPr lang="en-US" dirty="0"/>
            <a:t>Trauma Informed Care </a:t>
          </a:r>
        </a:p>
      </dgm:t>
    </dgm:pt>
    <dgm:pt modelId="{94365C69-8546-492C-9B3B-6F78E4F4CE45}" type="parTrans" cxnId="{2A265B28-9EBA-41C5-8125-89117B4E043D}">
      <dgm:prSet/>
      <dgm:spPr/>
      <dgm:t>
        <a:bodyPr/>
        <a:lstStyle/>
        <a:p>
          <a:endParaRPr lang="en-US"/>
        </a:p>
      </dgm:t>
    </dgm:pt>
    <dgm:pt modelId="{AB54AFA0-139B-4F67-9A5C-260FA8AE6754}" type="sibTrans" cxnId="{2A265B28-9EBA-41C5-8125-89117B4E043D}">
      <dgm:prSet/>
      <dgm:spPr/>
      <dgm:t>
        <a:bodyPr/>
        <a:lstStyle/>
        <a:p>
          <a:endParaRPr lang="en-US"/>
        </a:p>
      </dgm:t>
    </dgm:pt>
    <dgm:pt modelId="{17BDD759-937B-4BD9-AA38-760D2E2409DF}">
      <dgm:prSet phldrT="[Text]" custT="1"/>
      <dgm:spPr/>
      <dgm:t>
        <a:bodyPr/>
        <a:lstStyle/>
        <a:p>
          <a:endParaRPr lang="en-US" sz="2400" dirty="0"/>
        </a:p>
        <a:p>
          <a:r>
            <a:rPr lang="en-US" sz="2400" dirty="0"/>
            <a:t>REALIZE:</a:t>
          </a:r>
        </a:p>
        <a:p>
          <a:r>
            <a:rPr lang="en-US" sz="2000" dirty="0"/>
            <a:t>WHAT IS TRAUMA, COMPLEX TRAUMA, RACIAL TRAUMA? HOW DO THESE INTERACT?  </a:t>
          </a:r>
        </a:p>
      </dgm:t>
    </dgm:pt>
    <dgm:pt modelId="{9B104EBE-04E7-4756-B9F3-3AB8D45BB5FE}" type="parTrans" cxnId="{4C583764-18AE-4BB7-BF07-423CE8AF9650}">
      <dgm:prSet/>
      <dgm:spPr/>
      <dgm:t>
        <a:bodyPr/>
        <a:lstStyle/>
        <a:p>
          <a:endParaRPr lang="en-US"/>
        </a:p>
      </dgm:t>
    </dgm:pt>
    <dgm:pt modelId="{34449CA1-3F2A-4ABF-82DB-9EC1CDCC53CE}" type="sibTrans" cxnId="{4C583764-18AE-4BB7-BF07-423CE8AF9650}">
      <dgm:prSet/>
      <dgm:spPr/>
      <dgm:t>
        <a:bodyPr/>
        <a:lstStyle/>
        <a:p>
          <a:endParaRPr lang="en-US"/>
        </a:p>
      </dgm:t>
    </dgm:pt>
    <dgm:pt modelId="{A3809BBB-C8B8-461B-A952-D3C63F75654C}">
      <dgm:prSet phldrT="[Text]" phldr="1"/>
      <dgm:spPr/>
      <dgm:t>
        <a:bodyPr/>
        <a:lstStyle/>
        <a:p>
          <a:endParaRPr lang="en-US" dirty="0"/>
        </a:p>
      </dgm:t>
    </dgm:pt>
    <dgm:pt modelId="{9A93356C-A20B-4CB6-91EF-E76F8C7D1452}" type="parTrans" cxnId="{020AA260-079E-48F1-9C6C-1DA2886F65A7}">
      <dgm:prSet/>
      <dgm:spPr/>
      <dgm:t>
        <a:bodyPr/>
        <a:lstStyle/>
        <a:p>
          <a:endParaRPr lang="en-US"/>
        </a:p>
      </dgm:t>
    </dgm:pt>
    <dgm:pt modelId="{533675A4-6F4A-44DE-BC61-834FFA0A105D}" type="sibTrans" cxnId="{020AA260-079E-48F1-9C6C-1DA2886F65A7}">
      <dgm:prSet/>
      <dgm:spPr/>
      <dgm:t>
        <a:bodyPr/>
        <a:lstStyle/>
        <a:p>
          <a:endParaRPr lang="en-US"/>
        </a:p>
      </dgm:t>
    </dgm:pt>
    <dgm:pt modelId="{46684F7A-2625-4327-96CA-37E201EB7BED}">
      <dgm:prSet phldrT="[Text]" phldr="1"/>
      <dgm:spPr/>
      <dgm:t>
        <a:bodyPr/>
        <a:lstStyle/>
        <a:p>
          <a:endParaRPr lang="en-US"/>
        </a:p>
      </dgm:t>
    </dgm:pt>
    <dgm:pt modelId="{BC47029A-B74C-4BC2-B3FA-40EFCCDC994D}" type="parTrans" cxnId="{98904166-FD15-4C90-8077-757D74C97DEE}">
      <dgm:prSet/>
      <dgm:spPr/>
      <dgm:t>
        <a:bodyPr/>
        <a:lstStyle/>
        <a:p>
          <a:endParaRPr lang="en-US"/>
        </a:p>
      </dgm:t>
    </dgm:pt>
    <dgm:pt modelId="{C85FAAA7-E61C-4543-925F-FDAA9F58498A}" type="sibTrans" cxnId="{98904166-FD15-4C90-8077-757D74C97DEE}">
      <dgm:prSet/>
      <dgm:spPr/>
      <dgm:t>
        <a:bodyPr/>
        <a:lstStyle/>
        <a:p>
          <a:endParaRPr lang="en-US"/>
        </a:p>
      </dgm:t>
    </dgm:pt>
    <dgm:pt modelId="{46345D5F-7053-4787-9C76-FDE8BE8DCE1F}">
      <dgm:prSet phldrT="[Text]" phldr="1"/>
      <dgm:spPr/>
      <dgm:t>
        <a:bodyPr/>
        <a:lstStyle/>
        <a:p>
          <a:endParaRPr lang="en-US"/>
        </a:p>
      </dgm:t>
    </dgm:pt>
    <dgm:pt modelId="{D5603A1E-F626-48D3-9C01-ACEE2AFBA723}" type="parTrans" cxnId="{C556EBB2-A7E6-4D3E-99A4-AAE93BFCCC8A}">
      <dgm:prSet/>
      <dgm:spPr/>
      <dgm:t>
        <a:bodyPr/>
        <a:lstStyle/>
        <a:p>
          <a:endParaRPr lang="en-US"/>
        </a:p>
      </dgm:t>
    </dgm:pt>
    <dgm:pt modelId="{8BF4F765-1306-40C0-8521-FD321340CDBC}" type="sibTrans" cxnId="{C556EBB2-A7E6-4D3E-99A4-AAE93BFCCC8A}">
      <dgm:prSet/>
      <dgm:spPr/>
      <dgm:t>
        <a:bodyPr/>
        <a:lstStyle/>
        <a:p>
          <a:endParaRPr lang="en-US"/>
        </a:p>
      </dgm:t>
    </dgm:pt>
    <dgm:pt modelId="{DD9DFBCF-D0DB-40F4-B2FE-348CD4D0B79C}">
      <dgm:prSet custT="1"/>
      <dgm:spPr/>
      <dgm:t>
        <a:bodyPr anchor="t" anchorCtr="0"/>
        <a:lstStyle/>
        <a:p>
          <a:r>
            <a:rPr lang="en-US" sz="1800" b="1" dirty="0">
              <a:solidFill>
                <a:schemeClr val="tx1"/>
              </a:solidFill>
            </a:rPr>
            <a:t>RESPOND:</a:t>
          </a:r>
        </a:p>
        <a:p>
          <a:r>
            <a:rPr lang="en-US" sz="1800" b="1" dirty="0">
              <a:solidFill>
                <a:schemeClr val="tx1"/>
              </a:solidFill>
            </a:rPr>
            <a:t>CARING for OURSELVES (Secondary Traumatic Stress)</a:t>
          </a:r>
        </a:p>
        <a:p>
          <a:r>
            <a:rPr lang="en-US" sz="1800" b="1" dirty="0">
              <a:solidFill>
                <a:schemeClr val="tx1"/>
              </a:solidFill>
            </a:rPr>
            <a:t>CARING for STAFF</a:t>
          </a:r>
        </a:p>
        <a:p>
          <a:r>
            <a:rPr lang="en-US" sz="1800" b="1" dirty="0">
              <a:solidFill>
                <a:schemeClr val="tx1"/>
              </a:solidFill>
            </a:rPr>
            <a:t>CARING for the INSTITUTION</a:t>
          </a:r>
        </a:p>
      </dgm:t>
    </dgm:pt>
    <dgm:pt modelId="{B5B2A23E-466B-460F-8423-3C5B13427787}" type="parTrans" cxnId="{84036E6C-569F-434D-B063-1CB889624D1A}">
      <dgm:prSet/>
      <dgm:spPr/>
      <dgm:t>
        <a:bodyPr/>
        <a:lstStyle/>
        <a:p>
          <a:endParaRPr lang="en-US"/>
        </a:p>
      </dgm:t>
    </dgm:pt>
    <dgm:pt modelId="{15AB0708-0256-44AE-8AD9-70621BED6E0A}" type="sibTrans" cxnId="{84036E6C-569F-434D-B063-1CB889624D1A}">
      <dgm:prSet/>
      <dgm:spPr/>
      <dgm:t>
        <a:bodyPr/>
        <a:lstStyle/>
        <a:p>
          <a:endParaRPr lang="en-US"/>
        </a:p>
      </dgm:t>
    </dgm:pt>
    <dgm:pt modelId="{6DC82E15-9FF3-4FEE-970F-06330EE3C169}">
      <dgm:prSet custT="1"/>
      <dgm:spPr/>
      <dgm:t>
        <a:bodyPr/>
        <a:lstStyle/>
        <a:p>
          <a:endParaRPr lang="en-US" sz="1500" dirty="0"/>
        </a:p>
        <a:p>
          <a:r>
            <a:rPr lang="en-US" sz="2000" dirty="0"/>
            <a:t>RECOGNIZE:</a:t>
          </a:r>
        </a:p>
        <a:p>
          <a:r>
            <a:rPr lang="en-US" sz="2000" dirty="0"/>
            <a:t>WHAT IS THE POTENTIAL IMPACT OF TRAUMA ON PROVIDERS and  ORGANIZATIONS?</a:t>
          </a:r>
        </a:p>
        <a:p>
          <a:endParaRPr lang="en-US" sz="1500" dirty="0"/>
        </a:p>
      </dgm:t>
    </dgm:pt>
    <dgm:pt modelId="{EB7AAD7E-BBDA-4754-B779-282438B13F55}" type="parTrans" cxnId="{3AC53FAB-8DB2-4DE0-B1DC-FEBC073FB2D9}">
      <dgm:prSet/>
      <dgm:spPr/>
      <dgm:t>
        <a:bodyPr/>
        <a:lstStyle/>
        <a:p>
          <a:endParaRPr lang="en-US"/>
        </a:p>
      </dgm:t>
    </dgm:pt>
    <dgm:pt modelId="{65AD2FFD-5A12-48BC-9EBD-85C03AC19F3A}" type="sibTrans" cxnId="{3AC53FAB-8DB2-4DE0-B1DC-FEBC073FB2D9}">
      <dgm:prSet/>
      <dgm:spPr/>
      <dgm:t>
        <a:bodyPr/>
        <a:lstStyle/>
        <a:p>
          <a:endParaRPr lang="en-US"/>
        </a:p>
      </dgm:t>
    </dgm:pt>
    <dgm:pt modelId="{6E6D8EBF-3DD3-495C-B97C-C0488B2470BB}">
      <dgm:prSet custT="1"/>
      <dgm:spPr/>
      <dgm:t>
        <a:bodyPr anchor="t" anchorCtr="0"/>
        <a:lstStyle/>
        <a:p>
          <a:pPr algn="ctr"/>
          <a:r>
            <a:rPr lang="en-US" sz="1800" b="1" dirty="0">
              <a:solidFill>
                <a:schemeClr val="tx1"/>
              </a:solidFill>
            </a:rPr>
            <a:t>RESPOND:</a:t>
          </a:r>
        </a:p>
        <a:p>
          <a:pPr algn="l"/>
          <a:r>
            <a:rPr lang="en-US" sz="1800" b="1" dirty="0">
              <a:solidFill>
                <a:schemeClr val="tx1"/>
              </a:solidFill>
            </a:rPr>
            <a:t>STRATEGIES TO SUPPORT ORGANIZATIONS WORKING WITH PARTICIPANTS EXPERIENCING TRAUMA</a:t>
          </a:r>
          <a:r>
            <a:rPr lang="en-US" sz="1800" dirty="0"/>
            <a:t>	</a:t>
          </a:r>
        </a:p>
      </dgm:t>
    </dgm:pt>
    <dgm:pt modelId="{AB4EE62E-FC15-4A7A-9B42-E520EC1F8B32}" type="sibTrans" cxnId="{70E189EB-2E47-4566-9574-714FDC14C04A}">
      <dgm:prSet/>
      <dgm:spPr/>
      <dgm:t>
        <a:bodyPr/>
        <a:lstStyle/>
        <a:p>
          <a:endParaRPr lang="en-US"/>
        </a:p>
      </dgm:t>
    </dgm:pt>
    <dgm:pt modelId="{33839168-98B4-4092-BAAE-77DF957E9D09}" type="parTrans" cxnId="{70E189EB-2E47-4566-9574-714FDC14C04A}">
      <dgm:prSet/>
      <dgm:spPr/>
      <dgm:t>
        <a:bodyPr/>
        <a:lstStyle/>
        <a:p>
          <a:endParaRPr lang="en-US"/>
        </a:p>
      </dgm:t>
    </dgm:pt>
    <dgm:pt modelId="{5E5FD276-9A40-401D-BF1B-79CFB6582692}" type="pres">
      <dgm:prSet presAssocID="{DF7BC629-A5D6-41BA-91C9-115FD5F1C1FB}" presName="diagram" presStyleCnt="0">
        <dgm:presLayoutVars>
          <dgm:chMax val="1"/>
          <dgm:dir/>
          <dgm:animLvl val="ctr"/>
          <dgm:resizeHandles val="exact"/>
        </dgm:presLayoutVars>
      </dgm:prSet>
      <dgm:spPr/>
    </dgm:pt>
    <dgm:pt modelId="{45EB6111-F544-4AB8-BB11-2FCD4F9F1413}" type="pres">
      <dgm:prSet presAssocID="{DF7BC629-A5D6-41BA-91C9-115FD5F1C1FB}" presName="matrix" presStyleCnt="0"/>
      <dgm:spPr/>
    </dgm:pt>
    <dgm:pt modelId="{56EBC821-20C4-4E5B-BDDD-ED2D031A95B8}" type="pres">
      <dgm:prSet presAssocID="{DF7BC629-A5D6-41BA-91C9-115FD5F1C1FB}" presName="tile1" presStyleLbl="node1" presStyleIdx="0" presStyleCnt="4" custLinFactNeighborX="0" custLinFactNeighborY="-1250"/>
      <dgm:spPr/>
    </dgm:pt>
    <dgm:pt modelId="{43963129-888B-4ECA-B463-6B733299075B}" type="pres">
      <dgm:prSet presAssocID="{DF7BC629-A5D6-41BA-91C9-115FD5F1C1FB}" presName="tile1text" presStyleLbl="node1" presStyleIdx="0" presStyleCnt="4">
        <dgm:presLayoutVars>
          <dgm:chMax val="0"/>
          <dgm:chPref val="0"/>
          <dgm:bulletEnabled val="1"/>
        </dgm:presLayoutVars>
      </dgm:prSet>
      <dgm:spPr/>
    </dgm:pt>
    <dgm:pt modelId="{675BE419-806B-4A28-A8D2-800708A50375}" type="pres">
      <dgm:prSet presAssocID="{DF7BC629-A5D6-41BA-91C9-115FD5F1C1FB}" presName="tile2" presStyleLbl="node1" presStyleIdx="1" presStyleCnt="4" custLinFactNeighborX="2326"/>
      <dgm:spPr/>
    </dgm:pt>
    <dgm:pt modelId="{F06DE823-2520-411A-BC92-7BBD6F0CC90F}" type="pres">
      <dgm:prSet presAssocID="{DF7BC629-A5D6-41BA-91C9-115FD5F1C1FB}" presName="tile2text" presStyleLbl="node1" presStyleIdx="1" presStyleCnt="4">
        <dgm:presLayoutVars>
          <dgm:chMax val="0"/>
          <dgm:chPref val="0"/>
          <dgm:bulletEnabled val="1"/>
        </dgm:presLayoutVars>
      </dgm:prSet>
      <dgm:spPr/>
    </dgm:pt>
    <dgm:pt modelId="{7246EEFC-D26C-493B-A32C-A38E3298478A}" type="pres">
      <dgm:prSet presAssocID="{DF7BC629-A5D6-41BA-91C9-115FD5F1C1FB}" presName="tile3" presStyleLbl="node1" presStyleIdx="2" presStyleCnt="4"/>
      <dgm:spPr/>
    </dgm:pt>
    <dgm:pt modelId="{126D5D3A-1164-4277-9D1E-C37877A96636}" type="pres">
      <dgm:prSet presAssocID="{DF7BC629-A5D6-41BA-91C9-115FD5F1C1FB}" presName="tile3text" presStyleLbl="node1" presStyleIdx="2" presStyleCnt="4">
        <dgm:presLayoutVars>
          <dgm:chMax val="0"/>
          <dgm:chPref val="0"/>
          <dgm:bulletEnabled val="1"/>
        </dgm:presLayoutVars>
      </dgm:prSet>
      <dgm:spPr/>
    </dgm:pt>
    <dgm:pt modelId="{A7907D25-B176-4468-BFCA-0DAC0AF83319}" type="pres">
      <dgm:prSet presAssocID="{DF7BC629-A5D6-41BA-91C9-115FD5F1C1FB}" presName="tile4" presStyleLbl="node1" presStyleIdx="3" presStyleCnt="4"/>
      <dgm:spPr/>
    </dgm:pt>
    <dgm:pt modelId="{6C73C77C-FEB8-41B2-9098-6B557C868515}" type="pres">
      <dgm:prSet presAssocID="{DF7BC629-A5D6-41BA-91C9-115FD5F1C1FB}" presName="tile4text" presStyleLbl="node1" presStyleIdx="3" presStyleCnt="4">
        <dgm:presLayoutVars>
          <dgm:chMax val="0"/>
          <dgm:chPref val="0"/>
          <dgm:bulletEnabled val="1"/>
        </dgm:presLayoutVars>
      </dgm:prSet>
      <dgm:spPr/>
    </dgm:pt>
    <dgm:pt modelId="{46F29BD2-9F36-426E-A1DD-22810AC75A8E}" type="pres">
      <dgm:prSet presAssocID="{DF7BC629-A5D6-41BA-91C9-115FD5F1C1FB}" presName="centerTile" presStyleLbl="fgShp" presStyleIdx="0" presStyleCnt="1">
        <dgm:presLayoutVars>
          <dgm:chMax val="0"/>
          <dgm:chPref val="0"/>
        </dgm:presLayoutVars>
      </dgm:prSet>
      <dgm:spPr/>
    </dgm:pt>
  </dgm:ptLst>
  <dgm:cxnLst>
    <dgm:cxn modelId="{3569D30D-FCF3-4F64-AB1B-98E65B7285E2}" type="presOf" srcId="{6DC82E15-9FF3-4FEE-970F-06330EE3C169}" destId="{F06DE823-2520-411A-BC92-7BBD6F0CC90F}" srcOrd="1" destOrd="0" presId="urn:microsoft.com/office/officeart/2005/8/layout/matrix1"/>
    <dgm:cxn modelId="{C8701D18-9C29-45C9-8EB2-2D3AED496ECC}" type="presOf" srcId="{17BDD759-937B-4BD9-AA38-760D2E2409DF}" destId="{43963129-888B-4ECA-B463-6B733299075B}" srcOrd="1" destOrd="0" presId="urn:microsoft.com/office/officeart/2005/8/layout/matrix1"/>
    <dgm:cxn modelId="{24AC6C24-FC59-4B9E-8E30-4B8325DE450F}" type="presOf" srcId="{947C9073-CD5E-44E4-8E4E-57251E23C998}" destId="{46F29BD2-9F36-426E-A1DD-22810AC75A8E}" srcOrd="0" destOrd="0" presId="urn:microsoft.com/office/officeart/2005/8/layout/matrix1"/>
    <dgm:cxn modelId="{2A265B28-9EBA-41C5-8125-89117B4E043D}" srcId="{DF7BC629-A5D6-41BA-91C9-115FD5F1C1FB}" destId="{947C9073-CD5E-44E4-8E4E-57251E23C998}" srcOrd="0" destOrd="0" parTransId="{94365C69-8546-492C-9B3B-6F78E4F4CE45}" sibTransId="{AB54AFA0-139B-4F67-9A5C-260FA8AE6754}"/>
    <dgm:cxn modelId="{020AA260-079E-48F1-9C6C-1DA2886F65A7}" srcId="{947C9073-CD5E-44E4-8E4E-57251E23C998}" destId="{A3809BBB-C8B8-461B-A952-D3C63F75654C}" srcOrd="4" destOrd="0" parTransId="{9A93356C-A20B-4CB6-91EF-E76F8C7D1452}" sibTransId="{533675A4-6F4A-44DE-BC61-834FFA0A105D}"/>
    <dgm:cxn modelId="{1698BB61-3499-4372-BCAD-BB3B18DE2213}" type="presOf" srcId="{DD9DFBCF-D0DB-40F4-B2FE-348CD4D0B79C}" destId="{A7907D25-B176-4468-BFCA-0DAC0AF83319}" srcOrd="0" destOrd="0" presId="urn:microsoft.com/office/officeart/2005/8/layout/matrix1"/>
    <dgm:cxn modelId="{71A03962-BA7A-4997-B714-18E90793A02C}" type="presOf" srcId="{6E6D8EBF-3DD3-495C-B97C-C0488B2470BB}" destId="{126D5D3A-1164-4277-9D1E-C37877A96636}" srcOrd="1" destOrd="0" presId="urn:microsoft.com/office/officeart/2005/8/layout/matrix1"/>
    <dgm:cxn modelId="{4C583764-18AE-4BB7-BF07-423CE8AF9650}" srcId="{947C9073-CD5E-44E4-8E4E-57251E23C998}" destId="{17BDD759-937B-4BD9-AA38-760D2E2409DF}" srcOrd="0" destOrd="0" parTransId="{9B104EBE-04E7-4756-B9F3-3AB8D45BB5FE}" sibTransId="{34449CA1-3F2A-4ABF-82DB-9EC1CDCC53CE}"/>
    <dgm:cxn modelId="{98904166-FD15-4C90-8077-757D74C97DEE}" srcId="{947C9073-CD5E-44E4-8E4E-57251E23C998}" destId="{46684F7A-2625-4327-96CA-37E201EB7BED}" srcOrd="5" destOrd="0" parTransId="{BC47029A-B74C-4BC2-B3FA-40EFCCDC994D}" sibTransId="{C85FAAA7-E61C-4543-925F-FDAA9F58498A}"/>
    <dgm:cxn modelId="{84036E6C-569F-434D-B063-1CB889624D1A}" srcId="{947C9073-CD5E-44E4-8E4E-57251E23C998}" destId="{DD9DFBCF-D0DB-40F4-B2FE-348CD4D0B79C}" srcOrd="3" destOrd="0" parTransId="{B5B2A23E-466B-460F-8423-3C5B13427787}" sibTransId="{15AB0708-0256-44AE-8AD9-70621BED6E0A}"/>
    <dgm:cxn modelId="{AB411675-23F4-4C39-BF18-AD36508C77AD}" type="presOf" srcId="{17BDD759-937B-4BD9-AA38-760D2E2409DF}" destId="{56EBC821-20C4-4E5B-BDDD-ED2D031A95B8}" srcOrd="0" destOrd="0" presId="urn:microsoft.com/office/officeart/2005/8/layout/matrix1"/>
    <dgm:cxn modelId="{3560D59B-21BA-4BA2-8AEE-4E797FA2A138}" type="presOf" srcId="{DF7BC629-A5D6-41BA-91C9-115FD5F1C1FB}" destId="{5E5FD276-9A40-401D-BF1B-79CFB6582692}" srcOrd="0" destOrd="0" presId="urn:microsoft.com/office/officeart/2005/8/layout/matrix1"/>
    <dgm:cxn modelId="{3AC53FAB-8DB2-4DE0-B1DC-FEBC073FB2D9}" srcId="{947C9073-CD5E-44E4-8E4E-57251E23C998}" destId="{6DC82E15-9FF3-4FEE-970F-06330EE3C169}" srcOrd="1" destOrd="0" parTransId="{EB7AAD7E-BBDA-4754-B779-282438B13F55}" sibTransId="{65AD2FFD-5A12-48BC-9EBD-85C03AC19F3A}"/>
    <dgm:cxn modelId="{C556EBB2-A7E6-4D3E-99A4-AAE93BFCCC8A}" srcId="{947C9073-CD5E-44E4-8E4E-57251E23C998}" destId="{46345D5F-7053-4787-9C76-FDE8BE8DCE1F}" srcOrd="6" destOrd="0" parTransId="{D5603A1E-F626-48D3-9C01-ACEE2AFBA723}" sibTransId="{8BF4F765-1306-40C0-8521-FD321340CDBC}"/>
    <dgm:cxn modelId="{E34E85D5-91FE-4FEB-84C3-50400971DA20}" type="presOf" srcId="{DD9DFBCF-D0DB-40F4-B2FE-348CD4D0B79C}" destId="{6C73C77C-FEB8-41B2-9098-6B557C868515}" srcOrd="1" destOrd="0" presId="urn:microsoft.com/office/officeart/2005/8/layout/matrix1"/>
    <dgm:cxn modelId="{70E189EB-2E47-4566-9574-714FDC14C04A}" srcId="{947C9073-CD5E-44E4-8E4E-57251E23C998}" destId="{6E6D8EBF-3DD3-495C-B97C-C0488B2470BB}" srcOrd="2" destOrd="0" parTransId="{33839168-98B4-4092-BAAE-77DF957E9D09}" sibTransId="{AB4EE62E-FC15-4A7A-9B42-E520EC1F8B32}"/>
    <dgm:cxn modelId="{B0F60AF2-8952-4F2D-B66B-579DC844E82A}" type="presOf" srcId="{6E6D8EBF-3DD3-495C-B97C-C0488B2470BB}" destId="{7246EEFC-D26C-493B-A32C-A38E3298478A}" srcOrd="0" destOrd="0" presId="urn:microsoft.com/office/officeart/2005/8/layout/matrix1"/>
    <dgm:cxn modelId="{B1D28BFD-BDF1-4B2A-BD99-1B8467CDBC16}" type="presOf" srcId="{6DC82E15-9FF3-4FEE-970F-06330EE3C169}" destId="{675BE419-806B-4A28-A8D2-800708A50375}" srcOrd="0" destOrd="0" presId="urn:microsoft.com/office/officeart/2005/8/layout/matrix1"/>
    <dgm:cxn modelId="{565E2C5E-FB18-4696-A87E-7D05414322ED}" type="presParOf" srcId="{5E5FD276-9A40-401D-BF1B-79CFB6582692}" destId="{45EB6111-F544-4AB8-BB11-2FCD4F9F1413}" srcOrd="0" destOrd="0" presId="urn:microsoft.com/office/officeart/2005/8/layout/matrix1"/>
    <dgm:cxn modelId="{79D0298B-7080-4E38-9F22-66608BF3C2A3}" type="presParOf" srcId="{45EB6111-F544-4AB8-BB11-2FCD4F9F1413}" destId="{56EBC821-20C4-4E5B-BDDD-ED2D031A95B8}" srcOrd="0" destOrd="0" presId="urn:microsoft.com/office/officeart/2005/8/layout/matrix1"/>
    <dgm:cxn modelId="{9FB75BD0-2375-4FA6-9D95-11C5845DFFA6}" type="presParOf" srcId="{45EB6111-F544-4AB8-BB11-2FCD4F9F1413}" destId="{43963129-888B-4ECA-B463-6B733299075B}" srcOrd="1" destOrd="0" presId="urn:microsoft.com/office/officeart/2005/8/layout/matrix1"/>
    <dgm:cxn modelId="{D6607227-D955-46D2-9C2C-A789C1942EC3}" type="presParOf" srcId="{45EB6111-F544-4AB8-BB11-2FCD4F9F1413}" destId="{675BE419-806B-4A28-A8D2-800708A50375}" srcOrd="2" destOrd="0" presId="urn:microsoft.com/office/officeart/2005/8/layout/matrix1"/>
    <dgm:cxn modelId="{64251C9E-0E7B-41BB-98EE-11EC2BED31B6}" type="presParOf" srcId="{45EB6111-F544-4AB8-BB11-2FCD4F9F1413}" destId="{F06DE823-2520-411A-BC92-7BBD6F0CC90F}" srcOrd="3" destOrd="0" presId="urn:microsoft.com/office/officeart/2005/8/layout/matrix1"/>
    <dgm:cxn modelId="{3E14311E-1841-4D7E-8A14-74AE1D82CF9A}" type="presParOf" srcId="{45EB6111-F544-4AB8-BB11-2FCD4F9F1413}" destId="{7246EEFC-D26C-493B-A32C-A38E3298478A}" srcOrd="4" destOrd="0" presId="urn:microsoft.com/office/officeart/2005/8/layout/matrix1"/>
    <dgm:cxn modelId="{3E185116-AC66-490E-BDF7-0805EFC2ABBD}" type="presParOf" srcId="{45EB6111-F544-4AB8-BB11-2FCD4F9F1413}" destId="{126D5D3A-1164-4277-9D1E-C37877A96636}" srcOrd="5" destOrd="0" presId="urn:microsoft.com/office/officeart/2005/8/layout/matrix1"/>
    <dgm:cxn modelId="{00C91DFE-BEAF-42DF-B2F3-372A4AFA520D}" type="presParOf" srcId="{45EB6111-F544-4AB8-BB11-2FCD4F9F1413}" destId="{A7907D25-B176-4468-BFCA-0DAC0AF83319}" srcOrd="6" destOrd="0" presId="urn:microsoft.com/office/officeart/2005/8/layout/matrix1"/>
    <dgm:cxn modelId="{A911DBF9-85B9-4D9F-B7FA-BE7CA11DB7F8}" type="presParOf" srcId="{45EB6111-F544-4AB8-BB11-2FCD4F9F1413}" destId="{6C73C77C-FEB8-41B2-9098-6B557C868515}" srcOrd="7" destOrd="0" presId="urn:microsoft.com/office/officeart/2005/8/layout/matrix1"/>
    <dgm:cxn modelId="{BCFC75F7-BE03-4667-8822-65C6B51B1E9B}" type="presParOf" srcId="{5E5FD276-9A40-401D-BF1B-79CFB6582692}" destId="{46F29BD2-9F36-426E-A1DD-22810AC75A8E}"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0492DE-7DF5-4356-B15D-4B7FFE13CD8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5FE56B3-0598-41B8-A68E-A4F64EB0A4E7}">
      <dgm:prSet phldrT="[Text]"/>
      <dgm:spPr/>
      <dgm:t>
        <a:bodyPr/>
        <a:lstStyle/>
        <a:p>
          <a:r>
            <a:rPr lang="en-US" dirty="0"/>
            <a:t>NCTSN Resource</a:t>
          </a:r>
        </a:p>
      </dgm:t>
    </dgm:pt>
    <dgm:pt modelId="{AD939542-7C44-4B55-A60C-D1FA7E64E2B8}" type="parTrans" cxnId="{EE0AED30-B85D-47BC-B2B2-A227170DCB40}">
      <dgm:prSet/>
      <dgm:spPr/>
      <dgm:t>
        <a:bodyPr/>
        <a:lstStyle/>
        <a:p>
          <a:endParaRPr lang="en-US"/>
        </a:p>
      </dgm:t>
    </dgm:pt>
    <dgm:pt modelId="{F45B16CA-B0C8-45B1-B5F1-16E8452718C0}" type="sibTrans" cxnId="{EE0AED30-B85D-47BC-B2B2-A227170DCB40}">
      <dgm:prSet/>
      <dgm:spPr/>
      <dgm:t>
        <a:bodyPr/>
        <a:lstStyle/>
        <a:p>
          <a:endParaRPr lang="en-US"/>
        </a:p>
      </dgm:t>
    </dgm:pt>
    <dgm:pt modelId="{40D05D07-8F02-4820-9FFB-CE40E7064CD9}">
      <dgm:prSet phldrT="[Text]" custT="1"/>
      <dgm:spPr>
        <a:solidFill>
          <a:schemeClr val="accent2">
            <a:lumMod val="60000"/>
            <a:lumOff val="40000"/>
          </a:schemeClr>
        </a:solidFill>
      </dgm:spPr>
      <dgm:t>
        <a:bodyPr/>
        <a:lstStyle/>
        <a:p>
          <a:pPr algn="l"/>
          <a:endParaRPr lang="en-US" sz="2400" dirty="0"/>
        </a:p>
        <a:p>
          <a:pPr algn="l"/>
          <a:r>
            <a:rPr lang="en-US" sz="2400" dirty="0"/>
            <a:t>Review current structures, policies, procedures, practices, outcomes  through a racial justice impact frame and adjust as needed</a:t>
          </a:r>
        </a:p>
      </dgm:t>
    </dgm:pt>
    <dgm:pt modelId="{BCB2D0BC-1BB4-4CB9-9BE5-F1809AC5F6F5}" type="parTrans" cxnId="{48C902A2-A464-44AC-BB5A-E8014A0A786A}">
      <dgm:prSet/>
      <dgm:spPr/>
      <dgm:t>
        <a:bodyPr/>
        <a:lstStyle/>
        <a:p>
          <a:endParaRPr lang="en-US"/>
        </a:p>
      </dgm:t>
    </dgm:pt>
    <dgm:pt modelId="{7D88C434-1731-4CAF-995B-EE59C4A80C10}" type="sibTrans" cxnId="{48C902A2-A464-44AC-BB5A-E8014A0A786A}">
      <dgm:prSet/>
      <dgm:spPr/>
      <dgm:t>
        <a:bodyPr/>
        <a:lstStyle/>
        <a:p>
          <a:endParaRPr lang="en-US"/>
        </a:p>
      </dgm:t>
    </dgm:pt>
    <dgm:pt modelId="{50F0F065-5781-4615-9902-0A80B7810131}">
      <dgm:prSet phldrT="[Text]" custT="1"/>
      <dgm:spPr>
        <a:solidFill>
          <a:schemeClr val="accent1">
            <a:lumMod val="60000"/>
            <a:lumOff val="40000"/>
          </a:schemeClr>
        </a:solidFill>
      </dgm:spPr>
      <dgm:t>
        <a:bodyPr/>
        <a:lstStyle/>
        <a:p>
          <a:pPr algn="l"/>
          <a:endParaRPr lang="en-US" sz="2400" dirty="0"/>
        </a:p>
        <a:p>
          <a:pPr algn="l"/>
          <a:r>
            <a:rPr lang="en-US" sz="2000" dirty="0"/>
            <a:t>Leverage your organization’s influence w/ partners and funders to name and foster the dismantling of systemic/structural racism within service systems </a:t>
          </a:r>
        </a:p>
      </dgm:t>
    </dgm:pt>
    <dgm:pt modelId="{434FD743-1B07-468A-B519-21C9CA2010DD}" type="parTrans" cxnId="{A19662C1-9ED3-4DC2-A2A8-78196DD1CF40}">
      <dgm:prSet/>
      <dgm:spPr/>
      <dgm:t>
        <a:bodyPr/>
        <a:lstStyle/>
        <a:p>
          <a:endParaRPr lang="en-US"/>
        </a:p>
      </dgm:t>
    </dgm:pt>
    <dgm:pt modelId="{8A04428F-3680-4BB0-AAF0-C8A4E0D5D718}" type="sibTrans" cxnId="{A19662C1-9ED3-4DC2-A2A8-78196DD1CF40}">
      <dgm:prSet/>
      <dgm:spPr/>
      <dgm:t>
        <a:bodyPr/>
        <a:lstStyle/>
        <a:p>
          <a:endParaRPr lang="en-US"/>
        </a:p>
      </dgm:t>
    </dgm:pt>
    <dgm:pt modelId="{6EEF09B8-4786-4E4B-B589-C0148974C6E8}">
      <dgm:prSet phldrT="[Text]" custT="1"/>
      <dgm:spPr>
        <a:solidFill>
          <a:schemeClr val="accent2"/>
        </a:solidFill>
      </dgm:spPr>
      <dgm:t>
        <a:bodyPr/>
        <a:lstStyle/>
        <a:p>
          <a:pPr algn="l"/>
          <a:r>
            <a:rPr lang="en-US" sz="2400" dirty="0"/>
            <a:t>Create formal and informal spaces in the workplace to identify and address stress related to trauma and racism</a:t>
          </a:r>
        </a:p>
      </dgm:t>
    </dgm:pt>
    <dgm:pt modelId="{0F3BE792-DC76-4378-BE9C-93D32268DFBF}" type="parTrans" cxnId="{5C47FBD8-3A1A-4DF2-9356-0F409F9BA20C}">
      <dgm:prSet/>
      <dgm:spPr/>
      <dgm:t>
        <a:bodyPr/>
        <a:lstStyle/>
        <a:p>
          <a:endParaRPr lang="en-US"/>
        </a:p>
      </dgm:t>
    </dgm:pt>
    <dgm:pt modelId="{2ADF7804-BD03-4BE4-BEFE-B868E5EF836F}" type="sibTrans" cxnId="{5C47FBD8-3A1A-4DF2-9356-0F409F9BA20C}">
      <dgm:prSet/>
      <dgm:spPr/>
      <dgm:t>
        <a:bodyPr/>
        <a:lstStyle/>
        <a:p>
          <a:endParaRPr lang="en-US"/>
        </a:p>
      </dgm:t>
    </dgm:pt>
    <dgm:pt modelId="{326C939D-224F-43A8-841D-80F2FF9B21F3}">
      <dgm:prSet phldrT="[Text]" custT="1"/>
      <dgm:spPr/>
      <dgm:t>
        <a:bodyPr/>
        <a:lstStyle/>
        <a:p>
          <a:pPr algn="l"/>
          <a:r>
            <a:rPr lang="en-US" sz="2000" dirty="0"/>
            <a:t>Accountability tools for leadership re: dismantling racism</a:t>
          </a:r>
        </a:p>
        <a:p>
          <a:pPr algn="l"/>
          <a:r>
            <a:rPr lang="en-US" sz="2000" dirty="0"/>
            <a:t>Anti-racist work related skills &amp; competencies </a:t>
          </a:r>
          <a:r>
            <a:rPr lang="en-US" sz="2000" dirty="0">
              <a:sym typeface="Wingdings" panose="05000000000000000000" pitchFamily="2" charset="2"/>
            </a:rPr>
            <a:t> hiring/promotion/performance evaluation</a:t>
          </a:r>
          <a:endParaRPr lang="en-US" sz="2000" dirty="0"/>
        </a:p>
      </dgm:t>
    </dgm:pt>
    <dgm:pt modelId="{7BB01015-58E9-4A29-999C-F5960236F34E}" type="parTrans" cxnId="{F1052B4E-B140-4600-8657-D6A94BCF24A5}">
      <dgm:prSet/>
      <dgm:spPr/>
      <dgm:t>
        <a:bodyPr/>
        <a:lstStyle/>
        <a:p>
          <a:endParaRPr lang="en-US"/>
        </a:p>
      </dgm:t>
    </dgm:pt>
    <dgm:pt modelId="{20223CBA-0EA9-42D9-8549-15892E625346}" type="sibTrans" cxnId="{F1052B4E-B140-4600-8657-D6A94BCF24A5}">
      <dgm:prSet/>
      <dgm:spPr/>
      <dgm:t>
        <a:bodyPr/>
        <a:lstStyle/>
        <a:p>
          <a:endParaRPr lang="en-US"/>
        </a:p>
      </dgm:t>
    </dgm:pt>
    <dgm:pt modelId="{385BEA9C-8BCA-45DD-AD5E-48F3E8AAC0C0}">
      <dgm:prSet/>
      <dgm:spPr/>
      <dgm:t>
        <a:bodyPr/>
        <a:lstStyle/>
        <a:p>
          <a:endParaRPr lang="en-US"/>
        </a:p>
      </dgm:t>
    </dgm:pt>
    <dgm:pt modelId="{7D8A985B-04F8-46B2-BD39-CD386D1956B5}" type="parTrans" cxnId="{979D5126-7CB0-4985-8196-C53E4EBD285E}">
      <dgm:prSet/>
      <dgm:spPr/>
      <dgm:t>
        <a:bodyPr/>
        <a:lstStyle/>
        <a:p>
          <a:endParaRPr lang="en-US"/>
        </a:p>
      </dgm:t>
    </dgm:pt>
    <dgm:pt modelId="{0C995084-CDB2-4E76-A6C3-262881AC8243}" type="sibTrans" cxnId="{979D5126-7CB0-4985-8196-C53E4EBD285E}">
      <dgm:prSet/>
      <dgm:spPr/>
      <dgm:t>
        <a:bodyPr/>
        <a:lstStyle/>
        <a:p>
          <a:endParaRPr lang="en-US"/>
        </a:p>
      </dgm:t>
    </dgm:pt>
    <dgm:pt modelId="{82327159-A6B9-4234-B4C4-F24B54E0439A}">
      <dgm:prSet/>
      <dgm:spPr/>
      <dgm:t>
        <a:bodyPr/>
        <a:lstStyle/>
        <a:p>
          <a:endParaRPr lang="en-US"/>
        </a:p>
      </dgm:t>
    </dgm:pt>
    <dgm:pt modelId="{2C499F3D-9AE0-47EE-8B04-625B884AE5B0}" type="parTrans" cxnId="{71A6572A-DB1E-4434-8B37-6EED9D26B1A1}">
      <dgm:prSet/>
      <dgm:spPr/>
      <dgm:t>
        <a:bodyPr/>
        <a:lstStyle/>
        <a:p>
          <a:endParaRPr lang="en-US"/>
        </a:p>
      </dgm:t>
    </dgm:pt>
    <dgm:pt modelId="{2A7946AE-F0EC-4DEF-8375-9F1FEF0D155F}" type="sibTrans" cxnId="{71A6572A-DB1E-4434-8B37-6EED9D26B1A1}">
      <dgm:prSet/>
      <dgm:spPr/>
      <dgm:t>
        <a:bodyPr/>
        <a:lstStyle/>
        <a:p>
          <a:endParaRPr lang="en-US"/>
        </a:p>
      </dgm:t>
    </dgm:pt>
    <dgm:pt modelId="{B147A1CC-7BD1-4B46-8405-C68513428E15}" type="pres">
      <dgm:prSet presAssocID="{400492DE-7DF5-4356-B15D-4B7FFE13CD8F}" presName="diagram" presStyleCnt="0">
        <dgm:presLayoutVars>
          <dgm:chMax val="1"/>
          <dgm:dir/>
          <dgm:animLvl val="ctr"/>
          <dgm:resizeHandles val="exact"/>
        </dgm:presLayoutVars>
      </dgm:prSet>
      <dgm:spPr/>
    </dgm:pt>
    <dgm:pt modelId="{FD2DD1D3-8484-44CB-A03C-1473591341AE}" type="pres">
      <dgm:prSet presAssocID="{400492DE-7DF5-4356-B15D-4B7FFE13CD8F}" presName="matrix" presStyleCnt="0"/>
      <dgm:spPr/>
    </dgm:pt>
    <dgm:pt modelId="{6A02371A-8A89-435C-9502-5E616728066F}" type="pres">
      <dgm:prSet presAssocID="{400492DE-7DF5-4356-B15D-4B7FFE13CD8F}" presName="tile1" presStyleLbl="node1" presStyleIdx="0" presStyleCnt="4"/>
      <dgm:spPr/>
    </dgm:pt>
    <dgm:pt modelId="{2294EFF2-CFC9-4962-9CE2-A1F64A12069E}" type="pres">
      <dgm:prSet presAssocID="{400492DE-7DF5-4356-B15D-4B7FFE13CD8F}" presName="tile1text" presStyleLbl="node1" presStyleIdx="0" presStyleCnt="4">
        <dgm:presLayoutVars>
          <dgm:chMax val="0"/>
          <dgm:chPref val="0"/>
          <dgm:bulletEnabled val="1"/>
        </dgm:presLayoutVars>
      </dgm:prSet>
      <dgm:spPr/>
    </dgm:pt>
    <dgm:pt modelId="{DE21B618-C591-4A94-BF79-4C75F853B637}" type="pres">
      <dgm:prSet presAssocID="{400492DE-7DF5-4356-B15D-4B7FFE13CD8F}" presName="tile2" presStyleLbl="node1" presStyleIdx="1" presStyleCnt="4"/>
      <dgm:spPr/>
    </dgm:pt>
    <dgm:pt modelId="{B310FE61-5289-478C-8389-88CA232EED6A}" type="pres">
      <dgm:prSet presAssocID="{400492DE-7DF5-4356-B15D-4B7FFE13CD8F}" presName="tile2text" presStyleLbl="node1" presStyleIdx="1" presStyleCnt="4">
        <dgm:presLayoutVars>
          <dgm:chMax val="0"/>
          <dgm:chPref val="0"/>
          <dgm:bulletEnabled val="1"/>
        </dgm:presLayoutVars>
      </dgm:prSet>
      <dgm:spPr/>
    </dgm:pt>
    <dgm:pt modelId="{082A9C8F-BD40-46BC-97D6-CF7E747F35F5}" type="pres">
      <dgm:prSet presAssocID="{400492DE-7DF5-4356-B15D-4B7FFE13CD8F}" presName="tile3" presStyleLbl="node1" presStyleIdx="2" presStyleCnt="4"/>
      <dgm:spPr/>
    </dgm:pt>
    <dgm:pt modelId="{AEC32B4F-BB27-42FB-8C5B-DCB1EF1E6336}" type="pres">
      <dgm:prSet presAssocID="{400492DE-7DF5-4356-B15D-4B7FFE13CD8F}" presName="tile3text" presStyleLbl="node1" presStyleIdx="2" presStyleCnt="4">
        <dgm:presLayoutVars>
          <dgm:chMax val="0"/>
          <dgm:chPref val="0"/>
          <dgm:bulletEnabled val="1"/>
        </dgm:presLayoutVars>
      </dgm:prSet>
      <dgm:spPr/>
    </dgm:pt>
    <dgm:pt modelId="{400A50B9-9A23-4BBC-90A5-4F83DC85EDB8}" type="pres">
      <dgm:prSet presAssocID="{400492DE-7DF5-4356-B15D-4B7FFE13CD8F}" presName="tile4" presStyleLbl="node1" presStyleIdx="3" presStyleCnt="4"/>
      <dgm:spPr/>
    </dgm:pt>
    <dgm:pt modelId="{EAE938F9-E67A-4DA8-B4FC-A8088CF1E9BA}" type="pres">
      <dgm:prSet presAssocID="{400492DE-7DF5-4356-B15D-4B7FFE13CD8F}" presName="tile4text" presStyleLbl="node1" presStyleIdx="3" presStyleCnt="4">
        <dgm:presLayoutVars>
          <dgm:chMax val="0"/>
          <dgm:chPref val="0"/>
          <dgm:bulletEnabled val="1"/>
        </dgm:presLayoutVars>
      </dgm:prSet>
      <dgm:spPr/>
    </dgm:pt>
    <dgm:pt modelId="{F8616CB9-1374-46B5-AE1F-41E4D52525F6}" type="pres">
      <dgm:prSet presAssocID="{400492DE-7DF5-4356-B15D-4B7FFE13CD8F}" presName="centerTile" presStyleLbl="fgShp" presStyleIdx="0" presStyleCnt="1" custScaleX="69521" custScaleY="60606">
        <dgm:presLayoutVars>
          <dgm:chMax val="0"/>
          <dgm:chPref val="0"/>
        </dgm:presLayoutVars>
      </dgm:prSet>
      <dgm:spPr/>
    </dgm:pt>
  </dgm:ptLst>
  <dgm:cxnLst>
    <dgm:cxn modelId="{DA814B1F-7E30-4A84-AFC6-520AF169BB30}" type="presOf" srcId="{6EEF09B8-4786-4E4B-B589-C0148974C6E8}" destId="{082A9C8F-BD40-46BC-97D6-CF7E747F35F5}" srcOrd="0" destOrd="0" presId="urn:microsoft.com/office/officeart/2005/8/layout/matrix1"/>
    <dgm:cxn modelId="{B65E6E22-ECE4-42D2-A8EB-327084F4C638}" type="presOf" srcId="{400492DE-7DF5-4356-B15D-4B7FFE13CD8F}" destId="{B147A1CC-7BD1-4B46-8405-C68513428E15}" srcOrd="0" destOrd="0" presId="urn:microsoft.com/office/officeart/2005/8/layout/matrix1"/>
    <dgm:cxn modelId="{979D5126-7CB0-4985-8196-C53E4EBD285E}" srcId="{45FE56B3-0598-41B8-A68E-A4F64EB0A4E7}" destId="{385BEA9C-8BCA-45DD-AD5E-48F3E8AAC0C0}" srcOrd="4" destOrd="0" parTransId="{7D8A985B-04F8-46B2-BD39-CD386D1956B5}" sibTransId="{0C995084-CDB2-4E76-A6C3-262881AC8243}"/>
    <dgm:cxn modelId="{71A6572A-DB1E-4434-8B37-6EED9D26B1A1}" srcId="{45FE56B3-0598-41B8-A68E-A4F64EB0A4E7}" destId="{82327159-A6B9-4234-B4C4-F24B54E0439A}" srcOrd="5" destOrd="0" parTransId="{2C499F3D-9AE0-47EE-8B04-625B884AE5B0}" sibTransId="{2A7946AE-F0EC-4DEF-8375-9F1FEF0D155F}"/>
    <dgm:cxn modelId="{EE0AED30-B85D-47BC-B2B2-A227170DCB40}" srcId="{400492DE-7DF5-4356-B15D-4B7FFE13CD8F}" destId="{45FE56B3-0598-41B8-A68E-A4F64EB0A4E7}" srcOrd="0" destOrd="0" parTransId="{AD939542-7C44-4B55-A60C-D1FA7E64E2B8}" sibTransId="{F45B16CA-B0C8-45B1-B5F1-16E8452718C0}"/>
    <dgm:cxn modelId="{358E1340-3D3B-456A-BD12-BC30637660B1}" type="presOf" srcId="{45FE56B3-0598-41B8-A68E-A4F64EB0A4E7}" destId="{F8616CB9-1374-46B5-AE1F-41E4D52525F6}" srcOrd="0" destOrd="0" presId="urn:microsoft.com/office/officeart/2005/8/layout/matrix1"/>
    <dgm:cxn modelId="{C3B13766-51E8-40C2-B213-7CF85349EAC1}" type="presOf" srcId="{50F0F065-5781-4615-9902-0A80B7810131}" destId="{B310FE61-5289-478C-8389-88CA232EED6A}" srcOrd="1" destOrd="0" presId="urn:microsoft.com/office/officeart/2005/8/layout/matrix1"/>
    <dgm:cxn modelId="{F1052B4E-B140-4600-8657-D6A94BCF24A5}" srcId="{45FE56B3-0598-41B8-A68E-A4F64EB0A4E7}" destId="{326C939D-224F-43A8-841D-80F2FF9B21F3}" srcOrd="3" destOrd="0" parTransId="{7BB01015-58E9-4A29-999C-F5960236F34E}" sibTransId="{20223CBA-0EA9-42D9-8549-15892E625346}"/>
    <dgm:cxn modelId="{334CEB4E-9F2C-4A06-90FF-BBE64AC11470}" type="presOf" srcId="{326C939D-224F-43A8-841D-80F2FF9B21F3}" destId="{400A50B9-9A23-4BBC-90A5-4F83DC85EDB8}" srcOrd="0" destOrd="0" presId="urn:microsoft.com/office/officeart/2005/8/layout/matrix1"/>
    <dgm:cxn modelId="{1C7FC179-79E1-472F-BB09-CD5496181AFD}" type="presOf" srcId="{6EEF09B8-4786-4E4B-B589-C0148974C6E8}" destId="{AEC32B4F-BB27-42FB-8C5B-DCB1EF1E6336}" srcOrd="1" destOrd="0" presId="urn:microsoft.com/office/officeart/2005/8/layout/matrix1"/>
    <dgm:cxn modelId="{48C902A2-A464-44AC-BB5A-E8014A0A786A}" srcId="{45FE56B3-0598-41B8-A68E-A4F64EB0A4E7}" destId="{40D05D07-8F02-4820-9FFB-CE40E7064CD9}" srcOrd="0" destOrd="0" parTransId="{BCB2D0BC-1BB4-4CB9-9BE5-F1809AC5F6F5}" sibTransId="{7D88C434-1731-4CAF-995B-EE59C4A80C10}"/>
    <dgm:cxn modelId="{E86B27A4-0104-4FFC-BC4D-42236C2B70EB}" type="presOf" srcId="{40D05D07-8F02-4820-9FFB-CE40E7064CD9}" destId="{2294EFF2-CFC9-4962-9CE2-A1F64A12069E}" srcOrd="1" destOrd="0" presId="urn:microsoft.com/office/officeart/2005/8/layout/matrix1"/>
    <dgm:cxn modelId="{F55D41A4-F374-4682-B7CD-C19EF5FB49F4}" type="presOf" srcId="{50F0F065-5781-4615-9902-0A80B7810131}" destId="{DE21B618-C591-4A94-BF79-4C75F853B637}" srcOrd="0" destOrd="0" presId="urn:microsoft.com/office/officeart/2005/8/layout/matrix1"/>
    <dgm:cxn modelId="{A8B7A2C0-B959-43C8-84D7-559B8410F63A}" type="presOf" srcId="{40D05D07-8F02-4820-9FFB-CE40E7064CD9}" destId="{6A02371A-8A89-435C-9502-5E616728066F}" srcOrd="0" destOrd="0" presId="urn:microsoft.com/office/officeart/2005/8/layout/matrix1"/>
    <dgm:cxn modelId="{A19662C1-9ED3-4DC2-A2A8-78196DD1CF40}" srcId="{45FE56B3-0598-41B8-A68E-A4F64EB0A4E7}" destId="{50F0F065-5781-4615-9902-0A80B7810131}" srcOrd="1" destOrd="0" parTransId="{434FD743-1B07-468A-B519-21C9CA2010DD}" sibTransId="{8A04428F-3680-4BB0-AAF0-C8A4E0D5D718}"/>
    <dgm:cxn modelId="{5C47FBD8-3A1A-4DF2-9356-0F409F9BA20C}" srcId="{45FE56B3-0598-41B8-A68E-A4F64EB0A4E7}" destId="{6EEF09B8-4786-4E4B-B589-C0148974C6E8}" srcOrd="2" destOrd="0" parTransId="{0F3BE792-DC76-4378-BE9C-93D32268DFBF}" sibTransId="{2ADF7804-BD03-4BE4-BEFE-B868E5EF836F}"/>
    <dgm:cxn modelId="{5051A8D9-F214-4CD0-969A-AF31243097E1}" type="presOf" srcId="{326C939D-224F-43A8-841D-80F2FF9B21F3}" destId="{EAE938F9-E67A-4DA8-B4FC-A8088CF1E9BA}" srcOrd="1" destOrd="0" presId="urn:microsoft.com/office/officeart/2005/8/layout/matrix1"/>
    <dgm:cxn modelId="{E4F157E6-1821-45B1-9A95-55CB6B3245D5}" type="presParOf" srcId="{B147A1CC-7BD1-4B46-8405-C68513428E15}" destId="{FD2DD1D3-8484-44CB-A03C-1473591341AE}" srcOrd="0" destOrd="0" presId="urn:microsoft.com/office/officeart/2005/8/layout/matrix1"/>
    <dgm:cxn modelId="{4556FF73-616B-478B-B9A1-9BCD2CC88799}" type="presParOf" srcId="{FD2DD1D3-8484-44CB-A03C-1473591341AE}" destId="{6A02371A-8A89-435C-9502-5E616728066F}" srcOrd="0" destOrd="0" presId="urn:microsoft.com/office/officeart/2005/8/layout/matrix1"/>
    <dgm:cxn modelId="{29BE18F1-DF15-4700-AB31-9CD9847C482A}" type="presParOf" srcId="{FD2DD1D3-8484-44CB-A03C-1473591341AE}" destId="{2294EFF2-CFC9-4962-9CE2-A1F64A12069E}" srcOrd="1" destOrd="0" presId="urn:microsoft.com/office/officeart/2005/8/layout/matrix1"/>
    <dgm:cxn modelId="{26896E0C-7675-4B7C-BA72-1D07B18D24F5}" type="presParOf" srcId="{FD2DD1D3-8484-44CB-A03C-1473591341AE}" destId="{DE21B618-C591-4A94-BF79-4C75F853B637}" srcOrd="2" destOrd="0" presId="urn:microsoft.com/office/officeart/2005/8/layout/matrix1"/>
    <dgm:cxn modelId="{C4F0E141-3A4E-4421-9402-ED0ABA69865F}" type="presParOf" srcId="{FD2DD1D3-8484-44CB-A03C-1473591341AE}" destId="{B310FE61-5289-478C-8389-88CA232EED6A}" srcOrd="3" destOrd="0" presId="urn:microsoft.com/office/officeart/2005/8/layout/matrix1"/>
    <dgm:cxn modelId="{83393B7B-A517-4C36-8974-454E51A9427D}" type="presParOf" srcId="{FD2DD1D3-8484-44CB-A03C-1473591341AE}" destId="{082A9C8F-BD40-46BC-97D6-CF7E747F35F5}" srcOrd="4" destOrd="0" presId="urn:microsoft.com/office/officeart/2005/8/layout/matrix1"/>
    <dgm:cxn modelId="{B62D8ECB-F71A-495D-89A4-41EAE162E397}" type="presParOf" srcId="{FD2DD1D3-8484-44CB-A03C-1473591341AE}" destId="{AEC32B4F-BB27-42FB-8C5B-DCB1EF1E6336}" srcOrd="5" destOrd="0" presId="urn:microsoft.com/office/officeart/2005/8/layout/matrix1"/>
    <dgm:cxn modelId="{43A57B18-17E5-4C8C-8386-4742C4CDDC51}" type="presParOf" srcId="{FD2DD1D3-8484-44CB-A03C-1473591341AE}" destId="{400A50B9-9A23-4BBC-90A5-4F83DC85EDB8}" srcOrd="6" destOrd="0" presId="urn:microsoft.com/office/officeart/2005/8/layout/matrix1"/>
    <dgm:cxn modelId="{D8AD058D-EF0B-4038-AA4D-48C87548C862}" type="presParOf" srcId="{FD2DD1D3-8484-44CB-A03C-1473591341AE}" destId="{EAE938F9-E67A-4DA8-B4FC-A8088CF1E9BA}" srcOrd="7" destOrd="0" presId="urn:microsoft.com/office/officeart/2005/8/layout/matrix1"/>
    <dgm:cxn modelId="{8F0461F9-CB3F-4E72-ABCA-3E2A070E0119}" type="presParOf" srcId="{B147A1CC-7BD1-4B46-8405-C68513428E15}" destId="{F8616CB9-1374-46B5-AE1F-41E4D52525F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F8C443-458A-4E0E-9F1F-4B7DB9AF1010}"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4788986D-58BC-45B4-84FC-0522CAD75CBF}">
      <dgm:prSet phldrT="[Text]"/>
      <dgm:spPr/>
      <dgm:t>
        <a:bodyPr/>
        <a:lstStyle/>
        <a:p>
          <a:r>
            <a:rPr lang="en-US" dirty="0"/>
            <a:t>Event</a:t>
          </a:r>
        </a:p>
      </dgm:t>
    </dgm:pt>
    <dgm:pt modelId="{41207EC3-9CD7-452B-A671-696B9888A9E2}" type="parTrans" cxnId="{EBD18257-5F9D-4A21-83E4-BE41DFAFB9FB}">
      <dgm:prSet/>
      <dgm:spPr/>
      <dgm:t>
        <a:bodyPr/>
        <a:lstStyle/>
        <a:p>
          <a:endParaRPr lang="en-US"/>
        </a:p>
      </dgm:t>
    </dgm:pt>
    <dgm:pt modelId="{3867DFCB-B6EE-4898-8033-F0299E3A900A}" type="sibTrans" cxnId="{EBD18257-5F9D-4A21-83E4-BE41DFAFB9FB}">
      <dgm:prSet/>
      <dgm:spPr/>
      <dgm:t>
        <a:bodyPr/>
        <a:lstStyle/>
        <a:p>
          <a:endParaRPr lang="en-US"/>
        </a:p>
      </dgm:t>
    </dgm:pt>
    <dgm:pt modelId="{0DDFC7FA-965D-42C4-B2A8-0CBC9808F25D}">
      <dgm:prSet phldrT="[Text]"/>
      <dgm:spPr/>
      <dgm:t>
        <a:bodyPr/>
        <a:lstStyle/>
        <a:p>
          <a:r>
            <a:rPr lang="en-US" dirty="0"/>
            <a:t>Experience</a:t>
          </a:r>
        </a:p>
      </dgm:t>
    </dgm:pt>
    <dgm:pt modelId="{CEB4D2A2-9B60-4FF5-8BE2-4AEBCCFA2725}" type="parTrans" cxnId="{242263D4-613C-407D-9509-86E2DBEAC548}">
      <dgm:prSet/>
      <dgm:spPr/>
      <dgm:t>
        <a:bodyPr/>
        <a:lstStyle/>
        <a:p>
          <a:endParaRPr lang="en-US"/>
        </a:p>
      </dgm:t>
    </dgm:pt>
    <dgm:pt modelId="{A69CE591-4E53-40F2-9C44-8666903CF09B}" type="sibTrans" cxnId="{242263D4-613C-407D-9509-86E2DBEAC548}">
      <dgm:prSet/>
      <dgm:spPr/>
      <dgm:t>
        <a:bodyPr/>
        <a:lstStyle/>
        <a:p>
          <a:endParaRPr lang="en-US"/>
        </a:p>
      </dgm:t>
    </dgm:pt>
    <dgm:pt modelId="{F2C060C3-C5BB-41E7-9E85-DBF9DE363904}">
      <dgm:prSet phldrT="[Text]" phldr="1"/>
      <dgm:spPr/>
      <dgm:t>
        <a:bodyPr/>
        <a:lstStyle/>
        <a:p>
          <a:endParaRPr lang="en-US" dirty="0"/>
        </a:p>
      </dgm:t>
    </dgm:pt>
    <dgm:pt modelId="{510DD903-C55D-4952-914E-F14D417DEB0F}" type="parTrans" cxnId="{0483C079-5DCD-49EA-A7C3-E9AD1DF796C5}">
      <dgm:prSet/>
      <dgm:spPr/>
      <dgm:t>
        <a:bodyPr/>
        <a:lstStyle/>
        <a:p>
          <a:endParaRPr lang="en-US"/>
        </a:p>
      </dgm:t>
    </dgm:pt>
    <dgm:pt modelId="{DC3C7708-AF4A-4786-A410-E112DFB2E1D6}" type="sibTrans" cxnId="{0483C079-5DCD-49EA-A7C3-E9AD1DF796C5}">
      <dgm:prSet/>
      <dgm:spPr/>
      <dgm:t>
        <a:bodyPr/>
        <a:lstStyle/>
        <a:p>
          <a:endParaRPr lang="en-US"/>
        </a:p>
      </dgm:t>
    </dgm:pt>
    <dgm:pt modelId="{15C1A7FA-56B7-48CB-A60E-79DB79DED02B}">
      <dgm:prSet phldrT="[Text]" custT="1"/>
      <dgm:spPr/>
      <dgm:t>
        <a:bodyPr/>
        <a:lstStyle/>
        <a:p>
          <a:r>
            <a:rPr lang="en-US" sz="1800" dirty="0"/>
            <a:t>Helplessness</a:t>
          </a:r>
        </a:p>
      </dgm:t>
    </dgm:pt>
    <dgm:pt modelId="{AE6F4E89-871F-44D2-8A34-404431543CBF}" type="parTrans" cxnId="{751739E6-3B8A-4571-9B9F-DD3253652736}">
      <dgm:prSet/>
      <dgm:spPr/>
      <dgm:t>
        <a:bodyPr/>
        <a:lstStyle/>
        <a:p>
          <a:endParaRPr lang="en-US"/>
        </a:p>
      </dgm:t>
    </dgm:pt>
    <dgm:pt modelId="{B0AAD599-771B-4BCF-BCE2-696BA0795C46}" type="sibTrans" cxnId="{751739E6-3B8A-4571-9B9F-DD3253652736}">
      <dgm:prSet/>
      <dgm:spPr/>
      <dgm:t>
        <a:bodyPr/>
        <a:lstStyle/>
        <a:p>
          <a:endParaRPr lang="en-US"/>
        </a:p>
      </dgm:t>
    </dgm:pt>
    <dgm:pt modelId="{2F2149BD-43D0-4ED0-8A3C-5194CF4EF4F6}">
      <dgm:prSet phldrT="[Text]"/>
      <dgm:spPr/>
      <dgm:t>
        <a:bodyPr/>
        <a:lstStyle/>
        <a:p>
          <a:r>
            <a:rPr lang="en-US" dirty="0"/>
            <a:t>Effects</a:t>
          </a:r>
        </a:p>
      </dgm:t>
    </dgm:pt>
    <dgm:pt modelId="{E2B1A0BC-7D11-4A99-A232-EA56B848EA7D}" type="parTrans" cxnId="{ADA75DD5-C28C-4BDA-AF67-80B0F81AE76D}">
      <dgm:prSet/>
      <dgm:spPr/>
      <dgm:t>
        <a:bodyPr/>
        <a:lstStyle/>
        <a:p>
          <a:endParaRPr lang="en-US"/>
        </a:p>
      </dgm:t>
    </dgm:pt>
    <dgm:pt modelId="{4A11E17C-CFCD-4E0E-AED1-E3EE8E220028}" type="sibTrans" cxnId="{ADA75DD5-C28C-4BDA-AF67-80B0F81AE76D}">
      <dgm:prSet/>
      <dgm:spPr/>
      <dgm:t>
        <a:bodyPr/>
        <a:lstStyle/>
        <a:p>
          <a:endParaRPr lang="en-US"/>
        </a:p>
      </dgm:t>
    </dgm:pt>
    <dgm:pt modelId="{AA772390-EC1C-4273-B0AC-B629052CEC8A}">
      <dgm:prSet phldrT="[Text]" custT="1"/>
      <dgm:spPr/>
      <dgm:t>
        <a:bodyPr/>
        <a:lstStyle/>
        <a:p>
          <a:r>
            <a:rPr lang="en-US" sz="1800" dirty="0">
              <a:solidFill>
                <a:schemeClr val="tx1"/>
              </a:solidFill>
            </a:rPr>
            <a:t>Burnout		Moral Injury     			Resilience </a:t>
          </a:r>
        </a:p>
      </dgm:t>
    </dgm:pt>
    <dgm:pt modelId="{1D0CA710-439A-4D80-A185-7EBB82FA2DD0}" type="parTrans" cxnId="{80FE5EEB-6888-4A0E-8C3E-00E355DF3379}">
      <dgm:prSet/>
      <dgm:spPr/>
      <dgm:t>
        <a:bodyPr/>
        <a:lstStyle/>
        <a:p>
          <a:endParaRPr lang="en-US"/>
        </a:p>
      </dgm:t>
    </dgm:pt>
    <dgm:pt modelId="{564D6F9C-43A5-4DC6-A263-2B84DC79CD07}" type="sibTrans" cxnId="{80FE5EEB-6888-4A0E-8C3E-00E355DF3379}">
      <dgm:prSet/>
      <dgm:spPr/>
      <dgm:t>
        <a:bodyPr/>
        <a:lstStyle/>
        <a:p>
          <a:endParaRPr lang="en-US"/>
        </a:p>
      </dgm:t>
    </dgm:pt>
    <dgm:pt modelId="{DEF32AB0-CA8D-4A71-BFE3-09AEF1F071A8}">
      <dgm:prSet phldrT="[Text]" custT="1"/>
      <dgm:spPr/>
      <dgm:t>
        <a:bodyPr/>
        <a:lstStyle/>
        <a:p>
          <a:r>
            <a:rPr lang="en-US" sz="1800" dirty="0">
              <a:solidFill>
                <a:schemeClr val="tx1"/>
              </a:solidFill>
            </a:rPr>
            <a:t>Compassion fatigue	Posttraumatic Stress Disorder   	Posttraumatic  Growth</a:t>
          </a:r>
          <a:endParaRPr lang="en-US" sz="2000" dirty="0">
            <a:solidFill>
              <a:schemeClr val="tx1"/>
            </a:solidFill>
          </a:endParaRPr>
        </a:p>
      </dgm:t>
    </dgm:pt>
    <dgm:pt modelId="{DD2BBBA7-1349-41CD-BE6A-C45486CCF8C5}" type="parTrans" cxnId="{335AD08F-0D30-465D-A747-AC659B5D635A}">
      <dgm:prSet/>
      <dgm:spPr/>
      <dgm:t>
        <a:bodyPr/>
        <a:lstStyle/>
        <a:p>
          <a:endParaRPr lang="en-US"/>
        </a:p>
      </dgm:t>
    </dgm:pt>
    <dgm:pt modelId="{FB5D64BD-B03F-404A-BBB4-71FCB712D807}" type="sibTrans" cxnId="{335AD08F-0D30-465D-A747-AC659B5D635A}">
      <dgm:prSet/>
      <dgm:spPr/>
      <dgm:t>
        <a:bodyPr/>
        <a:lstStyle/>
        <a:p>
          <a:endParaRPr lang="en-US"/>
        </a:p>
      </dgm:t>
    </dgm:pt>
    <dgm:pt modelId="{0B3CE91F-7C31-4DE6-83AD-0043A829B779}">
      <dgm:prSet phldrT="[Text]" custT="1"/>
      <dgm:spPr/>
      <dgm:t>
        <a:bodyPr/>
        <a:lstStyle/>
        <a:p>
          <a:r>
            <a:rPr lang="en-US" sz="1800" dirty="0"/>
            <a:t>Ineffectiveness</a:t>
          </a:r>
        </a:p>
      </dgm:t>
    </dgm:pt>
    <dgm:pt modelId="{290AE438-5077-4B7E-B913-E948C36ABCE9}" type="parTrans" cxnId="{E869975F-F0EF-4B8A-B5C3-ECE85BF3BF88}">
      <dgm:prSet/>
      <dgm:spPr/>
      <dgm:t>
        <a:bodyPr/>
        <a:lstStyle/>
        <a:p>
          <a:endParaRPr lang="en-US"/>
        </a:p>
      </dgm:t>
    </dgm:pt>
    <dgm:pt modelId="{CA343DB0-FA25-4A57-9032-803CED9D7ACE}" type="sibTrans" cxnId="{E869975F-F0EF-4B8A-B5C3-ECE85BF3BF88}">
      <dgm:prSet/>
      <dgm:spPr/>
      <dgm:t>
        <a:bodyPr/>
        <a:lstStyle/>
        <a:p>
          <a:endParaRPr lang="en-US"/>
        </a:p>
      </dgm:t>
    </dgm:pt>
    <dgm:pt modelId="{6F6380AF-0BF4-4F30-ABE6-10A85EF42E86}">
      <dgm:prSet phldrT="[Text]" phldr="1"/>
      <dgm:spPr/>
      <dgm:t>
        <a:bodyPr/>
        <a:lstStyle/>
        <a:p>
          <a:endParaRPr lang="en-US" dirty="0"/>
        </a:p>
      </dgm:t>
    </dgm:pt>
    <dgm:pt modelId="{264CD2AF-78D6-49C9-8B23-588D5478A8AC}" type="sibTrans" cxnId="{F6701DC3-7DBF-47E8-AB77-E8933D1166DC}">
      <dgm:prSet/>
      <dgm:spPr/>
      <dgm:t>
        <a:bodyPr/>
        <a:lstStyle/>
        <a:p>
          <a:endParaRPr lang="en-US"/>
        </a:p>
      </dgm:t>
    </dgm:pt>
    <dgm:pt modelId="{8CEAE2B1-3A93-44B7-B684-E8ED138656F2}" type="parTrans" cxnId="{F6701DC3-7DBF-47E8-AB77-E8933D1166DC}">
      <dgm:prSet/>
      <dgm:spPr/>
      <dgm:t>
        <a:bodyPr/>
        <a:lstStyle/>
        <a:p>
          <a:endParaRPr lang="en-US"/>
        </a:p>
      </dgm:t>
    </dgm:pt>
    <dgm:pt modelId="{509BCADC-C459-46E0-A6DC-962DA27926D5}">
      <dgm:prSet phldrT="[Text]" custT="1"/>
      <dgm:spPr/>
      <dgm:t>
        <a:bodyPr/>
        <a:lstStyle/>
        <a:p>
          <a:r>
            <a:rPr lang="en-US" sz="1800" dirty="0">
              <a:solidFill>
                <a:schemeClr val="tx1"/>
              </a:solidFill>
            </a:rPr>
            <a:t>Hearing about death</a:t>
          </a:r>
        </a:p>
      </dgm:t>
    </dgm:pt>
    <dgm:pt modelId="{59CF457E-499A-40DF-8C08-2FC4EBE3459F}" type="parTrans" cxnId="{89887661-335E-4FA0-B140-266DA75D32F4}">
      <dgm:prSet/>
      <dgm:spPr/>
      <dgm:t>
        <a:bodyPr/>
        <a:lstStyle/>
        <a:p>
          <a:endParaRPr lang="en-US"/>
        </a:p>
      </dgm:t>
    </dgm:pt>
    <dgm:pt modelId="{2F683A1E-9564-4E02-9D17-92F114849F9A}" type="sibTrans" cxnId="{89887661-335E-4FA0-B140-266DA75D32F4}">
      <dgm:prSet/>
      <dgm:spPr/>
      <dgm:t>
        <a:bodyPr/>
        <a:lstStyle/>
        <a:p>
          <a:endParaRPr lang="en-US"/>
        </a:p>
      </dgm:t>
    </dgm:pt>
    <dgm:pt modelId="{C55DF80F-6CB0-4A4A-9C39-51DF1982B95E}">
      <dgm:prSet phldrT="[Text]" custT="1"/>
      <dgm:spPr/>
      <dgm:t>
        <a:bodyPr/>
        <a:lstStyle/>
        <a:p>
          <a:r>
            <a:rPr lang="en-US" sz="1800" dirty="0">
              <a:solidFill>
                <a:schemeClr val="tx1"/>
              </a:solidFill>
            </a:rPr>
            <a:t>Hearing about families who have witnessed violence</a:t>
          </a:r>
        </a:p>
      </dgm:t>
    </dgm:pt>
    <dgm:pt modelId="{48E53648-0363-41B9-B608-21FF83E01DEA}" type="parTrans" cxnId="{1E0F9D55-C88C-4101-B79F-55C957D83BE7}">
      <dgm:prSet/>
      <dgm:spPr/>
      <dgm:t>
        <a:bodyPr/>
        <a:lstStyle/>
        <a:p>
          <a:endParaRPr lang="en-US"/>
        </a:p>
      </dgm:t>
    </dgm:pt>
    <dgm:pt modelId="{996C5D08-B123-4E41-88EC-952DF3314665}" type="sibTrans" cxnId="{1E0F9D55-C88C-4101-B79F-55C957D83BE7}">
      <dgm:prSet/>
      <dgm:spPr/>
      <dgm:t>
        <a:bodyPr/>
        <a:lstStyle/>
        <a:p>
          <a:endParaRPr lang="en-US"/>
        </a:p>
      </dgm:t>
    </dgm:pt>
    <dgm:pt modelId="{11EF23D8-CAA5-48AB-9981-528D6EF9C286}">
      <dgm:prSet phldrT="[Text]" custT="1"/>
      <dgm:spPr/>
      <dgm:t>
        <a:bodyPr/>
        <a:lstStyle/>
        <a:p>
          <a:r>
            <a:rPr lang="en-US" sz="1800" dirty="0">
              <a:solidFill>
                <a:schemeClr val="tx1"/>
              </a:solidFill>
            </a:rPr>
            <a:t>Witnessing suffering</a:t>
          </a:r>
        </a:p>
      </dgm:t>
    </dgm:pt>
    <dgm:pt modelId="{042DEDFC-346C-40D8-AA5A-27DCE6365FED}" type="parTrans" cxnId="{997257C6-27ED-471A-A077-4EA8C8DA961A}">
      <dgm:prSet/>
      <dgm:spPr/>
      <dgm:t>
        <a:bodyPr/>
        <a:lstStyle/>
        <a:p>
          <a:endParaRPr lang="en-US"/>
        </a:p>
      </dgm:t>
    </dgm:pt>
    <dgm:pt modelId="{8725D7CB-23F1-4738-A4EE-7E61A5B6002F}" type="sibTrans" cxnId="{997257C6-27ED-471A-A077-4EA8C8DA961A}">
      <dgm:prSet/>
      <dgm:spPr/>
      <dgm:t>
        <a:bodyPr/>
        <a:lstStyle/>
        <a:p>
          <a:endParaRPr lang="en-US"/>
        </a:p>
      </dgm:t>
    </dgm:pt>
    <dgm:pt modelId="{C1C62A74-3992-4BAF-B09A-97E7D3CA3A40}">
      <dgm:prSet phldrT="[Text]" custT="1"/>
      <dgm:spPr/>
      <dgm:t>
        <a:bodyPr/>
        <a:lstStyle/>
        <a:p>
          <a:r>
            <a:rPr lang="en-US" sz="1800" dirty="0">
              <a:solidFill>
                <a:schemeClr val="tx1"/>
              </a:solidFill>
            </a:rPr>
            <a:t>Working with children who have experienced abuse and neglect	</a:t>
          </a:r>
        </a:p>
      </dgm:t>
    </dgm:pt>
    <dgm:pt modelId="{A81851D4-C98B-42FB-951B-4AF92D6359C9}" type="sibTrans" cxnId="{72995461-7AAA-4F39-9F61-75A8FA1A2479}">
      <dgm:prSet/>
      <dgm:spPr/>
      <dgm:t>
        <a:bodyPr/>
        <a:lstStyle/>
        <a:p>
          <a:endParaRPr lang="en-US"/>
        </a:p>
      </dgm:t>
    </dgm:pt>
    <dgm:pt modelId="{96E73AF8-C7AC-43DA-AB03-FF9D67D84DC3}" type="parTrans" cxnId="{72995461-7AAA-4F39-9F61-75A8FA1A2479}">
      <dgm:prSet/>
      <dgm:spPr/>
      <dgm:t>
        <a:bodyPr/>
        <a:lstStyle/>
        <a:p>
          <a:endParaRPr lang="en-US"/>
        </a:p>
      </dgm:t>
    </dgm:pt>
    <dgm:pt modelId="{F2DE0756-939E-46A1-93E7-6FE60013FA2D}">
      <dgm:prSet phldrT="[Text]" phldr="1"/>
      <dgm:spPr/>
      <dgm:t>
        <a:bodyPr/>
        <a:lstStyle/>
        <a:p>
          <a:endParaRPr lang="en-US" dirty="0"/>
        </a:p>
      </dgm:t>
    </dgm:pt>
    <dgm:pt modelId="{AFA8884D-0DBE-4FC8-9351-F01244FD834C}" type="sibTrans" cxnId="{983EDFBB-AC85-49A1-9A5F-94A5B50E876B}">
      <dgm:prSet/>
      <dgm:spPr/>
      <dgm:t>
        <a:bodyPr/>
        <a:lstStyle/>
        <a:p>
          <a:endParaRPr lang="en-US"/>
        </a:p>
      </dgm:t>
    </dgm:pt>
    <dgm:pt modelId="{53E4809E-748A-41F6-B99B-EB979C4807BA}" type="parTrans" cxnId="{983EDFBB-AC85-49A1-9A5F-94A5B50E876B}">
      <dgm:prSet/>
      <dgm:spPr/>
      <dgm:t>
        <a:bodyPr/>
        <a:lstStyle/>
        <a:p>
          <a:endParaRPr lang="en-US"/>
        </a:p>
      </dgm:t>
    </dgm:pt>
    <dgm:pt modelId="{9BB406CE-62B1-4744-BA8D-CC19D3C05002}">
      <dgm:prSet phldrT="[Text]" custT="1"/>
      <dgm:spPr/>
      <dgm:t>
        <a:bodyPr/>
        <a:lstStyle/>
        <a:p>
          <a:r>
            <a:rPr lang="en-US" sz="1800" baseline="0" dirty="0">
              <a:solidFill>
                <a:schemeClr val="tx1"/>
              </a:solidFill>
            </a:rPr>
            <a:t>Acute Stress Disorder</a:t>
          </a:r>
          <a:r>
            <a:rPr lang="en-US" sz="2000" dirty="0">
              <a:solidFill>
                <a:schemeClr val="tx1"/>
              </a:solidFill>
            </a:rPr>
            <a:t>	</a:t>
          </a:r>
        </a:p>
      </dgm:t>
    </dgm:pt>
    <dgm:pt modelId="{6B23C156-FE7B-4EC3-8FBA-FBDB4D0E3B6E}" type="parTrans" cxnId="{19384E86-52C0-4C4D-B9CD-472443A21E3D}">
      <dgm:prSet/>
      <dgm:spPr/>
      <dgm:t>
        <a:bodyPr/>
        <a:lstStyle/>
        <a:p>
          <a:endParaRPr lang="en-US"/>
        </a:p>
      </dgm:t>
    </dgm:pt>
    <dgm:pt modelId="{0E059D2F-6227-463C-928C-A896D590AF67}" type="sibTrans" cxnId="{19384E86-52C0-4C4D-B9CD-472443A21E3D}">
      <dgm:prSet/>
      <dgm:spPr/>
      <dgm:t>
        <a:bodyPr/>
        <a:lstStyle/>
        <a:p>
          <a:endParaRPr lang="en-US"/>
        </a:p>
      </dgm:t>
    </dgm:pt>
    <dgm:pt modelId="{6DE6A082-4EBD-4C70-B5E0-A89D3409EDD3}" type="pres">
      <dgm:prSet presAssocID="{AAF8C443-458A-4E0E-9F1F-4B7DB9AF1010}" presName="Name0" presStyleCnt="0">
        <dgm:presLayoutVars>
          <dgm:chMax/>
          <dgm:chPref val="3"/>
          <dgm:dir/>
          <dgm:animOne val="branch"/>
          <dgm:animLvl val="lvl"/>
        </dgm:presLayoutVars>
      </dgm:prSet>
      <dgm:spPr/>
    </dgm:pt>
    <dgm:pt modelId="{17177967-048A-4360-B30A-867A5EE60685}" type="pres">
      <dgm:prSet presAssocID="{4788986D-58BC-45B4-84FC-0522CAD75CBF}" presName="composite" presStyleCnt="0"/>
      <dgm:spPr/>
    </dgm:pt>
    <dgm:pt modelId="{F398F8A4-C0A7-4D80-A305-106D2373A667}" type="pres">
      <dgm:prSet presAssocID="{4788986D-58BC-45B4-84FC-0522CAD75CBF}" presName="FirstChild" presStyleLbl="revTx" presStyleIdx="0" presStyleCnt="6">
        <dgm:presLayoutVars>
          <dgm:chMax val="0"/>
          <dgm:chPref val="0"/>
          <dgm:bulletEnabled val="1"/>
        </dgm:presLayoutVars>
      </dgm:prSet>
      <dgm:spPr/>
    </dgm:pt>
    <dgm:pt modelId="{044D0F6F-8CE5-409D-9DF5-E3DCE9E827E6}" type="pres">
      <dgm:prSet presAssocID="{4788986D-58BC-45B4-84FC-0522CAD75CBF}" presName="Parent" presStyleLbl="alignNode1" presStyleIdx="0" presStyleCnt="3" custScaleX="99704" custScaleY="113685" custLinFactNeighborY="-5801">
        <dgm:presLayoutVars>
          <dgm:chMax val="3"/>
          <dgm:chPref val="3"/>
          <dgm:bulletEnabled val="1"/>
        </dgm:presLayoutVars>
      </dgm:prSet>
      <dgm:spPr/>
    </dgm:pt>
    <dgm:pt modelId="{97E38B5B-B77D-484F-A0D6-86342036A438}" type="pres">
      <dgm:prSet presAssocID="{4788986D-58BC-45B4-84FC-0522CAD75CBF}" presName="Accent" presStyleLbl="parChTrans1D1" presStyleIdx="0" presStyleCnt="3"/>
      <dgm:spPr/>
    </dgm:pt>
    <dgm:pt modelId="{09FE1BD0-36BB-4102-9645-314BD7404DD6}" type="pres">
      <dgm:prSet presAssocID="{4788986D-58BC-45B4-84FC-0522CAD75CBF}" presName="Child" presStyleLbl="revTx" presStyleIdx="1" presStyleCnt="6" custScaleY="132961">
        <dgm:presLayoutVars>
          <dgm:chMax val="0"/>
          <dgm:chPref val="0"/>
          <dgm:bulletEnabled val="1"/>
        </dgm:presLayoutVars>
      </dgm:prSet>
      <dgm:spPr/>
    </dgm:pt>
    <dgm:pt modelId="{496CAA80-0894-484C-AC02-500D0FB2E578}" type="pres">
      <dgm:prSet presAssocID="{3867DFCB-B6EE-4898-8033-F0299E3A900A}" presName="sibTrans" presStyleCnt="0"/>
      <dgm:spPr/>
    </dgm:pt>
    <dgm:pt modelId="{9463B099-A0FF-4AA1-9E35-79B7117BAB69}" type="pres">
      <dgm:prSet presAssocID="{0DDFC7FA-965D-42C4-B2A8-0CBC9808F25D}" presName="composite" presStyleCnt="0"/>
      <dgm:spPr/>
    </dgm:pt>
    <dgm:pt modelId="{4C1F42BC-8F82-4EED-8998-51BCB790DAA3}" type="pres">
      <dgm:prSet presAssocID="{0DDFC7FA-965D-42C4-B2A8-0CBC9808F25D}" presName="FirstChild" presStyleLbl="revTx" presStyleIdx="2" presStyleCnt="6" custLinFactNeighborX="-847" custLinFactNeighborY="10160">
        <dgm:presLayoutVars>
          <dgm:chMax val="0"/>
          <dgm:chPref val="0"/>
          <dgm:bulletEnabled val="1"/>
        </dgm:presLayoutVars>
      </dgm:prSet>
      <dgm:spPr/>
    </dgm:pt>
    <dgm:pt modelId="{8C716382-346B-47B5-A5FA-C3176FEE922F}" type="pres">
      <dgm:prSet presAssocID="{0DDFC7FA-965D-42C4-B2A8-0CBC9808F25D}" presName="Parent" presStyleLbl="alignNode1" presStyleIdx="1" presStyleCnt="3" custScaleX="99704" custScaleY="120921" custLinFactNeighborX="-148" custLinFactNeighborY="-18952">
        <dgm:presLayoutVars>
          <dgm:chMax val="3"/>
          <dgm:chPref val="3"/>
          <dgm:bulletEnabled val="1"/>
        </dgm:presLayoutVars>
      </dgm:prSet>
      <dgm:spPr/>
    </dgm:pt>
    <dgm:pt modelId="{32E1C540-0390-4AAA-897D-DC5B0DF249FB}" type="pres">
      <dgm:prSet presAssocID="{0DDFC7FA-965D-42C4-B2A8-0CBC9808F25D}" presName="Accent" presStyleLbl="parChTrans1D1" presStyleIdx="1" presStyleCnt="3" custLinFactY="-143408" custLinFactNeighborX="-94" custLinFactNeighborY="-200000"/>
      <dgm:spPr/>
    </dgm:pt>
    <dgm:pt modelId="{8D4B8B10-92F2-48F7-8478-A19FA7D54DB4}" type="pres">
      <dgm:prSet presAssocID="{0DDFC7FA-965D-42C4-B2A8-0CBC9808F25D}" presName="Child" presStyleLbl="revTx" presStyleIdx="3" presStyleCnt="6" custScaleY="77609" custLinFactY="-5290" custLinFactNeighborX="-94" custLinFactNeighborY="-100000">
        <dgm:presLayoutVars>
          <dgm:chMax val="0"/>
          <dgm:chPref val="0"/>
          <dgm:bulletEnabled val="1"/>
        </dgm:presLayoutVars>
      </dgm:prSet>
      <dgm:spPr/>
    </dgm:pt>
    <dgm:pt modelId="{DB1D29B7-DF32-40CA-9D43-89FF3E3E9479}" type="pres">
      <dgm:prSet presAssocID="{A69CE591-4E53-40F2-9C44-8666903CF09B}" presName="sibTrans" presStyleCnt="0"/>
      <dgm:spPr/>
    </dgm:pt>
    <dgm:pt modelId="{F809908E-6B13-492B-A688-E306DDD49A5B}" type="pres">
      <dgm:prSet presAssocID="{2F2149BD-43D0-4ED0-8A3C-5194CF4EF4F6}" presName="composite" presStyleCnt="0"/>
      <dgm:spPr/>
    </dgm:pt>
    <dgm:pt modelId="{98F899B8-F42C-4160-85C8-F3CE018793B3}" type="pres">
      <dgm:prSet presAssocID="{2F2149BD-43D0-4ED0-8A3C-5194CF4EF4F6}" presName="FirstChild" presStyleLbl="revTx" presStyleIdx="4" presStyleCnt="6" custLinFactNeighborX="-422" custLinFactNeighborY="-27024">
        <dgm:presLayoutVars>
          <dgm:chMax val="0"/>
          <dgm:chPref val="0"/>
          <dgm:bulletEnabled val="1"/>
        </dgm:presLayoutVars>
      </dgm:prSet>
      <dgm:spPr/>
    </dgm:pt>
    <dgm:pt modelId="{10D09CCF-2C08-414F-8796-25C8B38F853C}" type="pres">
      <dgm:prSet presAssocID="{2F2149BD-43D0-4ED0-8A3C-5194CF4EF4F6}" presName="Parent" presStyleLbl="alignNode1" presStyleIdx="2" presStyleCnt="3" custScaleX="99704" custScaleY="104377" custLinFactNeighborX="-148" custLinFactNeighborY="-20583">
        <dgm:presLayoutVars>
          <dgm:chMax val="3"/>
          <dgm:chPref val="3"/>
          <dgm:bulletEnabled val="1"/>
        </dgm:presLayoutVars>
      </dgm:prSet>
      <dgm:spPr/>
    </dgm:pt>
    <dgm:pt modelId="{8EB6AED9-59F3-48AF-92EE-67E0D7672094}" type="pres">
      <dgm:prSet presAssocID="{2F2149BD-43D0-4ED0-8A3C-5194CF4EF4F6}" presName="Accent" presStyleLbl="parChTrans1D1" presStyleIdx="2" presStyleCnt="3" custLinFactY="-100000" custLinFactNeighborY="-184591"/>
      <dgm:spPr/>
    </dgm:pt>
    <dgm:pt modelId="{65BFAE6D-8F83-475B-87D6-618E65093630}" type="pres">
      <dgm:prSet presAssocID="{2F2149BD-43D0-4ED0-8A3C-5194CF4EF4F6}" presName="Child" presStyleLbl="revTx" presStyleIdx="5" presStyleCnt="6" custLinFactNeighborY="-28464">
        <dgm:presLayoutVars>
          <dgm:chMax val="0"/>
          <dgm:chPref val="0"/>
          <dgm:bulletEnabled val="1"/>
        </dgm:presLayoutVars>
      </dgm:prSet>
      <dgm:spPr/>
    </dgm:pt>
  </dgm:ptLst>
  <dgm:cxnLst>
    <dgm:cxn modelId="{D361D35D-4937-4286-B4F8-2818094B6098}" type="presOf" srcId="{F2C060C3-C5BB-41E7-9E85-DBF9DE363904}" destId="{4C1F42BC-8F82-4EED-8998-51BCB790DAA3}" srcOrd="0" destOrd="0" presId="urn:microsoft.com/office/officeart/2011/layout/TabList"/>
    <dgm:cxn modelId="{E869975F-F0EF-4B8A-B5C3-ECE85BF3BF88}" srcId="{0DDFC7FA-965D-42C4-B2A8-0CBC9808F25D}" destId="{0B3CE91F-7C31-4DE6-83AD-0043A829B779}" srcOrd="2" destOrd="0" parTransId="{290AE438-5077-4B7E-B913-E948C36ABCE9}" sibTransId="{CA343DB0-FA25-4A57-9032-803CED9D7ACE}"/>
    <dgm:cxn modelId="{72995461-7AAA-4F39-9F61-75A8FA1A2479}" srcId="{4788986D-58BC-45B4-84FC-0522CAD75CBF}" destId="{C1C62A74-3992-4BAF-B09A-97E7D3CA3A40}" srcOrd="1" destOrd="0" parTransId="{96E73AF8-C7AC-43DA-AB03-FF9D67D84DC3}" sibTransId="{A81851D4-C98B-42FB-951B-4AF92D6359C9}"/>
    <dgm:cxn modelId="{89887661-335E-4FA0-B140-266DA75D32F4}" srcId="{4788986D-58BC-45B4-84FC-0522CAD75CBF}" destId="{509BCADC-C459-46E0-A6DC-962DA27926D5}" srcOrd="4" destOrd="0" parTransId="{59CF457E-499A-40DF-8C08-2FC4EBE3459F}" sibTransId="{2F683A1E-9564-4E02-9D17-92F114849F9A}"/>
    <dgm:cxn modelId="{E1C31F48-2712-41EB-ACAD-A50F1336329E}" type="presOf" srcId="{4788986D-58BC-45B4-84FC-0522CAD75CBF}" destId="{044D0F6F-8CE5-409D-9DF5-E3DCE9E827E6}" srcOrd="0" destOrd="0" presId="urn:microsoft.com/office/officeart/2011/layout/TabList"/>
    <dgm:cxn modelId="{34BFC94C-1900-4D44-943E-CEBF60559890}" type="presOf" srcId="{0B3CE91F-7C31-4DE6-83AD-0043A829B779}" destId="{8D4B8B10-92F2-48F7-8478-A19FA7D54DB4}" srcOrd="0" destOrd="1" presId="urn:microsoft.com/office/officeart/2011/layout/TabList"/>
    <dgm:cxn modelId="{0CC6B94F-D6EB-40E9-9605-2383C1F5D7C2}" type="presOf" srcId="{C55DF80F-6CB0-4A4A-9C39-51DF1982B95E}" destId="{09FE1BD0-36BB-4102-9645-314BD7404DD6}" srcOrd="0" destOrd="1" presId="urn:microsoft.com/office/officeart/2011/layout/TabList"/>
    <dgm:cxn modelId="{BE7F3253-6AAC-4ECD-BFD9-34E147F05150}" type="presOf" srcId="{F2DE0756-939E-46A1-93E7-6FE60013FA2D}" destId="{98F899B8-F42C-4160-85C8-F3CE018793B3}" srcOrd="0" destOrd="0" presId="urn:microsoft.com/office/officeart/2011/layout/TabList"/>
    <dgm:cxn modelId="{EE721755-FBD4-4E63-AD70-7A73ED2D026E}" type="presOf" srcId="{0DDFC7FA-965D-42C4-B2A8-0CBC9808F25D}" destId="{8C716382-346B-47B5-A5FA-C3176FEE922F}" srcOrd="0" destOrd="0" presId="urn:microsoft.com/office/officeart/2011/layout/TabList"/>
    <dgm:cxn modelId="{1E0F9D55-C88C-4101-B79F-55C957D83BE7}" srcId="{4788986D-58BC-45B4-84FC-0522CAD75CBF}" destId="{C55DF80F-6CB0-4A4A-9C39-51DF1982B95E}" srcOrd="2" destOrd="0" parTransId="{48E53648-0363-41B9-B608-21FF83E01DEA}" sibTransId="{996C5D08-B123-4E41-88EC-952DF3314665}"/>
    <dgm:cxn modelId="{EBD18257-5F9D-4A21-83E4-BE41DFAFB9FB}" srcId="{AAF8C443-458A-4E0E-9F1F-4B7DB9AF1010}" destId="{4788986D-58BC-45B4-84FC-0522CAD75CBF}" srcOrd="0" destOrd="0" parTransId="{41207EC3-9CD7-452B-A671-696B9888A9E2}" sibTransId="{3867DFCB-B6EE-4898-8033-F0299E3A900A}"/>
    <dgm:cxn modelId="{0483C079-5DCD-49EA-A7C3-E9AD1DF796C5}" srcId="{0DDFC7FA-965D-42C4-B2A8-0CBC9808F25D}" destId="{F2C060C3-C5BB-41E7-9E85-DBF9DE363904}" srcOrd="0" destOrd="0" parTransId="{510DD903-C55D-4952-914E-F14D417DEB0F}" sibTransId="{DC3C7708-AF4A-4786-A410-E112DFB2E1D6}"/>
    <dgm:cxn modelId="{E90CD47B-96C6-4340-A790-F80B2CDF996C}" type="presOf" srcId="{15C1A7FA-56B7-48CB-A60E-79DB79DED02B}" destId="{8D4B8B10-92F2-48F7-8478-A19FA7D54DB4}" srcOrd="0" destOrd="0" presId="urn:microsoft.com/office/officeart/2011/layout/TabList"/>
    <dgm:cxn modelId="{19384E86-52C0-4C4D-B9CD-472443A21E3D}" srcId="{2F2149BD-43D0-4ED0-8A3C-5194CF4EF4F6}" destId="{9BB406CE-62B1-4744-BA8D-CC19D3C05002}" srcOrd="3" destOrd="0" parTransId="{6B23C156-FE7B-4EC3-8FBA-FBDB4D0E3B6E}" sibTransId="{0E059D2F-6227-463C-928C-A896D590AF67}"/>
    <dgm:cxn modelId="{EDCF8A86-97DC-486B-8B3F-1AD41AEFFD1F}" type="presOf" srcId="{9BB406CE-62B1-4744-BA8D-CC19D3C05002}" destId="{65BFAE6D-8F83-475B-87D6-618E65093630}" srcOrd="0" destOrd="2" presId="urn:microsoft.com/office/officeart/2011/layout/TabList"/>
    <dgm:cxn modelId="{B1CDB386-547B-4F12-9845-C068E1347986}" type="presOf" srcId="{C1C62A74-3992-4BAF-B09A-97E7D3CA3A40}" destId="{09FE1BD0-36BB-4102-9645-314BD7404DD6}" srcOrd="0" destOrd="0" presId="urn:microsoft.com/office/officeart/2011/layout/TabList"/>
    <dgm:cxn modelId="{F04C728C-7D27-4B50-8275-722C8A094398}" type="presOf" srcId="{AAF8C443-458A-4E0E-9F1F-4B7DB9AF1010}" destId="{6DE6A082-4EBD-4C70-B5E0-A89D3409EDD3}" srcOrd="0" destOrd="0" presId="urn:microsoft.com/office/officeart/2011/layout/TabList"/>
    <dgm:cxn modelId="{335AD08F-0D30-465D-A747-AC659B5D635A}" srcId="{2F2149BD-43D0-4ED0-8A3C-5194CF4EF4F6}" destId="{DEF32AB0-CA8D-4A71-BFE3-09AEF1F071A8}" srcOrd="2" destOrd="0" parTransId="{DD2BBBA7-1349-41CD-BE6A-C45486CCF8C5}" sibTransId="{FB5D64BD-B03F-404A-BBB4-71FCB712D807}"/>
    <dgm:cxn modelId="{79E07DA8-6332-4A84-9044-76DFF34FA303}" type="presOf" srcId="{6F6380AF-0BF4-4F30-ABE6-10A85EF42E86}" destId="{F398F8A4-C0A7-4D80-A305-106D2373A667}" srcOrd="0" destOrd="0" presId="urn:microsoft.com/office/officeart/2011/layout/TabList"/>
    <dgm:cxn modelId="{0D66FAB8-50A2-44D2-AC3E-CCA991D58866}" type="presOf" srcId="{11EF23D8-CAA5-48AB-9981-528D6EF9C286}" destId="{09FE1BD0-36BB-4102-9645-314BD7404DD6}" srcOrd="0" destOrd="2" presId="urn:microsoft.com/office/officeart/2011/layout/TabList"/>
    <dgm:cxn modelId="{983EDFBB-AC85-49A1-9A5F-94A5B50E876B}" srcId="{2F2149BD-43D0-4ED0-8A3C-5194CF4EF4F6}" destId="{F2DE0756-939E-46A1-93E7-6FE60013FA2D}" srcOrd="0" destOrd="0" parTransId="{53E4809E-748A-41F6-B99B-EB979C4807BA}" sibTransId="{AFA8884D-0DBE-4FC8-9351-F01244FD834C}"/>
    <dgm:cxn modelId="{F6701DC3-7DBF-47E8-AB77-E8933D1166DC}" srcId="{4788986D-58BC-45B4-84FC-0522CAD75CBF}" destId="{6F6380AF-0BF4-4F30-ABE6-10A85EF42E86}" srcOrd="0" destOrd="0" parTransId="{8CEAE2B1-3A93-44B7-B684-E8ED138656F2}" sibTransId="{264CD2AF-78D6-49C9-8B23-588D5478A8AC}"/>
    <dgm:cxn modelId="{997257C6-27ED-471A-A077-4EA8C8DA961A}" srcId="{4788986D-58BC-45B4-84FC-0522CAD75CBF}" destId="{11EF23D8-CAA5-48AB-9981-528D6EF9C286}" srcOrd="3" destOrd="0" parTransId="{042DEDFC-346C-40D8-AA5A-27DCE6365FED}" sibTransId="{8725D7CB-23F1-4738-A4EE-7E61A5B6002F}"/>
    <dgm:cxn modelId="{242263D4-613C-407D-9509-86E2DBEAC548}" srcId="{AAF8C443-458A-4E0E-9F1F-4B7DB9AF1010}" destId="{0DDFC7FA-965D-42C4-B2A8-0CBC9808F25D}" srcOrd="1" destOrd="0" parTransId="{CEB4D2A2-9B60-4FF5-8BE2-4AEBCCFA2725}" sibTransId="{A69CE591-4E53-40F2-9C44-8666903CF09B}"/>
    <dgm:cxn modelId="{ADA75DD5-C28C-4BDA-AF67-80B0F81AE76D}" srcId="{AAF8C443-458A-4E0E-9F1F-4B7DB9AF1010}" destId="{2F2149BD-43D0-4ED0-8A3C-5194CF4EF4F6}" srcOrd="2" destOrd="0" parTransId="{E2B1A0BC-7D11-4A99-A232-EA56B848EA7D}" sibTransId="{4A11E17C-CFCD-4E0E-AED1-E3EE8E220028}"/>
    <dgm:cxn modelId="{751739E6-3B8A-4571-9B9F-DD3253652736}" srcId="{0DDFC7FA-965D-42C4-B2A8-0CBC9808F25D}" destId="{15C1A7FA-56B7-48CB-A60E-79DB79DED02B}" srcOrd="1" destOrd="0" parTransId="{AE6F4E89-871F-44D2-8A34-404431543CBF}" sibTransId="{B0AAD599-771B-4BCF-BCE2-696BA0795C46}"/>
    <dgm:cxn modelId="{794E2FE8-40A3-42E3-AD16-845A69D0BC7E}" type="presOf" srcId="{509BCADC-C459-46E0-A6DC-962DA27926D5}" destId="{09FE1BD0-36BB-4102-9645-314BD7404DD6}" srcOrd="0" destOrd="3" presId="urn:microsoft.com/office/officeart/2011/layout/TabList"/>
    <dgm:cxn modelId="{40DA50E8-6108-408A-B362-D7B807DE4224}" type="presOf" srcId="{2F2149BD-43D0-4ED0-8A3C-5194CF4EF4F6}" destId="{10D09CCF-2C08-414F-8796-25C8B38F853C}" srcOrd="0" destOrd="0" presId="urn:microsoft.com/office/officeart/2011/layout/TabList"/>
    <dgm:cxn modelId="{80FE5EEB-6888-4A0E-8C3E-00E355DF3379}" srcId="{2F2149BD-43D0-4ED0-8A3C-5194CF4EF4F6}" destId="{AA772390-EC1C-4273-B0AC-B629052CEC8A}" srcOrd="1" destOrd="0" parTransId="{1D0CA710-439A-4D80-A185-7EBB82FA2DD0}" sibTransId="{564D6F9C-43A5-4DC6-A263-2B84DC79CD07}"/>
    <dgm:cxn modelId="{E93DD1F9-05B0-479D-A5FE-F8FA681779EA}" type="presOf" srcId="{AA772390-EC1C-4273-B0AC-B629052CEC8A}" destId="{65BFAE6D-8F83-475B-87D6-618E65093630}" srcOrd="0" destOrd="0" presId="urn:microsoft.com/office/officeart/2011/layout/TabList"/>
    <dgm:cxn modelId="{C2D898FC-7EBD-4888-B240-E40BCE617E5B}" type="presOf" srcId="{DEF32AB0-CA8D-4A71-BFE3-09AEF1F071A8}" destId="{65BFAE6D-8F83-475B-87D6-618E65093630}" srcOrd="0" destOrd="1" presId="urn:microsoft.com/office/officeart/2011/layout/TabList"/>
    <dgm:cxn modelId="{11C3A195-54CF-45B6-9508-9306FF9524A9}" type="presParOf" srcId="{6DE6A082-4EBD-4C70-B5E0-A89D3409EDD3}" destId="{17177967-048A-4360-B30A-867A5EE60685}" srcOrd="0" destOrd="0" presId="urn:microsoft.com/office/officeart/2011/layout/TabList"/>
    <dgm:cxn modelId="{1F633FAC-6DA9-40F4-9F08-86344A32A000}" type="presParOf" srcId="{17177967-048A-4360-B30A-867A5EE60685}" destId="{F398F8A4-C0A7-4D80-A305-106D2373A667}" srcOrd="0" destOrd="0" presId="urn:microsoft.com/office/officeart/2011/layout/TabList"/>
    <dgm:cxn modelId="{26F5B067-A452-462C-9856-5F30F8CDC0F3}" type="presParOf" srcId="{17177967-048A-4360-B30A-867A5EE60685}" destId="{044D0F6F-8CE5-409D-9DF5-E3DCE9E827E6}" srcOrd="1" destOrd="0" presId="urn:microsoft.com/office/officeart/2011/layout/TabList"/>
    <dgm:cxn modelId="{36D1B57E-80CF-4853-8EAD-AC235F6969FA}" type="presParOf" srcId="{17177967-048A-4360-B30A-867A5EE60685}" destId="{97E38B5B-B77D-484F-A0D6-86342036A438}" srcOrd="2" destOrd="0" presId="urn:microsoft.com/office/officeart/2011/layout/TabList"/>
    <dgm:cxn modelId="{26E89865-8C4B-47A6-852B-833F1734CB3B}" type="presParOf" srcId="{6DE6A082-4EBD-4C70-B5E0-A89D3409EDD3}" destId="{09FE1BD0-36BB-4102-9645-314BD7404DD6}" srcOrd="1" destOrd="0" presId="urn:microsoft.com/office/officeart/2011/layout/TabList"/>
    <dgm:cxn modelId="{DC269B92-147C-4A35-B6D6-FB6CC6C68E1B}" type="presParOf" srcId="{6DE6A082-4EBD-4C70-B5E0-A89D3409EDD3}" destId="{496CAA80-0894-484C-AC02-500D0FB2E578}" srcOrd="2" destOrd="0" presId="urn:microsoft.com/office/officeart/2011/layout/TabList"/>
    <dgm:cxn modelId="{3B5CD5DA-4342-49D9-BF7A-D1AE2713A953}" type="presParOf" srcId="{6DE6A082-4EBD-4C70-B5E0-A89D3409EDD3}" destId="{9463B099-A0FF-4AA1-9E35-79B7117BAB69}" srcOrd="3" destOrd="0" presId="urn:microsoft.com/office/officeart/2011/layout/TabList"/>
    <dgm:cxn modelId="{5EC9381F-2449-4B9A-9469-1DAD310723EA}" type="presParOf" srcId="{9463B099-A0FF-4AA1-9E35-79B7117BAB69}" destId="{4C1F42BC-8F82-4EED-8998-51BCB790DAA3}" srcOrd="0" destOrd="0" presId="urn:microsoft.com/office/officeart/2011/layout/TabList"/>
    <dgm:cxn modelId="{25F1D7A5-F952-44AC-AC55-96C63E25D85A}" type="presParOf" srcId="{9463B099-A0FF-4AA1-9E35-79B7117BAB69}" destId="{8C716382-346B-47B5-A5FA-C3176FEE922F}" srcOrd="1" destOrd="0" presId="urn:microsoft.com/office/officeart/2011/layout/TabList"/>
    <dgm:cxn modelId="{4F6E7095-B4B5-406D-A11C-752339C62173}" type="presParOf" srcId="{9463B099-A0FF-4AA1-9E35-79B7117BAB69}" destId="{32E1C540-0390-4AAA-897D-DC5B0DF249FB}" srcOrd="2" destOrd="0" presId="urn:microsoft.com/office/officeart/2011/layout/TabList"/>
    <dgm:cxn modelId="{5C58CB07-88CD-45E0-9F68-154A0629DB97}" type="presParOf" srcId="{6DE6A082-4EBD-4C70-B5E0-A89D3409EDD3}" destId="{8D4B8B10-92F2-48F7-8478-A19FA7D54DB4}" srcOrd="4" destOrd="0" presId="urn:microsoft.com/office/officeart/2011/layout/TabList"/>
    <dgm:cxn modelId="{E5D13462-80C3-43D7-8FB1-24ED55A826F9}" type="presParOf" srcId="{6DE6A082-4EBD-4C70-B5E0-A89D3409EDD3}" destId="{DB1D29B7-DF32-40CA-9D43-89FF3E3E9479}" srcOrd="5" destOrd="0" presId="urn:microsoft.com/office/officeart/2011/layout/TabList"/>
    <dgm:cxn modelId="{68946CB7-C325-48A2-8951-6F6BA802BEB7}" type="presParOf" srcId="{6DE6A082-4EBD-4C70-B5E0-A89D3409EDD3}" destId="{F809908E-6B13-492B-A688-E306DDD49A5B}" srcOrd="6" destOrd="0" presId="urn:microsoft.com/office/officeart/2011/layout/TabList"/>
    <dgm:cxn modelId="{3BDE00AD-3C07-44CE-9535-4706F9B500AD}" type="presParOf" srcId="{F809908E-6B13-492B-A688-E306DDD49A5B}" destId="{98F899B8-F42C-4160-85C8-F3CE018793B3}" srcOrd="0" destOrd="0" presId="urn:microsoft.com/office/officeart/2011/layout/TabList"/>
    <dgm:cxn modelId="{6B20898A-CB96-4AD4-9F43-EC6E25B9CD4C}" type="presParOf" srcId="{F809908E-6B13-492B-A688-E306DDD49A5B}" destId="{10D09CCF-2C08-414F-8796-25C8B38F853C}" srcOrd="1" destOrd="0" presId="urn:microsoft.com/office/officeart/2011/layout/TabList"/>
    <dgm:cxn modelId="{A3B46247-09B3-418C-AB30-A552D1CD02B7}" type="presParOf" srcId="{F809908E-6B13-492B-A688-E306DDD49A5B}" destId="{8EB6AED9-59F3-48AF-92EE-67E0D7672094}" srcOrd="2" destOrd="0" presId="urn:microsoft.com/office/officeart/2011/layout/TabList"/>
    <dgm:cxn modelId="{1E999FC8-CF09-4DC3-B4CA-333316AB92A4}" type="presParOf" srcId="{6DE6A082-4EBD-4C70-B5E0-A89D3409EDD3}" destId="{65BFAE6D-8F83-475B-87D6-618E65093630}" srcOrd="7"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F8C443-458A-4E0E-9F1F-4B7DB9AF1010}"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4788986D-58BC-45B4-84FC-0522CAD75CBF}">
      <dgm:prSet phldrT="[Text]" custT="1"/>
      <dgm:spPr>
        <a:solidFill>
          <a:schemeClr val="accent6"/>
        </a:solidFill>
        <a:ln>
          <a:solidFill>
            <a:schemeClr val="accent6"/>
          </a:solidFill>
        </a:ln>
      </dgm:spPr>
      <dgm:t>
        <a:bodyPr/>
        <a:lstStyle/>
        <a:p>
          <a:r>
            <a:rPr lang="en-US" sz="4000" dirty="0"/>
            <a:t>Effects</a:t>
          </a:r>
        </a:p>
      </dgm:t>
    </dgm:pt>
    <dgm:pt modelId="{41207EC3-9CD7-452B-A671-696B9888A9E2}" type="parTrans" cxnId="{EBD18257-5F9D-4A21-83E4-BE41DFAFB9FB}">
      <dgm:prSet/>
      <dgm:spPr/>
      <dgm:t>
        <a:bodyPr/>
        <a:lstStyle/>
        <a:p>
          <a:endParaRPr lang="en-US"/>
        </a:p>
      </dgm:t>
    </dgm:pt>
    <dgm:pt modelId="{3867DFCB-B6EE-4898-8033-F0299E3A900A}" type="sibTrans" cxnId="{EBD18257-5F9D-4A21-83E4-BE41DFAFB9FB}">
      <dgm:prSet/>
      <dgm:spPr/>
      <dgm:t>
        <a:bodyPr/>
        <a:lstStyle/>
        <a:p>
          <a:endParaRPr lang="en-US"/>
        </a:p>
      </dgm:t>
    </dgm:pt>
    <dgm:pt modelId="{6F6380AF-0BF4-4F30-ABE6-10A85EF42E86}">
      <dgm:prSet phldrT="[Text]" custT="1"/>
      <dgm:spPr/>
      <dgm:t>
        <a:bodyPr/>
        <a:lstStyle/>
        <a:p>
          <a:r>
            <a:rPr lang="en-US" sz="4000" dirty="0"/>
            <a:t>Burnout</a:t>
          </a:r>
        </a:p>
      </dgm:t>
    </dgm:pt>
    <dgm:pt modelId="{8CEAE2B1-3A93-44B7-B684-E8ED138656F2}" type="parTrans" cxnId="{F6701DC3-7DBF-47E8-AB77-E8933D1166DC}">
      <dgm:prSet/>
      <dgm:spPr/>
      <dgm:t>
        <a:bodyPr/>
        <a:lstStyle/>
        <a:p>
          <a:endParaRPr lang="en-US"/>
        </a:p>
      </dgm:t>
    </dgm:pt>
    <dgm:pt modelId="{264CD2AF-78D6-49C9-8B23-588D5478A8AC}" type="sibTrans" cxnId="{F6701DC3-7DBF-47E8-AB77-E8933D1166DC}">
      <dgm:prSet/>
      <dgm:spPr/>
      <dgm:t>
        <a:bodyPr/>
        <a:lstStyle/>
        <a:p>
          <a:endParaRPr lang="en-US"/>
        </a:p>
      </dgm:t>
    </dgm:pt>
    <dgm:pt modelId="{C1C62A74-3992-4BAF-B09A-97E7D3CA3A40}">
      <dgm:prSet phldrT="[Text]" custT="1"/>
      <dgm:spPr/>
      <dgm:t>
        <a:bodyPr/>
        <a:lstStyle/>
        <a:p>
          <a:pPr algn="l"/>
          <a:r>
            <a:rPr lang="en-US" sz="2800" dirty="0"/>
            <a:t>Related to the job environment</a:t>
          </a:r>
        </a:p>
      </dgm:t>
    </dgm:pt>
    <dgm:pt modelId="{96E73AF8-C7AC-43DA-AB03-FF9D67D84DC3}" type="parTrans" cxnId="{72995461-7AAA-4F39-9F61-75A8FA1A2479}">
      <dgm:prSet/>
      <dgm:spPr/>
      <dgm:t>
        <a:bodyPr/>
        <a:lstStyle/>
        <a:p>
          <a:endParaRPr lang="en-US"/>
        </a:p>
      </dgm:t>
    </dgm:pt>
    <dgm:pt modelId="{A81851D4-C98B-42FB-951B-4AF92D6359C9}" type="sibTrans" cxnId="{72995461-7AAA-4F39-9F61-75A8FA1A2479}">
      <dgm:prSet/>
      <dgm:spPr/>
      <dgm:t>
        <a:bodyPr/>
        <a:lstStyle/>
        <a:p>
          <a:endParaRPr lang="en-US"/>
        </a:p>
      </dgm:t>
    </dgm:pt>
    <dgm:pt modelId="{95A4A62D-46FA-4D6C-9461-AD653E00D2FF}">
      <dgm:prSet phldrT="[Text]" custT="1"/>
      <dgm:spPr/>
      <dgm:t>
        <a:bodyPr/>
        <a:lstStyle/>
        <a:p>
          <a:pPr algn="l"/>
          <a:r>
            <a:rPr lang="en-US" sz="2800" dirty="0"/>
            <a:t>Contributing factors include professional isolation, emotional and physical drain, cynicism, ambiguous success, lack of expected rewards or accomplishment</a:t>
          </a:r>
        </a:p>
      </dgm:t>
    </dgm:pt>
    <dgm:pt modelId="{C540C04C-3E7B-4B9D-A402-67BF97FE234F}" type="parTrans" cxnId="{FBC0FD16-45D1-4990-9349-9B14214E5776}">
      <dgm:prSet/>
      <dgm:spPr/>
      <dgm:t>
        <a:bodyPr/>
        <a:lstStyle/>
        <a:p>
          <a:endParaRPr lang="en-US"/>
        </a:p>
      </dgm:t>
    </dgm:pt>
    <dgm:pt modelId="{36BD2B64-E4F4-42A0-B708-42F5FAD7A664}" type="sibTrans" cxnId="{FBC0FD16-45D1-4990-9349-9B14214E5776}">
      <dgm:prSet/>
      <dgm:spPr/>
      <dgm:t>
        <a:bodyPr/>
        <a:lstStyle/>
        <a:p>
          <a:endParaRPr lang="en-US"/>
        </a:p>
      </dgm:t>
    </dgm:pt>
    <dgm:pt modelId="{787A2AF4-773A-4AA9-B3F0-937CC4F2B06B}">
      <dgm:prSet phldrT="[Text]" custT="1"/>
      <dgm:spPr/>
      <dgm:t>
        <a:bodyPr/>
        <a:lstStyle/>
        <a:p>
          <a:pPr algn="l"/>
          <a:r>
            <a:rPr lang="en-US" sz="2800" dirty="0"/>
            <a:t>Exhaustion may show up in work through absenteeism, tardiness, reduced productivity</a:t>
          </a:r>
        </a:p>
      </dgm:t>
    </dgm:pt>
    <dgm:pt modelId="{3D7749BD-BDD7-4EC7-B06A-7C8C8EDFAD9E}" type="parTrans" cxnId="{EEBD5C17-C7EF-4039-8D6F-C3983CF7A614}">
      <dgm:prSet/>
      <dgm:spPr/>
      <dgm:t>
        <a:bodyPr/>
        <a:lstStyle/>
        <a:p>
          <a:endParaRPr lang="en-US"/>
        </a:p>
      </dgm:t>
    </dgm:pt>
    <dgm:pt modelId="{A2C8A167-0E0D-41B7-AE68-522937BE7B9A}" type="sibTrans" cxnId="{EEBD5C17-C7EF-4039-8D6F-C3983CF7A614}">
      <dgm:prSet/>
      <dgm:spPr/>
      <dgm:t>
        <a:bodyPr/>
        <a:lstStyle/>
        <a:p>
          <a:endParaRPr lang="en-US"/>
        </a:p>
      </dgm:t>
    </dgm:pt>
    <dgm:pt modelId="{6DE6A082-4EBD-4C70-B5E0-A89D3409EDD3}" type="pres">
      <dgm:prSet presAssocID="{AAF8C443-458A-4E0E-9F1F-4B7DB9AF1010}" presName="Name0" presStyleCnt="0">
        <dgm:presLayoutVars>
          <dgm:chMax/>
          <dgm:chPref val="3"/>
          <dgm:dir/>
          <dgm:animOne val="branch"/>
          <dgm:animLvl val="lvl"/>
        </dgm:presLayoutVars>
      </dgm:prSet>
      <dgm:spPr/>
    </dgm:pt>
    <dgm:pt modelId="{17177967-048A-4360-B30A-867A5EE60685}" type="pres">
      <dgm:prSet presAssocID="{4788986D-58BC-45B4-84FC-0522CAD75CBF}" presName="composite" presStyleCnt="0"/>
      <dgm:spPr/>
    </dgm:pt>
    <dgm:pt modelId="{F398F8A4-C0A7-4D80-A305-106D2373A667}" type="pres">
      <dgm:prSet presAssocID="{4788986D-58BC-45B4-84FC-0522CAD75CBF}" presName="FirstChild" presStyleLbl="revTx" presStyleIdx="0" presStyleCnt="2" custScaleY="60594" custLinFactNeighborX="1148" custLinFactNeighborY="-9998">
        <dgm:presLayoutVars>
          <dgm:chMax val="0"/>
          <dgm:chPref val="0"/>
          <dgm:bulletEnabled val="1"/>
        </dgm:presLayoutVars>
      </dgm:prSet>
      <dgm:spPr/>
    </dgm:pt>
    <dgm:pt modelId="{044D0F6F-8CE5-409D-9DF5-E3DCE9E827E6}" type="pres">
      <dgm:prSet presAssocID="{4788986D-58BC-45B4-84FC-0522CAD75CBF}" presName="Parent" presStyleLbl="alignNode1" presStyleIdx="0" presStyleCnt="1" custScaleX="99704" custScaleY="53921" custLinFactNeighborY="-5801">
        <dgm:presLayoutVars>
          <dgm:chMax val="3"/>
          <dgm:chPref val="3"/>
          <dgm:bulletEnabled val="1"/>
        </dgm:presLayoutVars>
      </dgm:prSet>
      <dgm:spPr/>
    </dgm:pt>
    <dgm:pt modelId="{97E38B5B-B77D-484F-A0D6-86342036A438}" type="pres">
      <dgm:prSet presAssocID="{4788986D-58BC-45B4-84FC-0522CAD75CBF}" presName="Accent" presStyleLbl="parChTrans1D1" presStyleIdx="0" presStyleCnt="1" custLinFactY="-600000" custLinFactNeighborX="497" custLinFactNeighborY="-635487"/>
      <dgm:spPr/>
    </dgm:pt>
    <dgm:pt modelId="{09FE1BD0-36BB-4102-9645-314BD7404DD6}" type="pres">
      <dgm:prSet presAssocID="{4788986D-58BC-45B4-84FC-0522CAD75CBF}" presName="Child" presStyleLbl="revTx" presStyleIdx="1" presStyleCnt="2" custLinFactNeighborX="497" custLinFactNeighborY="-25626">
        <dgm:presLayoutVars>
          <dgm:chMax val="0"/>
          <dgm:chPref val="0"/>
          <dgm:bulletEnabled val="1"/>
        </dgm:presLayoutVars>
      </dgm:prSet>
      <dgm:spPr/>
    </dgm:pt>
  </dgm:ptLst>
  <dgm:cxnLst>
    <dgm:cxn modelId="{6AA38609-AB86-4DC0-A964-4A8DC5C830E8}" type="presOf" srcId="{787A2AF4-773A-4AA9-B3F0-937CC4F2B06B}" destId="{09FE1BD0-36BB-4102-9645-314BD7404DD6}" srcOrd="0" destOrd="1" presId="urn:microsoft.com/office/officeart/2011/layout/TabList"/>
    <dgm:cxn modelId="{FBC0FD16-45D1-4990-9349-9B14214E5776}" srcId="{4788986D-58BC-45B4-84FC-0522CAD75CBF}" destId="{95A4A62D-46FA-4D6C-9461-AD653E00D2FF}" srcOrd="3" destOrd="0" parTransId="{C540C04C-3E7B-4B9D-A402-67BF97FE234F}" sibTransId="{36BD2B64-E4F4-42A0-B708-42F5FAD7A664}"/>
    <dgm:cxn modelId="{EEBD5C17-C7EF-4039-8D6F-C3983CF7A614}" srcId="{4788986D-58BC-45B4-84FC-0522CAD75CBF}" destId="{787A2AF4-773A-4AA9-B3F0-937CC4F2B06B}" srcOrd="2" destOrd="0" parTransId="{3D7749BD-BDD7-4EC7-B06A-7C8C8EDFAD9E}" sibTransId="{A2C8A167-0E0D-41B7-AE68-522937BE7B9A}"/>
    <dgm:cxn modelId="{72995461-7AAA-4F39-9F61-75A8FA1A2479}" srcId="{4788986D-58BC-45B4-84FC-0522CAD75CBF}" destId="{C1C62A74-3992-4BAF-B09A-97E7D3CA3A40}" srcOrd="1" destOrd="0" parTransId="{96E73AF8-C7AC-43DA-AB03-FF9D67D84DC3}" sibTransId="{A81851D4-C98B-42FB-951B-4AF92D6359C9}"/>
    <dgm:cxn modelId="{59C1D942-E69D-484F-91A3-C92EA54B7068}" type="presOf" srcId="{6F6380AF-0BF4-4F30-ABE6-10A85EF42E86}" destId="{F398F8A4-C0A7-4D80-A305-106D2373A667}" srcOrd="0" destOrd="0" presId="urn:microsoft.com/office/officeart/2011/layout/TabList"/>
    <dgm:cxn modelId="{EBD18257-5F9D-4A21-83E4-BE41DFAFB9FB}" srcId="{AAF8C443-458A-4E0E-9F1F-4B7DB9AF1010}" destId="{4788986D-58BC-45B4-84FC-0522CAD75CBF}" srcOrd="0" destOrd="0" parTransId="{41207EC3-9CD7-452B-A671-696B9888A9E2}" sibTransId="{3867DFCB-B6EE-4898-8033-F0299E3A900A}"/>
    <dgm:cxn modelId="{1D0BCB57-09E1-4CDC-94A8-EF22B56EC2CF}" type="presOf" srcId="{4788986D-58BC-45B4-84FC-0522CAD75CBF}" destId="{044D0F6F-8CE5-409D-9DF5-E3DCE9E827E6}" srcOrd="0" destOrd="0" presId="urn:microsoft.com/office/officeart/2011/layout/TabList"/>
    <dgm:cxn modelId="{D888C289-3AC2-4A16-B396-5BC0C852DA92}" type="presOf" srcId="{C1C62A74-3992-4BAF-B09A-97E7D3CA3A40}" destId="{09FE1BD0-36BB-4102-9645-314BD7404DD6}" srcOrd="0" destOrd="0" presId="urn:microsoft.com/office/officeart/2011/layout/TabList"/>
    <dgm:cxn modelId="{849ACA92-00E6-4B56-B5AB-126EC0C94FE4}" type="presOf" srcId="{AAF8C443-458A-4E0E-9F1F-4B7DB9AF1010}" destId="{6DE6A082-4EBD-4C70-B5E0-A89D3409EDD3}" srcOrd="0" destOrd="0" presId="urn:microsoft.com/office/officeart/2011/layout/TabList"/>
    <dgm:cxn modelId="{F6701DC3-7DBF-47E8-AB77-E8933D1166DC}" srcId="{4788986D-58BC-45B4-84FC-0522CAD75CBF}" destId="{6F6380AF-0BF4-4F30-ABE6-10A85EF42E86}" srcOrd="0" destOrd="0" parTransId="{8CEAE2B1-3A93-44B7-B684-E8ED138656F2}" sibTransId="{264CD2AF-78D6-49C9-8B23-588D5478A8AC}"/>
    <dgm:cxn modelId="{6B7D8FD7-1EDB-4F18-86C7-29DA5325030A}" type="presOf" srcId="{95A4A62D-46FA-4D6C-9461-AD653E00D2FF}" destId="{09FE1BD0-36BB-4102-9645-314BD7404DD6}" srcOrd="0" destOrd="2" presId="urn:microsoft.com/office/officeart/2011/layout/TabList"/>
    <dgm:cxn modelId="{61507F51-5A19-494A-A7B9-E6399B353122}" type="presParOf" srcId="{6DE6A082-4EBD-4C70-B5E0-A89D3409EDD3}" destId="{17177967-048A-4360-B30A-867A5EE60685}" srcOrd="0" destOrd="0" presId="urn:microsoft.com/office/officeart/2011/layout/TabList"/>
    <dgm:cxn modelId="{F1C07905-9E85-42A7-8BB4-8909055C7970}" type="presParOf" srcId="{17177967-048A-4360-B30A-867A5EE60685}" destId="{F398F8A4-C0A7-4D80-A305-106D2373A667}" srcOrd="0" destOrd="0" presId="urn:microsoft.com/office/officeart/2011/layout/TabList"/>
    <dgm:cxn modelId="{64EE85BC-45D4-4E8A-84E9-A9F066F9BFC0}" type="presParOf" srcId="{17177967-048A-4360-B30A-867A5EE60685}" destId="{044D0F6F-8CE5-409D-9DF5-E3DCE9E827E6}" srcOrd="1" destOrd="0" presId="urn:microsoft.com/office/officeart/2011/layout/TabList"/>
    <dgm:cxn modelId="{47B461C1-5A29-4B28-A62A-79B9D91548AF}" type="presParOf" srcId="{17177967-048A-4360-B30A-867A5EE60685}" destId="{97E38B5B-B77D-484F-A0D6-86342036A438}" srcOrd="2" destOrd="0" presId="urn:microsoft.com/office/officeart/2011/layout/TabList"/>
    <dgm:cxn modelId="{236484B6-B6CD-412B-8E91-E5AC98E8D761}" type="presParOf" srcId="{6DE6A082-4EBD-4C70-B5E0-A89D3409EDD3}" destId="{09FE1BD0-36BB-4102-9645-314BD7404DD6}" srcOrd="1"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AAF8C443-458A-4E0E-9F1F-4B7DB9AF1010}"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4788986D-58BC-45B4-84FC-0522CAD75CBF}">
      <dgm:prSet phldrT="[Text]" custT="1"/>
      <dgm:spPr>
        <a:solidFill>
          <a:schemeClr val="accent6"/>
        </a:solidFill>
        <a:ln>
          <a:solidFill>
            <a:schemeClr val="accent6"/>
          </a:solidFill>
        </a:ln>
      </dgm:spPr>
      <dgm:t>
        <a:bodyPr/>
        <a:lstStyle/>
        <a:p>
          <a:r>
            <a:rPr lang="en-US" sz="4000" dirty="0"/>
            <a:t>Effects</a:t>
          </a:r>
        </a:p>
      </dgm:t>
    </dgm:pt>
    <dgm:pt modelId="{41207EC3-9CD7-452B-A671-696B9888A9E2}" type="parTrans" cxnId="{EBD18257-5F9D-4A21-83E4-BE41DFAFB9FB}">
      <dgm:prSet/>
      <dgm:spPr/>
      <dgm:t>
        <a:bodyPr/>
        <a:lstStyle/>
        <a:p>
          <a:endParaRPr lang="en-US"/>
        </a:p>
      </dgm:t>
    </dgm:pt>
    <dgm:pt modelId="{3867DFCB-B6EE-4898-8033-F0299E3A900A}" type="sibTrans" cxnId="{EBD18257-5F9D-4A21-83E4-BE41DFAFB9FB}">
      <dgm:prSet/>
      <dgm:spPr/>
      <dgm:t>
        <a:bodyPr/>
        <a:lstStyle/>
        <a:p>
          <a:endParaRPr lang="en-US"/>
        </a:p>
      </dgm:t>
    </dgm:pt>
    <dgm:pt modelId="{6F6380AF-0BF4-4F30-ABE6-10A85EF42E86}">
      <dgm:prSet phldrT="[Text]" custT="1"/>
      <dgm:spPr/>
      <dgm:t>
        <a:bodyPr/>
        <a:lstStyle/>
        <a:p>
          <a:pPr>
            <a:lnSpc>
              <a:spcPct val="100000"/>
            </a:lnSpc>
          </a:pPr>
          <a:r>
            <a:rPr lang="en-US" sz="4000" dirty="0"/>
            <a:t>Compassion Fatigue </a:t>
          </a:r>
        </a:p>
      </dgm:t>
    </dgm:pt>
    <dgm:pt modelId="{264CD2AF-78D6-49C9-8B23-588D5478A8AC}" type="sibTrans" cxnId="{F6701DC3-7DBF-47E8-AB77-E8933D1166DC}">
      <dgm:prSet/>
      <dgm:spPr/>
      <dgm:t>
        <a:bodyPr/>
        <a:lstStyle/>
        <a:p>
          <a:endParaRPr lang="en-US"/>
        </a:p>
      </dgm:t>
    </dgm:pt>
    <dgm:pt modelId="{8CEAE2B1-3A93-44B7-B684-E8ED138656F2}" type="parTrans" cxnId="{F6701DC3-7DBF-47E8-AB77-E8933D1166DC}">
      <dgm:prSet/>
      <dgm:spPr/>
      <dgm:t>
        <a:bodyPr/>
        <a:lstStyle/>
        <a:p>
          <a:endParaRPr lang="en-US"/>
        </a:p>
      </dgm:t>
    </dgm:pt>
    <dgm:pt modelId="{61CCA525-6DD7-49BB-8478-322B2CB91DE5}">
      <dgm:prSet phldrT="[Text]" custT="1"/>
      <dgm:spPr/>
      <dgm:t>
        <a:bodyPr/>
        <a:lstStyle/>
        <a:p>
          <a:pPr>
            <a:lnSpc>
              <a:spcPct val="100000"/>
            </a:lnSpc>
          </a:pPr>
          <a:r>
            <a:rPr lang="en-US" sz="2800" dirty="0"/>
            <a:t>A change in world view and identity related to high levels of empathy</a:t>
          </a:r>
        </a:p>
      </dgm:t>
    </dgm:pt>
    <dgm:pt modelId="{44E2799E-78C6-4B6F-A103-86C937E9F869}" type="parTrans" cxnId="{FCB4E8BA-CBD1-42EC-8E40-5C1587306015}">
      <dgm:prSet/>
      <dgm:spPr/>
      <dgm:t>
        <a:bodyPr/>
        <a:lstStyle/>
        <a:p>
          <a:endParaRPr lang="en-US"/>
        </a:p>
      </dgm:t>
    </dgm:pt>
    <dgm:pt modelId="{0A9B19F4-F65B-4FCB-89A4-F2BEF8642B93}" type="sibTrans" cxnId="{FCB4E8BA-CBD1-42EC-8E40-5C1587306015}">
      <dgm:prSet/>
      <dgm:spPr/>
      <dgm:t>
        <a:bodyPr/>
        <a:lstStyle/>
        <a:p>
          <a:endParaRPr lang="en-US"/>
        </a:p>
      </dgm:t>
    </dgm:pt>
    <dgm:pt modelId="{60930377-65EA-4F78-B4C0-FA1333F8806C}">
      <dgm:prSet phldrT="[Text]" custT="1"/>
      <dgm:spPr/>
      <dgm:t>
        <a:bodyPr/>
        <a:lstStyle/>
        <a:p>
          <a:pPr>
            <a:lnSpc>
              <a:spcPct val="100000"/>
            </a:lnSpc>
          </a:pPr>
          <a:r>
            <a:rPr lang="en-US" sz="2800" dirty="0"/>
            <a:t>Can come about in any caregiving positon where there is a gap between desire and self-efficacy to alleviate others’ suffering and pain</a:t>
          </a:r>
        </a:p>
      </dgm:t>
    </dgm:pt>
    <dgm:pt modelId="{9B3D877B-76DD-4C84-9411-E54294E4F01B}" type="parTrans" cxnId="{309DCCA8-8E21-415B-98FC-9331C8BFB16F}">
      <dgm:prSet/>
      <dgm:spPr/>
      <dgm:t>
        <a:bodyPr/>
        <a:lstStyle/>
        <a:p>
          <a:endParaRPr lang="en-US"/>
        </a:p>
      </dgm:t>
    </dgm:pt>
    <dgm:pt modelId="{27144002-DA1F-436B-BDFD-08412ECE1F04}" type="sibTrans" cxnId="{309DCCA8-8E21-415B-98FC-9331C8BFB16F}">
      <dgm:prSet/>
      <dgm:spPr/>
      <dgm:t>
        <a:bodyPr/>
        <a:lstStyle/>
        <a:p>
          <a:endParaRPr lang="en-US"/>
        </a:p>
      </dgm:t>
    </dgm:pt>
    <dgm:pt modelId="{5B1D3DB9-A43E-43CC-9C73-0CC8C01DA723}">
      <dgm:prSet phldrT="[Text]" custT="1"/>
      <dgm:spPr/>
      <dgm:t>
        <a:bodyPr/>
        <a:lstStyle/>
        <a:p>
          <a:pPr>
            <a:lnSpc>
              <a:spcPct val="100000"/>
            </a:lnSpc>
          </a:pPr>
          <a:r>
            <a:rPr lang="en-US" sz="2800" dirty="0"/>
            <a:t>Impacts individuals outside of work</a:t>
          </a:r>
        </a:p>
      </dgm:t>
    </dgm:pt>
    <dgm:pt modelId="{59BC844F-9D95-47B6-AB9F-66E9394FBED8}" type="parTrans" cxnId="{2D6EBCF1-4453-4131-9069-2365C95F0E53}">
      <dgm:prSet/>
      <dgm:spPr/>
      <dgm:t>
        <a:bodyPr/>
        <a:lstStyle/>
        <a:p>
          <a:endParaRPr lang="en-US"/>
        </a:p>
      </dgm:t>
    </dgm:pt>
    <dgm:pt modelId="{667C7CCF-748F-43E0-819C-56618A377292}" type="sibTrans" cxnId="{2D6EBCF1-4453-4131-9069-2365C95F0E53}">
      <dgm:prSet/>
      <dgm:spPr/>
      <dgm:t>
        <a:bodyPr/>
        <a:lstStyle/>
        <a:p>
          <a:endParaRPr lang="en-US"/>
        </a:p>
      </dgm:t>
    </dgm:pt>
    <dgm:pt modelId="{6DE6A082-4EBD-4C70-B5E0-A89D3409EDD3}" type="pres">
      <dgm:prSet presAssocID="{AAF8C443-458A-4E0E-9F1F-4B7DB9AF1010}" presName="Name0" presStyleCnt="0">
        <dgm:presLayoutVars>
          <dgm:chMax/>
          <dgm:chPref val="3"/>
          <dgm:dir/>
          <dgm:animOne val="branch"/>
          <dgm:animLvl val="lvl"/>
        </dgm:presLayoutVars>
      </dgm:prSet>
      <dgm:spPr/>
    </dgm:pt>
    <dgm:pt modelId="{17177967-048A-4360-B30A-867A5EE60685}" type="pres">
      <dgm:prSet presAssocID="{4788986D-58BC-45B4-84FC-0522CAD75CBF}" presName="composite" presStyleCnt="0"/>
      <dgm:spPr/>
    </dgm:pt>
    <dgm:pt modelId="{F398F8A4-C0A7-4D80-A305-106D2373A667}" type="pres">
      <dgm:prSet presAssocID="{4788986D-58BC-45B4-84FC-0522CAD75CBF}" presName="FirstChild" presStyleLbl="revTx" presStyleIdx="0" presStyleCnt="2" custScaleX="89309" custScaleY="43487" custLinFactNeighborX="-5201" custLinFactNeighborY="-5104">
        <dgm:presLayoutVars>
          <dgm:chMax val="0"/>
          <dgm:chPref val="0"/>
          <dgm:bulletEnabled val="1"/>
        </dgm:presLayoutVars>
      </dgm:prSet>
      <dgm:spPr/>
    </dgm:pt>
    <dgm:pt modelId="{044D0F6F-8CE5-409D-9DF5-E3DCE9E827E6}" type="pres">
      <dgm:prSet presAssocID="{4788986D-58BC-45B4-84FC-0522CAD75CBF}" presName="Parent" presStyleLbl="alignNode1" presStyleIdx="0" presStyleCnt="1" custScaleX="99704" custScaleY="49709" custLinFactNeighborY="-5801">
        <dgm:presLayoutVars>
          <dgm:chMax val="3"/>
          <dgm:chPref val="3"/>
          <dgm:bulletEnabled val="1"/>
        </dgm:presLayoutVars>
      </dgm:prSet>
      <dgm:spPr/>
    </dgm:pt>
    <dgm:pt modelId="{97E38B5B-B77D-484F-A0D6-86342036A438}" type="pres">
      <dgm:prSet presAssocID="{4788986D-58BC-45B4-84FC-0522CAD75CBF}" presName="Accent" presStyleLbl="parChTrans1D1" presStyleIdx="0" presStyleCnt="1" custLinFactY="-639748" custLinFactNeighborY="-700000"/>
      <dgm:spPr/>
    </dgm:pt>
    <dgm:pt modelId="{09FE1BD0-36BB-4102-9645-314BD7404DD6}" type="pres">
      <dgm:prSet presAssocID="{4788986D-58BC-45B4-84FC-0522CAD75CBF}" presName="Child" presStyleLbl="revTx" presStyleIdx="1" presStyleCnt="2" custLinFactNeighborX="-2656" custLinFactNeighborY="-31019">
        <dgm:presLayoutVars>
          <dgm:chMax val="0"/>
          <dgm:chPref val="0"/>
          <dgm:bulletEnabled val="1"/>
        </dgm:presLayoutVars>
      </dgm:prSet>
      <dgm:spPr/>
    </dgm:pt>
  </dgm:ptLst>
  <dgm:cxnLst>
    <dgm:cxn modelId="{E720AA28-9F16-4635-9E8D-5390D9F71703}" type="presOf" srcId="{5B1D3DB9-A43E-43CC-9C73-0CC8C01DA723}" destId="{09FE1BD0-36BB-4102-9645-314BD7404DD6}" srcOrd="0" destOrd="1" presId="urn:microsoft.com/office/officeart/2011/layout/TabList"/>
    <dgm:cxn modelId="{35DBA84C-2AFA-488C-8612-1A1EBB45F4CA}" type="presOf" srcId="{6F6380AF-0BF4-4F30-ABE6-10A85EF42E86}" destId="{F398F8A4-C0A7-4D80-A305-106D2373A667}" srcOrd="0" destOrd="0" presId="urn:microsoft.com/office/officeart/2011/layout/TabList"/>
    <dgm:cxn modelId="{EBD18257-5F9D-4A21-83E4-BE41DFAFB9FB}" srcId="{AAF8C443-458A-4E0E-9F1F-4B7DB9AF1010}" destId="{4788986D-58BC-45B4-84FC-0522CAD75CBF}" srcOrd="0" destOrd="0" parTransId="{41207EC3-9CD7-452B-A671-696B9888A9E2}" sibTransId="{3867DFCB-B6EE-4898-8033-F0299E3A900A}"/>
    <dgm:cxn modelId="{FB08FF80-027E-44F0-9C42-DA67D88CBE07}" type="presOf" srcId="{4788986D-58BC-45B4-84FC-0522CAD75CBF}" destId="{044D0F6F-8CE5-409D-9DF5-E3DCE9E827E6}" srcOrd="0" destOrd="0" presId="urn:microsoft.com/office/officeart/2011/layout/TabList"/>
    <dgm:cxn modelId="{309DCCA8-8E21-415B-98FC-9331C8BFB16F}" srcId="{4788986D-58BC-45B4-84FC-0522CAD75CBF}" destId="{60930377-65EA-4F78-B4C0-FA1333F8806C}" srcOrd="3" destOrd="0" parTransId="{9B3D877B-76DD-4C84-9411-E54294E4F01B}" sibTransId="{27144002-DA1F-436B-BDFD-08412ECE1F04}"/>
    <dgm:cxn modelId="{FCB4E8BA-CBD1-42EC-8E40-5C1587306015}" srcId="{4788986D-58BC-45B4-84FC-0522CAD75CBF}" destId="{61CCA525-6DD7-49BB-8478-322B2CB91DE5}" srcOrd="1" destOrd="0" parTransId="{44E2799E-78C6-4B6F-A103-86C937E9F869}" sibTransId="{0A9B19F4-F65B-4FCB-89A4-F2BEF8642B93}"/>
    <dgm:cxn modelId="{19BF82C0-5810-48D5-B199-86357566842B}" type="presOf" srcId="{61CCA525-6DD7-49BB-8478-322B2CB91DE5}" destId="{09FE1BD0-36BB-4102-9645-314BD7404DD6}" srcOrd="0" destOrd="0" presId="urn:microsoft.com/office/officeart/2011/layout/TabList"/>
    <dgm:cxn modelId="{F6701DC3-7DBF-47E8-AB77-E8933D1166DC}" srcId="{4788986D-58BC-45B4-84FC-0522CAD75CBF}" destId="{6F6380AF-0BF4-4F30-ABE6-10A85EF42E86}" srcOrd="0" destOrd="0" parTransId="{8CEAE2B1-3A93-44B7-B684-E8ED138656F2}" sibTransId="{264CD2AF-78D6-49C9-8B23-588D5478A8AC}"/>
    <dgm:cxn modelId="{2D6EBCF1-4453-4131-9069-2365C95F0E53}" srcId="{4788986D-58BC-45B4-84FC-0522CAD75CBF}" destId="{5B1D3DB9-A43E-43CC-9C73-0CC8C01DA723}" srcOrd="2" destOrd="0" parTransId="{59BC844F-9D95-47B6-AB9F-66E9394FBED8}" sibTransId="{667C7CCF-748F-43E0-819C-56618A377292}"/>
    <dgm:cxn modelId="{082D20F5-C519-4EAC-A3BD-BF690FD62B6E}" type="presOf" srcId="{AAF8C443-458A-4E0E-9F1F-4B7DB9AF1010}" destId="{6DE6A082-4EBD-4C70-B5E0-A89D3409EDD3}" srcOrd="0" destOrd="0" presId="urn:microsoft.com/office/officeart/2011/layout/TabList"/>
    <dgm:cxn modelId="{0D6766F7-0B48-476F-B251-9C26925E4BB1}" type="presOf" srcId="{60930377-65EA-4F78-B4C0-FA1333F8806C}" destId="{09FE1BD0-36BB-4102-9645-314BD7404DD6}" srcOrd="0" destOrd="2" presId="urn:microsoft.com/office/officeart/2011/layout/TabList"/>
    <dgm:cxn modelId="{EC8D1DBF-B5B8-4C67-BEF1-5CB3A0CD6F77}" type="presParOf" srcId="{6DE6A082-4EBD-4C70-B5E0-A89D3409EDD3}" destId="{17177967-048A-4360-B30A-867A5EE60685}" srcOrd="0" destOrd="0" presId="urn:microsoft.com/office/officeart/2011/layout/TabList"/>
    <dgm:cxn modelId="{40FAC24A-B044-4FEB-8388-8F2E9A40FF8C}" type="presParOf" srcId="{17177967-048A-4360-B30A-867A5EE60685}" destId="{F398F8A4-C0A7-4D80-A305-106D2373A667}" srcOrd="0" destOrd="0" presId="urn:microsoft.com/office/officeart/2011/layout/TabList"/>
    <dgm:cxn modelId="{2AB15BDF-F0FF-4E62-B291-ABB49EA9E483}" type="presParOf" srcId="{17177967-048A-4360-B30A-867A5EE60685}" destId="{044D0F6F-8CE5-409D-9DF5-E3DCE9E827E6}" srcOrd="1" destOrd="0" presId="urn:microsoft.com/office/officeart/2011/layout/TabList"/>
    <dgm:cxn modelId="{0FFC6F25-B6C9-478B-A1E4-2177854B71F1}" type="presParOf" srcId="{17177967-048A-4360-B30A-867A5EE60685}" destId="{97E38B5B-B77D-484F-A0D6-86342036A438}" srcOrd="2" destOrd="0" presId="urn:microsoft.com/office/officeart/2011/layout/TabList"/>
    <dgm:cxn modelId="{3A94400E-6C07-442C-815E-A818EF399907}" type="presParOf" srcId="{6DE6A082-4EBD-4C70-B5E0-A89D3409EDD3}" destId="{09FE1BD0-36BB-4102-9645-314BD7404DD6}" srcOrd="1"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AAF8C443-458A-4E0E-9F1F-4B7DB9AF1010}"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4788986D-58BC-45B4-84FC-0522CAD75CBF}">
      <dgm:prSet phldrT="[Text]" custT="1"/>
      <dgm:spPr>
        <a:solidFill>
          <a:schemeClr val="accent6"/>
        </a:solidFill>
        <a:ln>
          <a:solidFill>
            <a:schemeClr val="accent6"/>
          </a:solidFill>
        </a:ln>
      </dgm:spPr>
      <dgm:t>
        <a:bodyPr/>
        <a:lstStyle/>
        <a:p>
          <a:r>
            <a:rPr lang="en-US" sz="4000" dirty="0"/>
            <a:t>Effects</a:t>
          </a:r>
        </a:p>
      </dgm:t>
    </dgm:pt>
    <dgm:pt modelId="{41207EC3-9CD7-452B-A671-696B9888A9E2}" type="parTrans" cxnId="{EBD18257-5F9D-4A21-83E4-BE41DFAFB9FB}">
      <dgm:prSet/>
      <dgm:spPr/>
      <dgm:t>
        <a:bodyPr/>
        <a:lstStyle/>
        <a:p>
          <a:endParaRPr lang="en-US"/>
        </a:p>
      </dgm:t>
    </dgm:pt>
    <dgm:pt modelId="{3867DFCB-B6EE-4898-8033-F0299E3A900A}" type="sibTrans" cxnId="{EBD18257-5F9D-4A21-83E4-BE41DFAFB9FB}">
      <dgm:prSet/>
      <dgm:spPr/>
      <dgm:t>
        <a:bodyPr/>
        <a:lstStyle/>
        <a:p>
          <a:endParaRPr lang="en-US"/>
        </a:p>
      </dgm:t>
    </dgm:pt>
    <dgm:pt modelId="{6F6380AF-0BF4-4F30-ABE6-10A85EF42E86}">
      <dgm:prSet phldrT="[Text]" custT="1"/>
      <dgm:spPr/>
      <dgm:t>
        <a:bodyPr/>
        <a:lstStyle/>
        <a:p>
          <a:pPr>
            <a:lnSpc>
              <a:spcPct val="100000"/>
            </a:lnSpc>
          </a:pPr>
          <a:r>
            <a:rPr lang="en-US" sz="3200" dirty="0"/>
            <a:t>Secondary Traumatic Stress / </a:t>
          </a:r>
          <a:br>
            <a:rPr lang="en-US" sz="3200" dirty="0"/>
          </a:br>
          <a:r>
            <a:rPr lang="en-US" sz="3200" dirty="0"/>
            <a:t>Vicarious Traumatization</a:t>
          </a:r>
        </a:p>
      </dgm:t>
    </dgm:pt>
    <dgm:pt modelId="{8CEAE2B1-3A93-44B7-B684-E8ED138656F2}" type="parTrans" cxnId="{F6701DC3-7DBF-47E8-AB77-E8933D1166DC}">
      <dgm:prSet/>
      <dgm:spPr/>
      <dgm:t>
        <a:bodyPr/>
        <a:lstStyle/>
        <a:p>
          <a:endParaRPr lang="en-US"/>
        </a:p>
      </dgm:t>
    </dgm:pt>
    <dgm:pt modelId="{264CD2AF-78D6-49C9-8B23-588D5478A8AC}" type="sibTrans" cxnId="{F6701DC3-7DBF-47E8-AB77-E8933D1166DC}">
      <dgm:prSet/>
      <dgm:spPr/>
      <dgm:t>
        <a:bodyPr/>
        <a:lstStyle/>
        <a:p>
          <a:endParaRPr lang="en-US"/>
        </a:p>
      </dgm:t>
    </dgm:pt>
    <dgm:pt modelId="{C1C62A74-3992-4BAF-B09A-97E7D3CA3A40}">
      <dgm:prSet phldrT="[Text]" custT="1"/>
      <dgm:spPr/>
      <dgm:t>
        <a:bodyPr/>
        <a:lstStyle/>
        <a:p>
          <a:r>
            <a:rPr lang="en-US" sz="2800" dirty="0"/>
            <a:t>Typically solely associated with working with survivors of trauma- “invasion of others’ trauma”</a:t>
          </a:r>
        </a:p>
      </dgm:t>
    </dgm:pt>
    <dgm:pt modelId="{96E73AF8-C7AC-43DA-AB03-FF9D67D84DC3}" type="parTrans" cxnId="{72995461-7AAA-4F39-9F61-75A8FA1A2479}">
      <dgm:prSet/>
      <dgm:spPr/>
      <dgm:t>
        <a:bodyPr/>
        <a:lstStyle/>
        <a:p>
          <a:endParaRPr lang="en-US"/>
        </a:p>
      </dgm:t>
    </dgm:pt>
    <dgm:pt modelId="{A81851D4-C98B-42FB-951B-4AF92D6359C9}" type="sibTrans" cxnId="{72995461-7AAA-4F39-9F61-75A8FA1A2479}">
      <dgm:prSet/>
      <dgm:spPr/>
      <dgm:t>
        <a:bodyPr/>
        <a:lstStyle/>
        <a:p>
          <a:endParaRPr lang="en-US"/>
        </a:p>
      </dgm:t>
    </dgm:pt>
    <dgm:pt modelId="{E60ED149-AC9D-4089-A39B-0CDB9F1AE63C}">
      <dgm:prSet phldrT="[Text]" custT="1"/>
      <dgm:spPr/>
      <dgm:t>
        <a:bodyPr/>
        <a:lstStyle/>
        <a:p>
          <a:r>
            <a:rPr lang="en-US" sz="2800" dirty="0"/>
            <a:t>Onset can be immediate (ST) or over time (VT)</a:t>
          </a:r>
        </a:p>
      </dgm:t>
    </dgm:pt>
    <dgm:pt modelId="{EC77D34E-3C1C-496B-85D5-862E16218BC9}" type="parTrans" cxnId="{E606C5D6-6485-4562-84C2-1C8DBB3E1D37}">
      <dgm:prSet/>
      <dgm:spPr/>
      <dgm:t>
        <a:bodyPr/>
        <a:lstStyle/>
        <a:p>
          <a:endParaRPr lang="en-US"/>
        </a:p>
      </dgm:t>
    </dgm:pt>
    <dgm:pt modelId="{C4419640-1D73-406C-BF9A-1D26FF4D3A40}" type="sibTrans" cxnId="{E606C5D6-6485-4562-84C2-1C8DBB3E1D37}">
      <dgm:prSet/>
      <dgm:spPr/>
      <dgm:t>
        <a:bodyPr/>
        <a:lstStyle/>
        <a:p>
          <a:endParaRPr lang="en-US"/>
        </a:p>
      </dgm:t>
    </dgm:pt>
    <dgm:pt modelId="{E8A3A34D-C6E9-4E42-B86F-245451FDE0C8}">
      <dgm:prSet phldrT="[Text]" custT="1"/>
      <dgm:spPr/>
      <dgm:t>
        <a:bodyPr/>
        <a:lstStyle/>
        <a:p>
          <a:r>
            <a:rPr lang="en-US" sz="2800" dirty="0"/>
            <a:t>Involves:</a:t>
          </a:r>
        </a:p>
      </dgm:t>
    </dgm:pt>
    <dgm:pt modelId="{57074FDE-25EB-431A-8ED9-99DD031FB9B6}" type="parTrans" cxnId="{4FB4B28A-2ED7-45EA-9AB6-449B2C9AD867}">
      <dgm:prSet/>
      <dgm:spPr/>
      <dgm:t>
        <a:bodyPr/>
        <a:lstStyle/>
        <a:p>
          <a:endParaRPr lang="en-US"/>
        </a:p>
      </dgm:t>
    </dgm:pt>
    <dgm:pt modelId="{2CF4F00B-D594-473A-99DB-5B41DAE4AF69}" type="sibTrans" cxnId="{4FB4B28A-2ED7-45EA-9AB6-449B2C9AD867}">
      <dgm:prSet/>
      <dgm:spPr/>
      <dgm:t>
        <a:bodyPr/>
        <a:lstStyle/>
        <a:p>
          <a:endParaRPr lang="en-US"/>
        </a:p>
      </dgm:t>
    </dgm:pt>
    <dgm:pt modelId="{878FFD50-582D-4D1D-99D9-EB2A0AE0781A}">
      <dgm:prSet phldrT="[Text]" custT="1"/>
      <dgm:spPr/>
      <dgm:t>
        <a:bodyPr/>
        <a:lstStyle/>
        <a:p>
          <a:r>
            <a:rPr lang="en-US" sz="2800" dirty="0"/>
            <a:t>bio-physiological responses similar to that of the primary victim</a:t>
          </a:r>
        </a:p>
      </dgm:t>
    </dgm:pt>
    <dgm:pt modelId="{71922002-7C59-4053-85AB-AD2ABD844C55}" type="parTrans" cxnId="{CA3CDC9C-B643-41E1-B9DE-2F45341CD426}">
      <dgm:prSet/>
      <dgm:spPr/>
      <dgm:t>
        <a:bodyPr/>
        <a:lstStyle/>
        <a:p>
          <a:endParaRPr lang="en-US"/>
        </a:p>
      </dgm:t>
    </dgm:pt>
    <dgm:pt modelId="{F48018E2-1F23-45D0-AF14-3DC2C929C82C}" type="sibTrans" cxnId="{CA3CDC9C-B643-41E1-B9DE-2F45341CD426}">
      <dgm:prSet/>
      <dgm:spPr/>
      <dgm:t>
        <a:bodyPr/>
        <a:lstStyle/>
        <a:p>
          <a:endParaRPr lang="en-US"/>
        </a:p>
      </dgm:t>
    </dgm:pt>
    <dgm:pt modelId="{9F624A18-2B2D-4997-BDCB-6A071C327D58}">
      <dgm:prSet phldrT="[Text]" custT="1"/>
      <dgm:spPr/>
      <dgm:t>
        <a:bodyPr/>
        <a:lstStyle/>
        <a:p>
          <a:r>
            <a:rPr lang="en-US" sz="2800" dirty="0"/>
            <a:t>a change in worldview and identity</a:t>
          </a:r>
        </a:p>
      </dgm:t>
    </dgm:pt>
    <dgm:pt modelId="{5E82F834-97A9-425A-A213-B5C07B4631F6}" type="parTrans" cxnId="{0E69B23A-5A6F-4F23-9408-B0A86EF8CAA2}">
      <dgm:prSet/>
      <dgm:spPr/>
      <dgm:t>
        <a:bodyPr/>
        <a:lstStyle/>
        <a:p>
          <a:endParaRPr lang="en-US"/>
        </a:p>
      </dgm:t>
    </dgm:pt>
    <dgm:pt modelId="{3AF72187-FFA8-4DA9-9539-408F325EFB73}" type="sibTrans" cxnId="{0E69B23A-5A6F-4F23-9408-B0A86EF8CAA2}">
      <dgm:prSet/>
      <dgm:spPr/>
      <dgm:t>
        <a:bodyPr/>
        <a:lstStyle/>
        <a:p>
          <a:endParaRPr lang="en-US"/>
        </a:p>
      </dgm:t>
    </dgm:pt>
    <dgm:pt modelId="{DCB6C439-532E-4D2A-BDC5-2AC6924A4DC2}">
      <dgm:prSet phldrT="[Text]" custT="1"/>
      <dgm:spPr/>
      <dgm:t>
        <a:bodyPr/>
        <a:lstStyle/>
        <a:p>
          <a:r>
            <a:rPr lang="en-US" sz="2800" dirty="0"/>
            <a:t>Can rise to level of ASD or PTSD</a:t>
          </a:r>
        </a:p>
      </dgm:t>
    </dgm:pt>
    <dgm:pt modelId="{99E7FA5E-CD59-42B9-863D-440A434E0036}" type="parTrans" cxnId="{DCEB1799-8EDC-4DF7-9EC2-CBAC027E6A2F}">
      <dgm:prSet/>
      <dgm:spPr/>
      <dgm:t>
        <a:bodyPr/>
        <a:lstStyle/>
        <a:p>
          <a:endParaRPr lang="en-US"/>
        </a:p>
      </dgm:t>
    </dgm:pt>
    <dgm:pt modelId="{FB9E27CB-D17C-4713-8D5C-0D0DD43A68BA}" type="sibTrans" cxnId="{DCEB1799-8EDC-4DF7-9EC2-CBAC027E6A2F}">
      <dgm:prSet/>
      <dgm:spPr/>
      <dgm:t>
        <a:bodyPr/>
        <a:lstStyle/>
        <a:p>
          <a:endParaRPr lang="en-US"/>
        </a:p>
      </dgm:t>
    </dgm:pt>
    <dgm:pt modelId="{6DE6A082-4EBD-4C70-B5E0-A89D3409EDD3}" type="pres">
      <dgm:prSet presAssocID="{AAF8C443-458A-4E0E-9F1F-4B7DB9AF1010}" presName="Name0" presStyleCnt="0">
        <dgm:presLayoutVars>
          <dgm:chMax/>
          <dgm:chPref val="3"/>
          <dgm:dir/>
          <dgm:animOne val="branch"/>
          <dgm:animLvl val="lvl"/>
        </dgm:presLayoutVars>
      </dgm:prSet>
      <dgm:spPr/>
    </dgm:pt>
    <dgm:pt modelId="{17177967-048A-4360-B30A-867A5EE60685}" type="pres">
      <dgm:prSet presAssocID="{4788986D-58BC-45B4-84FC-0522CAD75CBF}" presName="composite" presStyleCnt="0"/>
      <dgm:spPr/>
    </dgm:pt>
    <dgm:pt modelId="{F398F8A4-C0A7-4D80-A305-106D2373A667}" type="pres">
      <dgm:prSet presAssocID="{4788986D-58BC-45B4-84FC-0522CAD75CBF}" presName="FirstChild" presStyleLbl="revTx" presStyleIdx="0" presStyleCnt="2" custScaleY="60594" custLinFactNeighborX="0" custLinFactNeighborY="-9998">
        <dgm:presLayoutVars>
          <dgm:chMax val="0"/>
          <dgm:chPref val="0"/>
          <dgm:bulletEnabled val="1"/>
        </dgm:presLayoutVars>
      </dgm:prSet>
      <dgm:spPr/>
    </dgm:pt>
    <dgm:pt modelId="{044D0F6F-8CE5-409D-9DF5-E3DCE9E827E6}" type="pres">
      <dgm:prSet presAssocID="{4788986D-58BC-45B4-84FC-0522CAD75CBF}" presName="Parent" presStyleLbl="alignNode1" presStyleIdx="0" presStyleCnt="1" custScaleX="99704" custScaleY="48996" custLinFactNeighborY="-5801">
        <dgm:presLayoutVars>
          <dgm:chMax val="3"/>
          <dgm:chPref val="3"/>
          <dgm:bulletEnabled val="1"/>
        </dgm:presLayoutVars>
      </dgm:prSet>
      <dgm:spPr/>
    </dgm:pt>
    <dgm:pt modelId="{97E38B5B-B77D-484F-A0D6-86342036A438}" type="pres">
      <dgm:prSet presAssocID="{4788986D-58BC-45B4-84FC-0522CAD75CBF}" presName="Accent" presStyleLbl="parChTrans1D1" presStyleIdx="0" presStyleCnt="1" custLinFactY="-700000" custLinFactNeighborY="-747153"/>
      <dgm:spPr/>
    </dgm:pt>
    <dgm:pt modelId="{09FE1BD0-36BB-4102-9645-314BD7404DD6}" type="pres">
      <dgm:prSet presAssocID="{4788986D-58BC-45B4-84FC-0522CAD75CBF}" presName="Child" presStyleLbl="revTx" presStyleIdx="1" presStyleCnt="2" custLinFactNeighborY="-32305">
        <dgm:presLayoutVars>
          <dgm:chMax val="0"/>
          <dgm:chPref val="0"/>
          <dgm:bulletEnabled val="1"/>
        </dgm:presLayoutVars>
      </dgm:prSet>
      <dgm:spPr/>
    </dgm:pt>
  </dgm:ptLst>
  <dgm:cxnLst>
    <dgm:cxn modelId="{6F953F15-6605-4664-A053-A3AC0D318EAD}" type="presOf" srcId="{E8A3A34D-C6E9-4E42-B86F-245451FDE0C8}" destId="{09FE1BD0-36BB-4102-9645-314BD7404DD6}" srcOrd="0" destOrd="2" presId="urn:microsoft.com/office/officeart/2011/layout/TabList"/>
    <dgm:cxn modelId="{0E69B23A-5A6F-4F23-9408-B0A86EF8CAA2}" srcId="{E8A3A34D-C6E9-4E42-B86F-245451FDE0C8}" destId="{9F624A18-2B2D-4997-BDCB-6A071C327D58}" srcOrd="1" destOrd="0" parTransId="{5E82F834-97A9-425A-A213-B5C07B4631F6}" sibTransId="{3AF72187-FFA8-4DA9-9539-408F325EFB73}"/>
    <dgm:cxn modelId="{1D31885E-5B14-4E31-9F28-501BF49E4BFD}" type="presOf" srcId="{C1C62A74-3992-4BAF-B09A-97E7D3CA3A40}" destId="{09FE1BD0-36BB-4102-9645-314BD7404DD6}" srcOrd="0" destOrd="0" presId="urn:microsoft.com/office/officeart/2011/layout/TabList"/>
    <dgm:cxn modelId="{170DB760-01C1-47D8-893B-7F77B9F57DF2}" type="presOf" srcId="{4788986D-58BC-45B4-84FC-0522CAD75CBF}" destId="{044D0F6F-8CE5-409D-9DF5-E3DCE9E827E6}" srcOrd="0" destOrd="0" presId="urn:microsoft.com/office/officeart/2011/layout/TabList"/>
    <dgm:cxn modelId="{72995461-7AAA-4F39-9F61-75A8FA1A2479}" srcId="{4788986D-58BC-45B4-84FC-0522CAD75CBF}" destId="{C1C62A74-3992-4BAF-B09A-97E7D3CA3A40}" srcOrd="1" destOrd="0" parTransId="{96E73AF8-C7AC-43DA-AB03-FF9D67D84DC3}" sibTransId="{A81851D4-C98B-42FB-951B-4AF92D6359C9}"/>
    <dgm:cxn modelId="{EBD18257-5F9D-4A21-83E4-BE41DFAFB9FB}" srcId="{AAF8C443-458A-4E0E-9F1F-4B7DB9AF1010}" destId="{4788986D-58BC-45B4-84FC-0522CAD75CBF}" srcOrd="0" destOrd="0" parTransId="{41207EC3-9CD7-452B-A671-696B9888A9E2}" sibTransId="{3867DFCB-B6EE-4898-8033-F0299E3A900A}"/>
    <dgm:cxn modelId="{0AD64E83-85F3-4587-B848-15C07B4F6E90}" type="presOf" srcId="{6F6380AF-0BF4-4F30-ABE6-10A85EF42E86}" destId="{F398F8A4-C0A7-4D80-A305-106D2373A667}" srcOrd="0" destOrd="0" presId="urn:microsoft.com/office/officeart/2011/layout/TabList"/>
    <dgm:cxn modelId="{4FB4B28A-2ED7-45EA-9AB6-449B2C9AD867}" srcId="{4788986D-58BC-45B4-84FC-0522CAD75CBF}" destId="{E8A3A34D-C6E9-4E42-B86F-245451FDE0C8}" srcOrd="3" destOrd="0" parTransId="{57074FDE-25EB-431A-8ED9-99DD031FB9B6}" sibTransId="{2CF4F00B-D594-473A-99DB-5B41DAE4AF69}"/>
    <dgm:cxn modelId="{876F798D-B525-4A86-8667-711D7926E6E1}" type="presOf" srcId="{E60ED149-AC9D-4089-A39B-0CDB9F1AE63C}" destId="{09FE1BD0-36BB-4102-9645-314BD7404DD6}" srcOrd="0" destOrd="1" presId="urn:microsoft.com/office/officeart/2011/layout/TabList"/>
    <dgm:cxn modelId="{99DD988E-1EF9-45A0-A298-0EABB743713C}" type="presOf" srcId="{878FFD50-582D-4D1D-99D9-EB2A0AE0781A}" destId="{09FE1BD0-36BB-4102-9645-314BD7404DD6}" srcOrd="0" destOrd="3" presId="urn:microsoft.com/office/officeart/2011/layout/TabList"/>
    <dgm:cxn modelId="{DCEB1799-8EDC-4DF7-9EC2-CBAC027E6A2F}" srcId="{4788986D-58BC-45B4-84FC-0522CAD75CBF}" destId="{DCB6C439-532E-4D2A-BDC5-2AC6924A4DC2}" srcOrd="4" destOrd="0" parTransId="{99E7FA5E-CD59-42B9-863D-440A434E0036}" sibTransId="{FB9E27CB-D17C-4713-8D5C-0D0DD43A68BA}"/>
    <dgm:cxn modelId="{CA3CDC9C-B643-41E1-B9DE-2F45341CD426}" srcId="{E8A3A34D-C6E9-4E42-B86F-245451FDE0C8}" destId="{878FFD50-582D-4D1D-99D9-EB2A0AE0781A}" srcOrd="0" destOrd="0" parTransId="{71922002-7C59-4053-85AB-AD2ABD844C55}" sibTransId="{F48018E2-1F23-45D0-AF14-3DC2C929C82C}"/>
    <dgm:cxn modelId="{C2293CA6-8977-4075-B868-1BADCE5C45BA}" type="presOf" srcId="{AAF8C443-458A-4E0E-9F1F-4B7DB9AF1010}" destId="{6DE6A082-4EBD-4C70-B5E0-A89D3409EDD3}" srcOrd="0" destOrd="0" presId="urn:microsoft.com/office/officeart/2011/layout/TabList"/>
    <dgm:cxn modelId="{F6701DC3-7DBF-47E8-AB77-E8933D1166DC}" srcId="{4788986D-58BC-45B4-84FC-0522CAD75CBF}" destId="{6F6380AF-0BF4-4F30-ABE6-10A85EF42E86}" srcOrd="0" destOrd="0" parTransId="{8CEAE2B1-3A93-44B7-B684-E8ED138656F2}" sibTransId="{264CD2AF-78D6-49C9-8B23-588D5478A8AC}"/>
    <dgm:cxn modelId="{C87586CB-E8AD-4DE4-9DBD-A64A34EC8CBA}" type="presOf" srcId="{DCB6C439-532E-4D2A-BDC5-2AC6924A4DC2}" destId="{09FE1BD0-36BB-4102-9645-314BD7404DD6}" srcOrd="0" destOrd="5" presId="urn:microsoft.com/office/officeart/2011/layout/TabList"/>
    <dgm:cxn modelId="{E606C5D6-6485-4562-84C2-1C8DBB3E1D37}" srcId="{4788986D-58BC-45B4-84FC-0522CAD75CBF}" destId="{E60ED149-AC9D-4089-A39B-0CDB9F1AE63C}" srcOrd="2" destOrd="0" parTransId="{EC77D34E-3C1C-496B-85D5-862E16218BC9}" sibTransId="{C4419640-1D73-406C-BF9A-1D26FF4D3A40}"/>
    <dgm:cxn modelId="{32F7FBE6-89A8-47A3-8A2A-EF9B486442AA}" type="presOf" srcId="{9F624A18-2B2D-4997-BDCB-6A071C327D58}" destId="{09FE1BD0-36BB-4102-9645-314BD7404DD6}" srcOrd="0" destOrd="4" presId="urn:microsoft.com/office/officeart/2011/layout/TabList"/>
    <dgm:cxn modelId="{AAC321B9-86A1-447B-9A7C-C4B6FA005748}" type="presParOf" srcId="{6DE6A082-4EBD-4C70-B5E0-A89D3409EDD3}" destId="{17177967-048A-4360-B30A-867A5EE60685}" srcOrd="0" destOrd="0" presId="urn:microsoft.com/office/officeart/2011/layout/TabList"/>
    <dgm:cxn modelId="{56C60342-DBFC-4843-B8FE-786712E04E20}" type="presParOf" srcId="{17177967-048A-4360-B30A-867A5EE60685}" destId="{F398F8A4-C0A7-4D80-A305-106D2373A667}" srcOrd="0" destOrd="0" presId="urn:microsoft.com/office/officeart/2011/layout/TabList"/>
    <dgm:cxn modelId="{A5460AC9-034B-40D5-86DD-7B7D4D70790D}" type="presParOf" srcId="{17177967-048A-4360-B30A-867A5EE60685}" destId="{044D0F6F-8CE5-409D-9DF5-E3DCE9E827E6}" srcOrd="1" destOrd="0" presId="urn:microsoft.com/office/officeart/2011/layout/TabList"/>
    <dgm:cxn modelId="{DF0D057F-3566-4D75-8E11-716349DC71A2}" type="presParOf" srcId="{17177967-048A-4360-B30A-867A5EE60685}" destId="{97E38B5B-B77D-484F-A0D6-86342036A438}" srcOrd="2" destOrd="0" presId="urn:microsoft.com/office/officeart/2011/layout/TabList"/>
    <dgm:cxn modelId="{0805AF38-E843-4D4B-829B-AFCACAD568A5}" type="presParOf" srcId="{6DE6A082-4EBD-4C70-B5E0-A89D3409EDD3}" destId="{09FE1BD0-36BB-4102-9645-314BD7404DD6}" srcOrd="1"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6620626-B27E-400B-9500-A89F332907E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03363D44-2498-4848-ADB8-A634846E0CA1}">
      <dgm:prSet custT="1"/>
      <dgm:spPr/>
      <dgm:t>
        <a:bodyPr/>
        <a:lstStyle/>
        <a:p>
          <a:r>
            <a:rPr lang="en-US" altLang="en-US" sz="1500" b="1" dirty="0"/>
            <a:t>Attachment  &amp; Relationships</a:t>
          </a:r>
          <a:endParaRPr lang="en-US" sz="1500" dirty="0"/>
        </a:p>
      </dgm:t>
    </dgm:pt>
    <dgm:pt modelId="{7CC571AA-9537-444F-B38C-967280B4A791}" type="parTrans" cxnId="{1FD20677-226F-48FB-A4B6-67631640930C}">
      <dgm:prSet/>
      <dgm:spPr/>
      <dgm:t>
        <a:bodyPr/>
        <a:lstStyle/>
        <a:p>
          <a:endParaRPr lang="en-US" sz="1500"/>
        </a:p>
      </dgm:t>
    </dgm:pt>
    <dgm:pt modelId="{05E1677C-DCB5-449B-B080-BCA803F02C17}" type="sibTrans" cxnId="{1FD20677-226F-48FB-A4B6-67631640930C}">
      <dgm:prSet/>
      <dgm:spPr/>
      <dgm:t>
        <a:bodyPr/>
        <a:lstStyle/>
        <a:p>
          <a:endParaRPr lang="en-US" sz="1500"/>
        </a:p>
      </dgm:t>
    </dgm:pt>
    <dgm:pt modelId="{4B02F90E-C4A2-ED42-AAC7-25D9F52FCD74}">
      <dgm:prSet custT="1"/>
      <dgm:spPr/>
      <dgm:t>
        <a:bodyPr/>
        <a:lstStyle/>
        <a:p>
          <a:r>
            <a:rPr lang="en-US" altLang="en-US" sz="1500" dirty="0"/>
            <a:t>As a child, getting into fights and struggling to get along with peers</a:t>
          </a:r>
        </a:p>
      </dgm:t>
    </dgm:pt>
    <dgm:pt modelId="{F3E48728-0313-5C40-9FA5-711E4813337D}" type="parTrans" cxnId="{DECDC420-1E8F-DC45-8FFD-BEEEBCCC3B8F}">
      <dgm:prSet/>
      <dgm:spPr/>
      <dgm:t>
        <a:bodyPr/>
        <a:lstStyle/>
        <a:p>
          <a:endParaRPr lang="en-GB" sz="1500"/>
        </a:p>
      </dgm:t>
    </dgm:pt>
    <dgm:pt modelId="{175A7ED3-A8F2-DF49-8B18-1B19B0218D1D}" type="sibTrans" cxnId="{DECDC420-1E8F-DC45-8FFD-BEEEBCCC3B8F}">
      <dgm:prSet/>
      <dgm:spPr/>
      <dgm:t>
        <a:bodyPr/>
        <a:lstStyle/>
        <a:p>
          <a:endParaRPr lang="en-GB" sz="1500"/>
        </a:p>
      </dgm:t>
    </dgm:pt>
    <dgm:pt modelId="{2B42C869-1D11-D44B-997C-26260698A457}">
      <dgm:prSet custT="1"/>
      <dgm:spPr/>
      <dgm:t>
        <a:bodyPr/>
        <a:lstStyle/>
        <a:p>
          <a:r>
            <a:rPr lang="en-US" altLang="en-US" sz="1500" b="1" dirty="0"/>
            <a:t>Increased Arousal</a:t>
          </a:r>
        </a:p>
      </dgm:t>
    </dgm:pt>
    <dgm:pt modelId="{A619C91B-473E-6E4F-81FB-F7AF48D82598}" type="parTrans" cxnId="{CFCB3B1A-2B16-0649-9097-33A91B258622}">
      <dgm:prSet/>
      <dgm:spPr/>
      <dgm:t>
        <a:bodyPr/>
        <a:lstStyle/>
        <a:p>
          <a:endParaRPr lang="en-GB" sz="1500"/>
        </a:p>
      </dgm:t>
    </dgm:pt>
    <dgm:pt modelId="{EA07D5E3-9B54-AE41-93AE-E15CC3156073}" type="sibTrans" cxnId="{CFCB3B1A-2B16-0649-9097-33A91B258622}">
      <dgm:prSet/>
      <dgm:spPr/>
      <dgm:t>
        <a:bodyPr/>
        <a:lstStyle/>
        <a:p>
          <a:endParaRPr lang="en-GB" sz="1500"/>
        </a:p>
      </dgm:t>
    </dgm:pt>
    <dgm:pt modelId="{2B765B25-B5D4-054A-B9E0-55A0828558FC}">
      <dgm:prSet custT="1"/>
      <dgm:spPr/>
      <dgm:t>
        <a:bodyPr/>
        <a:lstStyle/>
        <a:p>
          <a:r>
            <a:rPr lang="en-US" altLang="en-US" sz="1500" dirty="0"/>
            <a:t>Trouble with attention and focus</a:t>
          </a:r>
        </a:p>
      </dgm:t>
    </dgm:pt>
    <dgm:pt modelId="{F5FD625E-E6CD-1843-9A08-B2C138DBDEF9}" type="parTrans" cxnId="{E8E9D4A2-5290-2049-BAE5-2B273D02C1BA}">
      <dgm:prSet/>
      <dgm:spPr/>
      <dgm:t>
        <a:bodyPr/>
        <a:lstStyle/>
        <a:p>
          <a:endParaRPr lang="en-GB" sz="1500"/>
        </a:p>
      </dgm:t>
    </dgm:pt>
    <dgm:pt modelId="{6A9CAAF4-BE63-3C41-B336-B1AFEB8A24D9}" type="sibTrans" cxnId="{E8E9D4A2-5290-2049-BAE5-2B273D02C1BA}">
      <dgm:prSet/>
      <dgm:spPr/>
      <dgm:t>
        <a:bodyPr/>
        <a:lstStyle/>
        <a:p>
          <a:endParaRPr lang="en-GB" sz="1500"/>
        </a:p>
      </dgm:t>
    </dgm:pt>
    <dgm:pt modelId="{D1C15B2C-C61F-794A-B30C-80FAA968D7C3}">
      <dgm:prSet custT="1"/>
      <dgm:spPr/>
      <dgm:t>
        <a:bodyPr/>
        <a:lstStyle/>
        <a:p>
          <a:r>
            <a:rPr lang="en-US" altLang="en-US" sz="1500" b="1" dirty="0"/>
            <a:t>Emotion Regulation and Dissociation</a:t>
          </a:r>
        </a:p>
      </dgm:t>
    </dgm:pt>
    <dgm:pt modelId="{AA9F9785-21CB-A840-9F78-4DAE72127AEA}" type="parTrans" cxnId="{886790D9-2F2B-354E-A96E-CE7C388968FC}">
      <dgm:prSet/>
      <dgm:spPr/>
      <dgm:t>
        <a:bodyPr/>
        <a:lstStyle/>
        <a:p>
          <a:endParaRPr lang="en-GB" sz="1500"/>
        </a:p>
      </dgm:t>
    </dgm:pt>
    <dgm:pt modelId="{14A3D5C6-BA94-C444-B2AF-0D323975D8E5}" type="sibTrans" cxnId="{886790D9-2F2B-354E-A96E-CE7C388968FC}">
      <dgm:prSet/>
      <dgm:spPr/>
      <dgm:t>
        <a:bodyPr/>
        <a:lstStyle/>
        <a:p>
          <a:endParaRPr lang="en-GB" sz="1500"/>
        </a:p>
      </dgm:t>
    </dgm:pt>
    <dgm:pt modelId="{5C86F73B-D97E-6C49-919D-11CF9C484BC4}">
      <dgm:prSet custT="1"/>
      <dgm:spPr/>
      <dgm:t>
        <a:bodyPr/>
        <a:lstStyle/>
        <a:p>
          <a:r>
            <a:rPr lang="en-US" altLang="en-US" sz="1500" dirty="0"/>
            <a:t>As a child, sometimes “explodes” or acts aggressive </a:t>
          </a:r>
        </a:p>
      </dgm:t>
    </dgm:pt>
    <dgm:pt modelId="{9EA23A49-B008-454A-9A02-752C94044F1F}" type="parTrans" cxnId="{03AC71F5-68FB-CC4D-A912-E6F15F0FA8F0}">
      <dgm:prSet/>
      <dgm:spPr/>
      <dgm:t>
        <a:bodyPr/>
        <a:lstStyle/>
        <a:p>
          <a:endParaRPr lang="en-GB" sz="1500"/>
        </a:p>
      </dgm:t>
    </dgm:pt>
    <dgm:pt modelId="{C3BB3EA7-7B65-B548-A1F1-955BC85C411B}" type="sibTrans" cxnId="{03AC71F5-68FB-CC4D-A912-E6F15F0FA8F0}">
      <dgm:prSet/>
      <dgm:spPr/>
      <dgm:t>
        <a:bodyPr/>
        <a:lstStyle/>
        <a:p>
          <a:endParaRPr lang="en-GB" sz="1500"/>
        </a:p>
      </dgm:t>
    </dgm:pt>
    <dgm:pt modelId="{C88503B9-5910-1E4C-A389-7283DF0FA105}">
      <dgm:prSet custT="1"/>
      <dgm:spPr/>
      <dgm:t>
        <a:bodyPr/>
        <a:lstStyle/>
        <a:p>
          <a:r>
            <a:rPr lang="en-US" altLang="en-US" sz="1500" b="1" dirty="0"/>
            <a:t>Self-concept</a:t>
          </a:r>
        </a:p>
      </dgm:t>
    </dgm:pt>
    <dgm:pt modelId="{418E1A46-0A96-F24C-899C-CF6B15ADC88D}" type="parTrans" cxnId="{2B2F69A8-83AB-8646-93E9-8D278DC3D36E}">
      <dgm:prSet/>
      <dgm:spPr/>
      <dgm:t>
        <a:bodyPr/>
        <a:lstStyle/>
        <a:p>
          <a:endParaRPr lang="en-GB" sz="1500"/>
        </a:p>
      </dgm:t>
    </dgm:pt>
    <dgm:pt modelId="{CCC6A3C9-9FEA-A04C-94E5-F10B496C19FE}" type="sibTrans" cxnId="{2B2F69A8-83AB-8646-93E9-8D278DC3D36E}">
      <dgm:prSet/>
      <dgm:spPr/>
      <dgm:t>
        <a:bodyPr/>
        <a:lstStyle/>
        <a:p>
          <a:endParaRPr lang="en-GB" sz="1500"/>
        </a:p>
      </dgm:t>
    </dgm:pt>
    <dgm:pt modelId="{F605088F-7020-854A-AF8C-0E3EBFD142A6}">
      <dgm:prSet custT="1"/>
      <dgm:spPr/>
      <dgm:t>
        <a:bodyPr/>
        <a:lstStyle/>
        <a:p>
          <a:r>
            <a:rPr lang="en-US" altLang="en-US" sz="1500" dirty="0"/>
            <a:t>Struggles to name any positive qualities or attributes</a:t>
          </a:r>
        </a:p>
      </dgm:t>
    </dgm:pt>
    <dgm:pt modelId="{0AF92923-AA6D-F544-90BE-0DDD79625B46}" type="parTrans" cxnId="{77552C51-9673-C444-8454-CF76D617B834}">
      <dgm:prSet/>
      <dgm:spPr/>
      <dgm:t>
        <a:bodyPr/>
        <a:lstStyle/>
        <a:p>
          <a:endParaRPr lang="en-GB" sz="1500"/>
        </a:p>
      </dgm:t>
    </dgm:pt>
    <dgm:pt modelId="{95E23AA5-F65E-334F-8FF2-C720D9755709}" type="sibTrans" cxnId="{77552C51-9673-C444-8454-CF76D617B834}">
      <dgm:prSet/>
      <dgm:spPr/>
      <dgm:t>
        <a:bodyPr/>
        <a:lstStyle/>
        <a:p>
          <a:endParaRPr lang="en-GB" sz="1500"/>
        </a:p>
      </dgm:t>
    </dgm:pt>
    <dgm:pt modelId="{28795BBA-EAB7-4AFD-907B-A063370672DA}">
      <dgm:prSet custT="1"/>
      <dgm:spPr/>
      <dgm:t>
        <a:bodyPr/>
        <a:lstStyle/>
        <a:p>
          <a:endParaRPr lang="en-US" altLang="en-US" sz="1500" dirty="0"/>
        </a:p>
      </dgm:t>
    </dgm:pt>
    <dgm:pt modelId="{FB5E04FA-9A20-4FEA-B193-B730E2536F21}" type="parTrans" cxnId="{F8DEC980-3D35-4A18-8E8C-D9A969D9821B}">
      <dgm:prSet/>
      <dgm:spPr/>
      <dgm:t>
        <a:bodyPr/>
        <a:lstStyle/>
        <a:p>
          <a:endParaRPr lang="en-US"/>
        </a:p>
      </dgm:t>
    </dgm:pt>
    <dgm:pt modelId="{6144A1C8-3402-4A33-BD07-5339CC7B8AE6}" type="sibTrans" cxnId="{F8DEC980-3D35-4A18-8E8C-D9A969D9821B}">
      <dgm:prSet/>
      <dgm:spPr/>
      <dgm:t>
        <a:bodyPr/>
        <a:lstStyle/>
        <a:p>
          <a:endParaRPr lang="en-US"/>
        </a:p>
      </dgm:t>
    </dgm:pt>
    <dgm:pt modelId="{F508AC3D-8CC7-4BBD-9C25-A00BC7AB686E}">
      <dgm:prSet custT="1"/>
      <dgm:spPr/>
      <dgm:t>
        <a:bodyPr/>
        <a:lstStyle/>
        <a:p>
          <a:r>
            <a:rPr lang="en-US" altLang="en-US" sz="1500" dirty="0"/>
            <a:t>“Hyperactive”</a:t>
          </a:r>
        </a:p>
      </dgm:t>
    </dgm:pt>
    <dgm:pt modelId="{E6CA930C-9C44-4088-AF5F-B701E9720226}" type="parTrans" cxnId="{B092A060-A9C0-4A02-B90A-CADBBAB3BCA8}">
      <dgm:prSet/>
      <dgm:spPr/>
      <dgm:t>
        <a:bodyPr/>
        <a:lstStyle/>
        <a:p>
          <a:endParaRPr lang="en-US"/>
        </a:p>
      </dgm:t>
    </dgm:pt>
    <dgm:pt modelId="{96A5366C-EF7D-4C75-A610-5AFEF1A3E1DB}" type="sibTrans" cxnId="{B092A060-A9C0-4A02-B90A-CADBBAB3BCA8}">
      <dgm:prSet/>
      <dgm:spPr/>
      <dgm:t>
        <a:bodyPr/>
        <a:lstStyle/>
        <a:p>
          <a:endParaRPr lang="en-US"/>
        </a:p>
      </dgm:t>
    </dgm:pt>
    <dgm:pt modelId="{BDD2D77D-F3C8-440A-809A-8BC6F47CC8C0}">
      <dgm:prSet custT="1"/>
      <dgm:spPr/>
      <dgm:t>
        <a:bodyPr/>
        <a:lstStyle/>
        <a:p>
          <a:r>
            <a:rPr lang="en-US" altLang="en-US" sz="1500" dirty="0"/>
            <a:t>Appears to struggle to build trust with school counselor as child</a:t>
          </a:r>
        </a:p>
      </dgm:t>
    </dgm:pt>
    <dgm:pt modelId="{0A48B8FD-DBEE-4FA5-824C-3B2B4EBAE358}" type="parTrans" cxnId="{25BE6023-D4B0-4E96-AFB0-E95913D35583}">
      <dgm:prSet/>
      <dgm:spPr/>
      <dgm:t>
        <a:bodyPr/>
        <a:lstStyle/>
        <a:p>
          <a:endParaRPr lang="en-US"/>
        </a:p>
      </dgm:t>
    </dgm:pt>
    <dgm:pt modelId="{FA760F7C-20BF-4EC2-9D2B-4C78B8027D24}" type="sibTrans" cxnId="{25BE6023-D4B0-4E96-AFB0-E95913D35583}">
      <dgm:prSet/>
      <dgm:spPr/>
      <dgm:t>
        <a:bodyPr/>
        <a:lstStyle/>
        <a:p>
          <a:endParaRPr lang="en-US"/>
        </a:p>
      </dgm:t>
    </dgm:pt>
    <dgm:pt modelId="{16C7BDDC-E2E1-46B7-841A-6BD5F7FDDAF4}">
      <dgm:prSet custT="1"/>
      <dgm:spPr/>
      <dgm:t>
        <a:bodyPr/>
        <a:lstStyle/>
        <a:p>
          <a:r>
            <a:rPr lang="en-US" altLang="en-US" sz="1500" dirty="0"/>
            <a:t>Other times, appears to “go off into another world”</a:t>
          </a:r>
        </a:p>
      </dgm:t>
    </dgm:pt>
    <dgm:pt modelId="{1BAA3D37-91A4-465D-8548-0A1ABAD93C5C}" type="parTrans" cxnId="{AA8D2E7A-EFE3-4B1A-B64E-42CAAD4BE4C4}">
      <dgm:prSet/>
      <dgm:spPr/>
      <dgm:t>
        <a:bodyPr/>
        <a:lstStyle/>
        <a:p>
          <a:endParaRPr lang="en-US"/>
        </a:p>
      </dgm:t>
    </dgm:pt>
    <dgm:pt modelId="{06433D69-E5FD-4A77-B9EF-C56F39B30AB6}" type="sibTrans" cxnId="{AA8D2E7A-EFE3-4B1A-B64E-42CAAD4BE4C4}">
      <dgm:prSet/>
      <dgm:spPr/>
      <dgm:t>
        <a:bodyPr/>
        <a:lstStyle/>
        <a:p>
          <a:endParaRPr lang="en-US"/>
        </a:p>
      </dgm:t>
    </dgm:pt>
    <dgm:pt modelId="{D278C4BE-45C5-4D3E-B08F-EA3453F1B36E}">
      <dgm:prSet custT="1"/>
      <dgm:spPr/>
      <dgm:t>
        <a:bodyPr/>
        <a:lstStyle/>
        <a:p>
          <a:r>
            <a:rPr lang="en-US" altLang="en-US" sz="1500" dirty="0"/>
            <a:t>As a young adult, feels angry and struggles to calm down</a:t>
          </a:r>
        </a:p>
      </dgm:t>
    </dgm:pt>
    <dgm:pt modelId="{8E5D7E6A-DDCB-474F-9342-2BD78C1FDB26}" type="parTrans" cxnId="{417250D8-FD6C-49E0-A584-C301BD7FEF1B}">
      <dgm:prSet/>
      <dgm:spPr/>
      <dgm:t>
        <a:bodyPr/>
        <a:lstStyle/>
        <a:p>
          <a:endParaRPr lang="en-US"/>
        </a:p>
      </dgm:t>
    </dgm:pt>
    <dgm:pt modelId="{8ECC4164-8839-4346-ADA7-A501A65EF9BD}" type="sibTrans" cxnId="{417250D8-FD6C-49E0-A584-C301BD7FEF1B}">
      <dgm:prSet/>
      <dgm:spPr/>
      <dgm:t>
        <a:bodyPr/>
        <a:lstStyle/>
        <a:p>
          <a:endParaRPr lang="en-US"/>
        </a:p>
      </dgm:t>
    </dgm:pt>
    <dgm:pt modelId="{7BF44EC9-AAF2-4C6D-B591-BEB1ABBC404D}">
      <dgm:prSet custT="1"/>
      <dgm:spPr/>
      <dgm:t>
        <a:bodyPr/>
        <a:lstStyle/>
        <a:p>
          <a:r>
            <a:rPr lang="en-US" altLang="en-US" sz="1500" dirty="0"/>
            <a:t>Thinking his child and partner might be “better off without” him</a:t>
          </a:r>
        </a:p>
      </dgm:t>
    </dgm:pt>
    <dgm:pt modelId="{E9C23B1C-A8E1-4C4F-B91F-6A167B89F55B}" type="parTrans" cxnId="{8861FBAB-A055-4D18-BD84-060E04992124}">
      <dgm:prSet/>
      <dgm:spPr/>
      <dgm:t>
        <a:bodyPr/>
        <a:lstStyle/>
        <a:p>
          <a:endParaRPr lang="en-US"/>
        </a:p>
      </dgm:t>
    </dgm:pt>
    <dgm:pt modelId="{E2339A85-0207-442A-8E41-70259494DD74}" type="sibTrans" cxnId="{8861FBAB-A055-4D18-BD84-060E04992124}">
      <dgm:prSet/>
      <dgm:spPr/>
      <dgm:t>
        <a:bodyPr/>
        <a:lstStyle/>
        <a:p>
          <a:endParaRPr lang="en-US"/>
        </a:p>
      </dgm:t>
    </dgm:pt>
    <dgm:pt modelId="{7A9B819D-24E5-8B45-9AA3-C7ECD777C078}" type="pres">
      <dgm:prSet presAssocID="{16620626-B27E-400B-9500-A89F332907EF}" presName="linear" presStyleCnt="0">
        <dgm:presLayoutVars>
          <dgm:dir/>
          <dgm:animLvl val="lvl"/>
          <dgm:resizeHandles val="exact"/>
        </dgm:presLayoutVars>
      </dgm:prSet>
      <dgm:spPr/>
    </dgm:pt>
    <dgm:pt modelId="{175634BC-4812-804E-9F22-11356425F3AB}" type="pres">
      <dgm:prSet presAssocID="{03363D44-2498-4848-ADB8-A634846E0CA1}" presName="parentLin" presStyleCnt="0"/>
      <dgm:spPr/>
    </dgm:pt>
    <dgm:pt modelId="{13E1EB1D-9833-F042-86BF-BAA8EDBD530C}" type="pres">
      <dgm:prSet presAssocID="{03363D44-2498-4848-ADB8-A634846E0CA1}" presName="parentLeftMargin" presStyleLbl="node1" presStyleIdx="0" presStyleCnt="4"/>
      <dgm:spPr/>
    </dgm:pt>
    <dgm:pt modelId="{A03F9F7E-E4E9-194E-B981-2C97BA3BC7BC}" type="pres">
      <dgm:prSet presAssocID="{03363D44-2498-4848-ADB8-A634846E0CA1}" presName="parentText" presStyleLbl="node1" presStyleIdx="0" presStyleCnt="4" custLinFactNeighborX="9429" custLinFactNeighborY="-15476">
        <dgm:presLayoutVars>
          <dgm:chMax val="0"/>
          <dgm:bulletEnabled val="1"/>
        </dgm:presLayoutVars>
      </dgm:prSet>
      <dgm:spPr/>
    </dgm:pt>
    <dgm:pt modelId="{AA033047-ECEE-1541-B91E-7259D5604ECD}" type="pres">
      <dgm:prSet presAssocID="{03363D44-2498-4848-ADB8-A634846E0CA1}" presName="negativeSpace" presStyleCnt="0"/>
      <dgm:spPr/>
    </dgm:pt>
    <dgm:pt modelId="{6DC84DD0-BF3E-084E-8E0C-4ACA31380100}" type="pres">
      <dgm:prSet presAssocID="{03363D44-2498-4848-ADB8-A634846E0CA1}" presName="childText" presStyleLbl="conFgAcc1" presStyleIdx="0" presStyleCnt="4">
        <dgm:presLayoutVars>
          <dgm:bulletEnabled val="1"/>
        </dgm:presLayoutVars>
      </dgm:prSet>
      <dgm:spPr/>
    </dgm:pt>
    <dgm:pt modelId="{7E547784-BDCA-C543-A6E7-E064EC0FD872}" type="pres">
      <dgm:prSet presAssocID="{05E1677C-DCB5-449B-B080-BCA803F02C17}" presName="spaceBetweenRectangles" presStyleCnt="0"/>
      <dgm:spPr/>
    </dgm:pt>
    <dgm:pt modelId="{E3975C45-2231-D946-98A9-EA26A81A8D45}" type="pres">
      <dgm:prSet presAssocID="{2B42C869-1D11-D44B-997C-26260698A457}" presName="parentLin" presStyleCnt="0"/>
      <dgm:spPr/>
    </dgm:pt>
    <dgm:pt modelId="{AA108BEF-F03B-2D42-A9D6-D64846CE25B8}" type="pres">
      <dgm:prSet presAssocID="{2B42C869-1D11-D44B-997C-26260698A457}" presName="parentLeftMargin" presStyleLbl="node1" presStyleIdx="0" presStyleCnt="4"/>
      <dgm:spPr/>
    </dgm:pt>
    <dgm:pt modelId="{2D829AC5-7A5E-3547-87A5-847A753BE5B1}" type="pres">
      <dgm:prSet presAssocID="{2B42C869-1D11-D44B-997C-26260698A457}" presName="parentText" presStyleLbl="node1" presStyleIdx="1" presStyleCnt="4">
        <dgm:presLayoutVars>
          <dgm:chMax val="0"/>
          <dgm:bulletEnabled val="1"/>
        </dgm:presLayoutVars>
      </dgm:prSet>
      <dgm:spPr/>
    </dgm:pt>
    <dgm:pt modelId="{3CD1A4A0-7D4B-6D46-82C9-9D23C0B24938}" type="pres">
      <dgm:prSet presAssocID="{2B42C869-1D11-D44B-997C-26260698A457}" presName="negativeSpace" presStyleCnt="0"/>
      <dgm:spPr/>
    </dgm:pt>
    <dgm:pt modelId="{06618A4A-7C49-A94C-81A8-AC1DF9C7BFA6}" type="pres">
      <dgm:prSet presAssocID="{2B42C869-1D11-D44B-997C-26260698A457}" presName="childText" presStyleLbl="conFgAcc1" presStyleIdx="1" presStyleCnt="4">
        <dgm:presLayoutVars>
          <dgm:bulletEnabled val="1"/>
        </dgm:presLayoutVars>
      </dgm:prSet>
      <dgm:spPr/>
    </dgm:pt>
    <dgm:pt modelId="{591C9054-9C1F-664E-9FB5-22EF3930801B}" type="pres">
      <dgm:prSet presAssocID="{EA07D5E3-9B54-AE41-93AE-E15CC3156073}" presName="spaceBetweenRectangles" presStyleCnt="0"/>
      <dgm:spPr/>
    </dgm:pt>
    <dgm:pt modelId="{367625AF-1ACE-4246-8D69-5D31542104A3}" type="pres">
      <dgm:prSet presAssocID="{D1C15B2C-C61F-794A-B30C-80FAA968D7C3}" presName="parentLin" presStyleCnt="0"/>
      <dgm:spPr/>
    </dgm:pt>
    <dgm:pt modelId="{CC522C21-C33B-CB48-A417-84031EE6DF5F}" type="pres">
      <dgm:prSet presAssocID="{D1C15B2C-C61F-794A-B30C-80FAA968D7C3}" presName="parentLeftMargin" presStyleLbl="node1" presStyleIdx="1" presStyleCnt="4"/>
      <dgm:spPr/>
    </dgm:pt>
    <dgm:pt modelId="{0DC4BCB4-0331-6E4F-AA0E-FC5E0A9669A7}" type="pres">
      <dgm:prSet presAssocID="{D1C15B2C-C61F-794A-B30C-80FAA968D7C3}" presName="parentText" presStyleLbl="node1" presStyleIdx="2" presStyleCnt="4">
        <dgm:presLayoutVars>
          <dgm:chMax val="0"/>
          <dgm:bulletEnabled val="1"/>
        </dgm:presLayoutVars>
      </dgm:prSet>
      <dgm:spPr/>
    </dgm:pt>
    <dgm:pt modelId="{B39874F3-29AD-3A45-A0AD-FD48F0068AA0}" type="pres">
      <dgm:prSet presAssocID="{D1C15B2C-C61F-794A-B30C-80FAA968D7C3}" presName="negativeSpace" presStyleCnt="0"/>
      <dgm:spPr/>
    </dgm:pt>
    <dgm:pt modelId="{C8E812EE-D9CD-9A49-B87B-9E24E9EBF9DE}" type="pres">
      <dgm:prSet presAssocID="{D1C15B2C-C61F-794A-B30C-80FAA968D7C3}" presName="childText" presStyleLbl="conFgAcc1" presStyleIdx="2" presStyleCnt="4">
        <dgm:presLayoutVars>
          <dgm:bulletEnabled val="1"/>
        </dgm:presLayoutVars>
      </dgm:prSet>
      <dgm:spPr/>
    </dgm:pt>
    <dgm:pt modelId="{D82E0B8F-14AF-DB43-BBB8-8D96AC3EFF0A}" type="pres">
      <dgm:prSet presAssocID="{14A3D5C6-BA94-C444-B2AF-0D323975D8E5}" presName="spaceBetweenRectangles" presStyleCnt="0"/>
      <dgm:spPr/>
    </dgm:pt>
    <dgm:pt modelId="{E37B70AF-2C38-AD48-A37F-7F4D055306C9}" type="pres">
      <dgm:prSet presAssocID="{C88503B9-5910-1E4C-A389-7283DF0FA105}" presName="parentLin" presStyleCnt="0"/>
      <dgm:spPr/>
    </dgm:pt>
    <dgm:pt modelId="{13E8E79B-E366-8248-A243-411F26FE4252}" type="pres">
      <dgm:prSet presAssocID="{C88503B9-5910-1E4C-A389-7283DF0FA105}" presName="parentLeftMargin" presStyleLbl="node1" presStyleIdx="2" presStyleCnt="4"/>
      <dgm:spPr/>
    </dgm:pt>
    <dgm:pt modelId="{DA4EBE0D-85D7-784A-818F-EE14BF619B7D}" type="pres">
      <dgm:prSet presAssocID="{C88503B9-5910-1E4C-A389-7283DF0FA105}" presName="parentText" presStyleLbl="node1" presStyleIdx="3" presStyleCnt="4">
        <dgm:presLayoutVars>
          <dgm:chMax val="0"/>
          <dgm:bulletEnabled val="1"/>
        </dgm:presLayoutVars>
      </dgm:prSet>
      <dgm:spPr/>
    </dgm:pt>
    <dgm:pt modelId="{08A61638-A7DA-4D4C-9E57-23C0288AD46A}" type="pres">
      <dgm:prSet presAssocID="{C88503B9-5910-1E4C-A389-7283DF0FA105}" presName="negativeSpace" presStyleCnt="0"/>
      <dgm:spPr/>
    </dgm:pt>
    <dgm:pt modelId="{C6F81214-381B-5E43-B625-158DD4AEC452}" type="pres">
      <dgm:prSet presAssocID="{C88503B9-5910-1E4C-A389-7283DF0FA105}" presName="childText" presStyleLbl="conFgAcc1" presStyleIdx="3" presStyleCnt="4">
        <dgm:presLayoutVars>
          <dgm:bulletEnabled val="1"/>
        </dgm:presLayoutVars>
      </dgm:prSet>
      <dgm:spPr/>
    </dgm:pt>
  </dgm:ptLst>
  <dgm:cxnLst>
    <dgm:cxn modelId="{313DEA01-E6D9-476A-856F-F46EE3F63957}" type="presOf" srcId="{D1C15B2C-C61F-794A-B30C-80FAA968D7C3}" destId="{CC522C21-C33B-CB48-A417-84031EE6DF5F}" srcOrd="0" destOrd="0" presId="urn:microsoft.com/office/officeart/2005/8/layout/list1"/>
    <dgm:cxn modelId="{38C8F906-6D73-424F-81A8-F090049FA3A0}" type="presOf" srcId="{2B42C869-1D11-D44B-997C-26260698A457}" destId="{2D829AC5-7A5E-3547-87A5-847A753BE5B1}" srcOrd="1" destOrd="0" presId="urn:microsoft.com/office/officeart/2005/8/layout/list1"/>
    <dgm:cxn modelId="{2BD47A0F-E402-4BC6-A2C6-F0D67E37009D}" type="presOf" srcId="{F605088F-7020-854A-AF8C-0E3EBFD142A6}" destId="{C6F81214-381B-5E43-B625-158DD4AEC452}" srcOrd="0" destOrd="0" presId="urn:microsoft.com/office/officeart/2005/8/layout/list1"/>
    <dgm:cxn modelId="{13914311-0BEC-47EE-806C-DE4BFA9AAEF5}" type="presOf" srcId="{D1C15B2C-C61F-794A-B30C-80FAA968D7C3}" destId="{0DC4BCB4-0331-6E4F-AA0E-FC5E0A9669A7}" srcOrd="1" destOrd="0" presId="urn:microsoft.com/office/officeart/2005/8/layout/list1"/>
    <dgm:cxn modelId="{CFCB3B1A-2B16-0649-9097-33A91B258622}" srcId="{16620626-B27E-400B-9500-A89F332907EF}" destId="{2B42C869-1D11-D44B-997C-26260698A457}" srcOrd="1" destOrd="0" parTransId="{A619C91B-473E-6E4F-81FB-F7AF48D82598}" sibTransId="{EA07D5E3-9B54-AE41-93AE-E15CC3156073}"/>
    <dgm:cxn modelId="{285F711D-F701-4FED-8F23-45B8CC4B8C6A}" type="presOf" srcId="{28795BBA-EAB7-4AFD-907B-A063370672DA}" destId="{6DC84DD0-BF3E-084E-8E0C-4ACA31380100}" srcOrd="0" destOrd="2" presId="urn:microsoft.com/office/officeart/2005/8/layout/list1"/>
    <dgm:cxn modelId="{DECDC420-1E8F-DC45-8FFD-BEEEBCCC3B8F}" srcId="{03363D44-2498-4848-ADB8-A634846E0CA1}" destId="{4B02F90E-C4A2-ED42-AAC7-25D9F52FCD74}" srcOrd="0" destOrd="0" parTransId="{F3E48728-0313-5C40-9FA5-711E4813337D}" sibTransId="{175A7ED3-A8F2-DF49-8B18-1B19B0218D1D}"/>
    <dgm:cxn modelId="{25BE6023-D4B0-4E96-AFB0-E95913D35583}" srcId="{03363D44-2498-4848-ADB8-A634846E0CA1}" destId="{BDD2D77D-F3C8-440A-809A-8BC6F47CC8C0}" srcOrd="1" destOrd="0" parTransId="{0A48B8FD-DBEE-4FA5-824C-3B2B4EBAE358}" sibTransId="{FA760F7C-20BF-4EC2-9D2B-4C78B8027D24}"/>
    <dgm:cxn modelId="{C5FA1960-0E81-4B23-B79A-131B289186F1}" type="presOf" srcId="{BDD2D77D-F3C8-440A-809A-8BC6F47CC8C0}" destId="{6DC84DD0-BF3E-084E-8E0C-4ACA31380100}" srcOrd="0" destOrd="1" presId="urn:microsoft.com/office/officeart/2005/8/layout/list1"/>
    <dgm:cxn modelId="{B092A060-A9C0-4A02-B90A-CADBBAB3BCA8}" srcId="{2B42C869-1D11-D44B-997C-26260698A457}" destId="{F508AC3D-8CC7-4BBD-9C25-A00BC7AB686E}" srcOrd="1" destOrd="0" parTransId="{E6CA930C-9C44-4088-AF5F-B701E9720226}" sibTransId="{96A5366C-EF7D-4C75-A610-5AFEF1A3E1DB}"/>
    <dgm:cxn modelId="{0DFA9E65-9EF5-467C-8E21-CE8437C9962D}" type="presOf" srcId="{5C86F73B-D97E-6C49-919D-11CF9C484BC4}" destId="{C8E812EE-D9CD-9A49-B87B-9E24E9EBF9DE}" srcOrd="0" destOrd="0" presId="urn:microsoft.com/office/officeart/2005/8/layout/list1"/>
    <dgm:cxn modelId="{91643869-3CD6-476A-A754-FF6D65AA7636}" type="presOf" srcId="{16620626-B27E-400B-9500-A89F332907EF}" destId="{7A9B819D-24E5-8B45-9AA3-C7ECD777C078}" srcOrd="0" destOrd="0" presId="urn:microsoft.com/office/officeart/2005/8/layout/list1"/>
    <dgm:cxn modelId="{723BA46F-52D5-40F4-8169-7172D927B959}" type="presOf" srcId="{F508AC3D-8CC7-4BBD-9C25-A00BC7AB686E}" destId="{06618A4A-7C49-A94C-81A8-AC1DF9C7BFA6}" srcOrd="0" destOrd="1" presId="urn:microsoft.com/office/officeart/2005/8/layout/list1"/>
    <dgm:cxn modelId="{77552C51-9673-C444-8454-CF76D617B834}" srcId="{C88503B9-5910-1E4C-A389-7283DF0FA105}" destId="{F605088F-7020-854A-AF8C-0E3EBFD142A6}" srcOrd="0" destOrd="0" parTransId="{0AF92923-AA6D-F544-90BE-0DDD79625B46}" sibTransId="{95E23AA5-F65E-334F-8FF2-C720D9755709}"/>
    <dgm:cxn modelId="{6BD3AB73-3181-40A7-83E3-EE3BD3E7A78D}" type="presOf" srcId="{16C7BDDC-E2E1-46B7-841A-6BD5F7FDDAF4}" destId="{C8E812EE-D9CD-9A49-B87B-9E24E9EBF9DE}" srcOrd="0" destOrd="1" presId="urn:microsoft.com/office/officeart/2005/8/layout/list1"/>
    <dgm:cxn modelId="{5450D254-CE00-45B8-A1C4-C95DF7225AD0}" type="presOf" srcId="{4B02F90E-C4A2-ED42-AAC7-25D9F52FCD74}" destId="{6DC84DD0-BF3E-084E-8E0C-4ACA31380100}" srcOrd="0" destOrd="0" presId="urn:microsoft.com/office/officeart/2005/8/layout/list1"/>
    <dgm:cxn modelId="{38F9F174-B9A1-4840-A2BF-B2CC5964DEB1}" type="presOf" srcId="{2B765B25-B5D4-054A-B9E0-55A0828558FC}" destId="{06618A4A-7C49-A94C-81A8-AC1DF9C7BFA6}" srcOrd="0" destOrd="0" presId="urn:microsoft.com/office/officeart/2005/8/layout/list1"/>
    <dgm:cxn modelId="{1FD20677-226F-48FB-A4B6-67631640930C}" srcId="{16620626-B27E-400B-9500-A89F332907EF}" destId="{03363D44-2498-4848-ADB8-A634846E0CA1}" srcOrd="0" destOrd="0" parTransId="{7CC571AA-9537-444F-B38C-967280B4A791}" sibTransId="{05E1677C-DCB5-449B-B080-BCA803F02C17}"/>
    <dgm:cxn modelId="{AA8D2E7A-EFE3-4B1A-B64E-42CAAD4BE4C4}" srcId="{D1C15B2C-C61F-794A-B30C-80FAA968D7C3}" destId="{16C7BDDC-E2E1-46B7-841A-6BD5F7FDDAF4}" srcOrd="1" destOrd="0" parTransId="{1BAA3D37-91A4-465D-8548-0A1ABAD93C5C}" sibTransId="{06433D69-E5FD-4A77-B9EF-C56F39B30AB6}"/>
    <dgm:cxn modelId="{E4C8347A-E5AD-40B1-B1C2-54778AEBC0AA}" type="presOf" srcId="{2B42C869-1D11-D44B-997C-26260698A457}" destId="{AA108BEF-F03B-2D42-A9D6-D64846CE25B8}" srcOrd="0" destOrd="0" presId="urn:microsoft.com/office/officeart/2005/8/layout/list1"/>
    <dgm:cxn modelId="{F8DEC980-3D35-4A18-8E8C-D9A969D9821B}" srcId="{03363D44-2498-4848-ADB8-A634846E0CA1}" destId="{28795BBA-EAB7-4AFD-907B-A063370672DA}" srcOrd="2" destOrd="0" parTransId="{FB5E04FA-9A20-4FEA-B193-B730E2536F21}" sibTransId="{6144A1C8-3402-4A33-BD07-5339CC7B8AE6}"/>
    <dgm:cxn modelId="{EA15E398-9733-4FB5-8537-B07FF29A4B27}" type="presOf" srcId="{C88503B9-5910-1E4C-A389-7283DF0FA105}" destId="{DA4EBE0D-85D7-784A-818F-EE14BF619B7D}" srcOrd="1" destOrd="0" presId="urn:microsoft.com/office/officeart/2005/8/layout/list1"/>
    <dgm:cxn modelId="{B43B339E-DF63-4367-A75C-BAA36F85F915}" type="presOf" srcId="{03363D44-2498-4848-ADB8-A634846E0CA1}" destId="{A03F9F7E-E4E9-194E-B981-2C97BA3BC7BC}" srcOrd="1" destOrd="0" presId="urn:microsoft.com/office/officeart/2005/8/layout/list1"/>
    <dgm:cxn modelId="{E8E9D4A2-5290-2049-BAE5-2B273D02C1BA}" srcId="{2B42C869-1D11-D44B-997C-26260698A457}" destId="{2B765B25-B5D4-054A-B9E0-55A0828558FC}" srcOrd="0" destOrd="0" parTransId="{F5FD625E-E6CD-1843-9A08-B2C138DBDEF9}" sibTransId="{6A9CAAF4-BE63-3C41-B336-B1AFEB8A24D9}"/>
    <dgm:cxn modelId="{2B2F69A8-83AB-8646-93E9-8D278DC3D36E}" srcId="{16620626-B27E-400B-9500-A89F332907EF}" destId="{C88503B9-5910-1E4C-A389-7283DF0FA105}" srcOrd="3" destOrd="0" parTransId="{418E1A46-0A96-F24C-899C-CF6B15ADC88D}" sibTransId="{CCC6A3C9-9FEA-A04C-94E5-F10B496C19FE}"/>
    <dgm:cxn modelId="{8861FBAB-A055-4D18-BD84-060E04992124}" srcId="{C88503B9-5910-1E4C-A389-7283DF0FA105}" destId="{7BF44EC9-AAF2-4C6D-B591-BEB1ABBC404D}" srcOrd="1" destOrd="0" parTransId="{E9C23B1C-A8E1-4C4F-B91F-6A167B89F55B}" sibTransId="{E2339A85-0207-442A-8E41-70259494DD74}"/>
    <dgm:cxn modelId="{A3B406C7-5B17-4A17-B3F1-C7573C42D5CB}" type="presOf" srcId="{7BF44EC9-AAF2-4C6D-B591-BEB1ABBC404D}" destId="{C6F81214-381B-5E43-B625-158DD4AEC452}" srcOrd="0" destOrd="1" presId="urn:microsoft.com/office/officeart/2005/8/layout/list1"/>
    <dgm:cxn modelId="{C174C8D7-323A-4287-83B2-820658D92FD3}" type="presOf" srcId="{C88503B9-5910-1E4C-A389-7283DF0FA105}" destId="{13E8E79B-E366-8248-A243-411F26FE4252}" srcOrd="0" destOrd="0" presId="urn:microsoft.com/office/officeart/2005/8/layout/list1"/>
    <dgm:cxn modelId="{417250D8-FD6C-49E0-A584-C301BD7FEF1B}" srcId="{D1C15B2C-C61F-794A-B30C-80FAA968D7C3}" destId="{D278C4BE-45C5-4D3E-B08F-EA3453F1B36E}" srcOrd="2" destOrd="0" parTransId="{8E5D7E6A-DDCB-474F-9342-2BD78C1FDB26}" sibTransId="{8ECC4164-8839-4346-ADA7-A501A65EF9BD}"/>
    <dgm:cxn modelId="{886790D9-2F2B-354E-A96E-CE7C388968FC}" srcId="{16620626-B27E-400B-9500-A89F332907EF}" destId="{D1C15B2C-C61F-794A-B30C-80FAA968D7C3}" srcOrd="2" destOrd="0" parTransId="{AA9F9785-21CB-A840-9F78-4DAE72127AEA}" sibTransId="{14A3D5C6-BA94-C444-B2AF-0D323975D8E5}"/>
    <dgm:cxn modelId="{03AC71F5-68FB-CC4D-A912-E6F15F0FA8F0}" srcId="{D1C15B2C-C61F-794A-B30C-80FAA968D7C3}" destId="{5C86F73B-D97E-6C49-919D-11CF9C484BC4}" srcOrd="0" destOrd="0" parTransId="{9EA23A49-B008-454A-9A02-752C94044F1F}" sibTransId="{C3BB3EA7-7B65-B548-A1F1-955BC85C411B}"/>
    <dgm:cxn modelId="{66E7D8FB-2067-4330-BB14-D18CE7BBCF96}" type="presOf" srcId="{03363D44-2498-4848-ADB8-A634846E0CA1}" destId="{13E1EB1D-9833-F042-86BF-BAA8EDBD530C}" srcOrd="0" destOrd="0" presId="urn:microsoft.com/office/officeart/2005/8/layout/list1"/>
    <dgm:cxn modelId="{821FCFFE-3E45-409C-A31F-58F639201BEE}" type="presOf" srcId="{D278C4BE-45C5-4D3E-B08F-EA3453F1B36E}" destId="{C8E812EE-D9CD-9A49-B87B-9E24E9EBF9DE}" srcOrd="0" destOrd="2" presId="urn:microsoft.com/office/officeart/2005/8/layout/list1"/>
    <dgm:cxn modelId="{4022570B-5943-4729-8B5F-899C55D0B362}" type="presParOf" srcId="{7A9B819D-24E5-8B45-9AA3-C7ECD777C078}" destId="{175634BC-4812-804E-9F22-11356425F3AB}" srcOrd="0" destOrd="0" presId="urn:microsoft.com/office/officeart/2005/8/layout/list1"/>
    <dgm:cxn modelId="{552C639A-E94D-4E26-9E66-AE7DE9417A9A}" type="presParOf" srcId="{175634BC-4812-804E-9F22-11356425F3AB}" destId="{13E1EB1D-9833-F042-86BF-BAA8EDBD530C}" srcOrd="0" destOrd="0" presId="urn:microsoft.com/office/officeart/2005/8/layout/list1"/>
    <dgm:cxn modelId="{8C521F29-F42A-4699-84E0-795121FC51D7}" type="presParOf" srcId="{175634BC-4812-804E-9F22-11356425F3AB}" destId="{A03F9F7E-E4E9-194E-B981-2C97BA3BC7BC}" srcOrd="1" destOrd="0" presId="urn:microsoft.com/office/officeart/2005/8/layout/list1"/>
    <dgm:cxn modelId="{DC579022-F11A-449F-8596-BDC4C984D431}" type="presParOf" srcId="{7A9B819D-24E5-8B45-9AA3-C7ECD777C078}" destId="{AA033047-ECEE-1541-B91E-7259D5604ECD}" srcOrd="1" destOrd="0" presId="urn:microsoft.com/office/officeart/2005/8/layout/list1"/>
    <dgm:cxn modelId="{CF3BE55E-F65E-4A05-A0C4-710618AC2D01}" type="presParOf" srcId="{7A9B819D-24E5-8B45-9AA3-C7ECD777C078}" destId="{6DC84DD0-BF3E-084E-8E0C-4ACA31380100}" srcOrd="2" destOrd="0" presId="urn:microsoft.com/office/officeart/2005/8/layout/list1"/>
    <dgm:cxn modelId="{51F86E14-8F09-4FF3-B109-E296008A0290}" type="presParOf" srcId="{7A9B819D-24E5-8B45-9AA3-C7ECD777C078}" destId="{7E547784-BDCA-C543-A6E7-E064EC0FD872}" srcOrd="3" destOrd="0" presId="urn:microsoft.com/office/officeart/2005/8/layout/list1"/>
    <dgm:cxn modelId="{21CED5BF-037D-42F2-9FD3-2D008E7A3C10}" type="presParOf" srcId="{7A9B819D-24E5-8B45-9AA3-C7ECD777C078}" destId="{E3975C45-2231-D946-98A9-EA26A81A8D45}" srcOrd="4" destOrd="0" presId="urn:microsoft.com/office/officeart/2005/8/layout/list1"/>
    <dgm:cxn modelId="{C8044F2D-165B-4DEE-8D7C-6E0B95DC3686}" type="presParOf" srcId="{E3975C45-2231-D946-98A9-EA26A81A8D45}" destId="{AA108BEF-F03B-2D42-A9D6-D64846CE25B8}" srcOrd="0" destOrd="0" presId="urn:microsoft.com/office/officeart/2005/8/layout/list1"/>
    <dgm:cxn modelId="{65281BD5-81E6-4805-88A0-536CE9D11336}" type="presParOf" srcId="{E3975C45-2231-D946-98A9-EA26A81A8D45}" destId="{2D829AC5-7A5E-3547-87A5-847A753BE5B1}" srcOrd="1" destOrd="0" presId="urn:microsoft.com/office/officeart/2005/8/layout/list1"/>
    <dgm:cxn modelId="{261E8625-E58C-4501-A930-7AB7B88F88F1}" type="presParOf" srcId="{7A9B819D-24E5-8B45-9AA3-C7ECD777C078}" destId="{3CD1A4A0-7D4B-6D46-82C9-9D23C0B24938}" srcOrd="5" destOrd="0" presId="urn:microsoft.com/office/officeart/2005/8/layout/list1"/>
    <dgm:cxn modelId="{FFCB6F27-1CF9-4A76-B81F-C19F76C23228}" type="presParOf" srcId="{7A9B819D-24E5-8B45-9AA3-C7ECD777C078}" destId="{06618A4A-7C49-A94C-81A8-AC1DF9C7BFA6}" srcOrd="6" destOrd="0" presId="urn:microsoft.com/office/officeart/2005/8/layout/list1"/>
    <dgm:cxn modelId="{CBF850C7-2822-49AD-898D-E237334776F5}" type="presParOf" srcId="{7A9B819D-24E5-8B45-9AA3-C7ECD777C078}" destId="{591C9054-9C1F-664E-9FB5-22EF3930801B}" srcOrd="7" destOrd="0" presId="urn:microsoft.com/office/officeart/2005/8/layout/list1"/>
    <dgm:cxn modelId="{4B8BB683-D747-4089-A396-EDA3BC38D50B}" type="presParOf" srcId="{7A9B819D-24E5-8B45-9AA3-C7ECD777C078}" destId="{367625AF-1ACE-4246-8D69-5D31542104A3}" srcOrd="8" destOrd="0" presId="urn:microsoft.com/office/officeart/2005/8/layout/list1"/>
    <dgm:cxn modelId="{FD76478F-137E-4F42-A818-A421921E56F1}" type="presParOf" srcId="{367625AF-1ACE-4246-8D69-5D31542104A3}" destId="{CC522C21-C33B-CB48-A417-84031EE6DF5F}" srcOrd="0" destOrd="0" presId="urn:microsoft.com/office/officeart/2005/8/layout/list1"/>
    <dgm:cxn modelId="{E426A865-7A55-4BC2-AAA8-2EA8DFDE242E}" type="presParOf" srcId="{367625AF-1ACE-4246-8D69-5D31542104A3}" destId="{0DC4BCB4-0331-6E4F-AA0E-FC5E0A9669A7}" srcOrd="1" destOrd="0" presId="urn:microsoft.com/office/officeart/2005/8/layout/list1"/>
    <dgm:cxn modelId="{B71B3B26-C21D-4C16-9F6E-25FDE2378980}" type="presParOf" srcId="{7A9B819D-24E5-8B45-9AA3-C7ECD777C078}" destId="{B39874F3-29AD-3A45-A0AD-FD48F0068AA0}" srcOrd="9" destOrd="0" presId="urn:microsoft.com/office/officeart/2005/8/layout/list1"/>
    <dgm:cxn modelId="{049D4896-EC3B-4BF9-93D8-A46694FD472B}" type="presParOf" srcId="{7A9B819D-24E5-8B45-9AA3-C7ECD777C078}" destId="{C8E812EE-D9CD-9A49-B87B-9E24E9EBF9DE}" srcOrd="10" destOrd="0" presId="urn:microsoft.com/office/officeart/2005/8/layout/list1"/>
    <dgm:cxn modelId="{9665AE11-BBA7-4F0C-9261-6249C69670D4}" type="presParOf" srcId="{7A9B819D-24E5-8B45-9AA3-C7ECD777C078}" destId="{D82E0B8F-14AF-DB43-BBB8-8D96AC3EFF0A}" srcOrd="11" destOrd="0" presId="urn:microsoft.com/office/officeart/2005/8/layout/list1"/>
    <dgm:cxn modelId="{A715E35F-9374-411F-90C5-5E47E43C4790}" type="presParOf" srcId="{7A9B819D-24E5-8B45-9AA3-C7ECD777C078}" destId="{E37B70AF-2C38-AD48-A37F-7F4D055306C9}" srcOrd="12" destOrd="0" presId="urn:microsoft.com/office/officeart/2005/8/layout/list1"/>
    <dgm:cxn modelId="{4D18A350-6866-4EF5-A7A0-FFCFBE80487F}" type="presParOf" srcId="{E37B70AF-2C38-AD48-A37F-7F4D055306C9}" destId="{13E8E79B-E366-8248-A243-411F26FE4252}" srcOrd="0" destOrd="0" presId="urn:microsoft.com/office/officeart/2005/8/layout/list1"/>
    <dgm:cxn modelId="{F8A07B2C-F525-4DCC-9884-DAC116EB13AB}" type="presParOf" srcId="{E37B70AF-2C38-AD48-A37F-7F4D055306C9}" destId="{DA4EBE0D-85D7-784A-818F-EE14BF619B7D}" srcOrd="1" destOrd="0" presId="urn:microsoft.com/office/officeart/2005/8/layout/list1"/>
    <dgm:cxn modelId="{D7D938BB-394D-46C9-A21A-6F757F118529}" type="presParOf" srcId="{7A9B819D-24E5-8B45-9AA3-C7ECD777C078}" destId="{08A61638-A7DA-4D4C-9E57-23C0288AD46A}" srcOrd="13" destOrd="0" presId="urn:microsoft.com/office/officeart/2005/8/layout/list1"/>
    <dgm:cxn modelId="{F1C785F7-E19F-4B28-80F2-A62C0033DCA5}" type="presParOf" srcId="{7A9B819D-24E5-8B45-9AA3-C7ECD777C078}" destId="{C6F81214-381B-5E43-B625-158DD4AEC45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C88971-7DA4-4EB6-A1CD-5D164C059457}"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0D660055-D48B-41A9-AADC-B80B72AD8162}">
      <dgm:prSet/>
      <dgm:spPr/>
      <dgm:t>
        <a:bodyPr/>
        <a:lstStyle/>
        <a:p>
          <a:r>
            <a:rPr lang="en-US" dirty="0"/>
            <a:t>Assessment &amp; screening</a:t>
          </a:r>
        </a:p>
      </dgm:t>
    </dgm:pt>
    <dgm:pt modelId="{441B12E2-5398-41D4-BDCF-B397CC239C0A}" type="parTrans" cxnId="{529874BE-E58C-4B1C-BF29-420E9000BBCA}">
      <dgm:prSet/>
      <dgm:spPr/>
      <dgm:t>
        <a:bodyPr/>
        <a:lstStyle/>
        <a:p>
          <a:endParaRPr lang="en-US"/>
        </a:p>
      </dgm:t>
    </dgm:pt>
    <dgm:pt modelId="{61558261-CFDD-4EDE-8529-4E9826D9C3D8}" type="sibTrans" cxnId="{529874BE-E58C-4B1C-BF29-420E9000BBCA}">
      <dgm:prSet phldrT="01" phldr="0"/>
      <dgm:spPr/>
      <dgm:t>
        <a:bodyPr/>
        <a:lstStyle/>
        <a:p>
          <a:r>
            <a:rPr lang="en-US" dirty="0"/>
            <a:t>01</a:t>
          </a:r>
        </a:p>
      </dgm:t>
    </dgm:pt>
    <dgm:pt modelId="{6BA3CA43-4C0B-44EE-8BC0-8DBB24C53E42}">
      <dgm:prSet/>
      <dgm:spPr/>
      <dgm:t>
        <a:bodyPr/>
        <a:lstStyle/>
        <a:p>
          <a:r>
            <a:rPr lang="en-US" dirty="0"/>
            <a:t>Of participants</a:t>
          </a:r>
        </a:p>
      </dgm:t>
    </dgm:pt>
    <dgm:pt modelId="{B29115CB-4BB4-49F2-BC0F-5DB6572E3757}" type="parTrans" cxnId="{8F268897-4A77-4333-B24E-B990F6C4AB1D}">
      <dgm:prSet/>
      <dgm:spPr/>
      <dgm:t>
        <a:bodyPr/>
        <a:lstStyle/>
        <a:p>
          <a:endParaRPr lang="en-US"/>
        </a:p>
      </dgm:t>
    </dgm:pt>
    <dgm:pt modelId="{53B51AEB-FEB6-436D-AC0A-263CD8217015}" type="sibTrans" cxnId="{8F268897-4A77-4333-B24E-B990F6C4AB1D}">
      <dgm:prSet/>
      <dgm:spPr/>
      <dgm:t>
        <a:bodyPr/>
        <a:lstStyle/>
        <a:p>
          <a:endParaRPr lang="en-US"/>
        </a:p>
      </dgm:t>
    </dgm:pt>
    <dgm:pt modelId="{20AA8419-FC73-4CFF-A9B5-689EB83D5C9B}">
      <dgm:prSet/>
      <dgm:spPr/>
      <dgm:t>
        <a:bodyPr/>
        <a:lstStyle/>
        <a:p>
          <a:r>
            <a:rPr lang="en-US" dirty="0"/>
            <a:t>Of staff/organization</a:t>
          </a:r>
        </a:p>
      </dgm:t>
    </dgm:pt>
    <dgm:pt modelId="{0AA20350-BBE0-4F49-94B8-3CD9ECE95B8D}" type="parTrans" cxnId="{FA85F537-9AB7-4E42-A754-E3A197AB3E83}">
      <dgm:prSet/>
      <dgm:spPr/>
      <dgm:t>
        <a:bodyPr/>
        <a:lstStyle/>
        <a:p>
          <a:endParaRPr lang="en-US"/>
        </a:p>
      </dgm:t>
    </dgm:pt>
    <dgm:pt modelId="{D90742AA-DEC7-44F6-A3E9-9F69B94C1848}" type="sibTrans" cxnId="{FA85F537-9AB7-4E42-A754-E3A197AB3E83}">
      <dgm:prSet/>
      <dgm:spPr/>
      <dgm:t>
        <a:bodyPr/>
        <a:lstStyle/>
        <a:p>
          <a:endParaRPr lang="en-US"/>
        </a:p>
      </dgm:t>
    </dgm:pt>
    <dgm:pt modelId="{3A146856-E8E5-4EAA-B909-479E2B6B193B}">
      <dgm:prSet/>
      <dgm:spPr/>
      <dgm:t>
        <a:bodyPr/>
        <a:lstStyle/>
        <a:p>
          <a:r>
            <a:rPr lang="en-US" dirty="0"/>
            <a:t>Pathways to training &amp; referrals</a:t>
          </a:r>
        </a:p>
      </dgm:t>
    </dgm:pt>
    <dgm:pt modelId="{D38254ED-3255-4DD7-8293-593F849BEAAF}" type="parTrans" cxnId="{71EBF82B-F6C8-4951-95C0-2D0C6F86E6A4}">
      <dgm:prSet/>
      <dgm:spPr/>
      <dgm:t>
        <a:bodyPr/>
        <a:lstStyle/>
        <a:p>
          <a:endParaRPr lang="en-US"/>
        </a:p>
      </dgm:t>
    </dgm:pt>
    <dgm:pt modelId="{0D853886-8606-4BA4-85D6-5FFF806C2C59}" type="sibTrans" cxnId="{71EBF82B-F6C8-4951-95C0-2D0C6F86E6A4}">
      <dgm:prSet phldrT="02" phldr="0"/>
      <dgm:spPr/>
      <dgm:t>
        <a:bodyPr/>
        <a:lstStyle/>
        <a:p>
          <a:r>
            <a:rPr lang="en-US" dirty="0"/>
            <a:t>02</a:t>
          </a:r>
        </a:p>
      </dgm:t>
    </dgm:pt>
    <dgm:pt modelId="{A0FCD544-21D7-4EC4-BF57-56AF6438BBAD}">
      <dgm:prSet/>
      <dgm:spPr/>
      <dgm:t>
        <a:bodyPr/>
        <a:lstStyle/>
        <a:p>
          <a:r>
            <a:rPr lang="en-US" dirty="0"/>
            <a:t>Referrals for participants</a:t>
          </a:r>
        </a:p>
      </dgm:t>
    </dgm:pt>
    <dgm:pt modelId="{9D5E8C09-D3F7-45AE-83E1-11BDCC75DC99}" type="parTrans" cxnId="{92BC0949-61D0-4192-82B3-B061A1C2E974}">
      <dgm:prSet/>
      <dgm:spPr/>
      <dgm:t>
        <a:bodyPr/>
        <a:lstStyle/>
        <a:p>
          <a:endParaRPr lang="en-US"/>
        </a:p>
      </dgm:t>
    </dgm:pt>
    <dgm:pt modelId="{2FC6422C-FFFE-442E-A7B2-3CADE24504CD}" type="sibTrans" cxnId="{92BC0949-61D0-4192-82B3-B061A1C2E974}">
      <dgm:prSet/>
      <dgm:spPr/>
      <dgm:t>
        <a:bodyPr/>
        <a:lstStyle/>
        <a:p>
          <a:endParaRPr lang="en-US"/>
        </a:p>
      </dgm:t>
    </dgm:pt>
    <dgm:pt modelId="{1B56B26A-C9D7-4CB8-9BB8-90F5C442E382}">
      <dgm:prSet/>
      <dgm:spPr/>
      <dgm:t>
        <a:bodyPr/>
        <a:lstStyle/>
        <a:p>
          <a:r>
            <a:rPr lang="en-US" dirty="0"/>
            <a:t>Training for staff/organization</a:t>
          </a:r>
        </a:p>
      </dgm:t>
    </dgm:pt>
    <dgm:pt modelId="{28768BA0-D4EC-4E99-9F74-47558DE2C620}" type="parTrans" cxnId="{95325B9E-C110-4086-8B4B-A632D1442406}">
      <dgm:prSet/>
      <dgm:spPr/>
      <dgm:t>
        <a:bodyPr/>
        <a:lstStyle/>
        <a:p>
          <a:endParaRPr lang="en-US"/>
        </a:p>
      </dgm:t>
    </dgm:pt>
    <dgm:pt modelId="{27B08FFC-A1AC-4207-91D0-71891D5A43D1}" type="sibTrans" cxnId="{95325B9E-C110-4086-8B4B-A632D1442406}">
      <dgm:prSet/>
      <dgm:spPr/>
      <dgm:t>
        <a:bodyPr/>
        <a:lstStyle/>
        <a:p>
          <a:endParaRPr lang="en-US"/>
        </a:p>
      </dgm:t>
    </dgm:pt>
    <dgm:pt modelId="{DDCE24CD-9C4F-9044-8A47-DB43708D5EAD}" type="pres">
      <dgm:prSet presAssocID="{39C88971-7DA4-4EB6-A1CD-5D164C059457}" presName="Name0" presStyleCnt="0">
        <dgm:presLayoutVars>
          <dgm:animLvl val="lvl"/>
          <dgm:resizeHandles val="exact"/>
        </dgm:presLayoutVars>
      </dgm:prSet>
      <dgm:spPr/>
    </dgm:pt>
    <dgm:pt modelId="{BC33B248-CEA8-184A-B3E4-A44A83D37BBE}" type="pres">
      <dgm:prSet presAssocID="{0D660055-D48B-41A9-AADC-B80B72AD8162}" presName="compositeNode" presStyleCnt="0">
        <dgm:presLayoutVars>
          <dgm:bulletEnabled val="1"/>
        </dgm:presLayoutVars>
      </dgm:prSet>
      <dgm:spPr/>
    </dgm:pt>
    <dgm:pt modelId="{931B6AB5-48E1-BC4C-A0CA-CF935103DD79}" type="pres">
      <dgm:prSet presAssocID="{0D660055-D48B-41A9-AADC-B80B72AD8162}" presName="bgRect" presStyleLbl="alignNode1" presStyleIdx="0" presStyleCnt="2"/>
      <dgm:spPr/>
    </dgm:pt>
    <dgm:pt modelId="{24F431DB-73D2-174A-A2DC-A1C348CA4880}" type="pres">
      <dgm:prSet presAssocID="{61558261-CFDD-4EDE-8529-4E9826D9C3D8}" presName="sibTransNodeRect" presStyleLbl="alignNode1" presStyleIdx="0" presStyleCnt="2">
        <dgm:presLayoutVars>
          <dgm:chMax val="0"/>
          <dgm:bulletEnabled val="1"/>
        </dgm:presLayoutVars>
      </dgm:prSet>
      <dgm:spPr/>
    </dgm:pt>
    <dgm:pt modelId="{8F4D5834-0572-C34B-9A97-547508F7F2BA}" type="pres">
      <dgm:prSet presAssocID="{0D660055-D48B-41A9-AADC-B80B72AD8162}" presName="nodeRect" presStyleLbl="alignNode1" presStyleIdx="0" presStyleCnt="2">
        <dgm:presLayoutVars>
          <dgm:bulletEnabled val="1"/>
        </dgm:presLayoutVars>
      </dgm:prSet>
      <dgm:spPr/>
    </dgm:pt>
    <dgm:pt modelId="{209DF39E-0F83-2B41-BCDD-9BB7D99DFB20}" type="pres">
      <dgm:prSet presAssocID="{61558261-CFDD-4EDE-8529-4E9826D9C3D8}" presName="sibTrans" presStyleCnt="0"/>
      <dgm:spPr/>
    </dgm:pt>
    <dgm:pt modelId="{92957489-8F26-FC4D-8BA9-BE047849FD68}" type="pres">
      <dgm:prSet presAssocID="{3A146856-E8E5-4EAA-B909-479E2B6B193B}" presName="compositeNode" presStyleCnt="0">
        <dgm:presLayoutVars>
          <dgm:bulletEnabled val="1"/>
        </dgm:presLayoutVars>
      </dgm:prSet>
      <dgm:spPr/>
    </dgm:pt>
    <dgm:pt modelId="{2C6F7AFA-A7CC-EE48-BAC4-9D87223887F2}" type="pres">
      <dgm:prSet presAssocID="{3A146856-E8E5-4EAA-B909-479E2B6B193B}" presName="bgRect" presStyleLbl="alignNode1" presStyleIdx="1" presStyleCnt="2"/>
      <dgm:spPr/>
    </dgm:pt>
    <dgm:pt modelId="{4CADEB9A-599B-C84A-B951-A243F9B1215B}" type="pres">
      <dgm:prSet presAssocID="{0D853886-8606-4BA4-85D6-5FFF806C2C59}" presName="sibTransNodeRect" presStyleLbl="alignNode1" presStyleIdx="1" presStyleCnt="2">
        <dgm:presLayoutVars>
          <dgm:chMax val="0"/>
          <dgm:bulletEnabled val="1"/>
        </dgm:presLayoutVars>
      </dgm:prSet>
      <dgm:spPr/>
    </dgm:pt>
    <dgm:pt modelId="{9ED7ADF1-8460-654D-94FE-C19075862106}" type="pres">
      <dgm:prSet presAssocID="{3A146856-E8E5-4EAA-B909-479E2B6B193B}" presName="nodeRect" presStyleLbl="alignNode1" presStyleIdx="1" presStyleCnt="2">
        <dgm:presLayoutVars>
          <dgm:bulletEnabled val="1"/>
        </dgm:presLayoutVars>
      </dgm:prSet>
      <dgm:spPr/>
    </dgm:pt>
  </dgm:ptLst>
  <dgm:cxnLst>
    <dgm:cxn modelId="{3B278109-91C0-ED40-98BF-B0B5A975F1DA}" type="presOf" srcId="{39C88971-7DA4-4EB6-A1CD-5D164C059457}" destId="{DDCE24CD-9C4F-9044-8A47-DB43708D5EAD}" srcOrd="0" destOrd="0" presId="urn:microsoft.com/office/officeart/2016/7/layout/LinearBlockProcessNumbered"/>
    <dgm:cxn modelId="{7987160E-27F6-C14E-9BCE-12EBA0C2461B}" type="presOf" srcId="{6BA3CA43-4C0B-44EE-8BC0-8DBB24C53E42}" destId="{8F4D5834-0572-C34B-9A97-547508F7F2BA}" srcOrd="0" destOrd="1" presId="urn:microsoft.com/office/officeart/2016/7/layout/LinearBlockProcessNumbered"/>
    <dgm:cxn modelId="{71EBF82B-F6C8-4951-95C0-2D0C6F86E6A4}" srcId="{39C88971-7DA4-4EB6-A1CD-5D164C059457}" destId="{3A146856-E8E5-4EAA-B909-479E2B6B193B}" srcOrd="1" destOrd="0" parTransId="{D38254ED-3255-4DD7-8293-593F849BEAAF}" sibTransId="{0D853886-8606-4BA4-85D6-5FFF806C2C59}"/>
    <dgm:cxn modelId="{8C0EEE31-62A0-4D4C-BD67-9310FC5B6D3F}" type="presOf" srcId="{0D853886-8606-4BA4-85D6-5FFF806C2C59}" destId="{4CADEB9A-599B-C84A-B951-A243F9B1215B}" srcOrd="0" destOrd="0" presId="urn:microsoft.com/office/officeart/2016/7/layout/LinearBlockProcessNumbered"/>
    <dgm:cxn modelId="{44245733-A09A-644A-AED5-758549CA2994}" type="presOf" srcId="{61558261-CFDD-4EDE-8529-4E9826D9C3D8}" destId="{24F431DB-73D2-174A-A2DC-A1C348CA4880}" srcOrd="0" destOrd="0" presId="urn:microsoft.com/office/officeart/2016/7/layout/LinearBlockProcessNumbered"/>
    <dgm:cxn modelId="{FA85F537-9AB7-4E42-A754-E3A197AB3E83}" srcId="{0D660055-D48B-41A9-AADC-B80B72AD8162}" destId="{20AA8419-FC73-4CFF-A9B5-689EB83D5C9B}" srcOrd="1" destOrd="0" parTransId="{0AA20350-BBE0-4F49-94B8-3CD9ECE95B8D}" sibTransId="{D90742AA-DEC7-44F6-A3E9-9F69B94C1848}"/>
    <dgm:cxn modelId="{92BC0949-61D0-4192-82B3-B061A1C2E974}" srcId="{3A146856-E8E5-4EAA-B909-479E2B6B193B}" destId="{A0FCD544-21D7-4EC4-BF57-56AF6438BBAD}" srcOrd="0" destOrd="0" parTransId="{9D5E8C09-D3F7-45AE-83E1-11BDCC75DC99}" sibTransId="{2FC6422C-FFFE-442E-A7B2-3CADE24504CD}"/>
    <dgm:cxn modelId="{7DE8DC4D-AF41-B540-B4BA-0FB9C52E6182}" type="presOf" srcId="{0D660055-D48B-41A9-AADC-B80B72AD8162}" destId="{931B6AB5-48E1-BC4C-A0CA-CF935103DD79}" srcOrd="0" destOrd="0" presId="urn:microsoft.com/office/officeart/2016/7/layout/LinearBlockProcessNumbered"/>
    <dgm:cxn modelId="{8F268897-4A77-4333-B24E-B990F6C4AB1D}" srcId="{0D660055-D48B-41A9-AADC-B80B72AD8162}" destId="{6BA3CA43-4C0B-44EE-8BC0-8DBB24C53E42}" srcOrd="0" destOrd="0" parTransId="{B29115CB-4BB4-49F2-BC0F-5DB6572E3757}" sibTransId="{53B51AEB-FEB6-436D-AC0A-263CD8217015}"/>
    <dgm:cxn modelId="{2C5ABF9A-4065-4A4C-9ED6-4060BB8DDEA7}" type="presOf" srcId="{A0FCD544-21D7-4EC4-BF57-56AF6438BBAD}" destId="{9ED7ADF1-8460-654D-94FE-C19075862106}" srcOrd="0" destOrd="1" presId="urn:microsoft.com/office/officeart/2016/7/layout/LinearBlockProcessNumbered"/>
    <dgm:cxn modelId="{95325B9E-C110-4086-8B4B-A632D1442406}" srcId="{3A146856-E8E5-4EAA-B909-479E2B6B193B}" destId="{1B56B26A-C9D7-4CB8-9BB8-90F5C442E382}" srcOrd="1" destOrd="0" parTransId="{28768BA0-D4EC-4E99-9F74-47558DE2C620}" sibTransId="{27B08FFC-A1AC-4207-91D0-71891D5A43D1}"/>
    <dgm:cxn modelId="{529874BE-E58C-4B1C-BF29-420E9000BBCA}" srcId="{39C88971-7DA4-4EB6-A1CD-5D164C059457}" destId="{0D660055-D48B-41A9-AADC-B80B72AD8162}" srcOrd="0" destOrd="0" parTransId="{441B12E2-5398-41D4-BDCF-B397CC239C0A}" sibTransId="{61558261-CFDD-4EDE-8529-4E9826D9C3D8}"/>
    <dgm:cxn modelId="{55101AC6-9A61-444A-B7D2-331A9BB322A2}" type="presOf" srcId="{1B56B26A-C9D7-4CB8-9BB8-90F5C442E382}" destId="{9ED7ADF1-8460-654D-94FE-C19075862106}" srcOrd="0" destOrd="2" presId="urn:microsoft.com/office/officeart/2016/7/layout/LinearBlockProcessNumbered"/>
    <dgm:cxn modelId="{DB623EC7-1A45-3F45-AD6A-23E513C57E0C}" type="presOf" srcId="{20AA8419-FC73-4CFF-A9B5-689EB83D5C9B}" destId="{8F4D5834-0572-C34B-9A97-547508F7F2BA}" srcOrd="0" destOrd="2" presId="urn:microsoft.com/office/officeart/2016/7/layout/LinearBlockProcessNumbered"/>
    <dgm:cxn modelId="{847090CA-0D3C-2C46-88F4-482433ECDAAF}" type="presOf" srcId="{0D660055-D48B-41A9-AADC-B80B72AD8162}" destId="{8F4D5834-0572-C34B-9A97-547508F7F2BA}" srcOrd="1" destOrd="0" presId="urn:microsoft.com/office/officeart/2016/7/layout/LinearBlockProcessNumbered"/>
    <dgm:cxn modelId="{64F1C8D2-246E-624B-8D05-3C9CB4DFC37A}" type="presOf" srcId="{3A146856-E8E5-4EAA-B909-479E2B6B193B}" destId="{2C6F7AFA-A7CC-EE48-BAC4-9D87223887F2}" srcOrd="0" destOrd="0" presId="urn:microsoft.com/office/officeart/2016/7/layout/LinearBlockProcessNumbered"/>
    <dgm:cxn modelId="{3AF7A7FC-DE61-0D49-A824-D5A2706163DD}" type="presOf" srcId="{3A146856-E8E5-4EAA-B909-479E2B6B193B}" destId="{9ED7ADF1-8460-654D-94FE-C19075862106}" srcOrd="1" destOrd="0" presId="urn:microsoft.com/office/officeart/2016/7/layout/LinearBlockProcessNumbered"/>
    <dgm:cxn modelId="{520AF508-1BD4-A240-A213-D082171025F4}" type="presParOf" srcId="{DDCE24CD-9C4F-9044-8A47-DB43708D5EAD}" destId="{BC33B248-CEA8-184A-B3E4-A44A83D37BBE}" srcOrd="0" destOrd="0" presId="urn:microsoft.com/office/officeart/2016/7/layout/LinearBlockProcessNumbered"/>
    <dgm:cxn modelId="{B2CDDF5B-13DC-3B45-ADAA-D88577371F93}" type="presParOf" srcId="{BC33B248-CEA8-184A-B3E4-A44A83D37BBE}" destId="{931B6AB5-48E1-BC4C-A0CA-CF935103DD79}" srcOrd="0" destOrd="0" presId="urn:microsoft.com/office/officeart/2016/7/layout/LinearBlockProcessNumbered"/>
    <dgm:cxn modelId="{AA3DA10F-B927-2F48-99F9-1E11EE8E9C41}" type="presParOf" srcId="{BC33B248-CEA8-184A-B3E4-A44A83D37BBE}" destId="{24F431DB-73D2-174A-A2DC-A1C348CA4880}" srcOrd="1" destOrd="0" presId="urn:microsoft.com/office/officeart/2016/7/layout/LinearBlockProcessNumbered"/>
    <dgm:cxn modelId="{A260CE5D-70EE-C646-BA3F-F092CBB06657}" type="presParOf" srcId="{BC33B248-CEA8-184A-B3E4-A44A83D37BBE}" destId="{8F4D5834-0572-C34B-9A97-547508F7F2BA}" srcOrd="2" destOrd="0" presId="urn:microsoft.com/office/officeart/2016/7/layout/LinearBlockProcessNumbered"/>
    <dgm:cxn modelId="{DE2DFC33-A4B8-674F-858E-EF371401A4C0}" type="presParOf" srcId="{DDCE24CD-9C4F-9044-8A47-DB43708D5EAD}" destId="{209DF39E-0F83-2B41-BCDD-9BB7D99DFB20}" srcOrd="1" destOrd="0" presId="urn:microsoft.com/office/officeart/2016/7/layout/LinearBlockProcessNumbered"/>
    <dgm:cxn modelId="{52E3D495-2D5A-F249-9F87-A0A32552CCDE}" type="presParOf" srcId="{DDCE24CD-9C4F-9044-8A47-DB43708D5EAD}" destId="{92957489-8F26-FC4D-8BA9-BE047849FD68}" srcOrd="2" destOrd="0" presId="urn:microsoft.com/office/officeart/2016/7/layout/LinearBlockProcessNumbered"/>
    <dgm:cxn modelId="{73B6A663-F2D1-1049-A328-2CF271D64AF5}" type="presParOf" srcId="{92957489-8F26-FC4D-8BA9-BE047849FD68}" destId="{2C6F7AFA-A7CC-EE48-BAC4-9D87223887F2}" srcOrd="0" destOrd="0" presId="urn:microsoft.com/office/officeart/2016/7/layout/LinearBlockProcessNumbered"/>
    <dgm:cxn modelId="{2354423F-9DCE-474F-9089-71ECE7807DAF}" type="presParOf" srcId="{92957489-8F26-FC4D-8BA9-BE047849FD68}" destId="{4CADEB9A-599B-C84A-B951-A243F9B1215B}" srcOrd="1" destOrd="0" presId="urn:microsoft.com/office/officeart/2016/7/layout/LinearBlockProcessNumbered"/>
    <dgm:cxn modelId="{F0AEAEFE-96FC-AD48-B0EC-0571B35CDFB1}" type="presParOf" srcId="{92957489-8F26-FC4D-8BA9-BE047849FD68}" destId="{9ED7ADF1-8460-654D-94FE-C19075862106}"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C88971-7DA4-4EB6-A1CD-5D164C059457}"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0D660055-D48B-41A9-AADC-B80B72AD8162}">
      <dgm:prSet/>
      <dgm:spPr/>
      <dgm:t>
        <a:bodyPr/>
        <a:lstStyle/>
        <a:p>
          <a:r>
            <a:rPr lang="en-US" dirty="0"/>
            <a:t>Screen children for trauma exposure/symptoms:</a:t>
          </a:r>
        </a:p>
      </dgm:t>
    </dgm:pt>
    <dgm:pt modelId="{441B12E2-5398-41D4-BDCF-B397CC239C0A}" type="parTrans" cxnId="{529874BE-E58C-4B1C-BF29-420E9000BBCA}">
      <dgm:prSet/>
      <dgm:spPr/>
      <dgm:t>
        <a:bodyPr/>
        <a:lstStyle/>
        <a:p>
          <a:endParaRPr lang="en-US"/>
        </a:p>
      </dgm:t>
    </dgm:pt>
    <dgm:pt modelId="{61558261-CFDD-4EDE-8529-4E9826D9C3D8}" type="sibTrans" cxnId="{529874BE-E58C-4B1C-BF29-420E9000BBCA}">
      <dgm:prSet phldrT="01" phldr="0"/>
      <dgm:spPr/>
      <dgm:t>
        <a:bodyPr/>
        <a:lstStyle/>
        <a:p>
          <a:r>
            <a:rPr lang="en-US" dirty="0"/>
            <a:t>03</a:t>
          </a:r>
        </a:p>
      </dgm:t>
    </dgm:pt>
    <dgm:pt modelId="{6BA3CA43-4C0B-44EE-8BC0-8DBB24C53E42}">
      <dgm:prSet/>
      <dgm:spPr/>
      <dgm:t>
        <a:bodyPr/>
        <a:lstStyle/>
        <a:p>
          <a:r>
            <a:rPr lang="en-US" dirty="0"/>
            <a:t>NCTSN Trauma-Screening Checklist (0-18)</a:t>
          </a:r>
        </a:p>
      </dgm:t>
    </dgm:pt>
    <dgm:pt modelId="{B29115CB-4BB4-49F2-BC0F-5DB6572E3757}" type="parTrans" cxnId="{8F268897-4A77-4333-B24E-B990F6C4AB1D}">
      <dgm:prSet/>
      <dgm:spPr/>
      <dgm:t>
        <a:bodyPr/>
        <a:lstStyle/>
        <a:p>
          <a:endParaRPr lang="en-US"/>
        </a:p>
      </dgm:t>
    </dgm:pt>
    <dgm:pt modelId="{53B51AEB-FEB6-436D-AC0A-263CD8217015}" type="sibTrans" cxnId="{8F268897-4A77-4333-B24E-B990F6C4AB1D}">
      <dgm:prSet/>
      <dgm:spPr/>
      <dgm:t>
        <a:bodyPr/>
        <a:lstStyle/>
        <a:p>
          <a:endParaRPr lang="en-US"/>
        </a:p>
      </dgm:t>
    </dgm:pt>
    <dgm:pt modelId="{20AA8419-FC73-4CFF-A9B5-689EB83D5C9B}">
      <dgm:prSet/>
      <dgm:spPr/>
      <dgm:t>
        <a:bodyPr/>
        <a:lstStyle/>
        <a:p>
          <a:endParaRPr lang="en-US" dirty="0"/>
        </a:p>
      </dgm:t>
    </dgm:pt>
    <dgm:pt modelId="{0AA20350-BBE0-4F49-94B8-3CD9ECE95B8D}" type="parTrans" cxnId="{FA85F537-9AB7-4E42-A754-E3A197AB3E83}">
      <dgm:prSet/>
      <dgm:spPr/>
      <dgm:t>
        <a:bodyPr/>
        <a:lstStyle/>
        <a:p>
          <a:endParaRPr lang="en-US"/>
        </a:p>
      </dgm:t>
    </dgm:pt>
    <dgm:pt modelId="{D90742AA-DEC7-44F6-A3E9-9F69B94C1848}" type="sibTrans" cxnId="{FA85F537-9AB7-4E42-A754-E3A197AB3E83}">
      <dgm:prSet/>
      <dgm:spPr/>
      <dgm:t>
        <a:bodyPr/>
        <a:lstStyle/>
        <a:p>
          <a:endParaRPr lang="en-US"/>
        </a:p>
      </dgm:t>
    </dgm:pt>
    <dgm:pt modelId="{3A146856-E8E5-4EAA-B909-479E2B6B193B}">
      <dgm:prSet/>
      <dgm:spPr/>
      <dgm:t>
        <a:bodyPr/>
        <a:lstStyle/>
        <a:p>
          <a:r>
            <a:rPr lang="en-US" dirty="0"/>
            <a:t>Screening the Agency: </a:t>
          </a:r>
        </a:p>
      </dgm:t>
    </dgm:pt>
    <dgm:pt modelId="{D38254ED-3255-4DD7-8293-593F849BEAAF}" type="parTrans" cxnId="{71EBF82B-F6C8-4951-95C0-2D0C6F86E6A4}">
      <dgm:prSet/>
      <dgm:spPr/>
      <dgm:t>
        <a:bodyPr/>
        <a:lstStyle/>
        <a:p>
          <a:endParaRPr lang="en-US"/>
        </a:p>
      </dgm:t>
    </dgm:pt>
    <dgm:pt modelId="{0D853886-8606-4BA4-85D6-5FFF806C2C59}" type="sibTrans" cxnId="{71EBF82B-F6C8-4951-95C0-2D0C6F86E6A4}">
      <dgm:prSet phldrT="02" phldr="0"/>
      <dgm:spPr/>
      <dgm:t>
        <a:bodyPr/>
        <a:lstStyle/>
        <a:p>
          <a:r>
            <a:rPr lang="en-US" dirty="0"/>
            <a:t>04</a:t>
          </a:r>
        </a:p>
      </dgm:t>
    </dgm:pt>
    <dgm:pt modelId="{A0FCD544-21D7-4EC4-BF57-56AF6438BBAD}">
      <dgm:prSet/>
      <dgm:spPr/>
      <dgm:t>
        <a:bodyPr/>
        <a:lstStyle/>
        <a:p>
          <a:r>
            <a:rPr lang="en-US" dirty="0"/>
            <a:t>Agency Self-Assessment for Trauma-Informed Care</a:t>
          </a:r>
        </a:p>
      </dgm:t>
    </dgm:pt>
    <dgm:pt modelId="{9D5E8C09-D3F7-45AE-83E1-11BDCC75DC99}" type="parTrans" cxnId="{92BC0949-61D0-4192-82B3-B061A1C2E974}">
      <dgm:prSet/>
      <dgm:spPr/>
      <dgm:t>
        <a:bodyPr/>
        <a:lstStyle/>
        <a:p>
          <a:endParaRPr lang="en-US"/>
        </a:p>
      </dgm:t>
    </dgm:pt>
    <dgm:pt modelId="{2FC6422C-FFFE-442E-A7B2-3CADE24504CD}" type="sibTrans" cxnId="{92BC0949-61D0-4192-82B3-B061A1C2E974}">
      <dgm:prSet/>
      <dgm:spPr/>
      <dgm:t>
        <a:bodyPr/>
        <a:lstStyle/>
        <a:p>
          <a:endParaRPr lang="en-US"/>
        </a:p>
      </dgm:t>
    </dgm:pt>
    <dgm:pt modelId="{1B56B26A-C9D7-4CB8-9BB8-90F5C442E382}">
      <dgm:prSet/>
      <dgm:spPr/>
      <dgm:t>
        <a:bodyPr/>
        <a:lstStyle/>
        <a:p>
          <a:endParaRPr lang="en-US" dirty="0"/>
        </a:p>
      </dgm:t>
    </dgm:pt>
    <dgm:pt modelId="{28768BA0-D4EC-4E99-9F74-47558DE2C620}" type="parTrans" cxnId="{95325B9E-C110-4086-8B4B-A632D1442406}">
      <dgm:prSet/>
      <dgm:spPr/>
      <dgm:t>
        <a:bodyPr/>
        <a:lstStyle/>
        <a:p>
          <a:endParaRPr lang="en-US"/>
        </a:p>
      </dgm:t>
    </dgm:pt>
    <dgm:pt modelId="{27B08FFC-A1AC-4207-91D0-71891D5A43D1}" type="sibTrans" cxnId="{95325B9E-C110-4086-8B4B-A632D1442406}">
      <dgm:prSet/>
      <dgm:spPr/>
      <dgm:t>
        <a:bodyPr/>
        <a:lstStyle/>
        <a:p>
          <a:endParaRPr lang="en-US"/>
        </a:p>
      </dgm:t>
    </dgm:pt>
    <dgm:pt modelId="{6F63A03B-A270-8D40-83AE-E1D1DEAB7CD4}">
      <dgm:prSet/>
      <dgm:spPr/>
      <dgm:t>
        <a:bodyPr/>
        <a:lstStyle/>
        <a:p>
          <a:r>
            <a:rPr lang="en-US" dirty="0"/>
            <a:t>See table of screening instruments</a:t>
          </a:r>
        </a:p>
      </dgm:t>
    </dgm:pt>
    <dgm:pt modelId="{23B48CB4-95B2-7741-981D-D8D31BC53F6E}" type="parTrans" cxnId="{7C445191-FE67-F14F-8CAE-E93043F549F2}">
      <dgm:prSet/>
      <dgm:spPr/>
      <dgm:t>
        <a:bodyPr/>
        <a:lstStyle/>
        <a:p>
          <a:endParaRPr lang="en-GB"/>
        </a:p>
      </dgm:t>
    </dgm:pt>
    <dgm:pt modelId="{8F4FC2BF-7371-2647-9E75-09BEC9A8F3BA}" type="sibTrans" cxnId="{7C445191-FE67-F14F-8CAE-E93043F549F2}">
      <dgm:prSet/>
      <dgm:spPr/>
      <dgm:t>
        <a:bodyPr/>
        <a:lstStyle/>
        <a:p>
          <a:endParaRPr lang="en-GB"/>
        </a:p>
      </dgm:t>
    </dgm:pt>
    <dgm:pt modelId="{DDCE24CD-9C4F-9044-8A47-DB43708D5EAD}" type="pres">
      <dgm:prSet presAssocID="{39C88971-7DA4-4EB6-A1CD-5D164C059457}" presName="Name0" presStyleCnt="0">
        <dgm:presLayoutVars>
          <dgm:animLvl val="lvl"/>
          <dgm:resizeHandles val="exact"/>
        </dgm:presLayoutVars>
      </dgm:prSet>
      <dgm:spPr/>
    </dgm:pt>
    <dgm:pt modelId="{BC33B248-CEA8-184A-B3E4-A44A83D37BBE}" type="pres">
      <dgm:prSet presAssocID="{0D660055-D48B-41A9-AADC-B80B72AD8162}" presName="compositeNode" presStyleCnt="0">
        <dgm:presLayoutVars>
          <dgm:bulletEnabled val="1"/>
        </dgm:presLayoutVars>
      </dgm:prSet>
      <dgm:spPr/>
    </dgm:pt>
    <dgm:pt modelId="{931B6AB5-48E1-BC4C-A0CA-CF935103DD79}" type="pres">
      <dgm:prSet presAssocID="{0D660055-D48B-41A9-AADC-B80B72AD8162}" presName="bgRect" presStyleLbl="alignNode1" presStyleIdx="0" presStyleCnt="2"/>
      <dgm:spPr/>
    </dgm:pt>
    <dgm:pt modelId="{24F431DB-73D2-174A-A2DC-A1C348CA4880}" type="pres">
      <dgm:prSet presAssocID="{61558261-CFDD-4EDE-8529-4E9826D9C3D8}" presName="sibTransNodeRect" presStyleLbl="alignNode1" presStyleIdx="0" presStyleCnt="2">
        <dgm:presLayoutVars>
          <dgm:chMax val="0"/>
          <dgm:bulletEnabled val="1"/>
        </dgm:presLayoutVars>
      </dgm:prSet>
      <dgm:spPr/>
    </dgm:pt>
    <dgm:pt modelId="{8F4D5834-0572-C34B-9A97-547508F7F2BA}" type="pres">
      <dgm:prSet presAssocID="{0D660055-D48B-41A9-AADC-B80B72AD8162}" presName="nodeRect" presStyleLbl="alignNode1" presStyleIdx="0" presStyleCnt="2">
        <dgm:presLayoutVars>
          <dgm:bulletEnabled val="1"/>
        </dgm:presLayoutVars>
      </dgm:prSet>
      <dgm:spPr/>
    </dgm:pt>
    <dgm:pt modelId="{209DF39E-0F83-2B41-BCDD-9BB7D99DFB20}" type="pres">
      <dgm:prSet presAssocID="{61558261-CFDD-4EDE-8529-4E9826D9C3D8}" presName="sibTrans" presStyleCnt="0"/>
      <dgm:spPr/>
    </dgm:pt>
    <dgm:pt modelId="{92957489-8F26-FC4D-8BA9-BE047849FD68}" type="pres">
      <dgm:prSet presAssocID="{3A146856-E8E5-4EAA-B909-479E2B6B193B}" presName="compositeNode" presStyleCnt="0">
        <dgm:presLayoutVars>
          <dgm:bulletEnabled val="1"/>
        </dgm:presLayoutVars>
      </dgm:prSet>
      <dgm:spPr/>
    </dgm:pt>
    <dgm:pt modelId="{2C6F7AFA-A7CC-EE48-BAC4-9D87223887F2}" type="pres">
      <dgm:prSet presAssocID="{3A146856-E8E5-4EAA-B909-479E2B6B193B}" presName="bgRect" presStyleLbl="alignNode1" presStyleIdx="1" presStyleCnt="2"/>
      <dgm:spPr/>
    </dgm:pt>
    <dgm:pt modelId="{4CADEB9A-599B-C84A-B951-A243F9B1215B}" type="pres">
      <dgm:prSet presAssocID="{0D853886-8606-4BA4-85D6-5FFF806C2C59}" presName="sibTransNodeRect" presStyleLbl="alignNode1" presStyleIdx="1" presStyleCnt="2">
        <dgm:presLayoutVars>
          <dgm:chMax val="0"/>
          <dgm:bulletEnabled val="1"/>
        </dgm:presLayoutVars>
      </dgm:prSet>
      <dgm:spPr/>
    </dgm:pt>
    <dgm:pt modelId="{9ED7ADF1-8460-654D-94FE-C19075862106}" type="pres">
      <dgm:prSet presAssocID="{3A146856-E8E5-4EAA-B909-479E2B6B193B}" presName="nodeRect" presStyleLbl="alignNode1" presStyleIdx="1" presStyleCnt="2">
        <dgm:presLayoutVars>
          <dgm:bulletEnabled val="1"/>
        </dgm:presLayoutVars>
      </dgm:prSet>
      <dgm:spPr/>
    </dgm:pt>
  </dgm:ptLst>
  <dgm:cxnLst>
    <dgm:cxn modelId="{71EBF82B-F6C8-4951-95C0-2D0C6F86E6A4}" srcId="{39C88971-7DA4-4EB6-A1CD-5D164C059457}" destId="{3A146856-E8E5-4EAA-B909-479E2B6B193B}" srcOrd="1" destOrd="0" parTransId="{D38254ED-3255-4DD7-8293-593F849BEAAF}" sibTransId="{0D853886-8606-4BA4-85D6-5FFF806C2C59}"/>
    <dgm:cxn modelId="{7E0CA636-A5B5-3642-9618-89889A4DE8D5}" type="presOf" srcId="{1B56B26A-C9D7-4CB8-9BB8-90F5C442E382}" destId="{9ED7ADF1-8460-654D-94FE-C19075862106}" srcOrd="0" destOrd="2" presId="urn:microsoft.com/office/officeart/2016/7/layout/LinearBlockProcessNumbered"/>
    <dgm:cxn modelId="{FA85F537-9AB7-4E42-A754-E3A197AB3E83}" srcId="{0D660055-D48B-41A9-AADC-B80B72AD8162}" destId="{20AA8419-FC73-4CFF-A9B5-689EB83D5C9B}" srcOrd="2" destOrd="0" parTransId="{0AA20350-BBE0-4F49-94B8-3CD9ECE95B8D}" sibTransId="{D90742AA-DEC7-44F6-A3E9-9F69B94C1848}"/>
    <dgm:cxn modelId="{40653467-74DB-F945-9A3F-2A0662000956}" type="presOf" srcId="{20AA8419-FC73-4CFF-A9B5-689EB83D5C9B}" destId="{8F4D5834-0572-C34B-9A97-547508F7F2BA}" srcOrd="0" destOrd="3" presId="urn:microsoft.com/office/officeart/2016/7/layout/LinearBlockProcessNumbered"/>
    <dgm:cxn modelId="{2DA8DA67-4F1E-C14C-A501-86CB66B24FFD}" type="presOf" srcId="{0D660055-D48B-41A9-AADC-B80B72AD8162}" destId="{8F4D5834-0572-C34B-9A97-547508F7F2BA}" srcOrd="1" destOrd="0" presId="urn:microsoft.com/office/officeart/2016/7/layout/LinearBlockProcessNumbered"/>
    <dgm:cxn modelId="{B083C448-EBD1-9A47-B36C-5552FFDB253B}" type="presOf" srcId="{3A146856-E8E5-4EAA-B909-479E2B6B193B}" destId="{2C6F7AFA-A7CC-EE48-BAC4-9D87223887F2}" srcOrd="0" destOrd="0" presId="urn:microsoft.com/office/officeart/2016/7/layout/LinearBlockProcessNumbered"/>
    <dgm:cxn modelId="{92BC0949-61D0-4192-82B3-B061A1C2E974}" srcId="{3A146856-E8E5-4EAA-B909-479E2B6B193B}" destId="{A0FCD544-21D7-4EC4-BF57-56AF6438BBAD}" srcOrd="0" destOrd="0" parTransId="{9D5E8C09-D3F7-45AE-83E1-11BDCC75DC99}" sibTransId="{2FC6422C-FFFE-442E-A7B2-3CADE24504CD}"/>
    <dgm:cxn modelId="{50CCD45A-2F52-2243-8252-B9B93E14A386}" type="presOf" srcId="{0D660055-D48B-41A9-AADC-B80B72AD8162}" destId="{931B6AB5-48E1-BC4C-A0CA-CF935103DD79}" srcOrd="0" destOrd="0" presId="urn:microsoft.com/office/officeart/2016/7/layout/LinearBlockProcessNumbered"/>
    <dgm:cxn modelId="{AF059187-45EB-CA43-BBBB-A02B7C1297B9}" type="presOf" srcId="{39C88971-7DA4-4EB6-A1CD-5D164C059457}" destId="{DDCE24CD-9C4F-9044-8A47-DB43708D5EAD}" srcOrd="0" destOrd="0" presId="urn:microsoft.com/office/officeart/2016/7/layout/LinearBlockProcessNumbered"/>
    <dgm:cxn modelId="{84A25C90-94F8-8D49-A6B4-CB8D298198AE}" type="presOf" srcId="{0D853886-8606-4BA4-85D6-5FFF806C2C59}" destId="{4CADEB9A-599B-C84A-B951-A243F9B1215B}" srcOrd="0" destOrd="0" presId="urn:microsoft.com/office/officeart/2016/7/layout/LinearBlockProcessNumbered"/>
    <dgm:cxn modelId="{7C445191-FE67-F14F-8CAE-E93043F549F2}" srcId="{0D660055-D48B-41A9-AADC-B80B72AD8162}" destId="{6F63A03B-A270-8D40-83AE-E1D1DEAB7CD4}" srcOrd="1" destOrd="0" parTransId="{23B48CB4-95B2-7741-981D-D8D31BC53F6E}" sibTransId="{8F4FC2BF-7371-2647-9E75-09BEC9A8F3BA}"/>
    <dgm:cxn modelId="{8F268897-4A77-4333-B24E-B990F6C4AB1D}" srcId="{0D660055-D48B-41A9-AADC-B80B72AD8162}" destId="{6BA3CA43-4C0B-44EE-8BC0-8DBB24C53E42}" srcOrd="0" destOrd="0" parTransId="{B29115CB-4BB4-49F2-BC0F-5DB6572E3757}" sibTransId="{53B51AEB-FEB6-436D-AC0A-263CD8217015}"/>
    <dgm:cxn modelId="{95325B9E-C110-4086-8B4B-A632D1442406}" srcId="{3A146856-E8E5-4EAA-B909-479E2B6B193B}" destId="{1B56B26A-C9D7-4CB8-9BB8-90F5C442E382}" srcOrd="1" destOrd="0" parTransId="{28768BA0-D4EC-4E99-9F74-47558DE2C620}" sibTransId="{27B08FFC-A1AC-4207-91D0-71891D5A43D1}"/>
    <dgm:cxn modelId="{529874BE-E58C-4B1C-BF29-420E9000BBCA}" srcId="{39C88971-7DA4-4EB6-A1CD-5D164C059457}" destId="{0D660055-D48B-41A9-AADC-B80B72AD8162}" srcOrd="0" destOrd="0" parTransId="{441B12E2-5398-41D4-BDCF-B397CC239C0A}" sibTransId="{61558261-CFDD-4EDE-8529-4E9826D9C3D8}"/>
    <dgm:cxn modelId="{C49C39CE-26BA-4041-8669-7E5A8FF1079F}" type="presOf" srcId="{3A146856-E8E5-4EAA-B909-479E2B6B193B}" destId="{9ED7ADF1-8460-654D-94FE-C19075862106}" srcOrd="1" destOrd="0" presId="urn:microsoft.com/office/officeart/2016/7/layout/LinearBlockProcessNumbered"/>
    <dgm:cxn modelId="{275907E1-FD26-8447-AA92-12D3E5C45C0B}" type="presOf" srcId="{61558261-CFDD-4EDE-8529-4E9826D9C3D8}" destId="{24F431DB-73D2-174A-A2DC-A1C348CA4880}" srcOrd="0" destOrd="0" presId="urn:microsoft.com/office/officeart/2016/7/layout/LinearBlockProcessNumbered"/>
    <dgm:cxn modelId="{1273C2E2-9206-D54A-B618-5D0D6EA897B0}" type="presOf" srcId="{6F63A03B-A270-8D40-83AE-E1D1DEAB7CD4}" destId="{8F4D5834-0572-C34B-9A97-547508F7F2BA}" srcOrd="0" destOrd="2" presId="urn:microsoft.com/office/officeart/2016/7/layout/LinearBlockProcessNumbered"/>
    <dgm:cxn modelId="{850CB3EF-6237-4842-B91D-9086260781F9}" type="presOf" srcId="{A0FCD544-21D7-4EC4-BF57-56AF6438BBAD}" destId="{9ED7ADF1-8460-654D-94FE-C19075862106}" srcOrd="0" destOrd="1" presId="urn:microsoft.com/office/officeart/2016/7/layout/LinearBlockProcessNumbered"/>
    <dgm:cxn modelId="{2C6FA5F8-1E41-7442-93CF-392E6BD806BE}" type="presOf" srcId="{6BA3CA43-4C0B-44EE-8BC0-8DBB24C53E42}" destId="{8F4D5834-0572-C34B-9A97-547508F7F2BA}" srcOrd="0" destOrd="1" presId="urn:microsoft.com/office/officeart/2016/7/layout/LinearBlockProcessNumbered"/>
    <dgm:cxn modelId="{DAE83A7A-0773-BE4E-A53B-A957724C9958}" type="presParOf" srcId="{DDCE24CD-9C4F-9044-8A47-DB43708D5EAD}" destId="{BC33B248-CEA8-184A-B3E4-A44A83D37BBE}" srcOrd="0" destOrd="0" presId="urn:microsoft.com/office/officeart/2016/7/layout/LinearBlockProcessNumbered"/>
    <dgm:cxn modelId="{07E053D1-067A-5B44-A58B-ED531F0F4147}" type="presParOf" srcId="{BC33B248-CEA8-184A-B3E4-A44A83D37BBE}" destId="{931B6AB5-48E1-BC4C-A0CA-CF935103DD79}" srcOrd="0" destOrd="0" presId="urn:microsoft.com/office/officeart/2016/7/layout/LinearBlockProcessNumbered"/>
    <dgm:cxn modelId="{EEF4C6BB-D42D-1D4F-954A-34290B3D97D7}" type="presParOf" srcId="{BC33B248-CEA8-184A-B3E4-A44A83D37BBE}" destId="{24F431DB-73D2-174A-A2DC-A1C348CA4880}" srcOrd="1" destOrd="0" presId="urn:microsoft.com/office/officeart/2016/7/layout/LinearBlockProcessNumbered"/>
    <dgm:cxn modelId="{C563287F-8D10-2E49-9D0A-57B522424BF8}" type="presParOf" srcId="{BC33B248-CEA8-184A-B3E4-A44A83D37BBE}" destId="{8F4D5834-0572-C34B-9A97-547508F7F2BA}" srcOrd="2" destOrd="0" presId="urn:microsoft.com/office/officeart/2016/7/layout/LinearBlockProcessNumbered"/>
    <dgm:cxn modelId="{C23B50EF-B8B7-7F45-9BE0-70B3CD6295D9}" type="presParOf" srcId="{DDCE24CD-9C4F-9044-8A47-DB43708D5EAD}" destId="{209DF39E-0F83-2B41-BCDD-9BB7D99DFB20}" srcOrd="1" destOrd="0" presId="urn:microsoft.com/office/officeart/2016/7/layout/LinearBlockProcessNumbered"/>
    <dgm:cxn modelId="{EAE359DA-D141-A24F-A954-4CF9A89CD4CF}" type="presParOf" srcId="{DDCE24CD-9C4F-9044-8A47-DB43708D5EAD}" destId="{92957489-8F26-FC4D-8BA9-BE047849FD68}" srcOrd="2" destOrd="0" presId="urn:microsoft.com/office/officeart/2016/7/layout/LinearBlockProcessNumbered"/>
    <dgm:cxn modelId="{43340D69-D8BB-0E43-B7B2-B4AD6F6542D9}" type="presParOf" srcId="{92957489-8F26-FC4D-8BA9-BE047849FD68}" destId="{2C6F7AFA-A7CC-EE48-BAC4-9D87223887F2}" srcOrd="0" destOrd="0" presId="urn:microsoft.com/office/officeart/2016/7/layout/LinearBlockProcessNumbered"/>
    <dgm:cxn modelId="{193D96F4-DD0E-614A-873B-80CF0883872C}" type="presParOf" srcId="{92957489-8F26-FC4D-8BA9-BE047849FD68}" destId="{4CADEB9A-599B-C84A-B951-A243F9B1215B}" srcOrd="1" destOrd="0" presId="urn:microsoft.com/office/officeart/2016/7/layout/LinearBlockProcessNumbered"/>
    <dgm:cxn modelId="{C763DABC-65AD-4048-8ECE-019C230C2AFE}" type="presParOf" srcId="{92957489-8F26-FC4D-8BA9-BE047849FD68}" destId="{9ED7ADF1-8460-654D-94FE-C19075862106}"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0DB622-B7F9-4F74-9FBA-6B62891D4D9B}" type="doc">
      <dgm:prSet loTypeId="urn:microsoft.com/office/officeart/2016/7/layout/LinearBlockProcessNumbered" loCatId="process" qsTypeId="urn:microsoft.com/office/officeart/2005/8/quickstyle/simple4" qsCatId="simple" csTypeId="urn:microsoft.com/office/officeart/2005/8/colors/colorful1" csCatId="colorful" phldr="1"/>
      <dgm:spPr/>
      <dgm:t>
        <a:bodyPr/>
        <a:lstStyle/>
        <a:p>
          <a:endParaRPr lang="en-US"/>
        </a:p>
      </dgm:t>
    </dgm:pt>
    <dgm:pt modelId="{B4345513-A270-4CC7-AAB0-B341C574EA85}">
      <dgm:prSet/>
      <dgm:spPr/>
      <dgm:t>
        <a:bodyPr/>
        <a:lstStyle/>
        <a:p>
          <a:r>
            <a:rPr lang="en-US" dirty="0"/>
            <a:t>When were there opportunities for trauma screening?</a:t>
          </a:r>
        </a:p>
        <a:p>
          <a:endParaRPr lang="en-US" dirty="0"/>
        </a:p>
        <a:p>
          <a:r>
            <a:rPr lang="en-US" dirty="0"/>
            <a:t>What could have happened next?</a:t>
          </a:r>
        </a:p>
      </dgm:t>
    </dgm:pt>
    <dgm:pt modelId="{ED7D4E4A-4358-4CE8-AD59-3213C5B5C850}" type="parTrans" cxnId="{007AD594-AF39-4A2A-A7A7-9ECBAC9AA048}">
      <dgm:prSet/>
      <dgm:spPr/>
      <dgm:t>
        <a:bodyPr/>
        <a:lstStyle/>
        <a:p>
          <a:endParaRPr lang="en-US"/>
        </a:p>
      </dgm:t>
    </dgm:pt>
    <dgm:pt modelId="{C45D39A0-66A0-47E1-899A-7359E4C6FEEE}" type="sibTrans" cxnId="{007AD594-AF39-4A2A-A7A7-9ECBAC9AA048}">
      <dgm:prSet phldrT="01" phldr="0"/>
      <dgm:spPr/>
      <dgm:t>
        <a:bodyPr/>
        <a:lstStyle/>
        <a:p>
          <a:r>
            <a:rPr lang="en-US" dirty="0"/>
            <a:t>“Manny”</a:t>
          </a:r>
        </a:p>
      </dgm:t>
    </dgm:pt>
    <dgm:pt modelId="{ADD5E5B2-2906-A349-9C66-C914D9A0717C}" type="pres">
      <dgm:prSet presAssocID="{800DB622-B7F9-4F74-9FBA-6B62891D4D9B}" presName="Name0" presStyleCnt="0">
        <dgm:presLayoutVars>
          <dgm:animLvl val="lvl"/>
          <dgm:resizeHandles val="exact"/>
        </dgm:presLayoutVars>
      </dgm:prSet>
      <dgm:spPr/>
    </dgm:pt>
    <dgm:pt modelId="{F13C33A8-0A2C-0F4F-BA34-C2136DC818A3}" type="pres">
      <dgm:prSet presAssocID="{B4345513-A270-4CC7-AAB0-B341C574EA85}" presName="compositeNode" presStyleCnt="0">
        <dgm:presLayoutVars>
          <dgm:bulletEnabled val="1"/>
        </dgm:presLayoutVars>
      </dgm:prSet>
      <dgm:spPr/>
    </dgm:pt>
    <dgm:pt modelId="{1CD20E4E-FF2A-A142-A335-6DE2F6D91152}" type="pres">
      <dgm:prSet presAssocID="{B4345513-A270-4CC7-AAB0-B341C574EA85}" presName="bgRect" presStyleLbl="alignNode1" presStyleIdx="0" presStyleCnt="1" custLinFactNeighborX="107" custLinFactNeighborY="-2161"/>
      <dgm:spPr/>
    </dgm:pt>
    <dgm:pt modelId="{B0B905B2-7F8F-7B4A-87B0-33E431330E77}" type="pres">
      <dgm:prSet presAssocID="{C45D39A0-66A0-47E1-899A-7359E4C6FEEE}" presName="sibTransNodeRect" presStyleLbl="alignNode1" presStyleIdx="0" presStyleCnt="1">
        <dgm:presLayoutVars>
          <dgm:chMax val="0"/>
          <dgm:bulletEnabled val="1"/>
        </dgm:presLayoutVars>
      </dgm:prSet>
      <dgm:spPr/>
    </dgm:pt>
    <dgm:pt modelId="{4FB8E70C-B3AC-B249-A60F-2A2599D8BC18}" type="pres">
      <dgm:prSet presAssocID="{B4345513-A270-4CC7-AAB0-B341C574EA85}" presName="nodeRect" presStyleLbl="alignNode1" presStyleIdx="0" presStyleCnt="1">
        <dgm:presLayoutVars>
          <dgm:bulletEnabled val="1"/>
        </dgm:presLayoutVars>
      </dgm:prSet>
      <dgm:spPr/>
    </dgm:pt>
  </dgm:ptLst>
  <dgm:cxnLst>
    <dgm:cxn modelId="{8BAD2D02-242A-4549-8B1D-5C5FD8BAFEEC}" type="presOf" srcId="{800DB622-B7F9-4F74-9FBA-6B62891D4D9B}" destId="{ADD5E5B2-2906-A349-9C66-C914D9A0717C}" srcOrd="0" destOrd="0" presId="urn:microsoft.com/office/officeart/2016/7/layout/LinearBlockProcessNumbered"/>
    <dgm:cxn modelId="{0778DD3A-9FEB-D846-9FE8-11FBDF687C93}" type="presOf" srcId="{B4345513-A270-4CC7-AAB0-B341C574EA85}" destId="{4FB8E70C-B3AC-B249-A60F-2A2599D8BC18}" srcOrd="1" destOrd="0" presId="urn:microsoft.com/office/officeart/2016/7/layout/LinearBlockProcessNumbered"/>
    <dgm:cxn modelId="{007AD594-AF39-4A2A-A7A7-9ECBAC9AA048}" srcId="{800DB622-B7F9-4F74-9FBA-6B62891D4D9B}" destId="{B4345513-A270-4CC7-AAB0-B341C574EA85}" srcOrd="0" destOrd="0" parTransId="{ED7D4E4A-4358-4CE8-AD59-3213C5B5C850}" sibTransId="{C45D39A0-66A0-47E1-899A-7359E4C6FEEE}"/>
    <dgm:cxn modelId="{090AB9BC-1B03-AE47-843D-B21008BD9266}" type="presOf" srcId="{B4345513-A270-4CC7-AAB0-B341C574EA85}" destId="{1CD20E4E-FF2A-A142-A335-6DE2F6D91152}" srcOrd="0" destOrd="0" presId="urn:microsoft.com/office/officeart/2016/7/layout/LinearBlockProcessNumbered"/>
    <dgm:cxn modelId="{D70902F4-2A61-744E-8D72-57BEE9DF205B}" type="presOf" srcId="{C45D39A0-66A0-47E1-899A-7359E4C6FEEE}" destId="{B0B905B2-7F8F-7B4A-87B0-33E431330E77}" srcOrd="0" destOrd="0" presId="urn:microsoft.com/office/officeart/2016/7/layout/LinearBlockProcessNumbered"/>
    <dgm:cxn modelId="{65FE0DAE-583A-1A4A-BE58-898DA5423FA6}" type="presParOf" srcId="{ADD5E5B2-2906-A349-9C66-C914D9A0717C}" destId="{F13C33A8-0A2C-0F4F-BA34-C2136DC818A3}" srcOrd="0" destOrd="0" presId="urn:microsoft.com/office/officeart/2016/7/layout/LinearBlockProcessNumbered"/>
    <dgm:cxn modelId="{39C38701-AA87-604C-87ED-77AED790E95A}" type="presParOf" srcId="{F13C33A8-0A2C-0F4F-BA34-C2136DC818A3}" destId="{1CD20E4E-FF2A-A142-A335-6DE2F6D91152}" srcOrd="0" destOrd="0" presId="urn:microsoft.com/office/officeart/2016/7/layout/LinearBlockProcessNumbered"/>
    <dgm:cxn modelId="{86254E55-CA74-EA4B-B8C9-9F4951AF486E}" type="presParOf" srcId="{F13C33A8-0A2C-0F4F-BA34-C2136DC818A3}" destId="{B0B905B2-7F8F-7B4A-87B0-33E431330E77}" srcOrd="1" destOrd="0" presId="urn:microsoft.com/office/officeart/2016/7/layout/LinearBlockProcessNumbered"/>
    <dgm:cxn modelId="{5807CEEE-A1A9-094A-B9A5-7EBF50FB646B}" type="presParOf" srcId="{F13C33A8-0A2C-0F4F-BA34-C2136DC818A3}" destId="{4FB8E70C-B3AC-B249-A60F-2A2599D8BC1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E88991-FB74-4945-9E70-F9AA7592327F}" type="doc">
      <dgm:prSet loTypeId="urn:microsoft.com/office/officeart/2005/8/layout/radial3" loCatId="process" qsTypeId="urn:microsoft.com/office/officeart/2005/8/quickstyle/simple2" qsCatId="simple" csTypeId="urn:microsoft.com/office/officeart/2005/8/colors/accent2_3" csCatId="accent2" phldr="1"/>
      <dgm:spPr/>
      <dgm:t>
        <a:bodyPr/>
        <a:lstStyle/>
        <a:p>
          <a:endParaRPr lang="en-US"/>
        </a:p>
      </dgm:t>
    </dgm:pt>
    <dgm:pt modelId="{0E3FB1B6-DA03-4776-8FEA-54494528EF64}">
      <dgm:prSet custT="1"/>
      <dgm:spPr/>
      <dgm:t>
        <a:bodyPr/>
        <a:lstStyle/>
        <a:p>
          <a:r>
            <a:rPr lang="en-US" sz="1800" b="0" i="1" dirty="0"/>
            <a:t>Look for areas with: </a:t>
          </a:r>
        </a:p>
        <a:p>
          <a:r>
            <a:rPr lang="en-US" sz="1800" b="0" i="1" dirty="0"/>
            <a:t>* Mostly “strongly disagree,” “disagree,” &amp; “do not know”</a:t>
          </a:r>
        </a:p>
        <a:p>
          <a:r>
            <a:rPr lang="en-US" sz="1800" b="0" i="1" dirty="0"/>
            <a:t>* Range of responses extremely varied</a:t>
          </a:r>
        </a:p>
      </dgm:t>
    </dgm:pt>
    <dgm:pt modelId="{DD34281A-4D4C-4849-8810-4C7851760774}" type="parTrans" cxnId="{3B1AD44B-4295-41C5-ABA9-765A0AA327CA}">
      <dgm:prSet/>
      <dgm:spPr/>
      <dgm:t>
        <a:bodyPr/>
        <a:lstStyle/>
        <a:p>
          <a:endParaRPr lang="en-US" sz="1400">
            <a:solidFill>
              <a:schemeClr val="bg1"/>
            </a:solidFill>
          </a:endParaRPr>
        </a:p>
      </dgm:t>
    </dgm:pt>
    <dgm:pt modelId="{4B421A93-1FD4-4024-986B-AA114A9BFE52}" type="sibTrans" cxnId="{3B1AD44B-4295-41C5-ABA9-765A0AA327CA}">
      <dgm:prSet phldrT="1" phldr="0"/>
      <dgm:spPr/>
      <dgm:t>
        <a:bodyPr/>
        <a:lstStyle/>
        <a:p>
          <a:endParaRPr lang="en-US" sz="1400">
            <a:solidFill>
              <a:schemeClr val="bg1"/>
            </a:solidFill>
          </a:endParaRPr>
        </a:p>
      </dgm:t>
    </dgm:pt>
    <dgm:pt modelId="{E70937AE-AFED-4C16-BA4A-0D15D233EC91}">
      <dgm:prSet custT="1"/>
      <dgm:spPr/>
      <dgm:t>
        <a:bodyPr lIns="0" tIns="0" rIns="0" bIns="0"/>
        <a:lstStyle/>
        <a:p>
          <a:r>
            <a:rPr lang="en-US" sz="1600" dirty="0"/>
            <a:t>Assessing &amp; Planning Services</a:t>
          </a:r>
        </a:p>
      </dgm:t>
    </dgm:pt>
    <dgm:pt modelId="{682C31A4-3496-4CD0-9772-B6EE40D5CEC4}" type="parTrans" cxnId="{3C60C6E8-2E29-435B-A10A-10FC85DC699D}">
      <dgm:prSet/>
      <dgm:spPr/>
      <dgm:t>
        <a:bodyPr/>
        <a:lstStyle/>
        <a:p>
          <a:endParaRPr lang="en-US" sz="1400">
            <a:solidFill>
              <a:schemeClr val="bg1"/>
            </a:solidFill>
          </a:endParaRPr>
        </a:p>
      </dgm:t>
    </dgm:pt>
    <dgm:pt modelId="{1D5E5E5B-D981-4C38-8C25-893AF49651CA}" type="sibTrans" cxnId="{3C60C6E8-2E29-435B-A10A-10FC85DC699D}">
      <dgm:prSet phldrT="3" phldr="0"/>
      <dgm:spPr/>
      <dgm:t>
        <a:bodyPr/>
        <a:lstStyle/>
        <a:p>
          <a:endParaRPr lang="en-US" sz="1400">
            <a:solidFill>
              <a:schemeClr val="bg1"/>
            </a:solidFill>
          </a:endParaRPr>
        </a:p>
      </dgm:t>
    </dgm:pt>
    <dgm:pt modelId="{440E89CA-9DD4-42B8-869D-1AB0D6BDAFCF}">
      <dgm:prSet custT="1"/>
      <dgm:spPr/>
      <dgm:t>
        <a:bodyPr lIns="0" tIns="0" rIns="0" bIns="0"/>
        <a:lstStyle/>
        <a:p>
          <a:r>
            <a:rPr lang="en-US" sz="1600" dirty="0"/>
            <a:t>Involving Consumers</a:t>
          </a:r>
        </a:p>
      </dgm:t>
    </dgm:pt>
    <dgm:pt modelId="{192F7D0D-8C20-4311-85C1-65BC92964340}" type="parTrans" cxnId="{38D2619D-8E05-4B06-AF9C-0FA383D95533}">
      <dgm:prSet/>
      <dgm:spPr/>
      <dgm:t>
        <a:bodyPr/>
        <a:lstStyle/>
        <a:p>
          <a:endParaRPr lang="en-US" sz="1400">
            <a:solidFill>
              <a:schemeClr val="bg1"/>
            </a:solidFill>
          </a:endParaRPr>
        </a:p>
      </dgm:t>
    </dgm:pt>
    <dgm:pt modelId="{94A3C310-3D24-4FB7-BD5F-B2B435F07755}" type="sibTrans" cxnId="{38D2619D-8E05-4B06-AF9C-0FA383D95533}">
      <dgm:prSet phldrT="4" phldr="0"/>
      <dgm:spPr/>
      <dgm:t>
        <a:bodyPr/>
        <a:lstStyle/>
        <a:p>
          <a:endParaRPr lang="en-US" sz="1400">
            <a:solidFill>
              <a:schemeClr val="bg1"/>
            </a:solidFill>
          </a:endParaRPr>
        </a:p>
      </dgm:t>
    </dgm:pt>
    <dgm:pt modelId="{2C941CDD-D475-2B45-A789-A8610BF7161F}">
      <dgm:prSet custT="1"/>
      <dgm:spPr/>
      <dgm:t>
        <a:bodyPr lIns="0" tIns="0" rIns="0" bIns="0"/>
        <a:lstStyle/>
        <a:p>
          <a:r>
            <a:rPr lang="en-US" sz="1600" dirty="0"/>
            <a:t>Creating a Safe &amp; Supportive Environment</a:t>
          </a:r>
        </a:p>
      </dgm:t>
    </dgm:pt>
    <dgm:pt modelId="{84D9C773-6C40-C445-95C2-0E122B77FE38}" type="parTrans" cxnId="{7C61C81B-F40A-8F48-9F97-F24C50D515EE}">
      <dgm:prSet/>
      <dgm:spPr/>
      <dgm:t>
        <a:bodyPr/>
        <a:lstStyle/>
        <a:p>
          <a:endParaRPr lang="en-GB"/>
        </a:p>
      </dgm:t>
    </dgm:pt>
    <dgm:pt modelId="{E8DB4384-5DB8-6C4F-82A3-83DA1D104F6F}" type="sibTrans" cxnId="{7C61C81B-F40A-8F48-9F97-F24C50D515EE}">
      <dgm:prSet/>
      <dgm:spPr/>
      <dgm:t>
        <a:bodyPr/>
        <a:lstStyle/>
        <a:p>
          <a:endParaRPr lang="en-GB"/>
        </a:p>
      </dgm:t>
    </dgm:pt>
    <dgm:pt modelId="{280835DC-17CD-BB49-A9BE-A710BD2186AC}">
      <dgm:prSet custT="1"/>
      <dgm:spPr/>
      <dgm:t>
        <a:bodyPr lIns="0" tIns="0" rIns="0" bIns="0"/>
        <a:lstStyle/>
        <a:p>
          <a:r>
            <a:rPr lang="en-US" sz="1600" dirty="0"/>
            <a:t>Adapting Policies</a:t>
          </a:r>
        </a:p>
      </dgm:t>
    </dgm:pt>
    <dgm:pt modelId="{3624C701-4086-974A-AB4C-B320755A7BF9}" type="parTrans" cxnId="{FC4F1789-9989-6640-BC53-76F7A24D0C6C}">
      <dgm:prSet/>
      <dgm:spPr/>
      <dgm:t>
        <a:bodyPr/>
        <a:lstStyle/>
        <a:p>
          <a:endParaRPr lang="en-GB"/>
        </a:p>
      </dgm:t>
    </dgm:pt>
    <dgm:pt modelId="{D3D721B2-0C01-EB41-916A-9CC9CFD891CF}" type="sibTrans" cxnId="{FC4F1789-9989-6640-BC53-76F7A24D0C6C}">
      <dgm:prSet/>
      <dgm:spPr/>
      <dgm:t>
        <a:bodyPr/>
        <a:lstStyle/>
        <a:p>
          <a:endParaRPr lang="en-GB"/>
        </a:p>
      </dgm:t>
    </dgm:pt>
    <dgm:pt modelId="{B6DC6CF8-38C6-9C4C-B46A-C502CAEADD19}">
      <dgm:prSet custT="1"/>
      <dgm:spPr/>
      <dgm:t>
        <a:bodyPr/>
        <a:lstStyle/>
        <a:p>
          <a:r>
            <a:rPr lang="en-US" sz="1400" b="0" dirty="0"/>
            <a:t>Supporting Staff Development</a:t>
          </a:r>
        </a:p>
      </dgm:t>
    </dgm:pt>
    <dgm:pt modelId="{562E591D-2A96-4442-8F33-B295FA3ADB9B}" type="parTrans" cxnId="{53DD313F-254E-D64F-9B29-5C89EFAB114E}">
      <dgm:prSet/>
      <dgm:spPr/>
      <dgm:t>
        <a:bodyPr/>
        <a:lstStyle/>
        <a:p>
          <a:endParaRPr lang="en-GB"/>
        </a:p>
      </dgm:t>
    </dgm:pt>
    <dgm:pt modelId="{8300D0F1-FED9-3746-A761-F266FA25F9EE}" type="sibTrans" cxnId="{53DD313F-254E-D64F-9B29-5C89EFAB114E}">
      <dgm:prSet/>
      <dgm:spPr/>
      <dgm:t>
        <a:bodyPr/>
        <a:lstStyle/>
        <a:p>
          <a:endParaRPr lang="en-GB"/>
        </a:p>
      </dgm:t>
    </dgm:pt>
    <dgm:pt modelId="{C42C9B1C-3B44-7A4B-86E1-58CB968EC294}" type="pres">
      <dgm:prSet presAssocID="{27E88991-FB74-4945-9E70-F9AA7592327F}" presName="composite" presStyleCnt="0">
        <dgm:presLayoutVars>
          <dgm:chMax val="1"/>
          <dgm:dir/>
          <dgm:resizeHandles val="exact"/>
        </dgm:presLayoutVars>
      </dgm:prSet>
      <dgm:spPr/>
    </dgm:pt>
    <dgm:pt modelId="{89F767EE-7621-474B-8912-83B6B504F155}" type="pres">
      <dgm:prSet presAssocID="{27E88991-FB74-4945-9E70-F9AA7592327F}" presName="radial" presStyleCnt="0">
        <dgm:presLayoutVars>
          <dgm:animLvl val="ctr"/>
        </dgm:presLayoutVars>
      </dgm:prSet>
      <dgm:spPr/>
    </dgm:pt>
    <dgm:pt modelId="{3604662D-02A7-0146-9321-5CB1BF5ABC07}" type="pres">
      <dgm:prSet presAssocID="{0E3FB1B6-DA03-4776-8FEA-54494528EF64}" presName="centerShape" presStyleLbl="vennNode1" presStyleIdx="0" presStyleCnt="6"/>
      <dgm:spPr/>
    </dgm:pt>
    <dgm:pt modelId="{4F6985A3-2305-F24F-9FA6-896EF324D209}" type="pres">
      <dgm:prSet presAssocID="{B6DC6CF8-38C6-9C4C-B46A-C502CAEADD19}" presName="node" presStyleLbl="vennNode1" presStyleIdx="1" presStyleCnt="6">
        <dgm:presLayoutVars>
          <dgm:bulletEnabled val="1"/>
        </dgm:presLayoutVars>
      </dgm:prSet>
      <dgm:spPr/>
    </dgm:pt>
    <dgm:pt modelId="{F441C8C2-25A6-3140-B3D4-8237906B7E92}" type="pres">
      <dgm:prSet presAssocID="{2C941CDD-D475-2B45-A789-A8610BF7161F}" presName="node" presStyleLbl="vennNode1" presStyleIdx="2" presStyleCnt="6">
        <dgm:presLayoutVars>
          <dgm:bulletEnabled val="1"/>
        </dgm:presLayoutVars>
      </dgm:prSet>
      <dgm:spPr/>
    </dgm:pt>
    <dgm:pt modelId="{CFA113C8-6626-6D4C-AB9E-D6831736D3CF}" type="pres">
      <dgm:prSet presAssocID="{E70937AE-AFED-4C16-BA4A-0D15D233EC91}" presName="node" presStyleLbl="vennNode1" presStyleIdx="3" presStyleCnt="6">
        <dgm:presLayoutVars>
          <dgm:bulletEnabled val="1"/>
        </dgm:presLayoutVars>
      </dgm:prSet>
      <dgm:spPr/>
    </dgm:pt>
    <dgm:pt modelId="{998E5E3A-FDE2-D648-893F-035D5093194F}" type="pres">
      <dgm:prSet presAssocID="{440E89CA-9DD4-42B8-869D-1AB0D6BDAFCF}" presName="node" presStyleLbl="vennNode1" presStyleIdx="4" presStyleCnt="6">
        <dgm:presLayoutVars>
          <dgm:bulletEnabled val="1"/>
        </dgm:presLayoutVars>
      </dgm:prSet>
      <dgm:spPr/>
    </dgm:pt>
    <dgm:pt modelId="{DE25D7D0-8F42-BE49-B07D-F23BC7824D48}" type="pres">
      <dgm:prSet presAssocID="{280835DC-17CD-BB49-A9BE-A710BD2186AC}" presName="node" presStyleLbl="vennNode1" presStyleIdx="5" presStyleCnt="6">
        <dgm:presLayoutVars>
          <dgm:bulletEnabled val="1"/>
        </dgm:presLayoutVars>
      </dgm:prSet>
      <dgm:spPr/>
    </dgm:pt>
  </dgm:ptLst>
  <dgm:cxnLst>
    <dgm:cxn modelId="{4281FE0B-C9A1-418F-A1BB-0110607D27CD}" type="presOf" srcId="{27E88991-FB74-4945-9E70-F9AA7592327F}" destId="{C42C9B1C-3B44-7A4B-86E1-58CB968EC294}" srcOrd="0" destOrd="0" presId="urn:microsoft.com/office/officeart/2005/8/layout/radial3"/>
    <dgm:cxn modelId="{473B1C0D-D64E-44F0-B542-50836530353A}" type="presOf" srcId="{280835DC-17CD-BB49-A9BE-A710BD2186AC}" destId="{DE25D7D0-8F42-BE49-B07D-F23BC7824D48}" srcOrd="0" destOrd="0" presId="urn:microsoft.com/office/officeart/2005/8/layout/radial3"/>
    <dgm:cxn modelId="{7C61C81B-F40A-8F48-9F97-F24C50D515EE}" srcId="{0E3FB1B6-DA03-4776-8FEA-54494528EF64}" destId="{2C941CDD-D475-2B45-A789-A8610BF7161F}" srcOrd="1" destOrd="0" parTransId="{84D9C773-6C40-C445-95C2-0E122B77FE38}" sibTransId="{E8DB4384-5DB8-6C4F-82A3-83DA1D104F6F}"/>
    <dgm:cxn modelId="{53DD313F-254E-D64F-9B29-5C89EFAB114E}" srcId="{0E3FB1B6-DA03-4776-8FEA-54494528EF64}" destId="{B6DC6CF8-38C6-9C4C-B46A-C502CAEADD19}" srcOrd="0" destOrd="0" parTransId="{562E591D-2A96-4442-8F33-B295FA3ADB9B}" sibTransId="{8300D0F1-FED9-3746-A761-F266FA25F9EE}"/>
    <dgm:cxn modelId="{8637C95C-C26A-4F3D-8469-C7F5BCB8A9B7}" type="presOf" srcId="{E70937AE-AFED-4C16-BA4A-0D15D233EC91}" destId="{CFA113C8-6626-6D4C-AB9E-D6831736D3CF}" srcOrd="0" destOrd="0" presId="urn:microsoft.com/office/officeart/2005/8/layout/radial3"/>
    <dgm:cxn modelId="{7393C067-13BB-443F-8471-DCDC1EF73ADB}" type="presOf" srcId="{0E3FB1B6-DA03-4776-8FEA-54494528EF64}" destId="{3604662D-02A7-0146-9321-5CB1BF5ABC07}" srcOrd="0" destOrd="0" presId="urn:microsoft.com/office/officeart/2005/8/layout/radial3"/>
    <dgm:cxn modelId="{C1690049-F6DC-4C15-A178-010491E0EABC}" type="presOf" srcId="{440E89CA-9DD4-42B8-869D-1AB0D6BDAFCF}" destId="{998E5E3A-FDE2-D648-893F-035D5093194F}" srcOrd="0" destOrd="0" presId="urn:microsoft.com/office/officeart/2005/8/layout/radial3"/>
    <dgm:cxn modelId="{3B1AD44B-4295-41C5-ABA9-765A0AA327CA}" srcId="{27E88991-FB74-4945-9E70-F9AA7592327F}" destId="{0E3FB1B6-DA03-4776-8FEA-54494528EF64}" srcOrd="0" destOrd="0" parTransId="{DD34281A-4D4C-4849-8810-4C7851760774}" sibTransId="{4B421A93-1FD4-4024-986B-AA114A9BFE52}"/>
    <dgm:cxn modelId="{ADEE1358-7958-4F85-813B-365DB18AA9DB}" type="presOf" srcId="{2C941CDD-D475-2B45-A789-A8610BF7161F}" destId="{F441C8C2-25A6-3140-B3D4-8237906B7E92}" srcOrd="0" destOrd="0" presId="urn:microsoft.com/office/officeart/2005/8/layout/radial3"/>
    <dgm:cxn modelId="{FC4F1789-9989-6640-BC53-76F7A24D0C6C}" srcId="{0E3FB1B6-DA03-4776-8FEA-54494528EF64}" destId="{280835DC-17CD-BB49-A9BE-A710BD2186AC}" srcOrd="4" destOrd="0" parTransId="{3624C701-4086-974A-AB4C-B320755A7BF9}" sibTransId="{D3D721B2-0C01-EB41-916A-9CC9CFD891CF}"/>
    <dgm:cxn modelId="{A0210C95-6BDB-4692-88DA-9B0E287EA528}" type="presOf" srcId="{B6DC6CF8-38C6-9C4C-B46A-C502CAEADD19}" destId="{4F6985A3-2305-F24F-9FA6-896EF324D209}" srcOrd="0" destOrd="0" presId="urn:microsoft.com/office/officeart/2005/8/layout/radial3"/>
    <dgm:cxn modelId="{38D2619D-8E05-4B06-AF9C-0FA383D95533}" srcId="{0E3FB1B6-DA03-4776-8FEA-54494528EF64}" destId="{440E89CA-9DD4-42B8-869D-1AB0D6BDAFCF}" srcOrd="3" destOrd="0" parTransId="{192F7D0D-8C20-4311-85C1-65BC92964340}" sibTransId="{94A3C310-3D24-4FB7-BD5F-B2B435F07755}"/>
    <dgm:cxn modelId="{3C60C6E8-2E29-435B-A10A-10FC85DC699D}" srcId="{0E3FB1B6-DA03-4776-8FEA-54494528EF64}" destId="{E70937AE-AFED-4C16-BA4A-0D15D233EC91}" srcOrd="2" destOrd="0" parTransId="{682C31A4-3496-4CD0-9772-B6EE40D5CEC4}" sibTransId="{1D5E5E5B-D981-4C38-8C25-893AF49651CA}"/>
    <dgm:cxn modelId="{49013CCD-8CC8-4FEF-8D26-DCB0D25BE9B3}" type="presParOf" srcId="{C42C9B1C-3B44-7A4B-86E1-58CB968EC294}" destId="{89F767EE-7621-474B-8912-83B6B504F155}" srcOrd="0" destOrd="0" presId="urn:microsoft.com/office/officeart/2005/8/layout/radial3"/>
    <dgm:cxn modelId="{905453E1-4B18-490C-9B7D-EA1AF5DAA03E}" type="presParOf" srcId="{89F767EE-7621-474B-8912-83B6B504F155}" destId="{3604662D-02A7-0146-9321-5CB1BF5ABC07}" srcOrd="0" destOrd="0" presId="urn:microsoft.com/office/officeart/2005/8/layout/radial3"/>
    <dgm:cxn modelId="{447B173C-373C-4605-BF09-77280AEFD6C1}" type="presParOf" srcId="{89F767EE-7621-474B-8912-83B6B504F155}" destId="{4F6985A3-2305-F24F-9FA6-896EF324D209}" srcOrd="1" destOrd="0" presId="urn:microsoft.com/office/officeart/2005/8/layout/radial3"/>
    <dgm:cxn modelId="{6ABB86D8-BA0C-4839-A201-21CD77C8A1F4}" type="presParOf" srcId="{89F767EE-7621-474B-8912-83B6B504F155}" destId="{F441C8C2-25A6-3140-B3D4-8237906B7E92}" srcOrd="2" destOrd="0" presId="urn:microsoft.com/office/officeart/2005/8/layout/radial3"/>
    <dgm:cxn modelId="{ADB227B4-46CC-4C84-8BF5-31F98CA508E2}" type="presParOf" srcId="{89F767EE-7621-474B-8912-83B6B504F155}" destId="{CFA113C8-6626-6D4C-AB9E-D6831736D3CF}" srcOrd="3" destOrd="0" presId="urn:microsoft.com/office/officeart/2005/8/layout/radial3"/>
    <dgm:cxn modelId="{90B3A39F-8812-4F0C-B3F8-AE0445FE7BF4}" type="presParOf" srcId="{89F767EE-7621-474B-8912-83B6B504F155}" destId="{998E5E3A-FDE2-D648-893F-035D5093194F}" srcOrd="4" destOrd="0" presId="urn:microsoft.com/office/officeart/2005/8/layout/radial3"/>
    <dgm:cxn modelId="{B505363B-58C3-455E-8757-2749E87AA6CC}" type="presParOf" srcId="{89F767EE-7621-474B-8912-83B6B504F155}" destId="{DE25D7D0-8F42-BE49-B07D-F23BC7824D48}"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01EFD4-F8C3-4D2D-B304-9C8BCD6DC73B}"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3735335D-3D25-420D-B00E-F4CF23F9EFBB}">
      <dgm:prSet/>
      <dgm:spPr/>
      <dgm:t>
        <a:bodyPr/>
        <a:lstStyle/>
        <a:p>
          <a:r>
            <a:rPr lang="en-US" dirty="0"/>
            <a:t>Be</a:t>
          </a:r>
        </a:p>
      </dgm:t>
    </dgm:pt>
    <dgm:pt modelId="{22109DF0-5AE3-4D9A-93C7-DDAC4519B38F}" type="parTrans" cxnId="{4BED830A-BDB3-494C-AB07-503490D8CD91}">
      <dgm:prSet/>
      <dgm:spPr/>
      <dgm:t>
        <a:bodyPr/>
        <a:lstStyle/>
        <a:p>
          <a:endParaRPr lang="en-US"/>
        </a:p>
      </dgm:t>
    </dgm:pt>
    <dgm:pt modelId="{1932936E-C2AE-483F-8E69-97E2B61BE7E9}" type="sibTrans" cxnId="{4BED830A-BDB3-494C-AB07-503490D8CD91}">
      <dgm:prSet/>
      <dgm:spPr/>
      <dgm:t>
        <a:bodyPr/>
        <a:lstStyle/>
        <a:p>
          <a:endParaRPr lang="en-US"/>
        </a:p>
      </dgm:t>
    </dgm:pt>
    <dgm:pt modelId="{1A67C56A-5517-4893-B181-76FBFC77692A}">
      <dgm:prSet/>
      <dgm:spPr/>
      <dgm:t>
        <a:bodyPr/>
        <a:lstStyle/>
        <a:p>
          <a:pPr>
            <a:buFont typeface="Arial" panose="020B0604020202020204" pitchFamily="34" charset="0"/>
            <a:buNone/>
          </a:pPr>
          <a:r>
            <a:rPr lang="en-US" i="1" dirty="0"/>
            <a:t>aware of body language, tone of voice, how your words and actions come across to others </a:t>
          </a:r>
        </a:p>
        <a:p>
          <a:pPr>
            <a:buFont typeface="Arial" panose="020B0604020202020204" pitchFamily="34" charset="0"/>
            <a:buNone/>
          </a:pPr>
          <a:r>
            <a:rPr lang="en-US" i="1" dirty="0"/>
            <a:t>Predictable with schedules, routines, expectations</a:t>
          </a:r>
        </a:p>
      </dgm:t>
    </dgm:pt>
    <dgm:pt modelId="{C5678FEF-E69E-4A83-898A-F04EF1BFF5AD}" type="parTrans" cxnId="{F28553C0-9942-4152-B208-E84AE783B9AC}">
      <dgm:prSet/>
      <dgm:spPr/>
      <dgm:t>
        <a:bodyPr/>
        <a:lstStyle/>
        <a:p>
          <a:endParaRPr lang="en-US"/>
        </a:p>
      </dgm:t>
    </dgm:pt>
    <dgm:pt modelId="{D897CB4A-9660-4350-AD55-4FF0450415A7}" type="sibTrans" cxnId="{F28553C0-9942-4152-B208-E84AE783B9AC}">
      <dgm:prSet/>
      <dgm:spPr/>
      <dgm:t>
        <a:bodyPr/>
        <a:lstStyle/>
        <a:p>
          <a:endParaRPr lang="en-US"/>
        </a:p>
      </dgm:t>
    </dgm:pt>
    <dgm:pt modelId="{E8EDC4CB-F33C-4686-ACD5-E2CDC94716B5}">
      <dgm:prSet/>
      <dgm:spPr/>
      <dgm:t>
        <a:bodyPr/>
        <a:lstStyle/>
        <a:p>
          <a:r>
            <a:rPr lang="en-US" dirty="0"/>
            <a:t>Tell</a:t>
          </a:r>
        </a:p>
      </dgm:t>
    </dgm:pt>
    <dgm:pt modelId="{D80F27EB-077E-47DB-A511-EEC963C92491}" type="parTrans" cxnId="{681EE230-6744-4BDE-BC2A-9FC2E6093B16}">
      <dgm:prSet/>
      <dgm:spPr/>
      <dgm:t>
        <a:bodyPr/>
        <a:lstStyle/>
        <a:p>
          <a:endParaRPr lang="en-US"/>
        </a:p>
      </dgm:t>
    </dgm:pt>
    <dgm:pt modelId="{78F5292A-5653-463A-90FE-885744D4BF48}" type="sibTrans" cxnId="{681EE230-6744-4BDE-BC2A-9FC2E6093B16}">
      <dgm:prSet/>
      <dgm:spPr/>
      <dgm:t>
        <a:bodyPr/>
        <a:lstStyle/>
        <a:p>
          <a:endParaRPr lang="en-US"/>
        </a:p>
      </dgm:t>
    </dgm:pt>
    <dgm:pt modelId="{5A4FAE76-BD55-4EDF-B226-3322BF693071}">
      <dgm:prSet/>
      <dgm:spPr/>
      <dgm:t>
        <a:bodyPr/>
        <a:lstStyle/>
        <a:p>
          <a:r>
            <a:rPr lang="en-US" dirty="0"/>
            <a:t>the truth</a:t>
          </a:r>
        </a:p>
        <a:p>
          <a:r>
            <a:rPr lang="en-US" dirty="0"/>
            <a:t> </a:t>
          </a:r>
          <a:r>
            <a:rPr lang="en-US" i="1" dirty="0"/>
            <a:t>Be as transparent with decision making as possible – for both families and staff</a:t>
          </a:r>
        </a:p>
      </dgm:t>
    </dgm:pt>
    <dgm:pt modelId="{EF14D82E-E03A-4C3C-9A37-C60FB323E8DA}" type="parTrans" cxnId="{6F4935B4-EE76-49D4-A02E-A8381F434298}">
      <dgm:prSet/>
      <dgm:spPr/>
      <dgm:t>
        <a:bodyPr/>
        <a:lstStyle/>
        <a:p>
          <a:endParaRPr lang="en-US"/>
        </a:p>
      </dgm:t>
    </dgm:pt>
    <dgm:pt modelId="{06693A0E-E6F3-4200-B577-AE35B2694C08}" type="sibTrans" cxnId="{6F4935B4-EE76-49D4-A02E-A8381F434298}">
      <dgm:prSet/>
      <dgm:spPr/>
      <dgm:t>
        <a:bodyPr/>
        <a:lstStyle/>
        <a:p>
          <a:endParaRPr lang="en-US"/>
        </a:p>
      </dgm:t>
    </dgm:pt>
    <dgm:pt modelId="{EA7B685A-128A-430C-B851-737B1F4A0D55}">
      <dgm:prSet/>
      <dgm:spPr/>
      <dgm:t>
        <a:bodyPr/>
        <a:lstStyle/>
        <a:p>
          <a:r>
            <a:rPr lang="en-US" dirty="0"/>
            <a:t>Let</a:t>
          </a:r>
        </a:p>
      </dgm:t>
    </dgm:pt>
    <dgm:pt modelId="{F3BE59E9-EF1C-44BF-952A-EA3861E424AB}" type="parTrans" cxnId="{E1761734-ED9C-4D8B-9B5F-B0BF22B2116F}">
      <dgm:prSet/>
      <dgm:spPr/>
      <dgm:t>
        <a:bodyPr/>
        <a:lstStyle/>
        <a:p>
          <a:endParaRPr lang="en-US"/>
        </a:p>
      </dgm:t>
    </dgm:pt>
    <dgm:pt modelId="{63DE1E0E-2885-4461-B26A-903A4F727155}" type="sibTrans" cxnId="{E1761734-ED9C-4D8B-9B5F-B0BF22B2116F}">
      <dgm:prSet/>
      <dgm:spPr/>
      <dgm:t>
        <a:bodyPr/>
        <a:lstStyle/>
        <a:p>
          <a:endParaRPr lang="en-US"/>
        </a:p>
      </dgm:t>
    </dgm:pt>
    <dgm:pt modelId="{2EB8951C-9D78-4697-AF34-964AEE13495A}">
      <dgm:prSet custT="1"/>
      <dgm:spPr/>
      <dgm:t>
        <a:bodyPr/>
        <a:lstStyle/>
        <a:p>
          <a:r>
            <a:rPr lang="en-US" sz="1600" dirty="0"/>
            <a:t>People have choices when possible</a:t>
          </a:r>
        </a:p>
        <a:p>
          <a:r>
            <a:rPr lang="en-US" sz="1600" i="1" dirty="0"/>
            <a:t>Provide reassurance and hope</a:t>
          </a:r>
        </a:p>
        <a:p>
          <a:r>
            <a:rPr lang="en-US" sz="1600" i="1" dirty="0"/>
            <a:t>The more in control people feel, the safer they feel</a:t>
          </a:r>
          <a:endParaRPr lang="en-US" sz="1600" dirty="0"/>
        </a:p>
      </dgm:t>
    </dgm:pt>
    <dgm:pt modelId="{5844BF8E-2B9F-4BA5-BF27-181CBCBAB93F}" type="parTrans" cxnId="{A7A1A520-29FE-401A-BB7E-53DE796C4624}">
      <dgm:prSet/>
      <dgm:spPr/>
      <dgm:t>
        <a:bodyPr/>
        <a:lstStyle/>
        <a:p>
          <a:endParaRPr lang="en-US"/>
        </a:p>
      </dgm:t>
    </dgm:pt>
    <dgm:pt modelId="{41C5AABA-61DD-4C2D-8EC0-99D0C79BF7F1}" type="sibTrans" cxnId="{A7A1A520-29FE-401A-BB7E-53DE796C4624}">
      <dgm:prSet/>
      <dgm:spPr/>
      <dgm:t>
        <a:bodyPr/>
        <a:lstStyle/>
        <a:p>
          <a:endParaRPr lang="en-US"/>
        </a:p>
      </dgm:t>
    </dgm:pt>
    <dgm:pt modelId="{70C6277E-E487-A541-BC2C-8BC89E34DBC3}" type="pres">
      <dgm:prSet presAssocID="{AB01EFD4-F8C3-4D2D-B304-9C8BCD6DC73B}" presName="Name0" presStyleCnt="0">
        <dgm:presLayoutVars>
          <dgm:dir/>
          <dgm:animLvl val="lvl"/>
          <dgm:resizeHandles val="exact"/>
        </dgm:presLayoutVars>
      </dgm:prSet>
      <dgm:spPr/>
    </dgm:pt>
    <dgm:pt modelId="{DD785D85-2065-394A-8FB8-C7FF1DAEED76}" type="pres">
      <dgm:prSet presAssocID="{EA7B685A-128A-430C-B851-737B1F4A0D55}" presName="boxAndChildren" presStyleCnt="0"/>
      <dgm:spPr/>
    </dgm:pt>
    <dgm:pt modelId="{93142FBE-E8EE-7B4A-AEB2-9B9EBC6F57F5}" type="pres">
      <dgm:prSet presAssocID="{EA7B685A-128A-430C-B851-737B1F4A0D55}" presName="parentTextBox" presStyleLbl="alignNode1" presStyleIdx="0" presStyleCnt="3"/>
      <dgm:spPr/>
    </dgm:pt>
    <dgm:pt modelId="{C7B63DC6-76C3-4044-AE1B-5950C2060982}" type="pres">
      <dgm:prSet presAssocID="{EA7B685A-128A-430C-B851-737B1F4A0D55}" presName="descendantBox" presStyleLbl="bgAccFollowNode1" presStyleIdx="0" presStyleCnt="3"/>
      <dgm:spPr/>
    </dgm:pt>
    <dgm:pt modelId="{9BA9E71A-CA24-3E44-85D0-C835C3E13BDF}" type="pres">
      <dgm:prSet presAssocID="{78F5292A-5653-463A-90FE-885744D4BF48}" presName="sp" presStyleCnt="0"/>
      <dgm:spPr/>
    </dgm:pt>
    <dgm:pt modelId="{FA064545-86B5-4040-93F0-882FCB6AC409}" type="pres">
      <dgm:prSet presAssocID="{E8EDC4CB-F33C-4686-ACD5-E2CDC94716B5}" presName="arrowAndChildren" presStyleCnt="0"/>
      <dgm:spPr/>
    </dgm:pt>
    <dgm:pt modelId="{ECAFD89F-EB8E-C840-A026-4D19DAF27CBE}" type="pres">
      <dgm:prSet presAssocID="{E8EDC4CB-F33C-4686-ACD5-E2CDC94716B5}" presName="parentTextArrow" presStyleLbl="node1" presStyleIdx="0" presStyleCnt="0"/>
      <dgm:spPr/>
    </dgm:pt>
    <dgm:pt modelId="{70AAA39B-4965-1141-BD7F-8C680622450D}" type="pres">
      <dgm:prSet presAssocID="{E8EDC4CB-F33C-4686-ACD5-E2CDC94716B5}" presName="arrow" presStyleLbl="alignNode1" presStyleIdx="1" presStyleCnt="3"/>
      <dgm:spPr/>
    </dgm:pt>
    <dgm:pt modelId="{698057D2-D35A-BB45-A6DA-02407602E2A2}" type="pres">
      <dgm:prSet presAssocID="{E8EDC4CB-F33C-4686-ACD5-E2CDC94716B5}" presName="descendantArrow" presStyleLbl="bgAccFollowNode1" presStyleIdx="1" presStyleCnt="3" custLinFactNeighborX="2307" custLinFactNeighborY="1039"/>
      <dgm:spPr/>
    </dgm:pt>
    <dgm:pt modelId="{5F978D5A-A71F-8B43-8330-4A989BB79C8E}" type="pres">
      <dgm:prSet presAssocID="{1932936E-C2AE-483F-8E69-97E2B61BE7E9}" presName="sp" presStyleCnt="0"/>
      <dgm:spPr/>
    </dgm:pt>
    <dgm:pt modelId="{AC508179-3AFE-0543-A0CA-3C93E1923A75}" type="pres">
      <dgm:prSet presAssocID="{3735335D-3D25-420D-B00E-F4CF23F9EFBB}" presName="arrowAndChildren" presStyleCnt="0"/>
      <dgm:spPr/>
    </dgm:pt>
    <dgm:pt modelId="{E6B39195-347A-4C42-97E6-859E4038263B}" type="pres">
      <dgm:prSet presAssocID="{3735335D-3D25-420D-B00E-F4CF23F9EFBB}" presName="parentTextArrow" presStyleLbl="node1" presStyleIdx="0" presStyleCnt="0"/>
      <dgm:spPr/>
    </dgm:pt>
    <dgm:pt modelId="{0DD6F714-4F5C-914E-A1B8-4BE499C97179}" type="pres">
      <dgm:prSet presAssocID="{3735335D-3D25-420D-B00E-F4CF23F9EFBB}" presName="arrow" presStyleLbl="alignNode1" presStyleIdx="2" presStyleCnt="3"/>
      <dgm:spPr/>
    </dgm:pt>
    <dgm:pt modelId="{D5041A74-9139-7544-85BD-700D2AC1A4BF}" type="pres">
      <dgm:prSet presAssocID="{3735335D-3D25-420D-B00E-F4CF23F9EFBB}" presName="descendantArrow" presStyleLbl="bgAccFollowNode1" presStyleIdx="2" presStyleCnt="3"/>
      <dgm:spPr/>
    </dgm:pt>
  </dgm:ptLst>
  <dgm:cxnLst>
    <dgm:cxn modelId="{4BED830A-BDB3-494C-AB07-503490D8CD91}" srcId="{AB01EFD4-F8C3-4D2D-B304-9C8BCD6DC73B}" destId="{3735335D-3D25-420D-B00E-F4CF23F9EFBB}" srcOrd="0" destOrd="0" parTransId="{22109DF0-5AE3-4D9A-93C7-DDAC4519B38F}" sibTransId="{1932936E-C2AE-483F-8E69-97E2B61BE7E9}"/>
    <dgm:cxn modelId="{352FD615-07C8-2541-BD71-54B10ABD1F11}" type="presOf" srcId="{EA7B685A-128A-430C-B851-737B1F4A0D55}" destId="{93142FBE-E8EE-7B4A-AEB2-9B9EBC6F57F5}" srcOrd="0" destOrd="0" presId="urn:microsoft.com/office/officeart/2016/7/layout/VerticalDownArrowProcess"/>
    <dgm:cxn modelId="{E7AE8F17-6097-9646-A0A9-4B2D67CDAD85}" type="presOf" srcId="{2EB8951C-9D78-4697-AF34-964AEE13495A}" destId="{C7B63DC6-76C3-4044-AE1B-5950C2060982}" srcOrd="0" destOrd="0" presId="urn:microsoft.com/office/officeart/2016/7/layout/VerticalDownArrowProcess"/>
    <dgm:cxn modelId="{A7A1A520-29FE-401A-BB7E-53DE796C4624}" srcId="{EA7B685A-128A-430C-B851-737B1F4A0D55}" destId="{2EB8951C-9D78-4697-AF34-964AEE13495A}" srcOrd="0" destOrd="0" parTransId="{5844BF8E-2B9F-4BA5-BF27-181CBCBAB93F}" sibTransId="{41C5AABA-61DD-4C2D-8EC0-99D0C79BF7F1}"/>
    <dgm:cxn modelId="{681EE230-6744-4BDE-BC2A-9FC2E6093B16}" srcId="{AB01EFD4-F8C3-4D2D-B304-9C8BCD6DC73B}" destId="{E8EDC4CB-F33C-4686-ACD5-E2CDC94716B5}" srcOrd="1" destOrd="0" parTransId="{D80F27EB-077E-47DB-A511-EEC963C92491}" sibTransId="{78F5292A-5653-463A-90FE-885744D4BF48}"/>
    <dgm:cxn modelId="{E1761734-ED9C-4D8B-9B5F-B0BF22B2116F}" srcId="{AB01EFD4-F8C3-4D2D-B304-9C8BCD6DC73B}" destId="{EA7B685A-128A-430C-B851-737B1F4A0D55}" srcOrd="2" destOrd="0" parTransId="{F3BE59E9-EF1C-44BF-952A-EA3861E424AB}" sibTransId="{63DE1E0E-2885-4461-B26A-903A4F727155}"/>
    <dgm:cxn modelId="{A5766567-63CD-A74F-A365-D1812AE8A608}" type="presOf" srcId="{E8EDC4CB-F33C-4686-ACD5-E2CDC94716B5}" destId="{70AAA39B-4965-1141-BD7F-8C680622450D}" srcOrd="1" destOrd="0" presId="urn:microsoft.com/office/officeart/2016/7/layout/VerticalDownArrowProcess"/>
    <dgm:cxn modelId="{6EC9B547-B11E-D94A-AE9B-44E13346E31B}" type="presOf" srcId="{5A4FAE76-BD55-4EDF-B226-3322BF693071}" destId="{698057D2-D35A-BB45-A6DA-02407602E2A2}" srcOrd="0" destOrd="0" presId="urn:microsoft.com/office/officeart/2016/7/layout/VerticalDownArrowProcess"/>
    <dgm:cxn modelId="{D1BFEB7A-6380-7C4B-A1EC-15A39EE66B0B}" type="presOf" srcId="{3735335D-3D25-420D-B00E-F4CF23F9EFBB}" destId="{0DD6F714-4F5C-914E-A1B8-4BE499C97179}" srcOrd="1" destOrd="0" presId="urn:microsoft.com/office/officeart/2016/7/layout/VerticalDownArrowProcess"/>
    <dgm:cxn modelId="{128F1E9D-22DA-1847-BB50-052CF4F5A0DE}" type="presOf" srcId="{AB01EFD4-F8C3-4D2D-B304-9C8BCD6DC73B}" destId="{70C6277E-E487-A541-BC2C-8BC89E34DBC3}" srcOrd="0" destOrd="0" presId="urn:microsoft.com/office/officeart/2016/7/layout/VerticalDownArrowProcess"/>
    <dgm:cxn modelId="{86C704A9-04F8-D54A-9253-E8064D0C071D}" type="presOf" srcId="{3735335D-3D25-420D-B00E-F4CF23F9EFBB}" destId="{E6B39195-347A-4C42-97E6-859E4038263B}" srcOrd="0" destOrd="0" presId="urn:microsoft.com/office/officeart/2016/7/layout/VerticalDownArrowProcess"/>
    <dgm:cxn modelId="{6F4935B4-EE76-49D4-A02E-A8381F434298}" srcId="{E8EDC4CB-F33C-4686-ACD5-E2CDC94716B5}" destId="{5A4FAE76-BD55-4EDF-B226-3322BF693071}" srcOrd="0" destOrd="0" parTransId="{EF14D82E-E03A-4C3C-9A37-C60FB323E8DA}" sibTransId="{06693A0E-E6F3-4200-B577-AE35B2694C08}"/>
    <dgm:cxn modelId="{F28553C0-9942-4152-B208-E84AE783B9AC}" srcId="{3735335D-3D25-420D-B00E-F4CF23F9EFBB}" destId="{1A67C56A-5517-4893-B181-76FBFC77692A}" srcOrd="0" destOrd="0" parTransId="{C5678FEF-E69E-4A83-898A-F04EF1BFF5AD}" sibTransId="{D897CB4A-9660-4350-AD55-4FF0450415A7}"/>
    <dgm:cxn modelId="{3F4ADCFC-E39B-274A-8BF9-BD143D93B315}" type="presOf" srcId="{1A67C56A-5517-4893-B181-76FBFC77692A}" destId="{D5041A74-9139-7544-85BD-700D2AC1A4BF}" srcOrd="0" destOrd="0" presId="urn:microsoft.com/office/officeart/2016/7/layout/VerticalDownArrowProcess"/>
    <dgm:cxn modelId="{FA847FFE-ED4E-9E40-A5AB-589151B8AC56}" type="presOf" srcId="{E8EDC4CB-F33C-4686-ACD5-E2CDC94716B5}" destId="{ECAFD89F-EB8E-C840-A026-4D19DAF27CBE}" srcOrd="0" destOrd="0" presId="urn:microsoft.com/office/officeart/2016/7/layout/VerticalDownArrowProcess"/>
    <dgm:cxn modelId="{62622FCC-858D-A94C-B859-1859B0E06C2F}" type="presParOf" srcId="{70C6277E-E487-A541-BC2C-8BC89E34DBC3}" destId="{DD785D85-2065-394A-8FB8-C7FF1DAEED76}" srcOrd="0" destOrd="0" presId="urn:microsoft.com/office/officeart/2016/7/layout/VerticalDownArrowProcess"/>
    <dgm:cxn modelId="{2510048F-FA2C-F845-A055-A4A01A21333F}" type="presParOf" srcId="{DD785D85-2065-394A-8FB8-C7FF1DAEED76}" destId="{93142FBE-E8EE-7B4A-AEB2-9B9EBC6F57F5}" srcOrd="0" destOrd="0" presId="urn:microsoft.com/office/officeart/2016/7/layout/VerticalDownArrowProcess"/>
    <dgm:cxn modelId="{F22C74F8-342B-A944-83F1-B06142BD80F8}" type="presParOf" srcId="{DD785D85-2065-394A-8FB8-C7FF1DAEED76}" destId="{C7B63DC6-76C3-4044-AE1B-5950C2060982}" srcOrd="1" destOrd="0" presId="urn:microsoft.com/office/officeart/2016/7/layout/VerticalDownArrowProcess"/>
    <dgm:cxn modelId="{09E2AE97-15C9-8142-A0BC-FA24F4E1589F}" type="presParOf" srcId="{70C6277E-E487-A541-BC2C-8BC89E34DBC3}" destId="{9BA9E71A-CA24-3E44-85D0-C835C3E13BDF}" srcOrd="1" destOrd="0" presId="urn:microsoft.com/office/officeart/2016/7/layout/VerticalDownArrowProcess"/>
    <dgm:cxn modelId="{6F9C300E-E059-534A-87F8-1F610BA071B5}" type="presParOf" srcId="{70C6277E-E487-A541-BC2C-8BC89E34DBC3}" destId="{FA064545-86B5-4040-93F0-882FCB6AC409}" srcOrd="2" destOrd="0" presId="urn:microsoft.com/office/officeart/2016/7/layout/VerticalDownArrowProcess"/>
    <dgm:cxn modelId="{89DF128D-D5E0-CB41-895A-3A603F6F8A72}" type="presParOf" srcId="{FA064545-86B5-4040-93F0-882FCB6AC409}" destId="{ECAFD89F-EB8E-C840-A026-4D19DAF27CBE}" srcOrd="0" destOrd="0" presId="urn:microsoft.com/office/officeart/2016/7/layout/VerticalDownArrowProcess"/>
    <dgm:cxn modelId="{4D5CD0CB-971C-6F4B-B758-8A7FED22B490}" type="presParOf" srcId="{FA064545-86B5-4040-93F0-882FCB6AC409}" destId="{70AAA39B-4965-1141-BD7F-8C680622450D}" srcOrd="1" destOrd="0" presId="urn:microsoft.com/office/officeart/2016/7/layout/VerticalDownArrowProcess"/>
    <dgm:cxn modelId="{1E94C4FC-159F-9E4B-AA6D-407896E1648A}" type="presParOf" srcId="{FA064545-86B5-4040-93F0-882FCB6AC409}" destId="{698057D2-D35A-BB45-A6DA-02407602E2A2}" srcOrd="2" destOrd="0" presId="urn:microsoft.com/office/officeart/2016/7/layout/VerticalDownArrowProcess"/>
    <dgm:cxn modelId="{E687C73A-F6C9-A340-A587-7E1F8834C01C}" type="presParOf" srcId="{70C6277E-E487-A541-BC2C-8BC89E34DBC3}" destId="{5F978D5A-A71F-8B43-8330-4A989BB79C8E}" srcOrd="3" destOrd="0" presId="urn:microsoft.com/office/officeart/2016/7/layout/VerticalDownArrowProcess"/>
    <dgm:cxn modelId="{D545918F-BCFD-3B44-93A7-FC40D7526E27}" type="presParOf" srcId="{70C6277E-E487-A541-BC2C-8BC89E34DBC3}" destId="{AC508179-3AFE-0543-A0CA-3C93E1923A75}" srcOrd="4" destOrd="0" presId="urn:microsoft.com/office/officeart/2016/7/layout/VerticalDownArrowProcess"/>
    <dgm:cxn modelId="{40A605A6-11D8-1649-A037-E72F048EA0DC}" type="presParOf" srcId="{AC508179-3AFE-0543-A0CA-3C93E1923A75}" destId="{E6B39195-347A-4C42-97E6-859E4038263B}" srcOrd="0" destOrd="0" presId="urn:microsoft.com/office/officeart/2016/7/layout/VerticalDownArrowProcess"/>
    <dgm:cxn modelId="{9CA4319D-B0B8-6B48-A224-7135D4F2AE9B}" type="presParOf" srcId="{AC508179-3AFE-0543-A0CA-3C93E1923A75}" destId="{0DD6F714-4F5C-914E-A1B8-4BE499C97179}" srcOrd="1" destOrd="0" presId="urn:microsoft.com/office/officeart/2016/7/layout/VerticalDownArrowProcess"/>
    <dgm:cxn modelId="{45D01DC0-3A30-2F4B-A5DE-0A84990F4E19}" type="presParOf" srcId="{AC508179-3AFE-0543-A0CA-3C93E1923A75}" destId="{D5041A74-9139-7544-85BD-700D2AC1A4BF}"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E6504F-DF0D-4D10-AD0E-0B42B08AC8FB}"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31F95AA7-3E33-41AA-A097-BD685BA8D69D}">
      <dgm:prSet phldrT="[Text]"/>
      <dgm:spPr/>
      <dgm:t>
        <a:bodyPr/>
        <a:lstStyle/>
        <a:p>
          <a:r>
            <a:rPr lang="en-US" dirty="0"/>
            <a:t>NCTSN RESOURCE </a:t>
          </a:r>
          <a:br>
            <a:rPr lang="en-US" dirty="0"/>
          </a:br>
          <a:r>
            <a:rPr lang="en-US" dirty="0"/>
            <a:t>“Being Anti-Racist is Central to Trauma-Informed Care: Principles of an Anti-Racist, Trauma-Informed Organization”</a:t>
          </a:r>
          <a:br>
            <a:rPr lang="en-US" dirty="0"/>
          </a:br>
          <a:endParaRPr lang="en-US" dirty="0"/>
        </a:p>
      </dgm:t>
    </dgm:pt>
    <dgm:pt modelId="{9E16E0D3-CB65-4DFA-8219-4096C2320FA1}" type="parTrans" cxnId="{9B881D32-7D6B-4C1E-8541-ED1E477CE5A8}">
      <dgm:prSet/>
      <dgm:spPr/>
      <dgm:t>
        <a:bodyPr/>
        <a:lstStyle/>
        <a:p>
          <a:endParaRPr lang="en-US"/>
        </a:p>
      </dgm:t>
    </dgm:pt>
    <dgm:pt modelId="{1E38FD67-8EA9-4450-A02F-E7480B582171}" type="sibTrans" cxnId="{9B881D32-7D6B-4C1E-8541-ED1E477CE5A8}">
      <dgm:prSet/>
      <dgm:spPr/>
      <dgm:t>
        <a:bodyPr/>
        <a:lstStyle/>
        <a:p>
          <a:endParaRPr lang="en-US"/>
        </a:p>
      </dgm:t>
    </dgm:pt>
    <dgm:pt modelId="{1C47D34C-67AB-4342-BCE6-67102F2CCA6E}">
      <dgm:prSet phldrT="[Text]"/>
      <dgm:spPr>
        <a:solidFill>
          <a:schemeClr val="accent3"/>
        </a:solidFill>
      </dgm:spPr>
      <dgm:t>
        <a:bodyPr/>
        <a:lstStyle/>
        <a:p>
          <a:r>
            <a:rPr lang="en-US" dirty="0"/>
            <a:t>Partner with community members/those with lived experience throughout all of the ongoing aspects of program development </a:t>
          </a:r>
        </a:p>
      </dgm:t>
    </dgm:pt>
    <dgm:pt modelId="{B67DC01C-6907-4F0C-8E20-DBE9F4F6B188}" type="parTrans" cxnId="{AB5F564C-E19B-4CA3-949B-8423C33D2AA8}">
      <dgm:prSet/>
      <dgm:spPr/>
      <dgm:t>
        <a:bodyPr/>
        <a:lstStyle/>
        <a:p>
          <a:endParaRPr lang="en-US"/>
        </a:p>
      </dgm:t>
    </dgm:pt>
    <dgm:pt modelId="{2EF6A0BB-9908-47C2-B9EE-71E471B27140}" type="sibTrans" cxnId="{AB5F564C-E19B-4CA3-949B-8423C33D2AA8}">
      <dgm:prSet/>
      <dgm:spPr/>
      <dgm:t>
        <a:bodyPr/>
        <a:lstStyle/>
        <a:p>
          <a:endParaRPr lang="en-US"/>
        </a:p>
      </dgm:t>
    </dgm:pt>
    <dgm:pt modelId="{D2F62CA4-9CA6-4D94-8C22-C3996F18CB9A}">
      <dgm:prSet phldrT="[Text]"/>
      <dgm:spPr>
        <a:solidFill>
          <a:schemeClr val="accent1">
            <a:lumMod val="75000"/>
          </a:schemeClr>
        </a:solidFill>
      </dgm:spPr>
      <dgm:t>
        <a:bodyPr/>
        <a:lstStyle/>
        <a:p>
          <a:r>
            <a:rPr lang="en-US" dirty="0"/>
            <a:t> Provide staff with the information and skills needed to make sure they are able to listen/honor/share power  </a:t>
          </a:r>
        </a:p>
      </dgm:t>
    </dgm:pt>
    <dgm:pt modelId="{4BD759D1-4DD5-447D-A71B-F7654D4CC193}" type="parTrans" cxnId="{233C6D3D-8491-40D0-A763-8D7A5302F73A}">
      <dgm:prSet/>
      <dgm:spPr/>
      <dgm:t>
        <a:bodyPr/>
        <a:lstStyle/>
        <a:p>
          <a:endParaRPr lang="en-US"/>
        </a:p>
      </dgm:t>
    </dgm:pt>
    <dgm:pt modelId="{DFEA1095-1227-4703-86D9-280F4FD06D38}" type="sibTrans" cxnId="{233C6D3D-8491-40D0-A763-8D7A5302F73A}">
      <dgm:prSet/>
      <dgm:spPr/>
      <dgm:t>
        <a:bodyPr/>
        <a:lstStyle/>
        <a:p>
          <a:endParaRPr lang="en-US"/>
        </a:p>
      </dgm:t>
    </dgm:pt>
    <dgm:pt modelId="{09F7F8A6-743D-46FB-9098-74AB6258F859}">
      <dgm:prSet phldrT="[Text]"/>
      <dgm:spPr>
        <a:solidFill>
          <a:schemeClr val="accent2">
            <a:lumMod val="60000"/>
            <a:lumOff val="40000"/>
          </a:schemeClr>
        </a:solidFill>
      </dgm:spPr>
      <dgm:t>
        <a:bodyPr/>
        <a:lstStyle/>
        <a:p>
          <a:r>
            <a:rPr lang="en-US" dirty="0"/>
            <a:t>Ensure that spaces and materials show respect and value for the communities being served</a:t>
          </a:r>
        </a:p>
      </dgm:t>
    </dgm:pt>
    <dgm:pt modelId="{C578D777-551E-4092-99C6-7907AC2C6039}" type="parTrans" cxnId="{9E8FECDE-89A7-4916-A732-0918C9452460}">
      <dgm:prSet/>
      <dgm:spPr/>
      <dgm:t>
        <a:bodyPr/>
        <a:lstStyle/>
        <a:p>
          <a:endParaRPr lang="en-US"/>
        </a:p>
      </dgm:t>
    </dgm:pt>
    <dgm:pt modelId="{5D3ABC5F-8428-4F05-986E-D8DBC7ABF34B}" type="sibTrans" cxnId="{9E8FECDE-89A7-4916-A732-0918C9452460}">
      <dgm:prSet/>
      <dgm:spPr/>
      <dgm:t>
        <a:bodyPr/>
        <a:lstStyle/>
        <a:p>
          <a:endParaRPr lang="en-US"/>
        </a:p>
      </dgm:t>
    </dgm:pt>
    <dgm:pt modelId="{038397FC-362F-42A0-A8F9-F4ECAF6C4D36}">
      <dgm:prSet phldrT="[Text]"/>
      <dgm:spPr>
        <a:solidFill>
          <a:schemeClr val="accent1">
            <a:lumMod val="60000"/>
            <a:lumOff val="40000"/>
          </a:schemeClr>
        </a:solidFill>
      </dgm:spPr>
      <dgm:t>
        <a:bodyPr/>
        <a:lstStyle/>
        <a:p>
          <a:r>
            <a:rPr lang="en-US" dirty="0"/>
            <a:t>Compensate those with lived experiences equitably for their work </a:t>
          </a:r>
        </a:p>
      </dgm:t>
    </dgm:pt>
    <dgm:pt modelId="{27D10985-ABAD-4824-98B3-3CB33074A5BF}" type="parTrans" cxnId="{801ED19B-4383-41FD-BAA8-AC60222B6033}">
      <dgm:prSet/>
      <dgm:spPr/>
      <dgm:t>
        <a:bodyPr/>
        <a:lstStyle/>
        <a:p>
          <a:endParaRPr lang="en-US"/>
        </a:p>
      </dgm:t>
    </dgm:pt>
    <dgm:pt modelId="{DA96123C-1741-4C9E-8CAC-B04763B68D34}" type="sibTrans" cxnId="{801ED19B-4383-41FD-BAA8-AC60222B6033}">
      <dgm:prSet/>
      <dgm:spPr/>
      <dgm:t>
        <a:bodyPr/>
        <a:lstStyle/>
        <a:p>
          <a:endParaRPr lang="en-US"/>
        </a:p>
      </dgm:t>
    </dgm:pt>
    <dgm:pt modelId="{442D4CB3-0514-4FA0-AE81-576F8E04F8EC}">
      <dgm:prSet phldrT="[Text]"/>
      <dgm:spPr>
        <a:solidFill>
          <a:schemeClr val="accent3">
            <a:lumMod val="60000"/>
            <a:lumOff val="40000"/>
          </a:schemeClr>
        </a:solidFill>
      </dgm:spPr>
      <dgm:t>
        <a:bodyPr/>
        <a:lstStyle/>
        <a:p>
          <a:r>
            <a:rPr lang="en-US" dirty="0"/>
            <a:t>Example: Incorporate peer support and consumer advisory committees in a real and intentional way</a:t>
          </a:r>
        </a:p>
      </dgm:t>
    </dgm:pt>
    <dgm:pt modelId="{B093BB13-1B53-491A-95E0-0E87899C215F}" type="parTrans" cxnId="{ADB8B9DD-57E3-4971-A656-CF7C49C5EA66}">
      <dgm:prSet/>
      <dgm:spPr/>
      <dgm:t>
        <a:bodyPr/>
        <a:lstStyle/>
        <a:p>
          <a:endParaRPr lang="en-US"/>
        </a:p>
      </dgm:t>
    </dgm:pt>
    <dgm:pt modelId="{3ECE3C5D-8E99-41B9-B516-CD3C0BAA516F}" type="sibTrans" cxnId="{ADB8B9DD-57E3-4971-A656-CF7C49C5EA66}">
      <dgm:prSet/>
      <dgm:spPr/>
      <dgm:t>
        <a:bodyPr/>
        <a:lstStyle/>
        <a:p>
          <a:endParaRPr lang="en-US"/>
        </a:p>
      </dgm:t>
    </dgm:pt>
    <dgm:pt modelId="{0CB3DCEB-9BBA-406F-93EF-F1CCE1BC3DA0}" type="pres">
      <dgm:prSet presAssocID="{DEE6504F-DF0D-4D10-AD0E-0B42B08AC8FB}" presName="Name0" presStyleCnt="0">
        <dgm:presLayoutVars>
          <dgm:chPref val="1"/>
          <dgm:dir/>
          <dgm:animOne val="branch"/>
          <dgm:animLvl val="lvl"/>
          <dgm:resizeHandles/>
        </dgm:presLayoutVars>
      </dgm:prSet>
      <dgm:spPr/>
    </dgm:pt>
    <dgm:pt modelId="{F60E3048-2E7F-4476-806E-8F0B67C93575}" type="pres">
      <dgm:prSet presAssocID="{31F95AA7-3E33-41AA-A097-BD685BA8D69D}" presName="vertOne" presStyleCnt="0"/>
      <dgm:spPr/>
    </dgm:pt>
    <dgm:pt modelId="{DD9F2D61-8774-46A6-9F65-FAC3817E50A0}" type="pres">
      <dgm:prSet presAssocID="{31F95AA7-3E33-41AA-A097-BD685BA8D69D}" presName="txOne" presStyleLbl="node0" presStyleIdx="0" presStyleCnt="1" custLinFactNeighborX="1250" custLinFactNeighborY="42180">
        <dgm:presLayoutVars>
          <dgm:chPref val="3"/>
        </dgm:presLayoutVars>
      </dgm:prSet>
      <dgm:spPr/>
    </dgm:pt>
    <dgm:pt modelId="{CCAFD81C-335C-4DBC-A977-E9A07B0987BA}" type="pres">
      <dgm:prSet presAssocID="{31F95AA7-3E33-41AA-A097-BD685BA8D69D}" presName="parTransOne" presStyleCnt="0"/>
      <dgm:spPr/>
    </dgm:pt>
    <dgm:pt modelId="{B2497776-C551-4E57-B8B3-E9BF5441461F}" type="pres">
      <dgm:prSet presAssocID="{31F95AA7-3E33-41AA-A097-BD685BA8D69D}" presName="horzOne" presStyleCnt="0"/>
      <dgm:spPr/>
    </dgm:pt>
    <dgm:pt modelId="{F1DCA4D1-E70A-427B-A7A1-E99A9237D317}" type="pres">
      <dgm:prSet presAssocID="{1C47D34C-67AB-4342-BCE6-67102F2CCA6E}" presName="vertTwo" presStyleCnt="0"/>
      <dgm:spPr/>
    </dgm:pt>
    <dgm:pt modelId="{BD7913AD-4FA5-48FF-841E-053081DB13D1}" type="pres">
      <dgm:prSet presAssocID="{1C47D34C-67AB-4342-BCE6-67102F2CCA6E}" presName="txTwo" presStyleLbl="node2" presStyleIdx="0" presStyleCnt="2">
        <dgm:presLayoutVars>
          <dgm:chPref val="3"/>
        </dgm:presLayoutVars>
      </dgm:prSet>
      <dgm:spPr/>
    </dgm:pt>
    <dgm:pt modelId="{7C985A11-BE90-4B30-B594-923350BD1C41}" type="pres">
      <dgm:prSet presAssocID="{1C47D34C-67AB-4342-BCE6-67102F2CCA6E}" presName="parTransTwo" presStyleCnt="0"/>
      <dgm:spPr/>
    </dgm:pt>
    <dgm:pt modelId="{970AF1E6-1A89-4D73-A9CB-F68F8252B509}" type="pres">
      <dgm:prSet presAssocID="{1C47D34C-67AB-4342-BCE6-67102F2CCA6E}" presName="horzTwo" presStyleCnt="0"/>
      <dgm:spPr/>
    </dgm:pt>
    <dgm:pt modelId="{3B8CDABA-9997-4133-A40E-D79D3667587B}" type="pres">
      <dgm:prSet presAssocID="{D2F62CA4-9CA6-4D94-8C22-C3996F18CB9A}" presName="vertThree" presStyleCnt="0"/>
      <dgm:spPr/>
    </dgm:pt>
    <dgm:pt modelId="{1CD9A222-2AAD-4426-9268-B48654F7983C}" type="pres">
      <dgm:prSet presAssocID="{D2F62CA4-9CA6-4D94-8C22-C3996F18CB9A}" presName="txThree" presStyleLbl="node3" presStyleIdx="0" presStyleCnt="3">
        <dgm:presLayoutVars>
          <dgm:chPref val="3"/>
        </dgm:presLayoutVars>
      </dgm:prSet>
      <dgm:spPr/>
    </dgm:pt>
    <dgm:pt modelId="{DD30BBC6-E3AF-43BD-9DA9-F6A52DD189F6}" type="pres">
      <dgm:prSet presAssocID="{D2F62CA4-9CA6-4D94-8C22-C3996F18CB9A}" presName="horzThree" presStyleCnt="0"/>
      <dgm:spPr/>
    </dgm:pt>
    <dgm:pt modelId="{66279408-BFA2-4DDF-8D92-A6B570278CDC}" type="pres">
      <dgm:prSet presAssocID="{DFEA1095-1227-4703-86D9-280F4FD06D38}" presName="sibSpaceThree" presStyleCnt="0"/>
      <dgm:spPr/>
    </dgm:pt>
    <dgm:pt modelId="{319E6EE2-F1FF-4300-BE0C-B129A1B274DF}" type="pres">
      <dgm:prSet presAssocID="{09F7F8A6-743D-46FB-9098-74AB6258F859}" presName="vertThree" presStyleCnt="0"/>
      <dgm:spPr/>
    </dgm:pt>
    <dgm:pt modelId="{83B51B5D-6D26-4123-85DF-DB56800DF726}" type="pres">
      <dgm:prSet presAssocID="{09F7F8A6-743D-46FB-9098-74AB6258F859}" presName="txThree" presStyleLbl="node3" presStyleIdx="1" presStyleCnt="3">
        <dgm:presLayoutVars>
          <dgm:chPref val="3"/>
        </dgm:presLayoutVars>
      </dgm:prSet>
      <dgm:spPr/>
    </dgm:pt>
    <dgm:pt modelId="{262B6AEC-AE12-4931-9B5C-182A51B0C036}" type="pres">
      <dgm:prSet presAssocID="{09F7F8A6-743D-46FB-9098-74AB6258F859}" presName="horzThree" presStyleCnt="0"/>
      <dgm:spPr/>
    </dgm:pt>
    <dgm:pt modelId="{A09B4CD8-0E50-45D6-91EE-25667D030A15}" type="pres">
      <dgm:prSet presAssocID="{2EF6A0BB-9908-47C2-B9EE-71E471B27140}" presName="sibSpaceTwo" presStyleCnt="0"/>
      <dgm:spPr/>
    </dgm:pt>
    <dgm:pt modelId="{29D0B071-1C47-4A5A-A2A4-0E781DC08C03}" type="pres">
      <dgm:prSet presAssocID="{038397FC-362F-42A0-A8F9-F4ECAF6C4D36}" presName="vertTwo" presStyleCnt="0"/>
      <dgm:spPr/>
    </dgm:pt>
    <dgm:pt modelId="{370FF16B-50F2-4E94-99DC-D8589046047D}" type="pres">
      <dgm:prSet presAssocID="{038397FC-362F-42A0-A8F9-F4ECAF6C4D36}" presName="txTwo" presStyleLbl="node2" presStyleIdx="1" presStyleCnt="2">
        <dgm:presLayoutVars>
          <dgm:chPref val="3"/>
        </dgm:presLayoutVars>
      </dgm:prSet>
      <dgm:spPr/>
    </dgm:pt>
    <dgm:pt modelId="{C95E8384-973D-408C-9C42-B1AF59963BB3}" type="pres">
      <dgm:prSet presAssocID="{038397FC-362F-42A0-A8F9-F4ECAF6C4D36}" presName="parTransTwo" presStyleCnt="0"/>
      <dgm:spPr/>
    </dgm:pt>
    <dgm:pt modelId="{AA466281-17E0-47E6-BE70-9E59AF50ADE3}" type="pres">
      <dgm:prSet presAssocID="{038397FC-362F-42A0-A8F9-F4ECAF6C4D36}" presName="horzTwo" presStyleCnt="0"/>
      <dgm:spPr/>
    </dgm:pt>
    <dgm:pt modelId="{B057A5AA-72D0-4891-A9BC-D80264DBAACF}" type="pres">
      <dgm:prSet presAssocID="{442D4CB3-0514-4FA0-AE81-576F8E04F8EC}" presName="vertThree" presStyleCnt="0"/>
      <dgm:spPr/>
    </dgm:pt>
    <dgm:pt modelId="{B8BC5D94-8666-4929-8A85-C9557E74845B}" type="pres">
      <dgm:prSet presAssocID="{442D4CB3-0514-4FA0-AE81-576F8E04F8EC}" presName="txThree" presStyleLbl="node3" presStyleIdx="2" presStyleCnt="3">
        <dgm:presLayoutVars>
          <dgm:chPref val="3"/>
        </dgm:presLayoutVars>
      </dgm:prSet>
      <dgm:spPr/>
    </dgm:pt>
    <dgm:pt modelId="{E695A5D9-B092-4EAD-989E-7244BB451207}" type="pres">
      <dgm:prSet presAssocID="{442D4CB3-0514-4FA0-AE81-576F8E04F8EC}" presName="horzThree" presStyleCnt="0"/>
      <dgm:spPr/>
    </dgm:pt>
  </dgm:ptLst>
  <dgm:cxnLst>
    <dgm:cxn modelId="{BB437A20-A0FA-400C-BDA9-7876B77A8C8C}" type="presOf" srcId="{038397FC-362F-42A0-A8F9-F4ECAF6C4D36}" destId="{370FF16B-50F2-4E94-99DC-D8589046047D}" srcOrd="0" destOrd="0" presId="urn:microsoft.com/office/officeart/2005/8/layout/hierarchy4"/>
    <dgm:cxn modelId="{9B881D32-7D6B-4C1E-8541-ED1E477CE5A8}" srcId="{DEE6504F-DF0D-4D10-AD0E-0B42B08AC8FB}" destId="{31F95AA7-3E33-41AA-A097-BD685BA8D69D}" srcOrd="0" destOrd="0" parTransId="{9E16E0D3-CB65-4DFA-8219-4096C2320FA1}" sibTransId="{1E38FD67-8EA9-4450-A02F-E7480B582171}"/>
    <dgm:cxn modelId="{FFBAE83B-18D3-4EFC-8311-D8196BBF5291}" type="presOf" srcId="{09F7F8A6-743D-46FB-9098-74AB6258F859}" destId="{83B51B5D-6D26-4123-85DF-DB56800DF726}" srcOrd="0" destOrd="0" presId="urn:microsoft.com/office/officeart/2005/8/layout/hierarchy4"/>
    <dgm:cxn modelId="{233C6D3D-8491-40D0-A763-8D7A5302F73A}" srcId="{1C47D34C-67AB-4342-BCE6-67102F2CCA6E}" destId="{D2F62CA4-9CA6-4D94-8C22-C3996F18CB9A}" srcOrd="0" destOrd="0" parTransId="{4BD759D1-4DD5-447D-A71B-F7654D4CC193}" sibTransId="{DFEA1095-1227-4703-86D9-280F4FD06D38}"/>
    <dgm:cxn modelId="{1BD8DD48-A34A-4715-8785-3ED082A20214}" type="presOf" srcId="{D2F62CA4-9CA6-4D94-8C22-C3996F18CB9A}" destId="{1CD9A222-2AAD-4426-9268-B48654F7983C}" srcOrd="0" destOrd="0" presId="urn:microsoft.com/office/officeart/2005/8/layout/hierarchy4"/>
    <dgm:cxn modelId="{E5A83849-2ED5-4F28-9593-959182425BAA}" type="presOf" srcId="{31F95AA7-3E33-41AA-A097-BD685BA8D69D}" destId="{DD9F2D61-8774-46A6-9F65-FAC3817E50A0}" srcOrd="0" destOrd="0" presId="urn:microsoft.com/office/officeart/2005/8/layout/hierarchy4"/>
    <dgm:cxn modelId="{AB5F564C-E19B-4CA3-949B-8423C33D2AA8}" srcId="{31F95AA7-3E33-41AA-A097-BD685BA8D69D}" destId="{1C47D34C-67AB-4342-BCE6-67102F2CCA6E}" srcOrd="0" destOrd="0" parTransId="{B67DC01C-6907-4F0C-8E20-DBE9F4F6B188}" sibTransId="{2EF6A0BB-9908-47C2-B9EE-71E471B27140}"/>
    <dgm:cxn modelId="{232A0299-B90F-4CF6-97DE-7F56CB09CA04}" type="presOf" srcId="{DEE6504F-DF0D-4D10-AD0E-0B42B08AC8FB}" destId="{0CB3DCEB-9BBA-406F-93EF-F1CCE1BC3DA0}" srcOrd="0" destOrd="0" presId="urn:microsoft.com/office/officeart/2005/8/layout/hierarchy4"/>
    <dgm:cxn modelId="{801ED19B-4383-41FD-BAA8-AC60222B6033}" srcId="{31F95AA7-3E33-41AA-A097-BD685BA8D69D}" destId="{038397FC-362F-42A0-A8F9-F4ECAF6C4D36}" srcOrd="1" destOrd="0" parTransId="{27D10985-ABAD-4824-98B3-3CB33074A5BF}" sibTransId="{DA96123C-1741-4C9E-8CAC-B04763B68D34}"/>
    <dgm:cxn modelId="{4E70AFB1-1E0C-4B9E-BAE1-7F83E5A793F3}" type="presOf" srcId="{442D4CB3-0514-4FA0-AE81-576F8E04F8EC}" destId="{B8BC5D94-8666-4929-8A85-C9557E74845B}" srcOrd="0" destOrd="0" presId="urn:microsoft.com/office/officeart/2005/8/layout/hierarchy4"/>
    <dgm:cxn modelId="{EE4C76CF-EF51-4E65-9FE7-A683FD303F70}" type="presOf" srcId="{1C47D34C-67AB-4342-BCE6-67102F2CCA6E}" destId="{BD7913AD-4FA5-48FF-841E-053081DB13D1}" srcOrd="0" destOrd="0" presId="urn:microsoft.com/office/officeart/2005/8/layout/hierarchy4"/>
    <dgm:cxn modelId="{ADB8B9DD-57E3-4971-A656-CF7C49C5EA66}" srcId="{038397FC-362F-42A0-A8F9-F4ECAF6C4D36}" destId="{442D4CB3-0514-4FA0-AE81-576F8E04F8EC}" srcOrd="0" destOrd="0" parTransId="{B093BB13-1B53-491A-95E0-0E87899C215F}" sibTransId="{3ECE3C5D-8E99-41B9-B516-CD3C0BAA516F}"/>
    <dgm:cxn modelId="{9E8FECDE-89A7-4916-A732-0918C9452460}" srcId="{1C47D34C-67AB-4342-BCE6-67102F2CCA6E}" destId="{09F7F8A6-743D-46FB-9098-74AB6258F859}" srcOrd="1" destOrd="0" parTransId="{C578D777-551E-4092-99C6-7907AC2C6039}" sibTransId="{5D3ABC5F-8428-4F05-986E-D8DBC7ABF34B}"/>
    <dgm:cxn modelId="{D5CF89DF-127C-4424-9748-72DB71FD4396}" type="presParOf" srcId="{0CB3DCEB-9BBA-406F-93EF-F1CCE1BC3DA0}" destId="{F60E3048-2E7F-4476-806E-8F0B67C93575}" srcOrd="0" destOrd="0" presId="urn:microsoft.com/office/officeart/2005/8/layout/hierarchy4"/>
    <dgm:cxn modelId="{877D3D9E-85B0-4135-B9F3-CCFF40385708}" type="presParOf" srcId="{F60E3048-2E7F-4476-806E-8F0B67C93575}" destId="{DD9F2D61-8774-46A6-9F65-FAC3817E50A0}" srcOrd="0" destOrd="0" presId="urn:microsoft.com/office/officeart/2005/8/layout/hierarchy4"/>
    <dgm:cxn modelId="{74FA411E-3081-49F5-934A-B0201914B706}" type="presParOf" srcId="{F60E3048-2E7F-4476-806E-8F0B67C93575}" destId="{CCAFD81C-335C-4DBC-A977-E9A07B0987BA}" srcOrd="1" destOrd="0" presId="urn:microsoft.com/office/officeart/2005/8/layout/hierarchy4"/>
    <dgm:cxn modelId="{D496545E-1D4E-4C7F-A066-5615745C7FA4}" type="presParOf" srcId="{F60E3048-2E7F-4476-806E-8F0B67C93575}" destId="{B2497776-C551-4E57-B8B3-E9BF5441461F}" srcOrd="2" destOrd="0" presId="urn:microsoft.com/office/officeart/2005/8/layout/hierarchy4"/>
    <dgm:cxn modelId="{637F801C-A81B-497D-96A9-BE01A9060456}" type="presParOf" srcId="{B2497776-C551-4E57-B8B3-E9BF5441461F}" destId="{F1DCA4D1-E70A-427B-A7A1-E99A9237D317}" srcOrd="0" destOrd="0" presId="urn:microsoft.com/office/officeart/2005/8/layout/hierarchy4"/>
    <dgm:cxn modelId="{AA4ECE05-F0D9-45FB-BB6C-00C612DC5B96}" type="presParOf" srcId="{F1DCA4D1-E70A-427B-A7A1-E99A9237D317}" destId="{BD7913AD-4FA5-48FF-841E-053081DB13D1}" srcOrd="0" destOrd="0" presId="urn:microsoft.com/office/officeart/2005/8/layout/hierarchy4"/>
    <dgm:cxn modelId="{4345203B-DB29-4695-9221-D76E33C7D19D}" type="presParOf" srcId="{F1DCA4D1-E70A-427B-A7A1-E99A9237D317}" destId="{7C985A11-BE90-4B30-B594-923350BD1C41}" srcOrd="1" destOrd="0" presId="urn:microsoft.com/office/officeart/2005/8/layout/hierarchy4"/>
    <dgm:cxn modelId="{4B05C694-089C-4E6C-9960-661267CA3490}" type="presParOf" srcId="{F1DCA4D1-E70A-427B-A7A1-E99A9237D317}" destId="{970AF1E6-1A89-4D73-A9CB-F68F8252B509}" srcOrd="2" destOrd="0" presId="urn:microsoft.com/office/officeart/2005/8/layout/hierarchy4"/>
    <dgm:cxn modelId="{374617AF-9E7A-4462-9011-17FEA46ECCCF}" type="presParOf" srcId="{970AF1E6-1A89-4D73-A9CB-F68F8252B509}" destId="{3B8CDABA-9997-4133-A40E-D79D3667587B}" srcOrd="0" destOrd="0" presId="urn:microsoft.com/office/officeart/2005/8/layout/hierarchy4"/>
    <dgm:cxn modelId="{25055CA2-B124-4106-8FA3-F8C5DADC2587}" type="presParOf" srcId="{3B8CDABA-9997-4133-A40E-D79D3667587B}" destId="{1CD9A222-2AAD-4426-9268-B48654F7983C}" srcOrd="0" destOrd="0" presId="urn:microsoft.com/office/officeart/2005/8/layout/hierarchy4"/>
    <dgm:cxn modelId="{8210A4B9-1699-40E1-94B2-D0FCF595D55C}" type="presParOf" srcId="{3B8CDABA-9997-4133-A40E-D79D3667587B}" destId="{DD30BBC6-E3AF-43BD-9DA9-F6A52DD189F6}" srcOrd="1" destOrd="0" presId="urn:microsoft.com/office/officeart/2005/8/layout/hierarchy4"/>
    <dgm:cxn modelId="{2693076F-06BC-4D84-ACB7-FFA87EA3B648}" type="presParOf" srcId="{970AF1E6-1A89-4D73-A9CB-F68F8252B509}" destId="{66279408-BFA2-4DDF-8D92-A6B570278CDC}" srcOrd="1" destOrd="0" presId="urn:microsoft.com/office/officeart/2005/8/layout/hierarchy4"/>
    <dgm:cxn modelId="{0E13E3A5-53E0-49C2-944F-38DA56C09999}" type="presParOf" srcId="{970AF1E6-1A89-4D73-A9CB-F68F8252B509}" destId="{319E6EE2-F1FF-4300-BE0C-B129A1B274DF}" srcOrd="2" destOrd="0" presId="urn:microsoft.com/office/officeart/2005/8/layout/hierarchy4"/>
    <dgm:cxn modelId="{81CD5A8F-96BF-4B0A-A657-9DACFB392023}" type="presParOf" srcId="{319E6EE2-F1FF-4300-BE0C-B129A1B274DF}" destId="{83B51B5D-6D26-4123-85DF-DB56800DF726}" srcOrd="0" destOrd="0" presId="urn:microsoft.com/office/officeart/2005/8/layout/hierarchy4"/>
    <dgm:cxn modelId="{DA59C372-669B-4DF0-BE0F-6671210286EB}" type="presParOf" srcId="{319E6EE2-F1FF-4300-BE0C-B129A1B274DF}" destId="{262B6AEC-AE12-4931-9B5C-182A51B0C036}" srcOrd="1" destOrd="0" presId="urn:microsoft.com/office/officeart/2005/8/layout/hierarchy4"/>
    <dgm:cxn modelId="{690EF6EE-8FCF-4805-ACD3-7AB609B89905}" type="presParOf" srcId="{B2497776-C551-4E57-B8B3-E9BF5441461F}" destId="{A09B4CD8-0E50-45D6-91EE-25667D030A15}" srcOrd="1" destOrd="0" presId="urn:microsoft.com/office/officeart/2005/8/layout/hierarchy4"/>
    <dgm:cxn modelId="{C7DC76D4-5CA9-4DEB-B805-5685DD65D2A2}" type="presParOf" srcId="{B2497776-C551-4E57-B8B3-E9BF5441461F}" destId="{29D0B071-1C47-4A5A-A2A4-0E781DC08C03}" srcOrd="2" destOrd="0" presId="urn:microsoft.com/office/officeart/2005/8/layout/hierarchy4"/>
    <dgm:cxn modelId="{5AF45B85-7F11-4369-8B1A-D5308E8CE577}" type="presParOf" srcId="{29D0B071-1C47-4A5A-A2A4-0E781DC08C03}" destId="{370FF16B-50F2-4E94-99DC-D8589046047D}" srcOrd="0" destOrd="0" presId="urn:microsoft.com/office/officeart/2005/8/layout/hierarchy4"/>
    <dgm:cxn modelId="{1F862A32-1CBB-4858-8A04-DB4B8B5D35C9}" type="presParOf" srcId="{29D0B071-1C47-4A5A-A2A4-0E781DC08C03}" destId="{C95E8384-973D-408C-9C42-B1AF59963BB3}" srcOrd="1" destOrd="0" presId="urn:microsoft.com/office/officeart/2005/8/layout/hierarchy4"/>
    <dgm:cxn modelId="{89712A95-FCBE-4A84-9438-8794D4392D16}" type="presParOf" srcId="{29D0B071-1C47-4A5A-A2A4-0E781DC08C03}" destId="{AA466281-17E0-47E6-BE70-9E59AF50ADE3}" srcOrd="2" destOrd="0" presId="urn:microsoft.com/office/officeart/2005/8/layout/hierarchy4"/>
    <dgm:cxn modelId="{2A78CC5C-592D-4CF0-A9AA-8D25D694D69B}" type="presParOf" srcId="{AA466281-17E0-47E6-BE70-9E59AF50ADE3}" destId="{B057A5AA-72D0-4891-A9BC-D80264DBAACF}" srcOrd="0" destOrd="0" presId="urn:microsoft.com/office/officeart/2005/8/layout/hierarchy4"/>
    <dgm:cxn modelId="{9F0CA329-ED7B-4F03-B1B3-2871B181516A}" type="presParOf" srcId="{B057A5AA-72D0-4891-A9BC-D80264DBAACF}" destId="{B8BC5D94-8666-4929-8A85-C9557E74845B}" srcOrd="0" destOrd="0" presId="urn:microsoft.com/office/officeart/2005/8/layout/hierarchy4"/>
    <dgm:cxn modelId="{4E85DCEA-C443-4BB9-BCA2-85E4CFEE2C87}" type="presParOf" srcId="{B057A5AA-72D0-4891-A9BC-D80264DBAACF}" destId="{E695A5D9-B092-4EAD-989E-7244BB45120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7FAC7C-BA1A-4851-8C18-1269018156E8}" type="doc">
      <dgm:prSet loTypeId="urn:microsoft.com/office/officeart/2005/8/layout/matrix3" loCatId="matrix" qsTypeId="urn:microsoft.com/office/officeart/2005/8/quickstyle/simple2" qsCatId="simple" csTypeId="urn:microsoft.com/office/officeart/2005/8/colors/colorful2" csCatId="colorful"/>
      <dgm:spPr/>
      <dgm:t>
        <a:bodyPr/>
        <a:lstStyle/>
        <a:p>
          <a:endParaRPr lang="en-US"/>
        </a:p>
      </dgm:t>
    </dgm:pt>
    <dgm:pt modelId="{3488339C-7AF4-4E84-AB86-625238318B04}">
      <dgm:prSet custT="1"/>
      <dgm:spPr/>
      <dgm:t>
        <a:bodyPr/>
        <a:lstStyle/>
        <a:p>
          <a:r>
            <a:rPr lang="en-US" sz="1800" dirty="0"/>
            <a:t>Ongoing, lifelong process (no end point, not a class to be completed)</a:t>
          </a:r>
        </a:p>
      </dgm:t>
    </dgm:pt>
    <dgm:pt modelId="{3AA5B593-1079-461D-BFA3-6024F01BB528}" type="parTrans" cxnId="{F8C0ED1C-28CB-483D-A789-D4696170FBC9}">
      <dgm:prSet/>
      <dgm:spPr/>
      <dgm:t>
        <a:bodyPr/>
        <a:lstStyle/>
        <a:p>
          <a:endParaRPr lang="en-US" sz="1600"/>
        </a:p>
      </dgm:t>
    </dgm:pt>
    <dgm:pt modelId="{88189158-515F-4017-A28E-5EDD14493C71}" type="sibTrans" cxnId="{F8C0ED1C-28CB-483D-A789-D4696170FBC9}">
      <dgm:prSet phldrT="01" phldr="0"/>
      <dgm:spPr/>
      <dgm:t>
        <a:bodyPr/>
        <a:lstStyle/>
        <a:p>
          <a:endParaRPr lang="en-GB" sz="1600"/>
        </a:p>
      </dgm:t>
    </dgm:pt>
    <dgm:pt modelId="{376E51B5-84B6-4C6C-BC2D-E50F2D35855F}">
      <dgm:prSet custT="1"/>
      <dgm:spPr/>
      <dgm:t>
        <a:bodyPr/>
        <a:lstStyle/>
        <a:p>
          <a:r>
            <a:rPr lang="en-US" sz="1800" dirty="0"/>
            <a:t>Learn about impacts of history &amp; structural oppression</a:t>
          </a:r>
        </a:p>
      </dgm:t>
    </dgm:pt>
    <dgm:pt modelId="{4B11CA25-CC52-4AEA-97C5-60473993AD6C}" type="parTrans" cxnId="{07A8887F-F993-439F-BE4D-B18CF964CEA6}">
      <dgm:prSet/>
      <dgm:spPr/>
      <dgm:t>
        <a:bodyPr/>
        <a:lstStyle/>
        <a:p>
          <a:endParaRPr lang="en-US" sz="1600"/>
        </a:p>
      </dgm:t>
    </dgm:pt>
    <dgm:pt modelId="{F7C402BD-1F7B-4B37-B8D4-AEE4BA5B9848}" type="sibTrans" cxnId="{07A8887F-F993-439F-BE4D-B18CF964CEA6}">
      <dgm:prSet phldrT="02" phldr="0"/>
      <dgm:spPr/>
      <dgm:t>
        <a:bodyPr/>
        <a:lstStyle/>
        <a:p>
          <a:endParaRPr lang="en-GB" sz="1600"/>
        </a:p>
      </dgm:t>
    </dgm:pt>
    <dgm:pt modelId="{6EDC5BBE-44E7-42A5-8BA7-D63B90236EEB}">
      <dgm:prSet custT="1"/>
      <dgm:spPr/>
      <dgm:t>
        <a:bodyPr/>
        <a:lstStyle/>
        <a:p>
          <a:r>
            <a:rPr lang="en-US" sz="1800" dirty="0"/>
            <a:t>Examine own beliefs and cultural identities</a:t>
          </a:r>
        </a:p>
      </dgm:t>
    </dgm:pt>
    <dgm:pt modelId="{2B130A03-A003-4476-B5B9-B658C06759B8}" type="parTrans" cxnId="{B90F8B79-9B07-413A-B5DD-C0B2EEB814C2}">
      <dgm:prSet/>
      <dgm:spPr/>
      <dgm:t>
        <a:bodyPr/>
        <a:lstStyle/>
        <a:p>
          <a:endParaRPr lang="en-US" sz="1600"/>
        </a:p>
      </dgm:t>
    </dgm:pt>
    <dgm:pt modelId="{B3DCDD11-4ACA-4AB0-B333-4E06404CE010}" type="sibTrans" cxnId="{B90F8B79-9B07-413A-B5DD-C0B2EEB814C2}">
      <dgm:prSet phldrT="03" phldr="0"/>
      <dgm:spPr/>
      <dgm:t>
        <a:bodyPr/>
        <a:lstStyle/>
        <a:p>
          <a:endParaRPr lang="en-GB" sz="1600"/>
        </a:p>
      </dgm:t>
    </dgm:pt>
    <dgm:pt modelId="{B677FCB7-C047-4320-A50E-2763CF3DE18B}">
      <dgm:prSet custT="1"/>
      <dgm:spPr/>
      <dgm:t>
        <a:bodyPr/>
        <a:lstStyle/>
        <a:p>
          <a:pPr algn="ctr"/>
          <a:r>
            <a:rPr lang="en-US" sz="1800" dirty="0"/>
            <a:t>Understand your values/assumptions/biases </a:t>
          </a:r>
        </a:p>
      </dgm:t>
    </dgm:pt>
    <dgm:pt modelId="{D057729A-D053-437E-B50A-54DE83D2CB75}" type="parTrans" cxnId="{B62D354A-3605-4776-86ED-B349E188B737}">
      <dgm:prSet/>
      <dgm:spPr/>
      <dgm:t>
        <a:bodyPr/>
        <a:lstStyle/>
        <a:p>
          <a:endParaRPr lang="en-US" sz="1600"/>
        </a:p>
      </dgm:t>
    </dgm:pt>
    <dgm:pt modelId="{3B0C368B-8EF4-4244-8B25-179BDD73286F}" type="sibTrans" cxnId="{B62D354A-3605-4776-86ED-B349E188B737}">
      <dgm:prSet phldrT="04" phldr="0"/>
      <dgm:spPr/>
      <dgm:t>
        <a:bodyPr/>
        <a:lstStyle/>
        <a:p>
          <a:endParaRPr lang="en-GB" sz="1600"/>
        </a:p>
      </dgm:t>
    </dgm:pt>
    <dgm:pt modelId="{BAEDE522-DC19-F741-9AF2-9C644465A673}" type="pres">
      <dgm:prSet presAssocID="{767FAC7C-BA1A-4851-8C18-1269018156E8}" presName="matrix" presStyleCnt="0">
        <dgm:presLayoutVars>
          <dgm:chMax val="1"/>
          <dgm:dir/>
          <dgm:resizeHandles val="exact"/>
        </dgm:presLayoutVars>
      </dgm:prSet>
      <dgm:spPr/>
    </dgm:pt>
    <dgm:pt modelId="{35B8224E-3F9F-C043-8E4D-EC417FF4E54F}" type="pres">
      <dgm:prSet presAssocID="{767FAC7C-BA1A-4851-8C18-1269018156E8}" presName="diamond" presStyleLbl="bgShp" presStyleIdx="0" presStyleCnt="1"/>
      <dgm:spPr/>
    </dgm:pt>
    <dgm:pt modelId="{CA90C5C4-E266-074C-A7BF-5DAA9CAA94F2}" type="pres">
      <dgm:prSet presAssocID="{767FAC7C-BA1A-4851-8C18-1269018156E8}" presName="quad1" presStyleLbl="node1" presStyleIdx="0" presStyleCnt="4">
        <dgm:presLayoutVars>
          <dgm:chMax val="0"/>
          <dgm:chPref val="0"/>
          <dgm:bulletEnabled val="1"/>
        </dgm:presLayoutVars>
      </dgm:prSet>
      <dgm:spPr/>
    </dgm:pt>
    <dgm:pt modelId="{45D28FEB-1130-514E-BDDA-1F508B564196}" type="pres">
      <dgm:prSet presAssocID="{767FAC7C-BA1A-4851-8C18-1269018156E8}" presName="quad2" presStyleLbl="node1" presStyleIdx="1" presStyleCnt="4">
        <dgm:presLayoutVars>
          <dgm:chMax val="0"/>
          <dgm:chPref val="0"/>
          <dgm:bulletEnabled val="1"/>
        </dgm:presLayoutVars>
      </dgm:prSet>
      <dgm:spPr/>
    </dgm:pt>
    <dgm:pt modelId="{E5686CEC-94A1-9848-9A02-C0745F3D653C}" type="pres">
      <dgm:prSet presAssocID="{767FAC7C-BA1A-4851-8C18-1269018156E8}" presName="quad3" presStyleLbl="node1" presStyleIdx="2" presStyleCnt="4">
        <dgm:presLayoutVars>
          <dgm:chMax val="0"/>
          <dgm:chPref val="0"/>
          <dgm:bulletEnabled val="1"/>
        </dgm:presLayoutVars>
      </dgm:prSet>
      <dgm:spPr/>
    </dgm:pt>
    <dgm:pt modelId="{BCD7133E-D3B6-644C-B8C4-1FDC713A9D86}" type="pres">
      <dgm:prSet presAssocID="{767FAC7C-BA1A-4851-8C18-1269018156E8}" presName="quad4" presStyleLbl="node1" presStyleIdx="3" presStyleCnt="4">
        <dgm:presLayoutVars>
          <dgm:chMax val="0"/>
          <dgm:chPref val="0"/>
          <dgm:bulletEnabled val="1"/>
        </dgm:presLayoutVars>
      </dgm:prSet>
      <dgm:spPr/>
    </dgm:pt>
  </dgm:ptLst>
  <dgm:cxnLst>
    <dgm:cxn modelId="{F8C0ED1C-28CB-483D-A789-D4696170FBC9}" srcId="{767FAC7C-BA1A-4851-8C18-1269018156E8}" destId="{3488339C-7AF4-4E84-AB86-625238318B04}" srcOrd="0" destOrd="0" parTransId="{3AA5B593-1079-461D-BFA3-6024F01BB528}" sibTransId="{88189158-515F-4017-A28E-5EDD14493C71}"/>
    <dgm:cxn modelId="{66A3A81E-0A11-ED4C-A561-6B8FB8ABFFA2}" type="presOf" srcId="{376E51B5-84B6-4C6C-BC2D-E50F2D35855F}" destId="{45D28FEB-1130-514E-BDDA-1F508B564196}" srcOrd="0" destOrd="0" presId="urn:microsoft.com/office/officeart/2005/8/layout/matrix3"/>
    <dgm:cxn modelId="{5F39AC31-1687-B648-BEB6-72571E85CF85}" type="presOf" srcId="{3488339C-7AF4-4E84-AB86-625238318B04}" destId="{CA90C5C4-E266-074C-A7BF-5DAA9CAA94F2}" srcOrd="0" destOrd="0" presId="urn:microsoft.com/office/officeart/2005/8/layout/matrix3"/>
    <dgm:cxn modelId="{B62D354A-3605-4776-86ED-B349E188B737}" srcId="{767FAC7C-BA1A-4851-8C18-1269018156E8}" destId="{B677FCB7-C047-4320-A50E-2763CF3DE18B}" srcOrd="3" destOrd="0" parTransId="{D057729A-D053-437E-B50A-54DE83D2CB75}" sibTransId="{3B0C368B-8EF4-4244-8B25-179BDD73286F}"/>
    <dgm:cxn modelId="{B90F8B79-9B07-413A-B5DD-C0B2EEB814C2}" srcId="{767FAC7C-BA1A-4851-8C18-1269018156E8}" destId="{6EDC5BBE-44E7-42A5-8BA7-D63B90236EEB}" srcOrd="2" destOrd="0" parTransId="{2B130A03-A003-4476-B5B9-B658C06759B8}" sibTransId="{B3DCDD11-4ACA-4AB0-B333-4E06404CE010}"/>
    <dgm:cxn modelId="{0AA1EA7A-E7D6-394E-BBEB-AF9C2DFEB3F1}" type="presOf" srcId="{767FAC7C-BA1A-4851-8C18-1269018156E8}" destId="{BAEDE522-DC19-F741-9AF2-9C644465A673}" srcOrd="0" destOrd="0" presId="urn:microsoft.com/office/officeart/2005/8/layout/matrix3"/>
    <dgm:cxn modelId="{07A8887F-F993-439F-BE4D-B18CF964CEA6}" srcId="{767FAC7C-BA1A-4851-8C18-1269018156E8}" destId="{376E51B5-84B6-4C6C-BC2D-E50F2D35855F}" srcOrd="1" destOrd="0" parTransId="{4B11CA25-CC52-4AEA-97C5-60473993AD6C}" sibTransId="{F7C402BD-1F7B-4B37-B8D4-AEE4BA5B9848}"/>
    <dgm:cxn modelId="{D3A81D80-7AFA-7341-B44D-95867C55B4A7}" type="presOf" srcId="{6EDC5BBE-44E7-42A5-8BA7-D63B90236EEB}" destId="{E5686CEC-94A1-9848-9A02-C0745F3D653C}" srcOrd="0" destOrd="0" presId="urn:microsoft.com/office/officeart/2005/8/layout/matrix3"/>
    <dgm:cxn modelId="{3152EAD7-64F4-FA4A-B954-D7B70A55001A}" type="presOf" srcId="{B677FCB7-C047-4320-A50E-2763CF3DE18B}" destId="{BCD7133E-D3B6-644C-B8C4-1FDC713A9D86}" srcOrd="0" destOrd="0" presId="urn:microsoft.com/office/officeart/2005/8/layout/matrix3"/>
    <dgm:cxn modelId="{84A29F10-785C-D441-B62E-E1098147949F}" type="presParOf" srcId="{BAEDE522-DC19-F741-9AF2-9C644465A673}" destId="{35B8224E-3F9F-C043-8E4D-EC417FF4E54F}" srcOrd="0" destOrd="0" presId="urn:microsoft.com/office/officeart/2005/8/layout/matrix3"/>
    <dgm:cxn modelId="{327B7F2E-F083-AE45-9924-E836071687B5}" type="presParOf" srcId="{BAEDE522-DC19-F741-9AF2-9C644465A673}" destId="{CA90C5C4-E266-074C-A7BF-5DAA9CAA94F2}" srcOrd="1" destOrd="0" presId="urn:microsoft.com/office/officeart/2005/8/layout/matrix3"/>
    <dgm:cxn modelId="{548CDE5D-E360-7643-891B-5F776ABFAAA6}" type="presParOf" srcId="{BAEDE522-DC19-F741-9AF2-9C644465A673}" destId="{45D28FEB-1130-514E-BDDA-1F508B564196}" srcOrd="2" destOrd="0" presId="urn:microsoft.com/office/officeart/2005/8/layout/matrix3"/>
    <dgm:cxn modelId="{3768F7F1-F2EF-A347-AC1C-C145A261A5FC}" type="presParOf" srcId="{BAEDE522-DC19-F741-9AF2-9C644465A673}" destId="{E5686CEC-94A1-9848-9A02-C0745F3D653C}" srcOrd="3" destOrd="0" presId="urn:microsoft.com/office/officeart/2005/8/layout/matrix3"/>
    <dgm:cxn modelId="{3C9AB0D3-0E40-B347-95AC-EA62D0A2EE95}" type="presParOf" srcId="{BAEDE522-DC19-F741-9AF2-9C644465A673}" destId="{BCD7133E-D3B6-644C-B8C4-1FDC713A9D8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BC821-20C4-4E5B-BDDD-ED2D031A95B8}">
      <dsp:nvSpPr>
        <dsp:cNvPr id="0" name=""/>
        <dsp:cNvSpPr/>
      </dsp:nvSpPr>
      <dsp:spPr>
        <a:xfrm rot="16200000">
          <a:off x="672193" y="-672193"/>
          <a:ext cx="2563585" cy="3907972"/>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REALIZE:</a:t>
          </a:r>
        </a:p>
        <a:p>
          <a:pPr marL="0" lvl="0" indent="0" algn="ctr" defTabSz="1066800">
            <a:lnSpc>
              <a:spcPct val="90000"/>
            </a:lnSpc>
            <a:spcBef>
              <a:spcPct val="0"/>
            </a:spcBef>
            <a:spcAft>
              <a:spcPct val="35000"/>
            </a:spcAft>
            <a:buNone/>
          </a:pPr>
          <a:r>
            <a:rPr lang="en-US" sz="2000" kern="1200" dirty="0"/>
            <a:t>WHAT IS TRAUMA, COMPLEX TRAUMA, RACIAL TRAUMA? HOW DO THESE INTERACT?  </a:t>
          </a:r>
        </a:p>
      </dsp:txBody>
      <dsp:txXfrm rot="5400000">
        <a:off x="0" y="0"/>
        <a:ext cx="3907972" cy="1922689"/>
      </dsp:txXfrm>
    </dsp:sp>
    <dsp:sp modelId="{675BE419-806B-4A28-A8D2-800708A50375}">
      <dsp:nvSpPr>
        <dsp:cNvPr id="0" name=""/>
        <dsp:cNvSpPr/>
      </dsp:nvSpPr>
      <dsp:spPr>
        <a:xfrm>
          <a:off x="3907972" y="0"/>
          <a:ext cx="3907972" cy="2563585"/>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2000" kern="1200" dirty="0"/>
            <a:t>RECOGNIZE:</a:t>
          </a:r>
        </a:p>
        <a:p>
          <a:pPr marL="0" lvl="0" indent="0" algn="ctr" defTabSz="666750">
            <a:lnSpc>
              <a:spcPct val="90000"/>
            </a:lnSpc>
            <a:spcBef>
              <a:spcPct val="0"/>
            </a:spcBef>
            <a:spcAft>
              <a:spcPct val="35000"/>
            </a:spcAft>
            <a:buNone/>
          </a:pPr>
          <a:r>
            <a:rPr lang="en-US" sz="2000" kern="1200" dirty="0"/>
            <a:t>WHAT IS THE POTENTIAL IMPACT OF TRAUMA ON PROVIDERS and  ORGANIZATIONS?</a:t>
          </a:r>
        </a:p>
        <a:p>
          <a:pPr marL="0" lvl="0" indent="0" algn="ctr" defTabSz="666750">
            <a:lnSpc>
              <a:spcPct val="90000"/>
            </a:lnSpc>
            <a:spcBef>
              <a:spcPct val="0"/>
            </a:spcBef>
            <a:spcAft>
              <a:spcPct val="35000"/>
            </a:spcAft>
            <a:buNone/>
          </a:pPr>
          <a:endParaRPr lang="en-US" sz="1500" kern="1200" dirty="0"/>
        </a:p>
      </dsp:txBody>
      <dsp:txXfrm>
        <a:off x="3907972" y="0"/>
        <a:ext cx="3907972" cy="1922689"/>
      </dsp:txXfrm>
    </dsp:sp>
    <dsp:sp modelId="{7246EEFC-D26C-493B-A32C-A38E3298478A}">
      <dsp:nvSpPr>
        <dsp:cNvPr id="0" name=""/>
        <dsp:cNvSpPr/>
      </dsp:nvSpPr>
      <dsp:spPr>
        <a:xfrm rot="10800000">
          <a:off x="0" y="2563585"/>
          <a:ext cx="3907972" cy="2563585"/>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RESPOND:</a:t>
          </a:r>
        </a:p>
        <a:p>
          <a:pPr marL="0" lvl="0" indent="0" algn="l" defTabSz="800100">
            <a:lnSpc>
              <a:spcPct val="90000"/>
            </a:lnSpc>
            <a:spcBef>
              <a:spcPct val="0"/>
            </a:spcBef>
            <a:spcAft>
              <a:spcPct val="35000"/>
            </a:spcAft>
            <a:buNone/>
          </a:pPr>
          <a:r>
            <a:rPr lang="en-US" sz="1800" b="1" kern="1200" dirty="0">
              <a:solidFill>
                <a:schemeClr val="tx1"/>
              </a:solidFill>
            </a:rPr>
            <a:t>STRATEGIES TO SUPPORT ORGANIZATIONS WORKING WITH PARTICIPANTS EXPERIENCING TRAUMA</a:t>
          </a:r>
          <a:r>
            <a:rPr lang="en-US" sz="1800" kern="1200" dirty="0"/>
            <a:t>	</a:t>
          </a:r>
        </a:p>
      </dsp:txBody>
      <dsp:txXfrm rot="10800000">
        <a:off x="0" y="3204481"/>
        <a:ext cx="3907972" cy="1922689"/>
      </dsp:txXfrm>
    </dsp:sp>
    <dsp:sp modelId="{A7907D25-B176-4468-BFCA-0DAC0AF83319}">
      <dsp:nvSpPr>
        <dsp:cNvPr id="0" name=""/>
        <dsp:cNvSpPr/>
      </dsp:nvSpPr>
      <dsp:spPr>
        <a:xfrm rot="5400000">
          <a:off x="4580165" y="1891392"/>
          <a:ext cx="2563585" cy="3907972"/>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RESPOND:</a:t>
          </a:r>
        </a:p>
        <a:p>
          <a:pPr marL="0" lvl="0" indent="0" algn="ctr" defTabSz="800100">
            <a:lnSpc>
              <a:spcPct val="90000"/>
            </a:lnSpc>
            <a:spcBef>
              <a:spcPct val="0"/>
            </a:spcBef>
            <a:spcAft>
              <a:spcPct val="35000"/>
            </a:spcAft>
            <a:buNone/>
          </a:pPr>
          <a:r>
            <a:rPr lang="en-US" sz="1800" b="1" kern="1200" dirty="0">
              <a:solidFill>
                <a:schemeClr val="tx1"/>
              </a:solidFill>
            </a:rPr>
            <a:t>CARING for OURSELVES (Secondary Traumatic Stress)</a:t>
          </a:r>
        </a:p>
        <a:p>
          <a:pPr marL="0" lvl="0" indent="0" algn="ctr" defTabSz="800100">
            <a:lnSpc>
              <a:spcPct val="90000"/>
            </a:lnSpc>
            <a:spcBef>
              <a:spcPct val="0"/>
            </a:spcBef>
            <a:spcAft>
              <a:spcPct val="35000"/>
            </a:spcAft>
            <a:buNone/>
          </a:pPr>
          <a:r>
            <a:rPr lang="en-US" sz="1800" b="1" kern="1200" dirty="0">
              <a:solidFill>
                <a:schemeClr val="tx1"/>
              </a:solidFill>
            </a:rPr>
            <a:t>CARING for STAFF</a:t>
          </a:r>
        </a:p>
        <a:p>
          <a:pPr marL="0" lvl="0" indent="0" algn="ctr" defTabSz="800100">
            <a:lnSpc>
              <a:spcPct val="90000"/>
            </a:lnSpc>
            <a:spcBef>
              <a:spcPct val="0"/>
            </a:spcBef>
            <a:spcAft>
              <a:spcPct val="35000"/>
            </a:spcAft>
            <a:buNone/>
          </a:pPr>
          <a:r>
            <a:rPr lang="en-US" sz="1800" b="1" kern="1200" dirty="0">
              <a:solidFill>
                <a:schemeClr val="tx1"/>
              </a:solidFill>
            </a:rPr>
            <a:t>CARING for the INSTITUTION</a:t>
          </a:r>
        </a:p>
      </dsp:txBody>
      <dsp:txXfrm rot="-5400000">
        <a:off x="3907972" y="3204481"/>
        <a:ext cx="3907972" cy="1922689"/>
      </dsp:txXfrm>
    </dsp:sp>
    <dsp:sp modelId="{46F29BD2-9F36-426E-A1DD-22810AC75A8E}">
      <dsp:nvSpPr>
        <dsp:cNvPr id="0" name=""/>
        <dsp:cNvSpPr/>
      </dsp:nvSpPr>
      <dsp:spPr>
        <a:xfrm>
          <a:off x="2735580" y="1922689"/>
          <a:ext cx="2344783" cy="1281792"/>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Trauma Informed Care </a:t>
          </a:r>
        </a:p>
      </dsp:txBody>
      <dsp:txXfrm>
        <a:off x="2798152" y="1985261"/>
        <a:ext cx="2219639" cy="11566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2371A-8A89-435C-9502-5E616728066F}">
      <dsp:nvSpPr>
        <dsp:cNvPr id="0" name=""/>
        <dsp:cNvSpPr/>
      </dsp:nvSpPr>
      <dsp:spPr>
        <a:xfrm rot="16200000">
          <a:off x="1040989" y="-1040989"/>
          <a:ext cx="2514600" cy="4596580"/>
        </a:xfrm>
        <a:prstGeom prst="round1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Review current structures, policies, procedures, practices, outcomes  through a racial justice impact frame and adjust as needed</a:t>
          </a:r>
        </a:p>
      </dsp:txBody>
      <dsp:txXfrm rot="5400000">
        <a:off x="0" y="0"/>
        <a:ext cx="4596580" cy="1885950"/>
      </dsp:txXfrm>
    </dsp:sp>
    <dsp:sp modelId="{DE21B618-C591-4A94-BF79-4C75F853B637}">
      <dsp:nvSpPr>
        <dsp:cNvPr id="0" name=""/>
        <dsp:cNvSpPr/>
      </dsp:nvSpPr>
      <dsp:spPr>
        <a:xfrm>
          <a:off x="4596580" y="0"/>
          <a:ext cx="4596580" cy="2514600"/>
        </a:xfrm>
        <a:prstGeom prst="round1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000" kern="1200" dirty="0"/>
            <a:t>Leverage your organization’s influence w/ partners and funders to name and foster the dismantling of systemic/structural racism within service systems </a:t>
          </a:r>
        </a:p>
      </dsp:txBody>
      <dsp:txXfrm>
        <a:off x="4596580" y="0"/>
        <a:ext cx="4596580" cy="1885950"/>
      </dsp:txXfrm>
    </dsp:sp>
    <dsp:sp modelId="{082A9C8F-BD40-46BC-97D6-CF7E747F35F5}">
      <dsp:nvSpPr>
        <dsp:cNvPr id="0" name=""/>
        <dsp:cNvSpPr/>
      </dsp:nvSpPr>
      <dsp:spPr>
        <a:xfrm rot="10800000">
          <a:off x="0" y="2514600"/>
          <a:ext cx="4596580" cy="2514600"/>
        </a:xfrm>
        <a:prstGeom prst="round1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dirty="0"/>
            <a:t>Create formal and informal spaces in the workplace to identify and address stress related to trauma and racism</a:t>
          </a:r>
        </a:p>
      </dsp:txBody>
      <dsp:txXfrm rot="10800000">
        <a:off x="0" y="3143250"/>
        <a:ext cx="4596580" cy="1885950"/>
      </dsp:txXfrm>
    </dsp:sp>
    <dsp:sp modelId="{400A50B9-9A23-4BBC-90A5-4F83DC85EDB8}">
      <dsp:nvSpPr>
        <dsp:cNvPr id="0" name=""/>
        <dsp:cNvSpPr/>
      </dsp:nvSpPr>
      <dsp:spPr>
        <a:xfrm rot="5400000">
          <a:off x="5637570" y="1473610"/>
          <a:ext cx="2514600" cy="459658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Accountability tools for leadership re: dismantling racism</a:t>
          </a:r>
        </a:p>
        <a:p>
          <a:pPr marL="0" lvl="0" indent="0" algn="l" defTabSz="889000">
            <a:lnSpc>
              <a:spcPct val="90000"/>
            </a:lnSpc>
            <a:spcBef>
              <a:spcPct val="0"/>
            </a:spcBef>
            <a:spcAft>
              <a:spcPct val="35000"/>
            </a:spcAft>
            <a:buNone/>
          </a:pPr>
          <a:r>
            <a:rPr lang="en-US" sz="2000" kern="1200" dirty="0"/>
            <a:t>Anti-racist work related skills &amp; competencies </a:t>
          </a:r>
          <a:r>
            <a:rPr lang="en-US" sz="2000" kern="1200" dirty="0">
              <a:sym typeface="Wingdings" panose="05000000000000000000" pitchFamily="2" charset="2"/>
            </a:rPr>
            <a:t> hiring/promotion/performance evaluation</a:t>
          </a:r>
          <a:endParaRPr lang="en-US" sz="2000" kern="1200" dirty="0"/>
        </a:p>
      </dsp:txBody>
      <dsp:txXfrm rot="-5400000">
        <a:off x="4596580" y="3143250"/>
        <a:ext cx="4596580" cy="1885950"/>
      </dsp:txXfrm>
    </dsp:sp>
    <dsp:sp modelId="{F8616CB9-1374-46B5-AE1F-41E4D52525F6}">
      <dsp:nvSpPr>
        <dsp:cNvPr id="0" name=""/>
        <dsp:cNvSpPr/>
      </dsp:nvSpPr>
      <dsp:spPr>
        <a:xfrm>
          <a:off x="3637903" y="2133600"/>
          <a:ext cx="1917353" cy="761999"/>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NCTSN Resource</a:t>
          </a:r>
        </a:p>
      </dsp:txBody>
      <dsp:txXfrm>
        <a:off x="3675101" y="2170798"/>
        <a:ext cx="1842957" cy="6876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6AED9-59F3-48AF-92EE-67E0D7672094}">
      <dsp:nvSpPr>
        <dsp:cNvPr id="0" name=""/>
        <dsp:cNvSpPr/>
      </dsp:nvSpPr>
      <dsp:spPr>
        <a:xfrm>
          <a:off x="0" y="4037299"/>
          <a:ext cx="9035844"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E1C540-0390-4AAA-897D-DC5B0DF249FB}">
      <dsp:nvSpPr>
        <dsp:cNvPr id="0" name=""/>
        <dsp:cNvSpPr/>
      </dsp:nvSpPr>
      <dsp:spPr>
        <a:xfrm>
          <a:off x="0" y="2545635"/>
          <a:ext cx="9035844"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E38B5B-B77D-484F-A0D6-86342036A438}">
      <dsp:nvSpPr>
        <dsp:cNvPr id="0" name=""/>
        <dsp:cNvSpPr/>
      </dsp:nvSpPr>
      <dsp:spPr>
        <a:xfrm>
          <a:off x="0" y="577067"/>
          <a:ext cx="9035844"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98F8A4-C0A7-4D80-A305-106D2373A667}">
      <dsp:nvSpPr>
        <dsp:cNvPr id="0" name=""/>
        <dsp:cNvSpPr/>
      </dsp:nvSpPr>
      <dsp:spPr>
        <a:xfrm>
          <a:off x="2349319" y="38210"/>
          <a:ext cx="6686524" cy="53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endParaRPr lang="en-US" sz="2900" kern="1200" dirty="0"/>
        </a:p>
      </dsp:txBody>
      <dsp:txXfrm>
        <a:off x="2349319" y="38210"/>
        <a:ext cx="6686524" cy="538857"/>
      </dsp:txXfrm>
    </dsp:sp>
    <dsp:sp modelId="{044D0F6F-8CE5-409D-9DF5-E3DCE9E827E6}">
      <dsp:nvSpPr>
        <dsp:cNvPr id="0" name=""/>
        <dsp:cNvSpPr/>
      </dsp:nvSpPr>
      <dsp:spPr>
        <a:xfrm>
          <a:off x="3476" y="0"/>
          <a:ext cx="2342365" cy="612600"/>
        </a:xfrm>
        <a:prstGeom prst="round2SameRect">
          <a:avLst>
            <a:gd name="adj1" fmla="val 16670"/>
            <a:gd name="adj2" fmla="val 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Event</a:t>
          </a:r>
        </a:p>
      </dsp:txBody>
      <dsp:txXfrm>
        <a:off x="33386" y="29910"/>
        <a:ext cx="2282545" cy="582690"/>
      </dsp:txXfrm>
    </dsp:sp>
    <dsp:sp modelId="{09FE1BD0-36BB-4102-9645-314BD7404DD6}">
      <dsp:nvSpPr>
        <dsp:cNvPr id="0" name=""/>
        <dsp:cNvSpPr/>
      </dsp:nvSpPr>
      <dsp:spPr>
        <a:xfrm>
          <a:off x="0" y="613939"/>
          <a:ext cx="9035844" cy="1433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Working with children who have experienced abuse and neglect	</a:t>
          </a:r>
        </a:p>
        <a:p>
          <a:pPr marL="171450" lvl="1" indent="-171450" algn="l" defTabSz="800100">
            <a:lnSpc>
              <a:spcPct val="90000"/>
            </a:lnSpc>
            <a:spcBef>
              <a:spcPct val="0"/>
            </a:spcBef>
            <a:spcAft>
              <a:spcPct val="15000"/>
            </a:spcAft>
            <a:buChar char="•"/>
          </a:pPr>
          <a:r>
            <a:rPr lang="en-US" sz="1800" kern="1200" dirty="0">
              <a:solidFill>
                <a:schemeClr val="tx1"/>
              </a:solidFill>
            </a:rPr>
            <a:t>Hearing about families who have witnessed violence</a:t>
          </a:r>
        </a:p>
        <a:p>
          <a:pPr marL="171450" lvl="1" indent="-171450" algn="l" defTabSz="800100">
            <a:lnSpc>
              <a:spcPct val="90000"/>
            </a:lnSpc>
            <a:spcBef>
              <a:spcPct val="0"/>
            </a:spcBef>
            <a:spcAft>
              <a:spcPct val="15000"/>
            </a:spcAft>
            <a:buChar char="•"/>
          </a:pPr>
          <a:r>
            <a:rPr lang="en-US" sz="1800" kern="1200" dirty="0">
              <a:solidFill>
                <a:schemeClr val="tx1"/>
              </a:solidFill>
            </a:rPr>
            <a:t>Witnessing suffering</a:t>
          </a:r>
        </a:p>
        <a:p>
          <a:pPr marL="171450" lvl="1" indent="-171450" algn="l" defTabSz="800100">
            <a:lnSpc>
              <a:spcPct val="90000"/>
            </a:lnSpc>
            <a:spcBef>
              <a:spcPct val="0"/>
            </a:spcBef>
            <a:spcAft>
              <a:spcPct val="15000"/>
            </a:spcAft>
            <a:buChar char="•"/>
          </a:pPr>
          <a:r>
            <a:rPr lang="en-US" sz="1800" kern="1200" dirty="0">
              <a:solidFill>
                <a:schemeClr val="tx1"/>
              </a:solidFill>
            </a:rPr>
            <a:t>Hearing about death</a:t>
          </a:r>
        </a:p>
      </dsp:txBody>
      <dsp:txXfrm>
        <a:off x="0" y="613939"/>
        <a:ext cx="9035844" cy="1433155"/>
      </dsp:txXfrm>
    </dsp:sp>
    <dsp:sp modelId="{4C1F42BC-8F82-4EED-8998-51BCB790DAA3}">
      <dsp:nvSpPr>
        <dsp:cNvPr id="0" name=""/>
        <dsp:cNvSpPr/>
      </dsp:nvSpPr>
      <dsp:spPr>
        <a:xfrm>
          <a:off x="2292684" y="2185152"/>
          <a:ext cx="6686524" cy="53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endParaRPr lang="en-US" sz="2800" kern="1200" dirty="0"/>
        </a:p>
      </dsp:txBody>
      <dsp:txXfrm>
        <a:off x="2292684" y="2185152"/>
        <a:ext cx="6686524" cy="538857"/>
      </dsp:txXfrm>
    </dsp:sp>
    <dsp:sp modelId="{8C716382-346B-47B5-A5FA-C3176FEE922F}">
      <dsp:nvSpPr>
        <dsp:cNvPr id="0" name=""/>
        <dsp:cNvSpPr/>
      </dsp:nvSpPr>
      <dsp:spPr>
        <a:xfrm>
          <a:off x="0" y="1971913"/>
          <a:ext cx="2342365" cy="651591"/>
        </a:xfrm>
        <a:prstGeom prst="round2SameRect">
          <a:avLst>
            <a:gd name="adj1" fmla="val 16670"/>
            <a:gd name="adj2" fmla="val 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Experience</a:t>
          </a:r>
        </a:p>
      </dsp:txBody>
      <dsp:txXfrm>
        <a:off x="31814" y="2003727"/>
        <a:ext cx="2278737" cy="619777"/>
      </dsp:txXfrm>
    </dsp:sp>
    <dsp:sp modelId="{8D4B8B10-92F2-48F7-8478-A19FA7D54DB4}">
      <dsp:nvSpPr>
        <dsp:cNvPr id="0" name=""/>
        <dsp:cNvSpPr/>
      </dsp:nvSpPr>
      <dsp:spPr>
        <a:xfrm>
          <a:off x="0" y="2641667"/>
          <a:ext cx="9035844" cy="836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Helplessness</a:t>
          </a:r>
        </a:p>
        <a:p>
          <a:pPr marL="171450" lvl="1" indent="-171450" algn="l" defTabSz="800100">
            <a:lnSpc>
              <a:spcPct val="90000"/>
            </a:lnSpc>
            <a:spcBef>
              <a:spcPct val="0"/>
            </a:spcBef>
            <a:spcAft>
              <a:spcPct val="15000"/>
            </a:spcAft>
            <a:buChar char="•"/>
          </a:pPr>
          <a:r>
            <a:rPr lang="en-US" sz="1800" kern="1200" dirty="0"/>
            <a:t>Ineffectiveness</a:t>
          </a:r>
        </a:p>
      </dsp:txBody>
      <dsp:txXfrm>
        <a:off x="0" y="2641667"/>
        <a:ext cx="9035844" cy="836529"/>
      </dsp:txXfrm>
    </dsp:sp>
    <dsp:sp modelId="{98F899B8-F42C-4160-85C8-F3CE018793B3}">
      <dsp:nvSpPr>
        <dsp:cNvPr id="0" name=""/>
        <dsp:cNvSpPr/>
      </dsp:nvSpPr>
      <dsp:spPr>
        <a:xfrm>
          <a:off x="2321102" y="3455273"/>
          <a:ext cx="6686524" cy="53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endParaRPr lang="en-US" sz="2800" kern="1200" dirty="0"/>
        </a:p>
      </dsp:txBody>
      <dsp:txXfrm>
        <a:off x="2321102" y="3455273"/>
        <a:ext cx="6686524" cy="538857"/>
      </dsp:txXfrm>
    </dsp:sp>
    <dsp:sp modelId="{10D09CCF-2C08-414F-8796-25C8B38F853C}">
      <dsp:nvSpPr>
        <dsp:cNvPr id="0" name=""/>
        <dsp:cNvSpPr/>
      </dsp:nvSpPr>
      <dsp:spPr>
        <a:xfrm>
          <a:off x="0" y="3478188"/>
          <a:ext cx="2342365" cy="562443"/>
        </a:xfrm>
        <a:prstGeom prst="round2SameRect">
          <a:avLst>
            <a:gd name="adj1" fmla="val 16670"/>
            <a:gd name="adj2" fmla="val 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Effects</a:t>
          </a:r>
        </a:p>
      </dsp:txBody>
      <dsp:txXfrm>
        <a:off x="27461" y="3505649"/>
        <a:ext cx="2287443" cy="534982"/>
      </dsp:txXfrm>
    </dsp:sp>
    <dsp:sp modelId="{65BFAE6D-8F83-475B-87D6-618E65093630}">
      <dsp:nvSpPr>
        <dsp:cNvPr id="0" name=""/>
        <dsp:cNvSpPr/>
      </dsp:nvSpPr>
      <dsp:spPr>
        <a:xfrm>
          <a:off x="0" y="3991451"/>
          <a:ext cx="9035844" cy="1077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Burnout		Moral Injury     			Resilience </a:t>
          </a:r>
        </a:p>
        <a:p>
          <a:pPr marL="171450" lvl="1" indent="-171450" algn="l" defTabSz="800100">
            <a:lnSpc>
              <a:spcPct val="90000"/>
            </a:lnSpc>
            <a:spcBef>
              <a:spcPct val="0"/>
            </a:spcBef>
            <a:spcAft>
              <a:spcPct val="15000"/>
            </a:spcAft>
            <a:buChar char="•"/>
          </a:pPr>
          <a:r>
            <a:rPr lang="en-US" sz="1800" kern="1200" dirty="0">
              <a:solidFill>
                <a:schemeClr val="tx1"/>
              </a:solidFill>
            </a:rPr>
            <a:t>Compassion fatigue	Posttraumatic Stress Disorder   	Posttraumatic  Growth</a:t>
          </a:r>
          <a:endParaRPr lang="en-US" sz="2000" kern="1200" dirty="0">
            <a:solidFill>
              <a:schemeClr val="tx1"/>
            </a:solidFill>
          </a:endParaRPr>
        </a:p>
        <a:p>
          <a:pPr marL="171450" lvl="1" indent="-171450" algn="l" defTabSz="800100">
            <a:lnSpc>
              <a:spcPct val="90000"/>
            </a:lnSpc>
            <a:spcBef>
              <a:spcPct val="0"/>
            </a:spcBef>
            <a:spcAft>
              <a:spcPct val="15000"/>
            </a:spcAft>
            <a:buChar char="•"/>
          </a:pPr>
          <a:r>
            <a:rPr lang="en-US" sz="1800" kern="1200" baseline="0" dirty="0">
              <a:solidFill>
                <a:schemeClr val="tx1"/>
              </a:solidFill>
            </a:rPr>
            <a:t>Acute Stress Disorder</a:t>
          </a:r>
          <a:r>
            <a:rPr lang="en-US" sz="2000" kern="1200" dirty="0">
              <a:solidFill>
                <a:schemeClr val="tx1"/>
              </a:solidFill>
            </a:rPr>
            <a:t>	</a:t>
          </a:r>
        </a:p>
      </dsp:txBody>
      <dsp:txXfrm>
        <a:off x="0" y="3991451"/>
        <a:ext cx="9035844" cy="10778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38B5B-B77D-484F-A0D6-86342036A438}">
      <dsp:nvSpPr>
        <dsp:cNvPr id="0" name=""/>
        <dsp:cNvSpPr/>
      </dsp:nvSpPr>
      <dsp:spPr>
        <a:xfrm>
          <a:off x="0" y="740646"/>
          <a:ext cx="7570101"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98F8A4-C0A7-4D80-A305-106D2373A667}">
      <dsp:nvSpPr>
        <dsp:cNvPr id="0" name=""/>
        <dsp:cNvSpPr/>
      </dsp:nvSpPr>
      <dsp:spPr>
        <a:xfrm>
          <a:off x="1968226" y="1"/>
          <a:ext cx="5601874" cy="795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778000">
            <a:lnSpc>
              <a:spcPct val="90000"/>
            </a:lnSpc>
            <a:spcBef>
              <a:spcPct val="0"/>
            </a:spcBef>
            <a:spcAft>
              <a:spcPct val="35000"/>
            </a:spcAft>
            <a:buNone/>
          </a:pPr>
          <a:r>
            <a:rPr lang="en-US" sz="4000" kern="1200" dirty="0"/>
            <a:t>Burnout</a:t>
          </a:r>
        </a:p>
      </dsp:txBody>
      <dsp:txXfrm>
        <a:off x="1968226" y="1"/>
        <a:ext cx="5601874" cy="795496"/>
      </dsp:txXfrm>
    </dsp:sp>
    <dsp:sp modelId="{044D0F6F-8CE5-409D-9DF5-E3DCE9E827E6}">
      <dsp:nvSpPr>
        <dsp:cNvPr id="0" name=""/>
        <dsp:cNvSpPr/>
      </dsp:nvSpPr>
      <dsp:spPr>
        <a:xfrm>
          <a:off x="2912" y="98903"/>
          <a:ext cx="1962400" cy="707891"/>
        </a:xfrm>
        <a:prstGeom prst="round2SameRect">
          <a:avLst>
            <a:gd name="adj1" fmla="val 16670"/>
            <a:gd name="adj2" fmla="val 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Effects</a:t>
          </a:r>
        </a:p>
      </dsp:txBody>
      <dsp:txXfrm>
        <a:off x="37475" y="133466"/>
        <a:ext cx="1893274" cy="673328"/>
      </dsp:txXfrm>
    </dsp:sp>
    <dsp:sp modelId="{09FE1BD0-36BB-4102-9645-314BD7404DD6}">
      <dsp:nvSpPr>
        <dsp:cNvPr id="0" name=""/>
        <dsp:cNvSpPr/>
      </dsp:nvSpPr>
      <dsp:spPr>
        <a:xfrm>
          <a:off x="0" y="915281"/>
          <a:ext cx="7570101" cy="2626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Related to the job environment</a:t>
          </a:r>
        </a:p>
        <a:p>
          <a:pPr marL="285750" lvl="1" indent="-285750" algn="l" defTabSz="1244600">
            <a:lnSpc>
              <a:spcPct val="90000"/>
            </a:lnSpc>
            <a:spcBef>
              <a:spcPct val="0"/>
            </a:spcBef>
            <a:spcAft>
              <a:spcPct val="15000"/>
            </a:spcAft>
            <a:buChar char="•"/>
          </a:pPr>
          <a:r>
            <a:rPr lang="en-US" sz="2800" kern="1200" dirty="0"/>
            <a:t>Exhaustion may show up in work through absenteeism, tardiness, reduced productivity</a:t>
          </a:r>
        </a:p>
        <a:p>
          <a:pPr marL="285750" lvl="1" indent="-285750" algn="l" defTabSz="1244600">
            <a:lnSpc>
              <a:spcPct val="90000"/>
            </a:lnSpc>
            <a:spcBef>
              <a:spcPct val="0"/>
            </a:spcBef>
            <a:spcAft>
              <a:spcPct val="15000"/>
            </a:spcAft>
            <a:buChar char="•"/>
          </a:pPr>
          <a:r>
            <a:rPr lang="en-US" sz="2800" kern="1200" dirty="0"/>
            <a:t>Contributing factors include professional isolation, emotional and physical drain, cynicism, ambiguous success, lack of expected rewards or accomplishment</a:t>
          </a:r>
        </a:p>
      </dsp:txBody>
      <dsp:txXfrm>
        <a:off x="0" y="915281"/>
        <a:ext cx="7570101" cy="26260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38B5B-B77D-484F-A0D6-86342036A438}">
      <dsp:nvSpPr>
        <dsp:cNvPr id="0" name=""/>
        <dsp:cNvSpPr/>
      </dsp:nvSpPr>
      <dsp:spPr>
        <a:xfrm>
          <a:off x="0" y="678855"/>
          <a:ext cx="8652387"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98F8A4-C0A7-4D80-A305-106D2373A667}">
      <dsp:nvSpPr>
        <dsp:cNvPr id="0" name=""/>
        <dsp:cNvSpPr/>
      </dsp:nvSpPr>
      <dsp:spPr>
        <a:xfrm>
          <a:off x="2258872" y="142224"/>
          <a:ext cx="5718246" cy="576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778000">
            <a:lnSpc>
              <a:spcPct val="100000"/>
            </a:lnSpc>
            <a:spcBef>
              <a:spcPct val="0"/>
            </a:spcBef>
            <a:spcAft>
              <a:spcPct val="35000"/>
            </a:spcAft>
            <a:buNone/>
          </a:pPr>
          <a:r>
            <a:rPr lang="en-US" sz="4000" kern="1200" dirty="0"/>
            <a:t>Compassion Fatigue </a:t>
          </a:r>
        </a:p>
      </dsp:txBody>
      <dsp:txXfrm>
        <a:off x="2258872" y="142224"/>
        <a:ext cx="5718246" cy="576605"/>
      </dsp:txXfrm>
    </dsp:sp>
    <dsp:sp modelId="{044D0F6F-8CE5-409D-9DF5-E3DCE9E827E6}">
      <dsp:nvSpPr>
        <dsp:cNvPr id="0" name=""/>
        <dsp:cNvSpPr/>
      </dsp:nvSpPr>
      <dsp:spPr>
        <a:xfrm>
          <a:off x="3329" y="91732"/>
          <a:ext cx="2242961" cy="659104"/>
        </a:xfrm>
        <a:prstGeom prst="round2SameRect">
          <a:avLst>
            <a:gd name="adj1" fmla="val 16670"/>
            <a:gd name="adj2" fmla="val 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Effects</a:t>
          </a:r>
        </a:p>
      </dsp:txBody>
      <dsp:txXfrm>
        <a:off x="35510" y="123913"/>
        <a:ext cx="2178599" cy="626923"/>
      </dsp:txXfrm>
    </dsp:sp>
    <dsp:sp modelId="{09FE1BD0-36BB-4102-9645-314BD7404DD6}">
      <dsp:nvSpPr>
        <dsp:cNvPr id="0" name=""/>
        <dsp:cNvSpPr/>
      </dsp:nvSpPr>
      <dsp:spPr>
        <a:xfrm>
          <a:off x="0" y="853296"/>
          <a:ext cx="8652387" cy="26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100000"/>
            </a:lnSpc>
            <a:spcBef>
              <a:spcPct val="0"/>
            </a:spcBef>
            <a:spcAft>
              <a:spcPct val="15000"/>
            </a:spcAft>
            <a:buChar char="•"/>
          </a:pPr>
          <a:r>
            <a:rPr lang="en-US" sz="2800" kern="1200" dirty="0"/>
            <a:t>A change in world view and identity related to high levels of empathy</a:t>
          </a:r>
        </a:p>
        <a:p>
          <a:pPr marL="285750" lvl="1" indent="-285750" algn="l" defTabSz="1244600">
            <a:lnSpc>
              <a:spcPct val="100000"/>
            </a:lnSpc>
            <a:spcBef>
              <a:spcPct val="0"/>
            </a:spcBef>
            <a:spcAft>
              <a:spcPct val="15000"/>
            </a:spcAft>
            <a:buChar char="•"/>
          </a:pPr>
          <a:r>
            <a:rPr lang="en-US" sz="2800" kern="1200" dirty="0"/>
            <a:t>Impacts individuals outside of work</a:t>
          </a:r>
        </a:p>
        <a:p>
          <a:pPr marL="285750" lvl="1" indent="-285750" algn="l" defTabSz="1244600">
            <a:lnSpc>
              <a:spcPct val="100000"/>
            </a:lnSpc>
            <a:spcBef>
              <a:spcPct val="0"/>
            </a:spcBef>
            <a:spcAft>
              <a:spcPct val="15000"/>
            </a:spcAft>
            <a:buChar char="•"/>
          </a:pPr>
          <a:r>
            <a:rPr lang="en-US" sz="2800" kern="1200" dirty="0"/>
            <a:t>Can come about in any caregiving positon where there is a gap between desire and self-efficacy to alleviate others’ suffering and pain</a:t>
          </a:r>
        </a:p>
      </dsp:txBody>
      <dsp:txXfrm>
        <a:off x="0" y="853296"/>
        <a:ext cx="8652387" cy="26522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38B5B-B77D-484F-A0D6-86342036A438}">
      <dsp:nvSpPr>
        <dsp:cNvPr id="0" name=""/>
        <dsp:cNvSpPr/>
      </dsp:nvSpPr>
      <dsp:spPr>
        <a:xfrm>
          <a:off x="0" y="908288"/>
          <a:ext cx="1036320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98F8A4-C0A7-4D80-A305-106D2373A667}">
      <dsp:nvSpPr>
        <dsp:cNvPr id="0" name=""/>
        <dsp:cNvSpPr/>
      </dsp:nvSpPr>
      <dsp:spPr>
        <a:xfrm>
          <a:off x="2694432" y="2"/>
          <a:ext cx="7668768" cy="959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100000"/>
            </a:lnSpc>
            <a:spcBef>
              <a:spcPct val="0"/>
            </a:spcBef>
            <a:spcAft>
              <a:spcPct val="35000"/>
            </a:spcAft>
            <a:buNone/>
          </a:pPr>
          <a:r>
            <a:rPr lang="en-US" sz="3200" kern="1200" dirty="0"/>
            <a:t>Secondary Traumatic Stress / </a:t>
          </a:r>
          <a:br>
            <a:rPr lang="en-US" sz="3200" kern="1200" dirty="0"/>
          </a:br>
          <a:r>
            <a:rPr lang="en-US" sz="3200" kern="1200" dirty="0"/>
            <a:t>Vicarious Traumatization</a:t>
          </a:r>
        </a:p>
      </dsp:txBody>
      <dsp:txXfrm>
        <a:off x="2694432" y="2"/>
        <a:ext cx="7668768" cy="959130"/>
      </dsp:txXfrm>
    </dsp:sp>
    <dsp:sp modelId="{044D0F6F-8CE5-409D-9DF5-E3DCE9E827E6}">
      <dsp:nvSpPr>
        <dsp:cNvPr id="0" name=""/>
        <dsp:cNvSpPr/>
      </dsp:nvSpPr>
      <dsp:spPr>
        <a:xfrm>
          <a:off x="3987" y="158226"/>
          <a:ext cx="2686456" cy="775547"/>
        </a:xfrm>
        <a:prstGeom prst="round2SameRect">
          <a:avLst>
            <a:gd name="adj1" fmla="val 16670"/>
            <a:gd name="adj2" fmla="val 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Effects</a:t>
          </a:r>
        </a:p>
      </dsp:txBody>
      <dsp:txXfrm>
        <a:off x="41853" y="196092"/>
        <a:ext cx="2610724" cy="737681"/>
      </dsp:txXfrm>
    </dsp:sp>
    <dsp:sp modelId="{09FE1BD0-36BB-4102-9645-314BD7404DD6}">
      <dsp:nvSpPr>
        <dsp:cNvPr id="0" name=""/>
        <dsp:cNvSpPr/>
      </dsp:nvSpPr>
      <dsp:spPr>
        <a:xfrm>
          <a:off x="0" y="1018665"/>
          <a:ext cx="10363200" cy="316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Typically solely associated with working with survivors of trauma- “invasion of others’ trauma”</a:t>
          </a:r>
        </a:p>
        <a:p>
          <a:pPr marL="285750" lvl="1" indent="-285750" algn="l" defTabSz="1244600">
            <a:lnSpc>
              <a:spcPct val="90000"/>
            </a:lnSpc>
            <a:spcBef>
              <a:spcPct val="0"/>
            </a:spcBef>
            <a:spcAft>
              <a:spcPct val="15000"/>
            </a:spcAft>
            <a:buChar char="•"/>
          </a:pPr>
          <a:r>
            <a:rPr lang="en-US" sz="2800" kern="1200" dirty="0"/>
            <a:t>Onset can be immediate (ST) or over time (VT)</a:t>
          </a:r>
        </a:p>
        <a:p>
          <a:pPr marL="285750" lvl="1" indent="-285750" algn="l" defTabSz="1244600">
            <a:lnSpc>
              <a:spcPct val="90000"/>
            </a:lnSpc>
            <a:spcBef>
              <a:spcPct val="0"/>
            </a:spcBef>
            <a:spcAft>
              <a:spcPct val="15000"/>
            </a:spcAft>
            <a:buChar char="•"/>
          </a:pPr>
          <a:r>
            <a:rPr lang="en-US" sz="2800" kern="1200" dirty="0"/>
            <a:t>Involves:</a:t>
          </a:r>
        </a:p>
        <a:p>
          <a:pPr marL="571500" lvl="2" indent="-285750" algn="l" defTabSz="1244600">
            <a:lnSpc>
              <a:spcPct val="90000"/>
            </a:lnSpc>
            <a:spcBef>
              <a:spcPct val="0"/>
            </a:spcBef>
            <a:spcAft>
              <a:spcPct val="15000"/>
            </a:spcAft>
            <a:buChar char="•"/>
          </a:pPr>
          <a:r>
            <a:rPr lang="en-US" sz="2800" kern="1200" dirty="0"/>
            <a:t>bio-physiological responses similar to that of the primary victim</a:t>
          </a:r>
        </a:p>
        <a:p>
          <a:pPr marL="571500" lvl="2" indent="-285750" algn="l" defTabSz="1244600">
            <a:lnSpc>
              <a:spcPct val="90000"/>
            </a:lnSpc>
            <a:spcBef>
              <a:spcPct val="0"/>
            </a:spcBef>
            <a:spcAft>
              <a:spcPct val="15000"/>
            </a:spcAft>
            <a:buChar char="•"/>
          </a:pPr>
          <a:r>
            <a:rPr lang="en-US" sz="2800" kern="1200" dirty="0"/>
            <a:t>a change in worldview and identity</a:t>
          </a:r>
        </a:p>
        <a:p>
          <a:pPr marL="285750" lvl="1" indent="-285750" algn="l" defTabSz="1244600">
            <a:lnSpc>
              <a:spcPct val="90000"/>
            </a:lnSpc>
            <a:spcBef>
              <a:spcPct val="0"/>
            </a:spcBef>
            <a:spcAft>
              <a:spcPct val="15000"/>
            </a:spcAft>
            <a:buChar char="•"/>
          </a:pPr>
          <a:r>
            <a:rPr lang="en-US" sz="2800" kern="1200" dirty="0"/>
            <a:t>Can rise to level of ASD or PTSD</a:t>
          </a:r>
        </a:p>
      </dsp:txBody>
      <dsp:txXfrm>
        <a:off x="0" y="1018665"/>
        <a:ext cx="10363200" cy="3166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4DD0-BF3E-084E-8E0C-4ACA31380100}">
      <dsp:nvSpPr>
        <dsp:cNvPr id="0" name=""/>
        <dsp:cNvSpPr/>
      </dsp:nvSpPr>
      <dsp:spPr>
        <a:xfrm>
          <a:off x="0" y="251470"/>
          <a:ext cx="8647042" cy="1102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107" tIns="291592" rIns="671107" bIns="106680"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a:t>As a child, getting into fights and struggling to get along with peers</a:t>
          </a:r>
        </a:p>
        <a:p>
          <a:pPr marL="114300" lvl="1" indent="-114300" algn="l" defTabSz="666750">
            <a:lnSpc>
              <a:spcPct val="90000"/>
            </a:lnSpc>
            <a:spcBef>
              <a:spcPct val="0"/>
            </a:spcBef>
            <a:spcAft>
              <a:spcPct val="15000"/>
            </a:spcAft>
            <a:buChar char="•"/>
          </a:pPr>
          <a:r>
            <a:rPr lang="en-US" altLang="en-US" sz="1500" kern="1200" dirty="0"/>
            <a:t>Appears to struggle to build trust with school counselor as child</a:t>
          </a:r>
        </a:p>
        <a:p>
          <a:pPr marL="114300" lvl="1" indent="-114300" algn="l" defTabSz="666750">
            <a:lnSpc>
              <a:spcPct val="90000"/>
            </a:lnSpc>
            <a:spcBef>
              <a:spcPct val="0"/>
            </a:spcBef>
            <a:spcAft>
              <a:spcPct val="15000"/>
            </a:spcAft>
            <a:buChar char="•"/>
          </a:pPr>
          <a:endParaRPr lang="en-US" altLang="en-US" sz="1500" kern="1200" dirty="0"/>
        </a:p>
      </dsp:txBody>
      <dsp:txXfrm>
        <a:off x="0" y="251470"/>
        <a:ext cx="8647042" cy="1102500"/>
      </dsp:txXfrm>
    </dsp:sp>
    <dsp:sp modelId="{A03F9F7E-E4E9-194E-B981-2C97BA3BC7BC}">
      <dsp:nvSpPr>
        <dsp:cNvPr id="0" name=""/>
        <dsp:cNvSpPr/>
      </dsp:nvSpPr>
      <dsp:spPr>
        <a:xfrm>
          <a:off x="473118" y="0"/>
          <a:ext cx="6052929"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786" tIns="0" rIns="228786" bIns="0" numCol="1" spcCol="1270" anchor="ctr" anchorCtr="0">
          <a:noAutofit/>
        </a:bodyPr>
        <a:lstStyle/>
        <a:p>
          <a:pPr marL="0" lvl="0" indent="0" algn="l" defTabSz="666750">
            <a:lnSpc>
              <a:spcPct val="90000"/>
            </a:lnSpc>
            <a:spcBef>
              <a:spcPct val="0"/>
            </a:spcBef>
            <a:spcAft>
              <a:spcPct val="35000"/>
            </a:spcAft>
            <a:buNone/>
          </a:pPr>
          <a:r>
            <a:rPr lang="en-US" altLang="en-US" sz="1500" b="1" kern="1200" dirty="0"/>
            <a:t>Attachment  &amp; Relationships</a:t>
          </a:r>
          <a:endParaRPr lang="en-US" sz="1500" kern="1200" dirty="0"/>
        </a:p>
      </dsp:txBody>
      <dsp:txXfrm>
        <a:off x="493293" y="20175"/>
        <a:ext cx="6012579" cy="372930"/>
      </dsp:txXfrm>
    </dsp:sp>
    <dsp:sp modelId="{06618A4A-7C49-A94C-81A8-AC1DF9C7BFA6}">
      <dsp:nvSpPr>
        <dsp:cNvPr id="0" name=""/>
        <dsp:cNvSpPr/>
      </dsp:nvSpPr>
      <dsp:spPr>
        <a:xfrm>
          <a:off x="0" y="1636210"/>
          <a:ext cx="8647042" cy="8599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107" tIns="291592" rIns="671107" bIns="106680"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a:t>Trouble with attention and focus</a:t>
          </a:r>
        </a:p>
        <a:p>
          <a:pPr marL="114300" lvl="1" indent="-114300" algn="l" defTabSz="666750">
            <a:lnSpc>
              <a:spcPct val="90000"/>
            </a:lnSpc>
            <a:spcBef>
              <a:spcPct val="0"/>
            </a:spcBef>
            <a:spcAft>
              <a:spcPct val="15000"/>
            </a:spcAft>
            <a:buChar char="•"/>
          </a:pPr>
          <a:r>
            <a:rPr lang="en-US" altLang="en-US" sz="1500" kern="1200" dirty="0"/>
            <a:t>“Hyperactive”</a:t>
          </a:r>
        </a:p>
      </dsp:txBody>
      <dsp:txXfrm>
        <a:off x="0" y="1636210"/>
        <a:ext cx="8647042" cy="859950"/>
      </dsp:txXfrm>
    </dsp:sp>
    <dsp:sp modelId="{2D829AC5-7A5E-3547-87A5-847A753BE5B1}">
      <dsp:nvSpPr>
        <dsp:cNvPr id="0" name=""/>
        <dsp:cNvSpPr/>
      </dsp:nvSpPr>
      <dsp:spPr>
        <a:xfrm>
          <a:off x="432352" y="1429570"/>
          <a:ext cx="6052929"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786" tIns="0" rIns="228786" bIns="0" numCol="1" spcCol="1270" anchor="ctr" anchorCtr="0">
          <a:noAutofit/>
        </a:bodyPr>
        <a:lstStyle/>
        <a:p>
          <a:pPr marL="0" lvl="0" indent="0" algn="l" defTabSz="666750">
            <a:lnSpc>
              <a:spcPct val="90000"/>
            </a:lnSpc>
            <a:spcBef>
              <a:spcPct val="0"/>
            </a:spcBef>
            <a:spcAft>
              <a:spcPct val="35000"/>
            </a:spcAft>
            <a:buNone/>
          </a:pPr>
          <a:r>
            <a:rPr lang="en-US" altLang="en-US" sz="1500" b="1" kern="1200" dirty="0"/>
            <a:t>Increased Arousal</a:t>
          </a:r>
        </a:p>
      </dsp:txBody>
      <dsp:txXfrm>
        <a:off x="452527" y="1449745"/>
        <a:ext cx="6012579" cy="372930"/>
      </dsp:txXfrm>
    </dsp:sp>
    <dsp:sp modelId="{C8E812EE-D9CD-9A49-B87B-9E24E9EBF9DE}">
      <dsp:nvSpPr>
        <dsp:cNvPr id="0" name=""/>
        <dsp:cNvSpPr/>
      </dsp:nvSpPr>
      <dsp:spPr>
        <a:xfrm>
          <a:off x="0" y="2778401"/>
          <a:ext cx="8647042" cy="11025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107" tIns="291592" rIns="671107" bIns="106680"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a:t>As a child, sometimes “explodes” or acts aggressive </a:t>
          </a:r>
        </a:p>
        <a:p>
          <a:pPr marL="114300" lvl="1" indent="-114300" algn="l" defTabSz="666750">
            <a:lnSpc>
              <a:spcPct val="90000"/>
            </a:lnSpc>
            <a:spcBef>
              <a:spcPct val="0"/>
            </a:spcBef>
            <a:spcAft>
              <a:spcPct val="15000"/>
            </a:spcAft>
            <a:buChar char="•"/>
          </a:pPr>
          <a:r>
            <a:rPr lang="en-US" altLang="en-US" sz="1500" kern="1200" dirty="0"/>
            <a:t>Other times, appears to “go off into another world”</a:t>
          </a:r>
        </a:p>
        <a:p>
          <a:pPr marL="114300" lvl="1" indent="-114300" algn="l" defTabSz="666750">
            <a:lnSpc>
              <a:spcPct val="90000"/>
            </a:lnSpc>
            <a:spcBef>
              <a:spcPct val="0"/>
            </a:spcBef>
            <a:spcAft>
              <a:spcPct val="15000"/>
            </a:spcAft>
            <a:buChar char="•"/>
          </a:pPr>
          <a:r>
            <a:rPr lang="en-US" altLang="en-US" sz="1500" kern="1200" dirty="0"/>
            <a:t>As a young adult, feels angry and struggles to calm down</a:t>
          </a:r>
        </a:p>
      </dsp:txBody>
      <dsp:txXfrm>
        <a:off x="0" y="2778401"/>
        <a:ext cx="8647042" cy="1102500"/>
      </dsp:txXfrm>
    </dsp:sp>
    <dsp:sp modelId="{0DC4BCB4-0331-6E4F-AA0E-FC5E0A9669A7}">
      <dsp:nvSpPr>
        <dsp:cNvPr id="0" name=""/>
        <dsp:cNvSpPr/>
      </dsp:nvSpPr>
      <dsp:spPr>
        <a:xfrm>
          <a:off x="432352" y="2571760"/>
          <a:ext cx="6052929"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786" tIns="0" rIns="228786" bIns="0" numCol="1" spcCol="1270" anchor="ctr" anchorCtr="0">
          <a:noAutofit/>
        </a:bodyPr>
        <a:lstStyle/>
        <a:p>
          <a:pPr marL="0" lvl="0" indent="0" algn="l" defTabSz="666750">
            <a:lnSpc>
              <a:spcPct val="90000"/>
            </a:lnSpc>
            <a:spcBef>
              <a:spcPct val="0"/>
            </a:spcBef>
            <a:spcAft>
              <a:spcPct val="35000"/>
            </a:spcAft>
            <a:buNone/>
          </a:pPr>
          <a:r>
            <a:rPr lang="en-US" altLang="en-US" sz="1500" b="1" kern="1200" dirty="0"/>
            <a:t>Emotion Regulation and Dissociation</a:t>
          </a:r>
        </a:p>
      </dsp:txBody>
      <dsp:txXfrm>
        <a:off x="452527" y="2591935"/>
        <a:ext cx="6012579" cy="372930"/>
      </dsp:txXfrm>
    </dsp:sp>
    <dsp:sp modelId="{C6F81214-381B-5E43-B625-158DD4AEC452}">
      <dsp:nvSpPr>
        <dsp:cNvPr id="0" name=""/>
        <dsp:cNvSpPr/>
      </dsp:nvSpPr>
      <dsp:spPr>
        <a:xfrm>
          <a:off x="0" y="4163141"/>
          <a:ext cx="8647042" cy="8599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107" tIns="291592" rIns="671107" bIns="106680"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a:t>Struggles to name any positive qualities or attributes</a:t>
          </a:r>
        </a:p>
        <a:p>
          <a:pPr marL="114300" lvl="1" indent="-114300" algn="l" defTabSz="666750">
            <a:lnSpc>
              <a:spcPct val="90000"/>
            </a:lnSpc>
            <a:spcBef>
              <a:spcPct val="0"/>
            </a:spcBef>
            <a:spcAft>
              <a:spcPct val="15000"/>
            </a:spcAft>
            <a:buChar char="•"/>
          </a:pPr>
          <a:r>
            <a:rPr lang="en-US" altLang="en-US" sz="1500" kern="1200" dirty="0"/>
            <a:t>Thinking his child and partner might be “better off without” him</a:t>
          </a:r>
        </a:p>
      </dsp:txBody>
      <dsp:txXfrm>
        <a:off x="0" y="4163141"/>
        <a:ext cx="8647042" cy="859950"/>
      </dsp:txXfrm>
    </dsp:sp>
    <dsp:sp modelId="{DA4EBE0D-85D7-784A-818F-EE14BF619B7D}">
      <dsp:nvSpPr>
        <dsp:cNvPr id="0" name=""/>
        <dsp:cNvSpPr/>
      </dsp:nvSpPr>
      <dsp:spPr>
        <a:xfrm>
          <a:off x="432352" y="3956501"/>
          <a:ext cx="6052929"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786" tIns="0" rIns="228786" bIns="0" numCol="1" spcCol="1270" anchor="ctr" anchorCtr="0">
          <a:noAutofit/>
        </a:bodyPr>
        <a:lstStyle/>
        <a:p>
          <a:pPr marL="0" lvl="0" indent="0" algn="l" defTabSz="666750">
            <a:lnSpc>
              <a:spcPct val="90000"/>
            </a:lnSpc>
            <a:spcBef>
              <a:spcPct val="0"/>
            </a:spcBef>
            <a:spcAft>
              <a:spcPct val="35000"/>
            </a:spcAft>
            <a:buNone/>
          </a:pPr>
          <a:r>
            <a:rPr lang="en-US" altLang="en-US" sz="1500" b="1" kern="1200" dirty="0"/>
            <a:t>Self-concept</a:t>
          </a:r>
        </a:p>
      </dsp:txBody>
      <dsp:txXfrm>
        <a:off x="452527" y="3976676"/>
        <a:ext cx="6012579"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B6AB5-48E1-BC4C-A0CA-CF935103DD79}">
      <dsp:nvSpPr>
        <dsp:cNvPr id="0" name=""/>
        <dsp:cNvSpPr/>
      </dsp:nvSpPr>
      <dsp:spPr>
        <a:xfrm>
          <a:off x="2278" y="0"/>
          <a:ext cx="3502521" cy="402272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71" tIns="0" rIns="345971" bIns="330200" numCol="1" spcCol="1270" anchor="t" anchorCtr="0">
          <a:noAutofit/>
        </a:bodyPr>
        <a:lstStyle/>
        <a:p>
          <a:pPr marL="0" lvl="0" indent="0" algn="l" defTabSz="1155700">
            <a:lnSpc>
              <a:spcPct val="90000"/>
            </a:lnSpc>
            <a:spcBef>
              <a:spcPct val="0"/>
            </a:spcBef>
            <a:spcAft>
              <a:spcPct val="35000"/>
            </a:spcAft>
            <a:buNone/>
          </a:pPr>
          <a:r>
            <a:rPr lang="en-US" sz="2600" kern="1200" dirty="0"/>
            <a:t>Assessment &amp; screening</a:t>
          </a:r>
        </a:p>
        <a:p>
          <a:pPr marL="228600" lvl="1" indent="-228600" algn="l" defTabSz="889000">
            <a:lnSpc>
              <a:spcPct val="90000"/>
            </a:lnSpc>
            <a:spcBef>
              <a:spcPct val="0"/>
            </a:spcBef>
            <a:spcAft>
              <a:spcPct val="15000"/>
            </a:spcAft>
            <a:buChar char="•"/>
          </a:pPr>
          <a:r>
            <a:rPr lang="en-US" sz="2000" kern="1200" dirty="0"/>
            <a:t>Of participants</a:t>
          </a:r>
        </a:p>
        <a:p>
          <a:pPr marL="228600" lvl="1" indent="-228600" algn="l" defTabSz="889000">
            <a:lnSpc>
              <a:spcPct val="90000"/>
            </a:lnSpc>
            <a:spcBef>
              <a:spcPct val="0"/>
            </a:spcBef>
            <a:spcAft>
              <a:spcPct val="15000"/>
            </a:spcAft>
            <a:buChar char="•"/>
          </a:pPr>
          <a:r>
            <a:rPr lang="en-US" sz="2000" kern="1200" dirty="0"/>
            <a:t>Of staff/organization</a:t>
          </a:r>
        </a:p>
      </dsp:txBody>
      <dsp:txXfrm>
        <a:off x="2278" y="1609090"/>
        <a:ext cx="3502521" cy="2413635"/>
      </dsp:txXfrm>
    </dsp:sp>
    <dsp:sp modelId="{24F431DB-73D2-174A-A2DC-A1C348CA4880}">
      <dsp:nvSpPr>
        <dsp:cNvPr id="0" name=""/>
        <dsp:cNvSpPr/>
      </dsp:nvSpPr>
      <dsp:spPr>
        <a:xfrm>
          <a:off x="2278" y="0"/>
          <a:ext cx="3502521" cy="160909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5971" tIns="165100" rIns="345971"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2278" y="0"/>
        <a:ext cx="3502521" cy="1609090"/>
      </dsp:txXfrm>
    </dsp:sp>
    <dsp:sp modelId="{2C6F7AFA-A7CC-EE48-BAC4-9D87223887F2}">
      <dsp:nvSpPr>
        <dsp:cNvPr id="0" name=""/>
        <dsp:cNvSpPr/>
      </dsp:nvSpPr>
      <dsp:spPr>
        <a:xfrm>
          <a:off x="3785000" y="0"/>
          <a:ext cx="3502521" cy="4022725"/>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71" tIns="0" rIns="345971" bIns="330200" numCol="1" spcCol="1270" anchor="t" anchorCtr="0">
          <a:noAutofit/>
        </a:bodyPr>
        <a:lstStyle/>
        <a:p>
          <a:pPr marL="0" lvl="0" indent="0" algn="l" defTabSz="1155700">
            <a:lnSpc>
              <a:spcPct val="90000"/>
            </a:lnSpc>
            <a:spcBef>
              <a:spcPct val="0"/>
            </a:spcBef>
            <a:spcAft>
              <a:spcPct val="35000"/>
            </a:spcAft>
            <a:buNone/>
          </a:pPr>
          <a:r>
            <a:rPr lang="en-US" sz="2600" kern="1200" dirty="0"/>
            <a:t>Pathways to training &amp; referrals</a:t>
          </a:r>
        </a:p>
        <a:p>
          <a:pPr marL="228600" lvl="1" indent="-228600" algn="l" defTabSz="889000">
            <a:lnSpc>
              <a:spcPct val="90000"/>
            </a:lnSpc>
            <a:spcBef>
              <a:spcPct val="0"/>
            </a:spcBef>
            <a:spcAft>
              <a:spcPct val="15000"/>
            </a:spcAft>
            <a:buChar char="•"/>
          </a:pPr>
          <a:r>
            <a:rPr lang="en-US" sz="2000" kern="1200" dirty="0"/>
            <a:t>Referrals for participants</a:t>
          </a:r>
        </a:p>
        <a:p>
          <a:pPr marL="228600" lvl="1" indent="-228600" algn="l" defTabSz="889000">
            <a:lnSpc>
              <a:spcPct val="90000"/>
            </a:lnSpc>
            <a:spcBef>
              <a:spcPct val="0"/>
            </a:spcBef>
            <a:spcAft>
              <a:spcPct val="15000"/>
            </a:spcAft>
            <a:buChar char="•"/>
          </a:pPr>
          <a:r>
            <a:rPr lang="en-US" sz="2000" kern="1200" dirty="0"/>
            <a:t>Training for staff/organization</a:t>
          </a:r>
        </a:p>
      </dsp:txBody>
      <dsp:txXfrm>
        <a:off x="3785000" y="1609090"/>
        <a:ext cx="3502521" cy="2413635"/>
      </dsp:txXfrm>
    </dsp:sp>
    <dsp:sp modelId="{4CADEB9A-599B-C84A-B951-A243F9B1215B}">
      <dsp:nvSpPr>
        <dsp:cNvPr id="0" name=""/>
        <dsp:cNvSpPr/>
      </dsp:nvSpPr>
      <dsp:spPr>
        <a:xfrm>
          <a:off x="3785000" y="0"/>
          <a:ext cx="3502521" cy="160909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5971" tIns="165100" rIns="345971"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785000" y="0"/>
        <a:ext cx="3502521" cy="1609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B6AB5-48E1-BC4C-A0CA-CF935103DD79}">
      <dsp:nvSpPr>
        <dsp:cNvPr id="0" name=""/>
        <dsp:cNvSpPr/>
      </dsp:nvSpPr>
      <dsp:spPr>
        <a:xfrm>
          <a:off x="2278" y="0"/>
          <a:ext cx="3502521" cy="402272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71" tIns="0" rIns="345971" bIns="330200" numCol="1" spcCol="1270" anchor="t" anchorCtr="0">
          <a:noAutofit/>
        </a:bodyPr>
        <a:lstStyle/>
        <a:p>
          <a:pPr marL="0" lvl="0" indent="0" algn="l" defTabSz="889000">
            <a:lnSpc>
              <a:spcPct val="90000"/>
            </a:lnSpc>
            <a:spcBef>
              <a:spcPct val="0"/>
            </a:spcBef>
            <a:spcAft>
              <a:spcPct val="35000"/>
            </a:spcAft>
            <a:buNone/>
          </a:pPr>
          <a:r>
            <a:rPr lang="en-US" sz="2000" kern="1200" dirty="0"/>
            <a:t>Screen children for trauma exposure/symptoms:</a:t>
          </a:r>
        </a:p>
        <a:p>
          <a:pPr marL="171450" lvl="1" indent="-171450" algn="l" defTabSz="711200">
            <a:lnSpc>
              <a:spcPct val="90000"/>
            </a:lnSpc>
            <a:spcBef>
              <a:spcPct val="0"/>
            </a:spcBef>
            <a:spcAft>
              <a:spcPct val="15000"/>
            </a:spcAft>
            <a:buChar char="•"/>
          </a:pPr>
          <a:r>
            <a:rPr lang="en-US" sz="1600" kern="1200" dirty="0"/>
            <a:t>NCTSN Trauma-Screening Checklist (0-18)</a:t>
          </a:r>
        </a:p>
        <a:p>
          <a:pPr marL="171450" lvl="1" indent="-171450" algn="l" defTabSz="711200">
            <a:lnSpc>
              <a:spcPct val="90000"/>
            </a:lnSpc>
            <a:spcBef>
              <a:spcPct val="0"/>
            </a:spcBef>
            <a:spcAft>
              <a:spcPct val="15000"/>
            </a:spcAft>
            <a:buChar char="•"/>
          </a:pPr>
          <a:r>
            <a:rPr lang="en-US" sz="1600" kern="1200" dirty="0"/>
            <a:t>See table of screening instruments</a:t>
          </a:r>
        </a:p>
        <a:p>
          <a:pPr marL="171450" lvl="1" indent="-171450" algn="l" defTabSz="711200">
            <a:lnSpc>
              <a:spcPct val="90000"/>
            </a:lnSpc>
            <a:spcBef>
              <a:spcPct val="0"/>
            </a:spcBef>
            <a:spcAft>
              <a:spcPct val="15000"/>
            </a:spcAft>
            <a:buChar char="•"/>
          </a:pPr>
          <a:endParaRPr lang="en-US" sz="1600" kern="1200" dirty="0"/>
        </a:p>
      </dsp:txBody>
      <dsp:txXfrm>
        <a:off x="2278" y="1609090"/>
        <a:ext cx="3502521" cy="2413635"/>
      </dsp:txXfrm>
    </dsp:sp>
    <dsp:sp modelId="{24F431DB-73D2-174A-A2DC-A1C348CA4880}">
      <dsp:nvSpPr>
        <dsp:cNvPr id="0" name=""/>
        <dsp:cNvSpPr/>
      </dsp:nvSpPr>
      <dsp:spPr>
        <a:xfrm>
          <a:off x="2278" y="0"/>
          <a:ext cx="3502521" cy="160909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5971" tIns="165100" rIns="345971" bIns="165100" numCol="1" spcCol="1270" anchor="ctr" anchorCtr="0">
          <a:noAutofit/>
        </a:bodyPr>
        <a:lstStyle/>
        <a:p>
          <a:pPr marL="0" lvl="0" indent="0" algn="l" defTabSz="2933700">
            <a:lnSpc>
              <a:spcPct val="90000"/>
            </a:lnSpc>
            <a:spcBef>
              <a:spcPct val="0"/>
            </a:spcBef>
            <a:spcAft>
              <a:spcPct val="35000"/>
            </a:spcAft>
            <a:buNone/>
          </a:pPr>
          <a:r>
            <a:rPr lang="en-US" sz="6600" kern="1200" dirty="0"/>
            <a:t>03</a:t>
          </a:r>
        </a:p>
      </dsp:txBody>
      <dsp:txXfrm>
        <a:off x="2278" y="0"/>
        <a:ext cx="3502521" cy="1609090"/>
      </dsp:txXfrm>
    </dsp:sp>
    <dsp:sp modelId="{2C6F7AFA-A7CC-EE48-BAC4-9D87223887F2}">
      <dsp:nvSpPr>
        <dsp:cNvPr id="0" name=""/>
        <dsp:cNvSpPr/>
      </dsp:nvSpPr>
      <dsp:spPr>
        <a:xfrm>
          <a:off x="3785000" y="0"/>
          <a:ext cx="3502521" cy="4022725"/>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971" tIns="0" rIns="345971" bIns="330200" numCol="1" spcCol="1270" anchor="t" anchorCtr="0">
          <a:noAutofit/>
        </a:bodyPr>
        <a:lstStyle/>
        <a:p>
          <a:pPr marL="0" lvl="0" indent="0" algn="l" defTabSz="889000">
            <a:lnSpc>
              <a:spcPct val="90000"/>
            </a:lnSpc>
            <a:spcBef>
              <a:spcPct val="0"/>
            </a:spcBef>
            <a:spcAft>
              <a:spcPct val="35000"/>
            </a:spcAft>
            <a:buNone/>
          </a:pPr>
          <a:r>
            <a:rPr lang="en-US" sz="2000" kern="1200" dirty="0"/>
            <a:t>Screening the Agency: </a:t>
          </a:r>
        </a:p>
        <a:p>
          <a:pPr marL="171450" lvl="1" indent="-171450" algn="l" defTabSz="711200">
            <a:lnSpc>
              <a:spcPct val="90000"/>
            </a:lnSpc>
            <a:spcBef>
              <a:spcPct val="0"/>
            </a:spcBef>
            <a:spcAft>
              <a:spcPct val="15000"/>
            </a:spcAft>
            <a:buChar char="•"/>
          </a:pPr>
          <a:r>
            <a:rPr lang="en-US" sz="1600" kern="1200" dirty="0"/>
            <a:t>Agency Self-Assessment for Trauma-Informed Care</a:t>
          </a:r>
        </a:p>
        <a:p>
          <a:pPr marL="171450" lvl="1" indent="-171450" algn="l" defTabSz="711200">
            <a:lnSpc>
              <a:spcPct val="90000"/>
            </a:lnSpc>
            <a:spcBef>
              <a:spcPct val="0"/>
            </a:spcBef>
            <a:spcAft>
              <a:spcPct val="15000"/>
            </a:spcAft>
            <a:buChar char="•"/>
          </a:pPr>
          <a:endParaRPr lang="en-US" sz="1600" kern="1200" dirty="0"/>
        </a:p>
      </dsp:txBody>
      <dsp:txXfrm>
        <a:off x="3785000" y="1609090"/>
        <a:ext cx="3502521" cy="2413635"/>
      </dsp:txXfrm>
    </dsp:sp>
    <dsp:sp modelId="{4CADEB9A-599B-C84A-B951-A243F9B1215B}">
      <dsp:nvSpPr>
        <dsp:cNvPr id="0" name=""/>
        <dsp:cNvSpPr/>
      </dsp:nvSpPr>
      <dsp:spPr>
        <a:xfrm>
          <a:off x="3785000" y="0"/>
          <a:ext cx="3502521" cy="160909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5971" tIns="165100" rIns="345971" bIns="165100" numCol="1" spcCol="1270" anchor="ctr" anchorCtr="0">
          <a:noAutofit/>
        </a:bodyPr>
        <a:lstStyle/>
        <a:p>
          <a:pPr marL="0" lvl="0" indent="0" algn="l" defTabSz="2933700">
            <a:lnSpc>
              <a:spcPct val="90000"/>
            </a:lnSpc>
            <a:spcBef>
              <a:spcPct val="0"/>
            </a:spcBef>
            <a:spcAft>
              <a:spcPct val="35000"/>
            </a:spcAft>
            <a:buNone/>
          </a:pPr>
          <a:r>
            <a:rPr lang="en-US" sz="6600" kern="1200" dirty="0"/>
            <a:t>04</a:t>
          </a:r>
        </a:p>
      </dsp:txBody>
      <dsp:txXfrm>
        <a:off x="3785000" y="0"/>
        <a:ext cx="3502521" cy="1609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20E4E-FF2A-A142-A335-6DE2F6D91152}">
      <dsp:nvSpPr>
        <dsp:cNvPr id="0" name=""/>
        <dsp:cNvSpPr/>
      </dsp:nvSpPr>
      <dsp:spPr>
        <a:xfrm>
          <a:off x="0" y="0"/>
          <a:ext cx="4930584" cy="55710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87032" tIns="0" rIns="487032" bIns="330200" numCol="1" spcCol="1270" anchor="t" anchorCtr="0">
          <a:noAutofit/>
        </a:bodyPr>
        <a:lstStyle/>
        <a:p>
          <a:pPr marL="0" lvl="0" indent="0" algn="l" defTabSz="1155700">
            <a:lnSpc>
              <a:spcPct val="90000"/>
            </a:lnSpc>
            <a:spcBef>
              <a:spcPct val="0"/>
            </a:spcBef>
            <a:spcAft>
              <a:spcPct val="35000"/>
            </a:spcAft>
            <a:buNone/>
          </a:pPr>
          <a:r>
            <a:rPr lang="en-US" sz="2600" kern="1200" dirty="0"/>
            <a:t>When were there opportunities for trauma screening?</a:t>
          </a:r>
        </a:p>
        <a:p>
          <a:pPr marL="0" lvl="0" indent="0" algn="l" defTabSz="1155700">
            <a:lnSpc>
              <a:spcPct val="90000"/>
            </a:lnSpc>
            <a:spcBef>
              <a:spcPct val="0"/>
            </a:spcBef>
            <a:spcAft>
              <a:spcPct val="35000"/>
            </a:spcAft>
            <a:buNone/>
          </a:pPr>
          <a:endParaRPr lang="en-US" sz="2600" kern="1200" dirty="0"/>
        </a:p>
        <a:p>
          <a:pPr marL="0" lvl="0" indent="0" algn="l" defTabSz="1155700">
            <a:lnSpc>
              <a:spcPct val="90000"/>
            </a:lnSpc>
            <a:spcBef>
              <a:spcPct val="0"/>
            </a:spcBef>
            <a:spcAft>
              <a:spcPct val="35000"/>
            </a:spcAft>
            <a:buNone/>
          </a:pPr>
          <a:r>
            <a:rPr lang="en-US" sz="2600" kern="1200" dirty="0"/>
            <a:t>What could have happened next?</a:t>
          </a:r>
        </a:p>
      </dsp:txBody>
      <dsp:txXfrm>
        <a:off x="0" y="2228426"/>
        <a:ext cx="4930584" cy="3342639"/>
      </dsp:txXfrm>
    </dsp:sp>
    <dsp:sp modelId="{B0B905B2-7F8F-7B4A-87B0-33E431330E77}">
      <dsp:nvSpPr>
        <dsp:cNvPr id="0" name=""/>
        <dsp:cNvSpPr/>
      </dsp:nvSpPr>
      <dsp:spPr>
        <a:xfrm>
          <a:off x="0" y="0"/>
          <a:ext cx="4930584" cy="2228426"/>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487032" tIns="165100" rIns="487032" bIns="165100" numCol="1" spcCol="1270" anchor="ctr" anchorCtr="0">
          <a:noAutofit/>
        </a:bodyPr>
        <a:lstStyle/>
        <a:p>
          <a:pPr marL="0" lvl="0" indent="0" algn="l" defTabSz="2933700">
            <a:lnSpc>
              <a:spcPct val="90000"/>
            </a:lnSpc>
            <a:spcBef>
              <a:spcPct val="0"/>
            </a:spcBef>
            <a:spcAft>
              <a:spcPct val="35000"/>
            </a:spcAft>
            <a:buNone/>
          </a:pPr>
          <a:r>
            <a:rPr lang="en-US" sz="6600" kern="1200" dirty="0"/>
            <a:t>“Manny”</a:t>
          </a:r>
        </a:p>
      </dsp:txBody>
      <dsp:txXfrm>
        <a:off x="0" y="0"/>
        <a:ext cx="4930584" cy="22284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4662D-02A7-0146-9321-5CB1BF5ABC07}">
      <dsp:nvSpPr>
        <dsp:cNvPr id="0" name=""/>
        <dsp:cNvSpPr/>
      </dsp:nvSpPr>
      <dsp:spPr>
        <a:xfrm>
          <a:off x="3298022" y="1293834"/>
          <a:ext cx="2999216" cy="2999216"/>
        </a:xfrm>
        <a:prstGeom prst="ellipse">
          <a:avLst/>
        </a:prstGeom>
        <a:solidFill>
          <a:schemeClr val="accent2">
            <a:shade val="80000"/>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1" kern="1200" dirty="0"/>
            <a:t>Look for areas with: </a:t>
          </a:r>
        </a:p>
        <a:p>
          <a:pPr marL="0" lvl="0" indent="0" algn="ctr" defTabSz="800100">
            <a:lnSpc>
              <a:spcPct val="90000"/>
            </a:lnSpc>
            <a:spcBef>
              <a:spcPct val="0"/>
            </a:spcBef>
            <a:spcAft>
              <a:spcPct val="35000"/>
            </a:spcAft>
            <a:buNone/>
          </a:pPr>
          <a:r>
            <a:rPr lang="en-US" sz="1800" b="0" i="1" kern="1200" dirty="0"/>
            <a:t>* Mostly “strongly disagree,” “disagree,” &amp; “do not know”</a:t>
          </a:r>
        </a:p>
        <a:p>
          <a:pPr marL="0" lvl="0" indent="0" algn="ctr" defTabSz="800100">
            <a:lnSpc>
              <a:spcPct val="90000"/>
            </a:lnSpc>
            <a:spcBef>
              <a:spcPct val="0"/>
            </a:spcBef>
            <a:spcAft>
              <a:spcPct val="35000"/>
            </a:spcAft>
            <a:buNone/>
          </a:pPr>
          <a:r>
            <a:rPr lang="en-US" sz="1800" b="0" i="1" kern="1200" dirty="0"/>
            <a:t>* Range of responses extremely varied</a:t>
          </a:r>
        </a:p>
      </dsp:txBody>
      <dsp:txXfrm>
        <a:off x="3737247" y="1733059"/>
        <a:ext cx="2120766" cy="2120766"/>
      </dsp:txXfrm>
    </dsp:sp>
    <dsp:sp modelId="{4F6985A3-2305-F24F-9FA6-896EF324D209}">
      <dsp:nvSpPr>
        <dsp:cNvPr id="0" name=""/>
        <dsp:cNvSpPr/>
      </dsp:nvSpPr>
      <dsp:spPr>
        <a:xfrm>
          <a:off x="4047826" y="92532"/>
          <a:ext cx="1499608" cy="1499608"/>
        </a:xfrm>
        <a:prstGeom prst="ellipse">
          <a:avLst/>
        </a:prstGeom>
        <a:solidFill>
          <a:schemeClr val="accent2">
            <a:shade val="80000"/>
            <a:alpha val="50000"/>
            <a:hueOff val="-96283"/>
            <a:satOff val="2033"/>
            <a:lumOff val="541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Supporting Staff Development</a:t>
          </a:r>
        </a:p>
      </dsp:txBody>
      <dsp:txXfrm>
        <a:off x="4267439" y="312145"/>
        <a:ext cx="1060382" cy="1060382"/>
      </dsp:txXfrm>
    </dsp:sp>
    <dsp:sp modelId="{F441C8C2-25A6-3140-B3D4-8237906B7E92}">
      <dsp:nvSpPr>
        <dsp:cNvPr id="0" name=""/>
        <dsp:cNvSpPr/>
      </dsp:nvSpPr>
      <dsp:spPr>
        <a:xfrm>
          <a:off x="5903438" y="1440713"/>
          <a:ext cx="1499608" cy="1499608"/>
        </a:xfrm>
        <a:prstGeom prst="ellipse">
          <a:avLst/>
        </a:prstGeom>
        <a:solidFill>
          <a:schemeClr val="accent2">
            <a:shade val="80000"/>
            <a:alpha val="50000"/>
            <a:hueOff val="-192566"/>
            <a:satOff val="4066"/>
            <a:lumOff val="1083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Creating a Safe &amp; Supportive Environment</a:t>
          </a:r>
        </a:p>
      </dsp:txBody>
      <dsp:txXfrm>
        <a:off x="6123051" y="1660326"/>
        <a:ext cx="1060382" cy="1060382"/>
      </dsp:txXfrm>
    </dsp:sp>
    <dsp:sp modelId="{CFA113C8-6626-6D4C-AB9E-D6831736D3CF}">
      <dsp:nvSpPr>
        <dsp:cNvPr id="0" name=""/>
        <dsp:cNvSpPr/>
      </dsp:nvSpPr>
      <dsp:spPr>
        <a:xfrm>
          <a:off x="5194657" y="3622115"/>
          <a:ext cx="1499608" cy="1499608"/>
        </a:xfrm>
        <a:prstGeom prst="ellipse">
          <a:avLst/>
        </a:prstGeom>
        <a:solidFill>
          <a:schemeClr val="accent2">
            <a:shade val="80000"/>
            <a:alpha val="50000"/>
            <a:hueOff val="-288849"/>
            <a:satOff val="6100"/>
            <a:lumOff val="1624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Assessing &amp; Planning Services</a:t>
          </a:r>
        </a:p>
      </dsp:txBody>
      <dsp:txXfrm>
        <a:off x="5414270" y="3841728"/>
        <a:ext cx="1060382" cy="1060382"/>
      </dsp:txXfrm>
    </dsp:sp>
    <dsp:sp modelId="{998E5E3A-FDE2-D648-893F-035D5093194F}">
      <dsp:nvSpPr>
        <dsp:cNvPr id="0" name=""/>
        <dsp:cNvSpPr/>
      </dsp:nvSpPr>
      <dsp:spPr>
        <a:xfrm>
          <a:off x="2900995" y="3622115"/>
          <a:ext cx="1499608" cy="1499608"/>
        </a:xfrm>
        <a:prstGeom prst="ellipse">
          <a:avLst/>
        </a:prstGeom>
        <a:solidFill>
          <a:schemeClr val="accent2">
            <a:shade val="80000"/>
            <a:alpha val="50000"/>
            <a:hueOff val="-385132"/>
            <a:satOff val="8133"/>
            <a:lumOff val="216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Involving Consumers</a:t>
          </a:r>
        </a:p>
      </dsp:txBody>
      <dsp:txXfrm>
        <a:off x="3120608" y="3841728"/>
        <a:ext cx="1060382" cy="1060382"/>
      </dsp:txXfrm>
    </dsp:sp>
    <dsp:sp modelId="{DE25D7D0-8F42-BE49-B07D-F23BC7824D48}">
      <dsp:nvSpPr>
        <dsp:cNvPr id="0" name=""/>
        <dsp:cNvSpPr/>
      </dsp:nvSpPr>
      <dsp:spPr>
        <a:xfrm>
          <a:off x="2192214" y="1440713"/>
          <a:ext cx="1499608" cy="1499608"/>
        </a:xfrm>
        <a:prstGeom prst="ellipse">
          <a:avLst/>
        </a:prstGeom>
        <a:solidFill>
          <a:schemeClr val="accent2">
            <a:shade val="80000"/>
            <a:alpha val="50000"/>
            <a:hueOff val="-481415"/>
            <a:satOff val="10166"/>
            <a:lumOff val="270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Adapting Policies</a:t>
          </a:r>
        </a:p>
      </dsp:txBody>
      <dsp:txXfrm>
        <a:off x="2411827" y="1660326"/>
        <a:ext cx="1060382" cy="10603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42FBE-E8EE-7B4A-AEB2-9B9EBC6F57F5}">
      <dsp:nvSpPr>
        <dsp:cNvPr id="0" name=""/>
        <dsp:cNvSpPr/>
      </dsp:nvSpPr>
      <dsp:spPr>
        <a:xfrm>
          <a:off x="0" y="4391209"/>
          <a:ext cx="1298109" cy="144129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22" tIns="256032" rIns="9232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Let</a:t>
          </a:r>
        </a:p>
      </dsp:txBody>
      <dsp:txXfrm>
        <a:off x="0" y="4391209"/>
        <a:ext cx="1298109" cy="1441292"/>
      </dsp:txXfrm>
    </dsp:sp>
    <dsp:sp modelId="{C7B63DC6-76C3-4044-AE1B-5950C2060982}">
      <dsp:nvSpPr>
        <dsp:cNvPr id="0" name=""/>
        <dsp:cNvSpPr/>
      </dsp:nvSpPr>
      <dsp:spPr>
        <a:xfrm>
          <a:off x="1298109" y="4391209"/>
          <a:ext cx="3894327" cy="144129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995" tIns="203200" rIns="78995" bIns="203200" numCol="1" spcCol="1270" anchor="ctr" anchorCtr="0">
          <a:noAutofit/>
        </a:bodyPr>
        <a:lstStyle/>
        <a:p>
          <a:pPr marL="0" lvl="0" indent="0" algn="l" defTabSz="711200">
            <a:lnSpc>
              <a:spcPct val="90000"/>
            </a:lnSpc>
            <a:spcBef>
              <a:spcPct val="0"/>
            </a:spcBef>
            <a:spcAft>
              <a:spcPct val="35000"/>
            </a:spcAft>
            <a:buNone/>
          </a:pPr>
          <a:r>
            <a:rPr lang="en-US" sz="1600" kern="1200" dirty="0"/>
            <a:t>People have choices when possible</a:t>
          </a:r>
        </a:p>
        <a:p>
          <a:pPr marL="0" lvl="0" indent="0" algn="l" defTabSz="711200">
            <a:lnSpc>
              <a:spcPct val="90000"/>
            </a:lnSpc>
            <a:spcBef>
              <a:spcPct val="0"/>
            </a:spcBef>
            <a:spcAft>
              <a:spcPct val="35000"/>
            </a:spcAft>
            <a:buNone/>
          </a:pPr>
          <a:r>
            <a:rPr lang="en-US" sz="1600" i="1" kern="1200" dirty="0"/>
            <a:t>Provide reassurance and hope</a:t>
          </a:r>
        </a:p>
        <a:p>
          <a:pPr marL="0" lvl="0" indent="0" algn="l" defTabSz="711200">
            <a:lnSpc>
              <a:spcPct val="90000"/>
            </a:lnSpc>
            <a:spcBef>
              <a:spcPct val="0"/>
            </a:spcBef>
            <a:spcAft>
              <a:spcPct val="35000"/>
            </a:spcAft>
            <a:buNone/>
          </a:pPr>
          <a:r>
            <a:rPr lang="en-US" sz="1600" i="1" kern="1200" dirty="0"/>
            <a:t>The more in control people feel, the safer they feel</a:t>
          </a:r>
          <a:endParaRPr lang="en-US" sz="1600" kern="1200" dirty="0"/>
        </a:p>
      </dsp:txBody>
      <dsp:txXfrm>
        <a:off x="1298109" y="4391209"/>
        <a:ext cx="3894327" cy="1441292"/>
      </dsp:txXfrm>
    </dsp:sp>
    <dsp:sp modelId="{70AAA39B-4965-1141-BD7F-8C680622450D}">
      <dsp:nvSpPr>
        <dsp:cNvPr id="0" name=""/>
        <dsp:cNvSpPr/>
      </dsp:nvSpPr>
      <dsp:spPr>
        <a:xfrm rot="10800000">
          <a:off x="0" y="2196120"/>
          <a:ext cx="1298109" cy="2216708"/>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22" tIns="256032" rIns="9232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Tell</a:t>
          </a:r>
        </a:p>
      </dsp:txBody>
      <dsp:txXfrm rot="-10800000">
        <a:off x="0" y="2196120"/>
        <a:ext cx="1298109" cy="1440860"/>
      </dsp:txXfrm>
    </dsp:sp>
    <dsp:sp modelId="{698057D2-D35A-BB45-A6DA-02407602E2A2}">
      <dsp:nvSpPr>
        <dsp:cNvPr id="0" name=""/>
        <dsp:cNvSpPr/>
      </dsp:nvSpPr>
      <dsp:spPr>
        <a:xfrm>
          <a:off x="1298109" y="2211090"/>
          <a:ext cx="3894327" cy="14408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995" tIns="190500" rIns="78995" bIns="190500" numCol="1" spcCol="1270" anchor="ctr" anchorCtr="0">
          <a:noAutofit/>
        </a:bodyPr>
        <a:lstStyle/>
        <a:p>
          <a:pPr marL="0" lvl="0" indent="0" algn="l" defTabSz="666750">
            <a:lnSpc>
              <a:spcPct val="90000"/>
            </a:lnSpc>
            <a:spcBef>
              <a:spcPct val="0"/>
            </a:spcBef>
            <a:spcAft>
              <a:spcPct val="35000"/>
            </a:spcAft>
            <a:buNone/>
          </a:pPr>
          <a:r>
            <a:rPr lang="en-US" sz="1500" kern="1200" dirty="0"/>
            <a:t>the truth</a:t>
          </a:r>
        </a:p>
        <a:p>
          <a:pPr marL="0" lvl="0" indent="0" algn="l" defTabSz="666750">
            <a:lnSpc>
              <a:spcPct val="90000"/>
            </a:lnSpc>
            <a:spcBef>
              <a:spcPct val="0"/>
            </a:spcBef>
            <a:spcAft>
              <a:spcPct val="35000"/>
            </a:spcAft>
            <a:buNone/>
          </a:pPr>
          <a:r>
            <a:rPr lang="en-US" sz="1500" kern="1200" dirty="0"/>
            <a:t> </a:t>
          </a:r>
          <a:r>
            <a:rPr lang="en-US" sz="1500" i="1" kern="1200" dirty="0"/>
            <a:t>Be as transparent with decision making as possible – for both families and staff</a:t>
          </a:r>
        </a:p>
      </dsp:txBody>
      <dsp:txXfrm>
        <a:off x="1298109" y="2211090"/>
        <a:ext cx="3894327" cy="1440860"/>
      </dsp:txXfrm>
    </dsp:sp>
    <dsp:sp modelId="{0DD6F714-4F5C-914E-A1B8-4BE499C97179}">
      <dsp:nvSpPr>
        <dsp:cNvPr id="0" name=""/>
        <dsp:cNvSpPr/>
      </dsp:nvSpPr>
      <dsp:spPr>
        <a:xfrm rot="10800000">
          <a:off x="0" y="1031"/>
          <a:ext cx="1298109" cy="2216708"/>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22" tIns="256032" rIns="9232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Be</a:t>
          </a:r>
        </a:p>
      </dsp:txBody>
      <dsp:txXfrm rot="-10800000">
        <a:off x="0" y="1031"/>
        <a:ext cx="1298109" cy="1440860"/>
      </dsp:txXfrm>
    </dsp:sp>
    <dsp:sp modelId="{D5041A74-9139-7544-85BD-700D2AC1A4BF}">
      <dsp:nvSpPr>
        <dsp:cNvPr id="0" name=""/>
        <dsp:cNvSpPr/>
      </dsp:nvSpPr>
      <dsp:spPr>
        <a:xfrm>
          <a:off x="1298109" y="1031"/>
          <a:ext cx="3894327" cy="144086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995" tIns="190500" rIns="78995" bIns="1905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i="1" kern="1200" dirty="0"/>
            <a:t>aware of body language, tone of voice, how your words and actions come across to others </a:t>
          </a:r>
        </a:p>
        <a:p>
          <a:pPr marL="0" lvl="0" indent="0" algn="l" defTabSz="666750">
            <a:lnSpc>
              <a:spcPct val="90000"/>
            </a:lnSpc>
            <a:spcBef>
              <a:spcPct val="0"/>
            </a:spcBef>
            <a:spcAft>
              <a:spcPct val="35000"/>
            </a:spcAft>
            <a:buFont typeface="Arial" panose="020B0604020202020204" pitchFamily="34" charset="0"/>
            <a:buNone/>
          </a:pPr>
          <a:r>
            <a:rPr lang="en-US" sz="1500" i="1" kern="1200" dirty="0"/>
            <a:t>Predictable with schedules, routines, expectations</a:t>
          </a:r>
        </a:p>
      </dsp:txBody>
      <dsp:txXfrm>
        <a:off x="1298109" y="1031"/>
        <a:ext cx="3894327" cy="14408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F2D61-8774-46A6-9F65-FAC3817E50A0}">
      <dsp:nvSpPr>
        <dsp:cNvPr id="0" name=""/>
        <dsp:cNvSpPr/>
      </dsp:nvSpPr>
      <dsp:spPr>
        <a:xfrm>
          <a:off x="2082" y="66991"/>
          <a:ext cx="9073092" cy="1437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NCTSN RESOURCE </a:t>
          </a:r>
          <a:br>
            <a:rPr lang="en-US" sz="2100" kern="1200" dirty="0"/>
          </a:br>
          <a:r>
            <a:rPr lang="en-US" sz="2100" kern="1200" dirty="0"/>
            <a:t>“Being Anti-Racist is Central to Trauma-Informed Care: Principles of an Anti-Racist, Trauma-Informed Organization”</a:t>
          </a:r>
          <a:br>
            <a:rPr lang="en-US" sz="2100" kern="1200" dirty="0"/>
          </a:br>
          <a:endParaRPr lang="en-US" sz="2100" kern="1200" dirty="0"/>
        </a:p>
      </dsp:txBody>
      <dsp:txXfrm>
        <a:off x="44193" y="109102"/>
        <a:ext cx="8988870" cy="1353548"/>
      </dsp:txXfrm>
    </dsp:sp>
    <dsp:sp modelId="{BD7913AD-4FA5-48FF-841E-053081DB13D1}">
      <dsp:nvSpPr>
        <dsp:cNvPr id="0" name=""/>
        <dsp:cNvSpPr/>
      </dsp:nvSpPr>
      <dsp:spPr>
        <a:xfrm>
          <a:off x="1041" y="1596015"/>
          <a:ext cx="5926824" cy="1437770"/>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Partner with community members/those with lived experience throughout all of the ongoing aspects of program development </a:t>
          </a:r>
        </a:p>
      </dsp:txBody>
      <dsp:txXfrm>
        <a:off x="43152" y="1638126"/>
        <a:ext cx="5842602" cy="1353548"/>
      </dsp:txXfrm>
    </dsp:sp>
    <dsp:sp modelId="{1CD9A222-2AAD-4426-9268-B48654F7983C}">
      <dsp:nvSpPr>
        <dsp:cNvPr id="0" name=""/>
        <dsp:cNvSpPr/>
      </dsp:nvSpPr>
      <dsp:spPr>
        <a:xfrm>
          <a:off x="1041" y="3191609"/>
          <a:ext cx="2902460" cy="1437770"/>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Provide staff with the information and skills needed to make sure they are able to listen/honor/share power  </a:t>
          </a:r>
        </a:p>
      </dsp:txBody>
      <dsp:txXfrm>
        <a:off x="43152" y="3233720"/>
        <a:ext cx="2818238" cy="1353548"/>
      </dsp:txXfrm>
    </dsp:sp>
    <dsp:sp modelId="{83B51B5D-6D26-4123-85DF-DB56800DF726}">
      <dsp:nvSpPr>
        <dsp:cNvPr id="0" name=""/>
        <dsp:cNvSpPr/>
      </dsp:nvSpPr>
      <dsp:spPr>
        <a:xfrm>
          <a:off x="3025405" y="3191609"/>
          <a:ext cx="2902460" cy="1437770"/>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Ensure that spaces and materials show respect and value for the communities being served</a:t>
          </a:r>
        </a:p>
      </dsp:txBody>
      <dsp:txXfrm>
        <a:off x="3067516" y="3233720"/>
        <a:ext cx="2818238" cy="1353548"/>
      </dsp:txXfrm>
    </dsp:sp>
    <dsp:sp modelId="{370FF16B-50F2-4E94-99DC-D8589046047D}">
      <dsp:nvSpPr>
        <dsp:cNvPr id="0" name=""/>
        <dsp:cNvSpPr/>
      </dsp:nvSpPr>
      <dsp:spPr>
        <a:xfrm>
          <a:off x="6171672" y="1596015"/>
          <a:ext cx="2902460" cy="143777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Compensate those with lived experiences equitably for their work </a:t>
          </a:r>
        </a:p>
      </dsp:txBody>
      <dsp:txXfrm>
        <a:off x="6213783" y="1638126"/>
        <a:ext cx="2818238" cy="1353548"/>
      </dsp:txXfrm>
    </dsp:sp>
    <dsp:sp modelId="{B8BC5D94-8666-4929-8A85-C9557E74845B}">
      <dsp:nvSpPr>
        <dsp:cNvPr id="0" name=""/>
        <dsp:cNvSpPr/>
      </dsp:nvSpPr>
      <dsp:spPr>
        <a:xfrm>
          <a:off x="6171672" y="3191609"/>
          <a:ext cx="2902460" cy="1437770"/>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Example: Incorporate peer support and consumer advisory committees in a real and intentional way</a:t>
          </a:r>
        </a:p>
      </dsp:txBody>
      <dsp:txXfrm>
        <a:off x="6213783" y="3233720"/>
        <a:ext cx="2818238" cy="13535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8224E-3F9F-C043-8E4D-EC417FF4E54F}">
      <dsp:nvSpPr>
        <dsp:cNvPr id="0" name=""/>
        <dsp:cNvSpPr/>
      </dsp:nvSpPr>
      <dsp:spPr>
        <a:xfrm>
          <a:off x="296266" y="0"/>
          <a:ext cx="5552628" cy="555262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90C5C4-E266-074C-A7BF-5DAA9CAA94F2}">
      <dsp:nvSpPr>
        <dsp:cNvPr id="0" name=""/>
        <dsp:cNvSpPr/>
      </dsp:nvSpPr>
      <dsp:spPr>
        <a:xfrm>
          <a:off x="823766" y="527499"/>
          <a:ext cx="2165524" cy="21655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Ongoing, lifelong process (no end point, not a class to be completed)</a:t>
          </a:r>
        </a:p>
      </dsp:txBody>
      <dsp:txXfrm>
        <a:off x="929478" y="633211"/>
        <a:ext cx="1954100" cy="1954100"/>
      </dsp:txXfrm>
    </dsp:sp>
    <dsp:sp modelId="{45D28FEB-1130-514E-BDDA-1F508B564196}">
      <dsp:nvSpPr>
        <dsp:cNvPr id="0" name=""/>
        <dsp:cNvSpPr/>
      </dsp:nvSpPr>
      <dsp:spPr>
        <a:xfrm>
          <a:off x="3155869" y="527499"/>
          <a:ext cx="2165524" cy="2165524"/>
        </a:xfrm>
        <a:prstGeom prst="round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Learn about impacts of history &amp; structural oppression</a:t>
          </a:r>
        </a:p>
      </dsp:txBody>
      <dsp:txXfrm>
        <a:off x="3261581" y="633211"/>
        <a:ext cx="1954100" cy="1954100"/>
      </dsp:txXfrm>
    </dsp:sp>
    <dsp:sp modelId="{E5686CEC-94A1-9848-9A02-C0745F3D653C}">
      <dsp:nvSpPr>
        <dsp:cNvPr id="0" name=""/>
        <dsp:cNvSpPr/>
      </dsp:nvSpPr>
      <dsp:spPr>
        <a:xfrm>
          <a:off x="823766" y="2859603"/>
          <a:ext cx="2165524" cy="2165524"/>
        </a:xfrm>
        <a:prstGeom prst="round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Examine own beliefs and cultural identities</a:t>
          </a:r>
        </a:p>
      </dsp:txBody>
      <dsp:txXfrm>
        <a:off x="929478" y="2965315"/>
        <a:ext cx="1954100" cy="1954100"/>
      </dsp:txXfrm>
    </dsp:sp>
    <dsp:sp modelId="{BCD7133E-D3B6-644C-B8C4-1FDC713A9D86}">
      <dsp:nvSpPr>
        <dsp:cNvPr id="0" name=""/>
        <dsp:cNvSpPr/>
      </dsp:nvSpPr>
      <dsp:spPr>
        <a:xfrm>
          <a:off x="3155869" y="2859603"/>
          <a:ext cx="2165524" cy="2165524"/>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Understand your values/assumptions/biases </a:t>
          </a:r>
        </a:p>
      </dsp:txBody>
      <dsp:txXfrm>
        <a:off x="3261581" y="2965315"/>
        <a:ext cx="1954100" cy="195410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E3892-B571-A04F-8492-F38139BB012E}" type="datetimeFigureOut">
              <a:rPr lang="en-US" smtClean="0"/>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1F033-A1C5-E64A-BE4E-6C9D267F5950}" type="slidenum">
              <a:rPr lang="en-US" smtClean="0"/>
              <a:t>‹#›</a:t>
            </a:fld>
            <a:endParaRPr lang="en-US"/>
          </a:p>
        </p:txBody>
      </p:sp>
    </p:spTree>
    <p:extLst>
      <p:ext uri="{BB962C8B-B14F-4D97-AF65-F5344CB8AC3E}">
        <p14:creationId xmlns:p14="http://schemas.microsoft.com/office/powerpoint/2010/main" val="133478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1F033-A1C5-E64A-BE4E-6C9D267F5950}" type="slidenum">
              <a:rPr lang="en-US" smtClean="0"/>
              <a:t>2</a:t>
            </a:fld>
            <a:endParaRPr lang="en-US"/>
          </a:p>
        </p:txBody>
      </p:sp>
    </p:spTree>
    <p:extLst>
      <p:ext uri="{BB962C8B-B14F-4D97-AF65-F5344CB8AC3E}">
        <p14:creationId xmlns:p14="http://schemas.microsoft.com/office/powerpoint/2010/main" val="461024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190552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18C51D-057E-4040-9C69-9F379A1E8547}" type="slidenum">
              <a:rPr lang="en-US" smtClean="0"/>
              <a:t>12</a:t>
            </a:fld>
            <a:endParaRPr lang="en-US" dirty="0"/>
          </a:p>
        </p:txBody>
      </p:sp>
    </p:spTree>
    <p:extLst>
      <p:ext uri="{BB962C8B-B14F-4D97-AF65-F5344CB8AC3E}">
        <p14:creationId xmlns:p14="http://schemas.microsoft.com/office/powerpoint/2010/main" val="22974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1605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Notes Placeholder 1"/>
          <p:cNvSpPr>
            <a:spLocks noGrp="1"/>
          </p:cNvSpPr>
          <p:nvPr>
            <p:ph type="body" sz="quarter" idx="11"/>
          </p:nvPr>
        </p:nvSpPr>
        <p:spPr>
          <a:xfrm>
            <a:off x="685800" y="716692"/>
            <a:ext cx="5486400" cy="7284308"/>
          </a:xfrm>
        </p:spPr>
        <p:txBody>
          <a:bodyPr/>
          <a:lstStyle/>
          <a:p>
            <a:endParaRPr lang="en-US" dirty="0"/>
          </a:p>
        </p:txBody>
      </p:sp>
    </p:spTree>
    <p:extLst>
      <p:ext uri="{BB962C8B-B14F-4D97-AF65-F5344CB8AC3E}">
        <p14:creationId xmlns:p14="http://schemas.microsoft.com/office/powerpoint/2010/main" val="511638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15</a:t>
            </a:fld>
            <a:endParaRPr lang="en-US" dirty="0"/>
          </a:p>
        </p:txBody>
      </p:sp>
    </p:spTree>
    <p:extLst>
      <p:ext uri="{BB962C8B-B14F-4D97-AF65-F5344CB8AC3E}">
        <p14:creationId xmlns:p14="http://schemas.microsoft.com/office/powerpoint/2010/main" val="579773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16</a:t>
            </a:fld>
            <a:endParaRPr lang="en-US" dirty="0"/>
          </a:p>
        </p:txBody>
      </p:sp>
    </p:spTree>
    <p:extLst>
      <p:ext uri="{BB962C8B-B14F-4D97-AF65-F5344CB8AC3E}">
        <p14:creationId xmlns:p14="http://schemas.microsoft.com/office/powerpoint/2010/main" val="2418138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18C51D-057E-4040-9C69-9F379A1E8547}" type="slidenum">
              <a:rPr lang="en-US" smtClean="0"/>
              <a:t>17</a:t>
            </a:fld>
            <a:endParaRPr lang="en-US" dirty="0"/>
          </a:p>
        </p:txBody>
      </p:sp>
    </p:spTree>
    <p:extLst>
      <p:ext uri="{BB962C8B-B14F-4D97-AF65-F5344CB8AC3E}">
        <p14:creationId xmlns:p14="http://schemas.microsoft.com/office/powerpoint/2010/main" val="3434394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18</a:t>
            </a:fld>
            <a:endParaRPr lang="en-US" dirty="0"/>
          </a:p>
        </p:txBody>
      </p:sp>
    </p:spTree>
    <p:extLst>
      <p:ext uri="{BB962C8B-B14F-4D97-AF65-F5344CB8AC3E}">
        <p14:creationId xmlns:p14="http://schemas.microsoft.com/office/powerpoint/2010/main" val="1404507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19</a:t>
            </a:fld>
            <a:endParaRPr lang="en-US" dirty="0"/>
          </a:p>
        </p:txBody>
      </p:sp>
    </p:spTree>
    <p:extLst>
      <p:ext uri="{BB962C8B-B14F-4D97-AF65-F5344CB8AC3E}">
        <p14:creationId xmlns:p14="http://schemas.microsoft.com/office/powerpoint/2010/main" val="793731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992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3</a:t>
            </a:fld>
            <a:endParaRPr lang="en-US" dirty="0"/>
          </a:p>
        </p:txBody>
      </p:sp>
    </p:spTree>
    <p:extLst>
      <p:ext uri="{BB962C8B-B14F-4D97-AF65-F5344CB8AC3E}">
        <p14:creationId xmlns:p14="http://schemas.microsoft.com/office/powerpoint/2010/main" val="2317033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1600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929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9020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618C51D-057E-4040-9C69-9F379A1E8547}" type="slidenum">
              <a:rPr lang="en-US" smtClean="0"/>
              <a:t>24</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552659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4D3AB-06ED-4058-A36E-D52748B78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3436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618C51D-057E-4040-9C69-9F379A1E8547}" type="slidenum">
              <a:rPr lang="en-US" smtClean="0"/>
              <a:t>26</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936120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704259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94494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a:xfrm>
            <a:off x="152400" y="4415790"/>
            <a:ext cx="6781800" cy="4652010"/>
          </a:xfrm>
        </p:spPr>
        <p:txBody>
          <a:bodyPr/>
          <a:lstStyle/>
          <a:p>
            <a:endParaRPr lang="en-US" dirty="0"/>
          </a:p>
        </p:txBody>
      </p:sp>
    </p:spTree>
    <p:extLst>
      <p:ext uri="{BB962C8B-B14F-4D97-AF65-F5344CB8AC3E}">
        <p14:creationId xmlns:p14="http://schemas.microsoft.com/office/powerpoint/2010/main" val="874803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157" y="0"/>
            <a:ext cx="54864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a:xfrm>
            <a:off x="152400" y="3086101"/>
            <a:ext cx="6781800" cy="5981700"/>
          </a:xfrm>
        </p:spPr>
        <p:txBody>
          <a:bodyPr/>
          <a:lstStyle/>
          <a:p>
            <a:endParaRPr lang="en-US" dirty="0"/>
          </a:p>
        </p:txBody>
      </p:sp>
    </p:spTree>
    <p:extLst>
      <p:ext uri="{BB962C8B-B14F-4D97-AF65-F5344CB8AC3E}">
        <p14:creationId xmlns:p14="http://schemas.microsoft.com/office/powerpoint/2010/main" val="202035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4</a:t>
            </a:fld>
            <a:endParaRPr lang="en-US" dirty="0"/>
          </a:p>
        </p:txBody>
      </p:sp>
    </p:spTree>
    <p:extLst>
      <p:ext uri="{BB962C8B-B14F-4D97-AF65-F5344CB8AC3E}">
        <p14:creationId xmlns:p14="http://schemas.microsoft.com/office/powerpoint/2010/main" val="1752059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7008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a:xfrm>
            <a:off x="152400" y="4415790"/>
            <a:ext cx="6781800" cy="4652010"/>
          </a:xfrm>
        </p:spPr>
        <p:txBody>
          <a:bodyPr/>
          <a:lstStyle/>
          <a:p>
            <a:endParaRPr lang="en-US" dirty="0"/>
          </a:p>
        </p:txBody>
      </p:sp>
    </p:spTree>
    <p:extLst>
      <p:ext uri="{BB962C8B-B14F-4D97-AF65-F5344CB8AC3E}">
        <p14:creationId xmlns:p14="http://schemas.microsoft.com/office/powerpoint/2010/main" val="939093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a:xfrm>
            <a:off x="685800" y="4400549"/>
            <a:ext cx="5974492" cy="4137969"/>
          </a:xfrm>
        </p:spPr>
        <p:txBody>
          <a:bodyPr/>
          <a:lstStyle/>
          <a:p>
            <a:endParaRPr lang="en-US" dirty="0"/>
          </a:p>
        </p:txBody>
      </p:sp>
    </p:spTree>
    <p:extLst>
      <p:ext uri="{BB962C8B-B14F-4D97-AF65-F5344CB8AC3E}">
        <p14:creationId xmlns:p14="http://schemas.microsoft.com/office/powerpoint/2010/main" val="784356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059219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pPr marL="0" lvl="1" defTabSz="931774">
              <a:defRPr/>
            </a:pPr>
            <a:endParaRPr lang="en-US" dirty="0"/>
          </a:p>
        </p:txBody>
      </p:sp>
    </p:spTree>
    <p:extLst>
      <p:ext uri="{BB962C8B-B14F-4D97-AF65-F5344CB8AC3E}">
        <p14:creationId xmlns:p14="http://schemas.microsoft.com/office/powerpoint/2010/main" val="2207720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479645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26214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a:xfrm>
            <a:off x="152400" y="4267200"/>
            <a:ext cx="6629400" cy="4800600"/>
          </a:xfrm>
        </p:spPr>
        <p:txBody>
          <a:bodyPr/>
          <a:lstStyle/>
          <a:p>
            <a:endParaRPr lang="en-US" dirty="0"/>
          </a:p>
        </p:txBody>
      </p:sp>
    </p:spTree>
    <p:extLst>
      <p:ext uri="{BB962C8B-B14F-4D97-AF65-F5344CB8AC3E}">
        <p14:creationId xmlns:p14="http://schemas.microsoft.com/office/powerpoint/2010/main" val="2292433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a:xfrm>
            <a:off x="152400" y="4267200"/>
            <a:ext cx="6629400" cy="4800600"/>
          </a:xfrm>
        </p:spPr>
        <p:txBody>
          <a:bodyPr/>
          <a:lstStyle/>
          <a:p>
            <a:endParaRPr lang="en-US" dirty="0"/>
          </a:p>
        </p:txBody>
      </p:sp>
    </p:spTree>
    <p:extLst>
      <p:ext uri="{BB962C8B-B14F-4D97-AF65-F5344CB8AC3E}">
        <p14:creationId xmlns:p14="http://schemas.microsoft.com/office/powerpoint/2010/main" val="1321314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a:xfrm>
            <a:off x="152400" y="4267200"/>
            <a:ext cx="6629400" cy="4800600"/>
          </a:xfrm>
        </p:spPr>
        <p:txBody>
          <a:bodyPr/>
          <a:lstStyle/>
          <a:p>
            <a:endParaRPr lang="en-US" dirty="0"/>
          </a:p>
        </p:txBody>
      </p:sp>
    </p:spTree>
    <p:extLst>
      <p:ext uri="{BB962C8B-B14F-4D97-AF65-F5344CB8AC3E}">
        <p14:creationId xmlns:p14="http://schemas.microsoft.com/office/powerpoint/2010/main" val="30507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4675" y="166688"/>
            <a:ext cx="5486400" cy="3086100"/>
          </a:xfrm>
        </p:spPr>
      </p:sp>
      <p:sp>
        <p:nvSpPr>
          <p:cNvPr id="3" name="Notes Placeholder 2"/>
          <p:cNvSpPr>
            <a:spLocks noGrp="1"/>
          </p:cNvSpPr>
          <p:nvPr>
            <p:ph type="body" idx="1"/>
          </p:nvPr>
        </p:nvSpPr>
        <p:spPr>
          <a:xfrm>
            <a:off x="185351" y="3447535"/>
            <a:ext cx="6474941" cy="5387546"/>
          </a:xfrm>
        </p:spPr>
        <p:txBody>
          <a:bodyPr/>
          <a:lstStyle/>
          <a:p>
            <a:pPr defTabSz="457200">
              <a:defRPr/>
            </a:pPr>
            <a:endParaRPr lang="en-US" dirty="0"/>
          </a:p>
        </p:txBody>
      </p:sp>
      <p:sp>
        <p:nvSpPr>
          <p:cNvPr id="4" name="Slide Number Placeholder 3"/>
          <p:cNvSpPr>
            <a:spLocks noGrp="1"/>
          </p:cNvSpPr>
          <p:nvPr>
            <p:ph type="sldNum" sz="quarter" idx="10"/>
          </p:nvPr>
        </p:nvSpPr>
        <p:spPr/>
        <p:txBody>
          <a:bodyPr/>
          <a:lstStyle/>
          <a:p>
            <a:fld id="{4D21F033-A1C5-E64A-BE4E-6C9D267F5950}" type="slidenum">
              <a:rPr lang="en-US" smtClean="0"/>
              <a:t>5</a:t>
            </a:fld>
            <a:endParaRPr lang="en-US"/>
          </a:p>
        </p:txBody>
      </p:sp>
    </p:spTree>
    <p:extLst>
      <p:ext uri="{BB962C8B-B14F-4D97-AF65-F5344CB8AC3E}">
        <p14:creationId xmlns:p14="http://schemas.microsoft.com/office/powerpoint/2010/main" val="12366493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41</a:t>
            </a:fld>
            <a:endParaRPr lang="en-US" dirty="0"/>
          </a:p>
        </p:txBody>
      </p:sp>
    </p:spTree>
    <p:extLst>
      <p:ext uri="{BB962C8B-B14F-4D97-AF65-F5344CB8AC3E}">
        <p14:creationId xmlns:p14="http://schemas.microsoft.com/office/powerpoint/2010/main" val="2261863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586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225596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530542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baseline="0" dirty="0"/>
          </a:p>
        </p:txBody>
      </p:sp>
    </p:spTree>
    <p:extLst>
      <p:ext uri="{BB962C8B-B14F-4D97-AF65-F5344CB8AC3E}">
        <p14:creationId xmlns:p14="http://schemas.microsoft.com/office/powerpoint/2010/main" val="17063536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64829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pPr eaLnBrk="1" hangingPunct="1"/>
            <a:endParaRPr lang="en-US" altLang="en-US" dirty="0"/>
          </a:p>
        </p:txBody>
      </p:sp>
    </p:spTree>
    <p:extLst>
      <p:ext uri="{BB962C8B-B14F-4D97-AF65-F5344CB8AC3E}">
        <p14:creationId xmlns:p14="http://schemas.microsoft.com/office/powerpoint/2010/main" val="2598816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pPr eaLnBrk="1" hangingPunct="1"/>
            <a:endParaRPr lang="en-US" altLang="en-US" dirty="0"/>
          </a:p>
        </p:txBody>
      </p:sp>
    </p:spTree>
    <p:extLst>
      <p:ext uri="{BB962C8B-B14F-4D97-AF65-F5344CB8AC3E}">
        <p14:creationId xmlns:p14="http://schemas.microsoft.com/office/powerpoint/2010/main" val="2439088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11629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50</a:t>
            </a:fld>
            <a:endParaRPr lang="en-US" dirty="0"/>
          </a:p>
        </p:txBody>
      </p:sp>
    </p:spTree>
    <p:extLst>
      <p:ext uri="{BB962C8B-B14F-4D97-AF65-F5344CB8AC3E}">
        <p14:creationId xmlns:p14="http://schemas.microsoft.com/office/powerpoint/2010/main" val="404538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1F033-A1C5-E64A-BE4E-6C9D267F5950}" type="slidenum">
              <a:rPr lang="en-US" smtClean="0"/>
              <a:t>6</a:t>
            </a:fld>
            <a:endParaRPr lang="en-US"/>
          </a:p>
        </p:txBody>
      </p:sp>
    </p:spTree>
    <p:extLst>
      <p:ext uri="{BB962C8B-B14F-4D97-AF65-F5344CB8AC3E}">
        <p14:creationId xmlns:p14="http://schemas.microsoft.com/office/powerpoint/2010/main" val="26386124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40737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72271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6371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1830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42095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56</a:t>
            </a:fld>
            <a:endParaRPr lang="en-US" dirty="0"/>
          </a:p>
        </p:txBody>
      </p:sp>
    </p:spTree>
    <p:extLst>
      <p:ext uri="{BB962C8B-B14F-4D97-AF65-F5344CB8AC3E}">
        <p14:creationId xmlns:p14="http://schemas.microsoft.com/office/powerpoint/2010/main" val="25167738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57</a:t>
            </a:fld>
            <a:endParaRPr lang="en-US" dirty="0"/>
          </a:p>
        </p:txBody>
      </p:sp>
    </p:spTree>
    <p:extLst>
      <p:ext uri="{BB962C8B-B14F-4D97-AF65-F5344CB8AC3E}">
        <p14:creationId xmlns:p14="http://schemas.microsoft.com/office/powerpoint/2010/main" val="6989083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58</a:t>
            </a:fld>
            <a:endParaRPr lang="en-US" dirty="0"/>
          </a:p>
        </p:txBody>
      </p:sp>
    </p:spTree>
    <p:extLst>
      <p:ext uri="{BB962C8B-B14F-4D97-AF65-F5344CB8AC3E}">
        <p14:creationId xmlns:p14="http://schemas.microsoft.com/office/powerpoint/2010/main" val="24143287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59</a:t>
            </a:fld>
            <a:endParaRPr lang="en-US" dirty="0"/>
          </a:p>
        </p:txBody>
      </p:sp>
    </p:spTree>
    <p:extLst>
      <p:ext uri="{BB962C8B-B14F-4D97-AF65-F5344CB8AC3E}">
        <p14:creationId xmlns:p14="http://schemas.microsoft.com/office/powerpoint/2010/main" val="5581557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60</a:t>
            </a:fld>
            <a:endParaRPr lang="en-US" dirty="0"/>
          </a:p>
        </p:txBody>
      </p:sp>
    </p:spTree>
    <p:extLst>
      <p:ext uri="{BB962C8B-B14F-4D97-AF65-F5344CB8AC3E}">
        <p14:creationId xmlns:p14="http://schemas.microsoft.com/office/powerpoint/2010/main" val="427246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1F033-A1C5-E64A-BE4E-6C9D267F5950}" type="slidenum">
              <a:rPr lang="en-US" smtClean="0"/>
              <a:t>7</a:t>
            </a:fld>
            <a:endParaRPr lang="en-US"/>
          </a:p>
        </p:txBody>
      </p:sp>
    </p:spTree>
    <p:extLst>
      <p:ext uri="{BB962C8B-B14F-4D97-AF65-F5344CB8AC3E}">
        <p14:creationId xmlns:p14="http://schemas.microsoft.com/office/powerpoint/2010/main" val="26729120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61</a:t>
            </a:fld>
            <a:endParaRPr lang="en-US" dirty="0"/>
          </a:p>
        </p:txBody>
      </p:sp>
    </p:spTree>
    <p:extLst>
      <p:ext uri="{BB962C8B-B14F-4D97-AF65-F5344CB8AC3E}">
        <p14:creationId xmlns:p14="http://schemas.microsoft.com/office/powerpoint/2010/main" val="29994610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62</a:t>
            </a:fld>
            <a:endParaRPr lang="en-US" dirty="0"/>
          </a:p>
        </p:txBody>
      </p:sp>
    </p:spTree>
    <p:extLst>
      <p:ext uri="{BB962C8B-B14F-4D97-AF65-F5344CB8AC3E}">
        <p14:creationId xmlns:p14="http://schemas.microsoft.com/office/powerpoint/2010/main" val="4649765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63</a:t>
            </a:fld>
            <a:endParaRPr lang="en-US" dirty="0"/>
          </a:p>
        </p:txBody>
      </p:sp>
    </p:spTree>
    <p:extLst>
      <p:ext uri="{BB962C8B-B14F-4D97-AF65-F5344CB8AC3E}">
        <p14:creationId xmlns:p14="http://schemas.microsoft.com/office/powerpoint/2010/main" val="280323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618C51D-057E-4040-9C69-9F379A1E8547}" type="slidenum">
              <a:rPr lang="en-US" smtClean="0"/>
              <a:t>8</a:t>
            </a:fld>
            <a:endParaRPr lang="en-US" dirty="0"/>
          </a:p>
        </p:txBody>
      </p:sp>
      <p:sp>
        <p:nvSpPr>
          <p:cNvPr id="5" name="Notes Placeholder 4"/>
          <p:cNvSpPr>
            <a:spLocks noGrp="1"/>
          </p:cNvSpPr>
          <p:nvPr>
            <p:ph type="body" sz="quarter" idx="11"/>
          </p:nvPr>
        </p:nvSpPr>
        <p:spPr>
          <a:xfrm>
            <a:off x="685800" y="4400550"/>
            <a:ext cx="5486400" cy="4743450"/>
          </a:xfrm>
        </p:spPr>
        <p:txBody>
          <a:bodyPr/>
          <a:lstStyle/>
          <a:p>
            <a:endParaRPr lang="en-US" dirty="0"/>
          </a:p>
        </p:txBody>
      </p:sp>
    </p:spTree>
    <p:extLst>
      <p:ext uri="{BB962C8B-B14F-4D97-AF65-F5344CB8AC3E}">
        <p14:creationId xmlns:p14="http://schemas.microsoft.com/office/powerpoint/2010/main" val="470046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9</a:t>
            </a:fld>
            <a:endParaRPr lang="en-US" dirty="0"/>
          </a:p>
        </p:txBody>
      </p:sp>
    </p:spTree>
    <p:extLst>
      <p:ext uri="{BB962C8B-B14F-4D97-AF65-F5344CB8AC3E}">
        <p14:creationId xmlns:p14="http://schemas.microsoft.com/office/powerpoint/2010/main" val="139847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076701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id="{B67A45FD-907B-F34F-D49C-D67DA54DEF05}"/>
              </a:ext>
            </a:extLst>
          </p:cNvPr>
          <p:cNvPicPr>
            <a:picLocks noChangeAspect="1"/>
          </p:cNvPicPr>
          <p:nvPr userDrawn="1"/>
        </p:nvPicPr>
        <p:blipFill>
          <a:blip r:embed="rId2"/>
          <a:stretch>
            <a:fillRect/>
          </a:stretch>
        </p:blipFill>
        <p:spPr>
          <a:xfrm>
            <a:off x="398585" y="187888"/>
            <a:ext cx="4840680" cy="5324749"/>
          </a:xfrm>
          <a:prstGeom prst="rect">
            <a:avLst/>
          </a:prstGeom>
        </p:spPr>
      </p:pic>
      <p:sp>
        <p:nvSpPr>
          <p:cNvPr id="2" name="Title 1">
            <a:extLst>
              <a:ext uri="{FF2B5EF4-FFF2-40B4-BE49-F238E27FC236}">
                <a16:creationId xmlns:a16="http://schemas.microsoft.com/office/drawing/2014/main" id="{BAE6557A-C585-FB7A-31ED-3F95C2006075}"/>
              </a:ext>
            </a:extLst>
          </p:cNvPr>
          <p:cNvSpPr>
            <a:spLocks noGrp="1"/>
          </p:cNvSpPr>
          <p:nvPr>
            <p:ph type="ctrTitle" hasCustomPrompt="1"/>
          </p:nvPr>
        </p:nvSpPr>
        <p:spPr>
          <a:xfrm>
            <a:off x="2348948" y="2122536"/>
            <a:ext cx="9144000" cy="1172171"/>
          </a:xfrm>
        </p:spPr>
        <p:txBody>
          <a:bodyPr anchor="b"/>
          <a:lstStyle>
            <a:lvl1pPr algn="ctr">
              <a:defRPr sz="6000"/>
            </a:lvl1pPr>
          </a:lstStyle>
          <a:p>
            <a:r>
              <a:rPr lang="en-US" dirty="0"/>
              <a:t>TITLE</a:t>
            </a:r>
          </a:p>
        </p:txBody>
      </p:sp>
      <p:sp>
        <p:nvSpPr>
          <p:cNvPr id="3" name="Subtitle 2">
            <a:extLst>
              <a:ext uri="{FF2B5EF4-FFF2-40B4-BE49-F238E27FC236}">
                <a16:creationId xmlns:a16="http://schemas.microsoft.com/office/drawing/2014/main" id="{DA2B3B40-40B8-4FA7-E4E8-814BC9C09E28}"/>
              </a:ext>
            </a:extLst>
          </p:cNvPr>
          <p:cNvSpPr>
            <a:spLocks noGrp="1"/>
          </p:cNvSpPr>
          <p:nvPr>
            <p:ph type="subTitle" idx="1" hasCustomPrompt="1"/>
          </p:nvPr>
        </p:nvSpPr>
        <p:spPr>
          <a:xfrm>
            <a:off x="2348948" y="3402747"/>
            <a:ext cx="9144000" cy="741362"/>
          </a:xfrm>
        </p:spPr>
        <p:txBody>
          <a:bodyPr/>
          <a:lstStyle>
            <a:lvl1pPr marL="0" indent="0" algn="ctr">
              <a:buNone/>
              <a:defRPr sz="2400">
                <a:solidFill>
                  <a:srgbClr val="20386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5" name="Picture 4" descr="Text&#10;&#10;Description automatically generated">
            <a:extLst>
              <a:ext uri="{FF2B5EF4-FFF2-40B4-BE49-F238E27FC236}">
                <a16:creationId xmlns:a16="http://schemas.microsoft.com/office/drawing/2014/main" id="{EC8FA258-3D52-7DD3-25F3-39B3265D1654}"/>
              </a:ext>
            </a:extLst>
          </p:cNvPr>
          <p:cNvPicPr>
            <a:picLocks noChangeAspect="1"/>
          </p:cNvPicPr>
          <p:nvPr userDrawn="1"/>
        </p:nvPicPr>
        <p:blipFill>
          <a:blip r:embed="rId3"/>
          <a:stretch>
            <a:fillRect/>
          </a:stretch>
        </p:blipFill>
        <p:spPr>
          <a:xfrm>
            <a:off x="761495" y="5272450"/>
            <a:ext cx="4292419" cy="1305585"/>
          </a:xfrm>
          <a:prstGeom prst="rect">
            <a:avLst/>
          </a:prstGeom>
        </p:spPr>
      </p:pic>
    </p:spTree>
    <p:extLst>
      <p:ext uri="{BB962C8B-B14F-4D97-AF65-F5344CB8AC3E}">
        <p14:creationId xmlns:p14="http://schemas.microsoft.com/office/powerpoint/2010/main" val="53579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F9096E3F-AD77-DF39-AC7E-CF120E881D21}"/>
              </a:ext>
            </a:extLst>
          </p:cNvPr>
          <p:cNvPicPr>
            <a:picLocks noChangeAspect="1"/>
          </p:cNvPicPr>
          <p:nvPr userDrawn="1"/>
        </p:nvPicPr>
        <p:blipFill>
          <a:blip r:embed="rId2"/>
          <a:stretch>
            <a:fillRect/>
          </a:stretch>
        </p:blipFill>
        <p:spPr>
          <a:xfrm>
            <a:off x="4840358" y="596832"/>
            <a:ext cx="2188158" cy="2106611"/>
          </a:xfrm>
          <a:prstGeom prst="rect">
            <a:avLst/>
          </a:prstGeom>
        </p:spPr>
      </p:pic>
      <p:sp>
        <p:nvSpPr>
          <p:cNvPr id="7" name="Title 1">
            <a:extLst>
              <a:ext uri="{FF2B5EF4-FFF2-40B4-BE49-F238E27FC236}">
                <a16:creationId xmlns:a16="http://schemas.microsoft.com/office/drawing/2014/main" id="{D454B48A-891E-9DA4-68E2-CA830A0AC170}"/>
              </a:ext>
            </a:extLst>
          </p:cNvPr>
          <p:cNvSpPr>
            <a:spLocks noGrp="1"/>
          </p:cNvSpPr>
          <p:nvPr>
            <p:ph type="ctrTitle" hasCustomPrompt="1"/>
          </p:nvPr>
        </p:nvSpPr>
        <p:spPr>
          <a:xfrm>
            <a:off x="1524000" y="3021820"/>
            <a:ext cx="9144000" cy="1172171"/>
          </a:xfrm>
        </p:spPr>
        <p:txBody>
          <a:bodyPr anchor="b"/>
          <a:lstStyle>
            <a:lvl1pPr algn="ctr">
              <a:defRPr sz="6000"/>
            </a:lvl1pPr>
          </a:lstStyle>
          <a:p>
            <a:r>
              <a:rPr lang="en-US" dirty="0"/>
              <a:t>Thank You</a:t>
            </a:r>
          </a:p>
        </p:txBody>
      </p:sp>
    </p:spTree>
    <p:extLst>
      <p:ext uri="{BB962C8B-B14F-4D97-AF65-F5344CB8AC3E}">
        <p14:creationId xmlns:p14="http://schemas.microsoft.com/office/powerpoint/2010/main" val="287492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8F414-EEEC-42B4-8B41-E68661F65812}" type="datetime1">
              <a:rPr lang="en-US" smtClean="0"/>
              <a:t>12/19/2023</a:t>
            </a:fld>
            <a:endParaRPr lang="en-US" dirty="0"/>
          </a:p>
        </p:txBody>
      </p:sp>
      <p:sp>
        <p:nvSpPr>
          <p:cNvPr id="3" name="Footer Placeholder 2"/>
          <p:cNvSpPr>
            <a:spLocks noGrp="1"/>
          </p:cNvSpPr>
          <p:nvPr>
            <p:ph type="ftr" sz="quarter" idx="11"/>
          </p:nvPr>
        </p:nvSpPr>
        <p:spPr/>
        <p:txBody>
          <a:bodyPr/>
          <a:lstStyle/>
          <a:p>
            <a:r>
              <a:rPr lang="en-US"/>
              <a:t>La Rabida</a:t>
            </a:r>
            <a:endParaRPr lang="en-US" dirty="0"/>
          </a:p>
        </p:txBody>
      </p:sp>
      <p:sp>
        <p:nvSpPr>
          <p:cNvPr id="4" name="Slide Number Placeholder 3"/>
          <p:cNvSpPr>
            <a:spLocks noGrp="1"/>
          </p:cNvSpPr>
          <p:nvPr>
            <p:ph type="sldNum" sz="quarter" idx="12"/>
          </p:nvPr>
        </p:nvSpPr>
        <p:spPr/>
        <p:txBody>
          <a:bodyPr/>
          <a:lstStyle/>
          <a:p>
            <a:fld id="{10403690-030B-4D3C-8D06-25B0DF1AB3ED}" type="slidenum">
              <a:rPr lang="en-US" smtClean="0"/>
              <a:t>‹#›</a:t>
            </a:fld>
            <a:endParaRPr lang="en-US" dirty="0"/>
          </a:p>
        </p:txBody>
      </p:sp>
    </p:spTree>
    <p:extLst>
      <p:ext uri="{BB962C8B-B14F-4D97-AF65-F5344CB8AC3E}">
        <p14:creationId xmlns:p14="http://schemas.microsoft.com/office/powerpoint/2010/main" val="137043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557A-C585-FB7A-31ED-3F95C2006075}"/>
              </a:ext>
            </a:extLst>
          </p:cNvPr>
          <p:cNvSpPr>
            <a:spLocks noGrp="1"/>
          </p:cNvSpPr>
          <p:nvPr>
            <p:ph type="ctrTitle" hasCustomPrompt="1"/>
          </p:nvPr>
        </p:nvSpPr>
        <p:spPr>
          <a:xfrm>
            <a:off x="1855292" y="2309859"/>
            <a:ext cx="9144000" cy="1172171"/>
          </a:xfrm>
        </p:spPr>
        <p:txBody>
          <a:bodyPr anchor="b"/>
          <a:lstStyle>
            <a:lvl1pPr algn="ctr">
              <a:defRPr sz="6000"/>
            </a:lvl1pPr>
          </a:lstStyle>
          <a:p>
            <a:r>
              <a:rPr lang="en-US" dirty="0"/>
              <a:t>TITLE</a:t>
            </a:r>
          </a:p>
        </p:txBody>
      </p:sp>
      <p:sp>
        <p:nvSpPr>
          <p:cNvPr id="6" name="Slide Number Placeholder 5">
            <a:extLst>
              <a:ext uri="{FF2B5EF4-FFF2-40B4-BE49-F238E27FC236}">
                <a16:creationId xmlns:a16="http://schemas.microsoft.com/office/drawing/2014/main" id="{D0984623-686C-8AE2-8E3D-D75E500E9418}"/>
              </a:ext>
            </a:extLst>
          </p:cNvPr>
          <p:cNvSpPr>
            <a:spLocks noGrp="1"/>
          </p:cNvSpPr>
          <p:nvPr>
            <p:ph type="sldNum" sz="quarter" idx="12"/>
          </p:nvPr>
        </p:nvSpPr>
        <p:spPr/>
        <p:txBody>
          <a:bodyPr/>
          <a:lstStyle/>
          <a:p>
            <a:fld id="{2AB94945-FCF1-014A-AF51-891552C232EB}" type="slidenum">
              <a:rPr lang="en-US" smtClean="0"/>
              <a:t>‹#›</a:t>
            </a:fld>
            <a:endParaRPr lang="en-US" dirty="0"/>
          </a:p>
        </p:txBody>
      </p:sp>
      <p:pic>
        <p:nvPicPr>
          <p:cNvPr id="7" name="Picture 6" descr="A picture containing chart&#10;&#10;Description automatically generated">
            <a:extLst>
              <a:ext uri="{FF2B5EF4-FFF2-40B4-BE49-F238E27FC236}">
                <a16:creationId xmlns:a16="http://schemas.microsoft.com/office/drawing/2014/main" id="{B3220CB2-56B8-6CD1-AF6B-0D500F2A7B1B}"/>
              </a:ext>
            </a:extLst>
          </p:cNvPr>
          <p:cNvPicPr>
            <a:picLocks noChangeAspect="1"/>
          </p:cNvPicPr>
          <p:nvPr userDrawn="1"/>
        </p:nvPicPr>
        <p:blipFill>
          <a:blip r:embed="rId2"/>
          <a:stretch>
            <a:fillRect/>
          </a:stretch>
        </p:blipFill>
        <p:spPr>
          <a:xfrm>
            <a:off x="372165" y="5685691"/>
            <a:ext cx="1332881" cy="936391"/>
          </a:xfrm>
          <a:prstGeom prst="rect">
            <a:avLst/>
          </a:prstGeom>
        </p:spPr>
      </p:pic>
      <p:pic>
        <p:nvPicPr>
          <p:cNvPr id="5" name="Picture 4" descr="Chart, sunburst chart&#10;&#10;Description automatically generated">
            <a:extLst>
              <a:ext uri="{FF2B5EF4-FFF2-40B4-BE49-F238E27FC236}">
                <a16:creationId xmlns:a16="http://schemas.microsoft.com/office/drawing/2014/main" id="{BF12E583-3D21-C248-5922-C65F6E6A028E}"/>
              </a:ext>
            </a:extLst>
          </p:cNvPr>
          <p:cNvPicPr>
            <a:picLocks noChangeAspect="1"/>
          </p:cNvPicPr>
          <p:nvPr userDrawn="1"/>
        </p:nvPicPr>
        <p:blipFill>
          <a:blip r:embed="rId3">
            <a:alphaModFix amt="70000"/>
          </a:blip>
          <a:stretch>
            <a:fillRect/>
          </a:stretch>
        </p:blipFill>
        <p:spPr>
          <a:xfrm>
            <a:off x="372165" y="283367"/>
            <a:ext cx="6792700" cy="5225154"/>
          </a:xfrm>
          <a:prstGeom prst="rect">
            <a:avLst/>
          </a:prstGeom>
        </p:spPr>
      </p:pic>
    </p:spTree>
    <p:extLst>
      <p:ext uri="{BB962C8B-B14F-4D97-AF65-F5344CB8AC3E}">
        <p14:creationId xmlns:p14="http://schemas.microsoft.com/office/powerpoint/2010/main" val="4418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45FF-F406-82F1-91AC-3B31B9BE6D3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0BB7F60-619E-7943-3528-475C4F271B24}"/>
              </a:ext>
            </a:extLst>
          </p:cNvPr>
          <p:cNvSpPr>
            <a:spLocks noGrp="1"/>
          </p:cNvSpPr>
          <p:nvPr>
            <p:ph idx="1"/>
          </p:nvPr>
        </p:nvSpPr>
        <p:spPr>
          <a:xfrm>
            <a:off x="838200" y="1825625"/>
            <a:ext cx="10515600" cy="387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FB58132-428C-149E-87E7-361C0BCD1F17}"/>
              </a:ext>
            </a:extLst>
          </p:cNvPr>
          <p:cNvSpPr>
            <a:spLocks noGrp="1"/>
          </p:cNvSpPr>
          <p:nvPr>
            <p:ph type="sldNum" sz="quarter" idx="12"/>
          </p:nvPr>
        </p:nvSpPr>
        <p:spPr/>
        <p:txBody>
          <a:bodyPr/>
          <a:lstStyle/>
          <a:p>
            <a:fld id="{2AB94945-FCF1-014A-AF51-891552C232EB}" type="slidenum">
              <a:rPr lang="en-US" smtClean="0"/>
              <a:t>‹#›</a:t>
            </a:fld>
            <a:endParaRPr lang="en-US"/>
          </a:p>
        </p:txBody>
      </p:sp>
      <p:pic>
        <p:nvPicPr>
          <p:cNvPr id="8" name="Picture 7" descr="A picture containing chart&#10;&#10;Description automatically generated">
            <a:extLst>
              <a:ext uri="{FF2B5EF4-FFF2-40B4-BE49-F238E27FC236}">
                <a16:creationId xmlns:a16="http://schemas.microsoft.com/office/drawing/2014/main" id="{8F097842-23FE-66D6-0BA5-3C0EA6B37F48}"/>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340397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BE86-F03D-D637-80D3-360B0903EA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BF8FC-F2F1-7882-3116-1427F9AE0323}"/>
              </a:ext>
            </a:extLst>
          </p:cNvPr>
          <p:cNvSpPr>
            <a:spLocks noGrp="1"/>
          </p:cNvSpPr>
          <p:nvPr>
            <p:ph sz="half" idx="1"/>
          </p:nvPr>
        </p:nvSpPr>
        <p:spPr>
          <a:xfrm>
            <a:off x="838200" y="1825625"/>
            <a:ext cx="5181600" cy="380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49E91D-5C76-194D-4D48-D6A2EFB4156E}"/>
              </a:ext>
            </a:extLst>
          </p:cNvPr>
          <p:cNvSpPr>
            <a:spLocks noGrp="1"/>
          </p:cNvSpPr>
          <p:nvPr>
            <p:ph sz="half" idx="2"/>
          </p:nvPr>
        </p:nvSpPr>
        <p:spPr>
          <a:xfrm>
            <a:off x="6172200" y="1825625"/>
            <a:ext cx="5181600" cy="380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E246F55-63E9-29BC-F34E-3C386BAB3B4C}"/>
              </a:ext>
            </a:extLst>
          </p:cNvPr>
          <p:cNvSpPr>
            <a:spLocks noGrp="1"/>
          </p:cNvSpPr>
          <p:nvPr>
            <p:ph type="sldNum" sz="quarter" idx="12"/>
          </p:nvPr>
        </p:nvSpPr>
        <p:spPr/>
        <p:txBody>
          <a:bodyPr/>
          <a:lstStyle/>
          <a:p>
            <a:fld id="{2AB94945-FCF1-014A-AF51-891552C232EB}" type="slidenum">
              <a:rPr lang="en-US" smtClean="0"/>
              <a:t>‹#›</a:t>
            </a:fld>
            <a:endParaRPr lang="en-US"/>
          </a:p>
        </p:txBody>
      </p:sp>
      <p:pic>
        <p:nvPicPr>
          <p:cNvPr id="6" name="Picture 5" descr="A picture containing chart&#10;&#10;Description automatically generated">
            <a:extLst>
              <a:ext uri="{FF2B5EF4-FFF2-40B4-BE49-F238E27FC236}">
                <a16:creationId xmlns:a16="http://schemas.microsoft.com/office/drawing/2014/main" id="{2B63D338-A426-8757-B433-79D11542F8B0}"/>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15987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3149-6E60-B17D-9620-89A31D54C6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048500-EBE7-AA45-2A9D-A6EAB23A3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06340-FBE6-4E73-B703-3F46E10D8DDA}"/>
              </a:ext>
            </a:extLst>
          </p:cNvPr>
          <p:cNvSpPr>
            <a:spLocks noGrp="1"/>
          </p:cNvSpPr>
          <p:nvPr>
            <p:ph sz="half" idx="2"/>
          </p:nvPr>
        </p:nvSpPr>
        <p:spPr>
          <a:xfrm>
            <a:off x="839788" y="2505075"/>
            <a:ext cx="5157787" cy="3199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63B299-111B-1077-4188-18E22B88C3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0C7EAA-E9AA-A04D-3E51-8CF49AF6A7E9}"/>
              </a:ext>
            </a:extLst>
          </p:cNvPr>
          <p:cNvSpPr>
            <a:spLocks noGrp="1"/>
          </p:cNvSpPr>
          <p:nvPr>
            <p:ph sz="quarter" idx="4"/>
          </p:nvPr>
        </p:nvSpPr>
        <p:spPr>
          <a:xfrm>
            <a:off x="6172200" y="2505075"/>
            <a:ext cx="5183188" cy="3199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63097B5-983D-26FA-1A41-DC2C8C974B50}"/>
              </a:ext>
            </a:extLst>
          </p:cNvPr>
          <p:cNvSpPr>
            <a:spLocks noGrp="1"/>
          </p:cNvSpPr>
          <p:nvPr>
            <p:ph type="sldNum" sz="quarter" idx="12"/>
          </p:nvPr>
        </p:nvSpPr>
        <p:spPr/>
        <p:txBody>
          <a:bodyPr/>
          <a:lstStyle/>
          <a:p>
            <a:fld id="{2AB94945-FCF1-014A-AF51-891552C232EB}" type="slidenum">
              <a:rPr lang="en-US" smtClean="0"/>
              <a:t>‹#›</a:t>
            </a:fld>
            <a:endParaRPr lang="en-US"/>
          </a:p>
        </p:txBody>
      </p:sp>
      <p:pic>
        <p:nvPicPr>
          <p:cNvPr id="8" name="Picture 7" descr="A picture containing chart&#10;&#10;Description automatically generated">
            <a:extLst>
              <a:ext uri="{FF2B5EF4-FFF2-40B4-BE49-F238E27FC236}">
                <a16:creationId xmlns:a16="http://schemas.microsoft.com/office/drawing/2014/main" id="{5447F067-3004-1367-F9BA-ABDB0B84A2CF}"/>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329890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3149-6E60-B17D-9620-89A31D54C6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463097B5-983D-26FA-1A41-DC2C8C974B50}"/>
              </a:ext>
            </a:extLst>
          </p:cNvPr>
          <p:cNvSpPr>
            <a:spLocks noGrp="1"/>
          </p:cNvSpPr>
          <p:nvPr>
            <p:ph type="sldNum" sz="quarter" idx="12"/>
          </p:nvPr>
        </p:nvSpPr>
        <p:spPr/>
        <p:txBody>
          <a:bodyPr/>
          <a:lstStyle/>
          <a:p>
            <a:fld id="{2AB94945-FCF1-014A-AF51-891552C232EB}" type="slidenum">
              <a:rPr lang="en-US" smtClean="0"/>
              <a:t>‹#›</a:t>
            </a:fld>
            <a:endParaRPr lang="en-US"/>
          </a:p>
        </p:txBody>
      </p:sp>
      <p:sp>
        <p:nvSpPr>
          <p:cNvPr id="14" name="Text Placeholder 2">
            <a:extLst>
              <a:ext uri="{FF2B5EF4-FFF2-40B4-BE49-F238E27FC236}">
                <a16:creationId xmlns:a16="http://schemas.microsoft.com/office/drawing/2014/main" id="{6269271C-F06F-DE5C-20AB-F1579AE25ECD}"/>
              </a:ext>
            </a:extLst>
          </p:cNvPr>
          <p:cNvSpPr>
            <a:spLocks noGrp="1"/>
          </p:cNvSpPr>
          <p:nvPr>
            <p:ph type="body" idx="17"/>
          </p:nvPr>
        </p:nvSpPr>
        <p:spPr>
          <a:xfrm>
            <a:off x="8875782" y="1701528"/>
            <a:ext cx="2459233" cy="796366"/>
          </a:xfrm>
          <a:solidFill>
            <a:srgbClr val="248EC2"/>
          </a:solidFill>
        </p:spPr>
        <p:txBody>
          <a:bodyPr anchor="ctr">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3">
            <a:extLst>
              <a:ext uri="{FF2B5EF4-FFF2-40B4-BE49-F238E27FC236}">
                <a16:creationId xmlns:a16="http://schemas.microsoft.com/office/drawing/2014/main" id="{23BE3927-53E3-EA16-8670-C0888A7E0113}"/>
              </a:ext>
            </a:extLst>
          </p:cNvPr>
          <p:cNvSpPr>
            <a:spLocks noGrp="1"/>
          </p:cNvSpPr>
          <p:nvPr>
            <p:ph sz="half" idx="18"/>
          </p:nvPr>
        </p:nvSpPr>
        <p:spPr>
          <a:xfrm>
            <a:off x="8875782" y="2525440"/>
            <a:ext cx="2459233" cy="2881447"/>
          </a:xfrm>
          <a:solidFill>
            <a:schemeClr val="bg2"/>
          </a:solidFill>
        </p:spPr>
        <p:txBody>
          <a:bodyPr>
            <a:normAutofit/>
          </a:bodyPr>
          <a:lstStyle>
            <a:lvl1pPr>
              <a:defRPr sz="1600"/>
            </a:lvl1pPr>
            <a:lvl2pPr>
              <a:defRPr sz="2000"/>
            </a:lvl2pPr>
            <a:lvl3pPr>
              <a:defRPr sz="2000"/>
            </a:lvl3pPr>
            <a:lvl4pPr>
              <a:defRPr sz="2000"/>
            </a:lvl4pPr>
            <a:lvl5pPr>
              <a:defRPr sz="2000"/>
            </a:lvl5pPr>
          </a:lstStyle>
          <a:p>
            <a:pPr lvl="0"/>
            <a:r>
              <a:rPr lang="en-US" dirty="0"/>
              <a:t>Click to edit Master text styles</a:t>
            </a:r>
          </a:p>
        </p:txBody>
      </p:sp>
      <p:sp>
        <p:nvSpPr>
          <p:cNvPr id="16" name="Text Placeholder 2">
            <a:extLst>
              <a:ext uri="{FF2B5EF4-FFF2-40B4-BE49-F238E27FC236}">
                <a16:creationId xmlns:a16="http://schemas.microsoft.com/office/drawing/2014/main" id="{C0193933-DFEC-38D7-0D91-34CEC9330173}"/>
              </a:ext>
            </a:extLst>
          </p:cNvPr>
          <p:cNvSpPr>
            <a:spLocks noGrp="1"/>
          </p:cNvSpPr>
          <p:nvPr>
            <p:ph type="body" idx="19"/>
          </p:nvPr>
        </p:nvSpPr>
        <p:spPr>
          <a:xfrm>
            <a:off x="6197117" y="1703465"/>
            <a:ext cx="2459233" cy="796366"/>
          </a:xfrm>
          <a:solidFill>
            <a:srgbClr val="248EC2"/>
          </a:solidFill>
        </p:spPr>
        <p:txBody>
          <a:bodyPr anchor="ctr">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97804C4F-5B9D-7C7F-3966-498266C804B9}"/>
              </a:ext>
            </a:extLst>
          </p:cNvPr>
          <p:cNvSpPr>
            <a:spLocks noGrp="1"/>
          </p:cNvSpPr>
          <p:nvPr>
            <p:ph sz="half" idx="20"/>
          </p:nvPr>
        </p:nvSpPr>
        <p:spPr>
          <a:xfrm>
            <a:off x="6197117" y="2527377"/>
            <a:ext cx="2459233" cy="2881447"/>
          </a:xfrm>
          <a:solidFill>
            <a:schemeClr val="bg2"/>
          </a:solidFill>
        </p:spPr>
        <p:txBody>
          <a:bodyPr>
            <a:normAutofit/>
          </a:bodyPr>
          <a:lstStyle>
            <a:lvl1pPr>
              <a:defRPr sz="1600"/>
            </a:lvl1pPr>
            <a:lvl2pPr>
              <a:defRPr sz="2000"/>
            </a:lvl2pPr>
            <a:lvl3pPr>
              <a:defRPr sz="2000"/>
            </a:lvl3pPr>
            <a:lvl4pPr>
              <a:defRPr sz="2000"/>
            </a:lvl4pPr>
            <a:lvl5pPr>
              <a:defRPr sz="2000"/>
            </a:lvl5pPr>
          </a:lstStyle>
          <a:p>
            <a:pPr lvl="0"/>
            <a:r>
              <a:rPr lang="en-US" dirty="0"/>
              <a:t>Click to edit Master text styles</a:t>
            </a:r>
          </a:p>
        </p:txBody>
      </p:sp>
      <p:sp>
        <p:nvSpPr>
          <p:cNvPr id="18" name="Text Placeholder 2">
            <a:extLst>
              <a:ext uri="{FF2B5EF4-FFF2-40B4-BE49-F238E27FC236}">
                <a16:creationId xmlns:a16="http://schemas.microsoft.com/office/drawing/2014/main" id="{0C87298F-AE09-D501-A2E2-DF0685284A4E}"/>
              </a:ext>
            </a:extLst>
          </p:cNvPr>
          <p:cNvSpPr>
            <a:spLocks noGrp="1"/>
          </p:cNvSpPr>
          <p:nvPr>
            <p:ph type="body" idx="21"/>
          </p:nvPr>
        </p:nvSpPr>
        <p:spPr>
          <a:xfrm>
            <a:off x="3518452" y="1701528"/>
            <a:ext cx="2459233" cy="796366"/>
          </a:xfrm>
          <a:solidFill>
            <a:srgbClr val="248EC2"/>
          </a:solidFill>
        </p:spPr>
        <p:txBody>
          <a:bodyPr anchor="ctr">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a:extLst>
              <a:ext uri="{FF2B5EF4-FFF2-40B4-BE49-F238E27FC236}">
                <a16:creationId xmlns:a16="http://schemas.microsoft.com/office/drawing/2014/main" id="{62783F19-5D0E-8F88-E491-7784A46BB4D1}"/>
              </a:ext>
            </a:extLst>
          </p:cNvPr>
          <p:cNvSpPr>
            <a:spLocks noGrp="1"/>
          </p:cNvSpPr>
          <p:nvPr>
            <p:ph sz="half" idx="22"/>
          </p:nvPr>
        </p:nvSpPr>
        <p:spPr>
          <a:xfrm>
            <a:off x="3518452" y="2525440"/>
            <a:ext cx="2459233" cy="2881447"/>
          </a:xfrm>
          <a:solidFill>
            <a:schemeClr val="bg2"/>
          </a:solidFill>
        </p:spPr>
        <p:txBody>
          <a:bodyPr>
            <a:normAutofit/>
          </a:bodyPr>
          <a:lstStyle>
            <a:lvl1pPr>
              <a:defRPr sz="1600"/>
            </a:lvl1pPr>
            <a:lvl2pPr>
              <a:defRPr sz="2000"/>
            </a:lvl2pPr>
            <a:lvl3pPr>
              <a:defRPr sz="2000"/>
            </a:lvl3pPr>
            <a:lvl4pPr>
              <a:defRPr sz="2000"/>
            </a:lvl4pPr>
            <a:lvl5pPr>
              <a:defRPr sz="2000"/>
            </a:lvl5pPr>
          </a:lstStyle>
          <a:p>
            <a:pPr lvl="0"/>
            <a:r>
              <a:rPr lang="en-US" dirty="0"/>
              <a:t>Click to edit Master text styles</a:t>
            </a:r>
          </a:p>
        </p:txBody>
      </p:sp>
      <p:sp>
        <p:nvSpPr>
          <p:cNvPr id="20" name="Text Placeholder 2">
            <a:extLst>
              <a:ext uri="{FF2B5EF4-FFF2-40B4-BE49-F238E27FC236}">
                <a16:creationId xmlns:a16="http://schemas.microsoft.com/office/drawing/2014/main" id="{871A7F18-5C82-CBFF-08B2-009B4B398994}"/>
              </a:ext>
            </a:extLst>
          </p:cNvPr>
          <p:cNvSpPr>
            <a:spLocks noGrp="1"/>
          </p:cNvSpPr>
          <p:nvPr>
            <p:ph type="body" idx="23"/>
          </p:nvPr>
        </p:nvSpPr>
        <p:spPr>
          <a:xfrm>
            <a:off x="839787" y="1675919"/>
            <a:ext cx="2459233" cy="796366"/>
          </a:xfrm>
          <a:solidFill>
            <a:srgbClr val="248EC2"/>
          </a:solidFill>
        </p:spPr>
        <p:txBody>
          <a:bodyPr anchor="ctr">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3">
            <a:extLst>
              <a:ext uri="{FF2B5EF4-FFF2-40B4-BE49-F238E27FC236}">
                <a16:creationId xmlns:a16="http://schemas.microsoft.com/office/drawing/2014/main" id="{3FC45A7B-49F3-BBDF-4026-6C5310F590C1}"/>
              </a:ext>
            </a:extLst>
          </p:cNvPr>
          <p:cNvSpPr>
            <a:spLocks noGrp="1"/>
          </p:cNvSpPr>
          <p:nvPr>
            <p:ph sz="half" idx="24"/>
          </p:nvPr>
        </p:nvSpPr>
        <p:spPr>
          <a:xfrm>
            <a:off x="839787" y="2499831"/>
            <a:ext cx="2459233" cy="2881447"/>
          </a:xfrm>
          <a:solidFill>
            <a:schemeClr val="bg2"/>
          </a:solidFill>
        </p:spPr>
        <p:txBody>
          <a:bodyPr>
            <a:normAutofit/>
          </a:bodyPr>
          <a:lstStyle>
            <a:lvl1pPr>
              <a:defRPr sz="1600"/>
            </a:lvl1pPr>
            <a:lvl2pPr>
              <a:defRPr sz="2000"/>
            </a:lvl2pPr>
            <a:lvl3pPr>
              <a:defRPr sz="2000"/>
            </a:lvl3pPr>
            <a:lvl4pPr>
              <a:defRPr sz="2000"/>
            </a:lvl4pPr>
            <a:lvl5pPr>
              <a:defRPr sz="2000"/>
            </a:lvl5pPr>
          </a:lstStyle>
          <a:p>
            <a:pPr lvl="0"/>
            <a:r>
              <a:rPr lang="en-US" dirty="0"/>
              <a:t>Click to edit Master text styles</a:t>
            </a:r>
          </a:p>
        </p:txBody>
      </p:sp>
      <p:pic>
        <p:nvPicPr>
          <p:cNvPr id="4" name="Picture 3" descr="A picture containing chart&#10;&#10;Description automatically generated">
            <a:extLst>
              <a:ext uri="{FF2B5EF4-FFF2-40B4-BE49-F238E27FC236}">
                <a16:creationId xmlns:a16="http://schemas.microsoft.com/office/drawing/2014/main" id="{B4FE9B4A-B89A-9DCE-E51B-AC00A7619804}"/>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2473371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3149-6E60-B17D-9620-89A31D54C69A}"/>
              </a:ext>
            </a:extLst>
          </p:cNvPr>
          <p:cNvSpPr>
            <a:spLocks noGrp="1"/>
          </p:cNvSpPr>
          <p:nvPr>
            <p:ph type="title"/>
          </p:nvPr>
        </p:nvSpPr>
        <p:spPr>
          <a:xfrm>
            <a:off x="839788" y="365125"/>
            <a:ext cx="5157787"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6048500-EBE7-AA45-2A9D-A6EAB23A3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06340-FBE6-4E73-B703-3F46E10D8D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610C7EAA-E9AA-A04D-3E51-8CF49AF6A7E9}"/>
              </a:ext>
            </a:extLst>
          </p:cNvPr>
          <p:cNvSpPr>
            <a:spLocks noGrp="1"/>
          </p:cNvSpPr>
          <p:nvPr>
            <p:ph sz="quarter" idx="4"/>
          </p:nvPr>
        </p:nvSpPr>
        <p:spPr>
          <a:xfrm>
            <a:off x="6172200" y="0"/>
            <a:ext cx="6019800" cy="6858000"/>
          </a:xfrm>
        </p:spPr>
        <p:txBody>
          <a:bodyPr/>
          <a:lstStyle>
            <a:lvl1pPr marL="0" indent="0">
              <a:buNone/>
              <a:defRPr/>
            </a:lvl1pPr>
          </a:lstStyle>
          <a:p>
            <a:pPr lvl="0"/>
            <a:endParaRPr lang="en-US" dirty="0"/>
          </a:p>
        </p:txBody>
      </p:sp>
      <p:sp>
        <p:nvSpPr>
          <p:cNvPr id="9" name="Slide Number Placeholder 8">
            <a:extLst>
              <a:ext uri="{FF2B5EF4-FFF2-40B4-BE49-F238E27FC236}">
                <a16:creationId xmlns:a16="http://schemas.microsoft.com/office/drawing/2014/main" id="{463097B5-983D-26FA-1A41-DC2C8C974B50}"/>
              </a:ext>
            </a:extLst>
          </p:cNvPr>
          <p:cNvSpPr>
            <a:spLocks noGrp="1"/>
          </p:cNvSpPr>
          <p:nvPr>
            <p:ph type="sldNum" sz="quarter" idx="12"/>
          </p:nvPr>
        </p:nvSpPr>
        <p:spPr/>
        <p:txBody>
          <a:bodyPr/>
          <a:lstStyle/>
          <a:p>
            <a:fld id="{2AB94945-FCF1-014A-AF51-891552C232EB}" type="slidenum">
              <a:rPr lang="en-US" smtClean="0"/>
              <a:t>‹#›</a:t>
            </a:fld>
            <a:endParaRPr lang="en-US"/>
          </a:p>
        </p:txBody>
      </p:sp>
      <p:pic>
        <p:nvPicPr>
          <p:cNvPr id="7" name="Picture 6" descr="A picture containing chart&#10;&#10;Description automatically generated">
            <a:extLst>
              <a:ext uri="{FF2B5EF4-FFF2-40B4-BE49-F238E27FC236}">
                <a16:creationId xmlns:a16="http://schemas.microsoft.com/office/drawing/2014/main" id="{1183F0F3-7F2A-8300-AF2B-BF95625E425A}"/>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119420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3149-6E60-B17D-9620-89A31D54C69A}"/>
              </a:ext>
            </a:extLst>
          </p:cNvPr>
          <p:cNvSpPr>
            <a:spLocks noGrp="1"/>
          </p:cNvSpPr>
          <p:nvPr>
            <p:ph type="title"/>
          </p:nvPr>
        </p:nvSpPr>
        <p:spPr>
          <a:xfrm>
            <a:off x="823910" y="3595687"/>
            <a:ext cx="5370515"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6048500-EBE7-AA45-2A9D-A6EAB23A3508}"/>
              </a:ext>
            </a:extLst>
          </p:cNvPr>
          <p:cNvSpPr>
            <a:spLocks noGrp="1"/>
          </p:cNvSpPr>
          <p:nvPr>
            <p:ph type="body" idx="1"/>
          </p:nvPr>
        </p:nvSpPr>
        <p:spPr>
          <a:xfrm>
            <a:off x="809971" y="461319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06340-FBE6-4E73-B703-3F46E10D8DDA}"/>
              </a:ext>
            </a:extLst>
          </p:cNvPr>
          <p:cNvSpPr>
            <a:spLocks noGrp="1"/>
          </p:cNvSpPr>
          <p:nvPr>
            <p:ph sz="half" idx="2"/>
          </p:nvPr>
        </p:nvSpPr>
        <p:spPr>
          <a:xfrm>
            <a:off x="6210303" y="3595688"/>
            <a:ext cx="5370515" cy="2217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63097B5-983D-26FA-1A41-DC2C8C974B50}"/>
              </a:ext>
            </a:extLst>
          </p:cNvPr>
          <p:cNvSpPr>
            <a:spLocks noGrp="1"/>
          </p:cNvSpPr>
          <p:nvPr>
            <p:ph type="sldNum" sz="quarter" idx="12"/>
          </p:nvPr>
        </p:nvSpPr>
        <p:spPr/>
        <p:txBody>
          <a:bodyPr/>
          <a:lstStyle/>
          <a:p>
            <a:fld id="{2AB94945-FCF1-014A-AF51-891552C232EB}" type="slidenum">
              <a:rPr lang="en-US" smtClean="0"/>
              <a:t>‹#›</a:t>
            </a:fld>
            <a:endParaRPr lang="en-US"/>
          </a:p>
        </p:txBody>
      </p:sp>
      <p:sp>
        <p:nvSpPr>
          <p:cNvPr id="7" name="Content Placeholder 5">
            <a:extLst>
              <a:ext uri="{FF2B5EF4-FFF2-40B4-BE49-F238E27FC236}">
                <a16:creationId xmlns:a16="http://schemas.microsoft.com/office/drawing/2014/main" id="{1A6D5825-A48C-AD8F-E53C-EED9C6D93E88}"/>
              </a:ext>
            </a:extLst>
          </p:cNvPr>
          <p:cNvSpPr>
            <a:spLocks noGrp="1"/>
          </p:cNvSpPr>
          <p:nvPr>
            <p:ph sz="quarter" idx="4"/>
          </p:nvPr>
        </p:nvSpPr>
        <p:spPr>
          <a:xfrm>
            <a:off x="0" y="0"/>
            <a:ext cx="12192000" cy="3118259"/>
          </a:xfrm>
        </p:spPr>
        <p:txBody>
          <a:bodyPr/>
          <a:lstStyle>
            <a:lvl1pPr marL="0" indent="0">
              <a:buNone/>
              <a:defRPr/>
            </a:lvl1pPr>
          </a:lstStyle>
          <a:p>
            <a:pPr lvl="0"/>
            <a:endParaRPr lang="en-US" dirty="0"/>
          </a:p>
        </p:txBody>
      </p:sp>
      <p:pic>
        <p:nvPicPr>
          <p:cNvPr id="6" name="Picture 5" descr="A picture containing chart&#10;&#10;Description automatically generated">
            <a:extLst>
              <a:ext uri="{FF2B5EF4-FFF2-40B4-BE49-F238E27FC236}">
                <a16:creationId xmlns:a16="http://schemas.microsoft.com/office/drawing/2014/main" id="{A89671F6-15F0-2E55-4502-713753D81999}"/>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370050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378A-0DE7-8C91-5AE7-FB4D248965A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7CD0D05-8C8B-35D7-2F19-B508D3018D22}"/>
              </a:ext>
            </a:extLst>
          </p:cNvPr>
          <p:cNvSpPr>
            <a:spLocks noGrp="1"/>
          </p:cNvSpPr>
          <p:nvPr>
            <p:ph type="sldNum" sz="quarter" idx="12"/>
          </p:nvPr>
        </p:nvSpPr>
        <p:spPr/>
        <p:txBody>
          <a:bodyPr/>
          <a:lstStyle/>
          <a:p>
            <a:fld id="{2AB94945-FCF1-014A-AF51-891552C232EB}" type="slidenum">
              <a:rPr lang="en-US" smtClean="0"/>
              <a:t>‹#›</a:t>
            </a:fld>
            <a:endParaRPr lang="en-US"/>
          </a:p>
        </p:txBody>
      </p:sp>
      <p:pic>
        <p:nvPicPr>
          <p:cNvPr id="4" name="Picture 3" descr="A picture containing chart&#10;&#10;Description automatically generated">
            <a:extLst>
              <a:ext uri="{FF2B5EF4-FFF2-40B4-BE49-F238E27FC236}">
                <a16:creationId xmlns:a16="http://schemas.microsoft.com/office/drawing/2014/main" id="{C59DC17E-8F82-54FA-F782-B2A6DB50C5F6}"/>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16804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093F1-1D74-C32D-DF73-578B5BC816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C389F24-D54A-B311-3883-88CE38643C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9E5E0A5-10C8-C82E-24A9-AE0B528404A4}"/>
              </a:ext>
            </a:extLst>
          </p:cNvPr>
          <p:cNvSpPr>
            <a:spLocks noGrp="1"/>
          </p:cNvSpPr>
          <p:nvPr>
            <p:ph type="sldNum" sz="quarter" idx="4"/>
          </p:nvPr>
        </p:nvSpPr>
        <p:spPr>
          <a:xfrm>
            <a:off x="10999292" y="6256960"/>
            <a:ext cx="3710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94945-FCF1-014A-AF51-891552C232EB}" type="slidenum">
              <a:rPr lang="en-US" smtClean="0"/>
              <a:t>‹#›</a:t>
            </a:fld>
            <a:endParaRPr lang="en-US" dirty="0"/>
          </a:p>
        </p:txBody>
      </p:sp>
    </p:spTree>
    <p:extLst>
      <p:ext uri="{BB962C8B-B14F-4D97-AF65-F5344CB8AC3E}">
        <p14:creationId xmlns:p14="http://schemas.microsoft.com/office/powerpoint/2010/main" val="396875207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63" r:id="rId6"/>
    <p:sldLayoutId id="2147483662" r:id="rId7"/>
    <p:sldLayoutId id="2147483661" r:id="rId8"/>
    <p:sldLayoutId id="2147483654" r:id="rId9"/>
    <p:sldLayoutId id="2147483655" r:id="rId10"/>
    <p:sldLayoutId id="2147483665" r:id="rId11"/>
  </p:sldLayoutIdLst>
  <p:hf hdr="0" ftr="0" dt="0"/>
  <p:txStyles>
    <p:titleStyle>
      <a:lvl1pPr algn="l" defTabSz="914400" rtl="0" eaLnBrk="1" latinLnBrk="0" hangingPunct="1">
        <a:lnSpc>
          <a:spcPct val="90000"/>
        </a:lnSpc>
        <a:spcBef>
          <a:spcPct val="0"/>
        </a:spcBef>
        <a:buNone/>
        <a:defRPr sz="4400" b="1" i="0" kern="1200">
          <a:solidFill>
            <a:srgbClr val="20386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248EC2"/>
        </a:buClr>
        <a:buFont typeface="Arial" panose="020B0604020202020204" pitchFamily="34" charset="0"/>
        <a:buChar char="•"/>
        <a:defRPr sz="2800" kern="1200">
          <a:solidFill>
            <a:srgbClr val="20386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248EC2"/>
        </a:buClr>
        <a:buFont typeface="Arial" panose="020B0604020202020204" pitchFamily="34" charset="0"/>
        <a:buChar char="•"/>
        <a:defRPr sz="2400" kern="1200">
          <a:solidFill>
            <a:srgbClr val="20386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48EC2"/>
        </a:buClr>
        <a:buFont typeface="Arial" panose="020B0604020202020204" pitchFamily="34" charset="0"/>
        <a:buChar char="•"/>
        <a:defRPr sz="2000" kern="1200">
          <a:solidFill>
            <a:srgbClr val="20386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48EC2"/>
        </a:buClr>
        <a:buFont typeface="Arial" panose="020B0604020202020204" pitchFamily="34" charset="0"/>
        <a:buChar char="•"/>
        <a:defRPr sz="1800" kern="1200">
          <a:solidFill>
            <a:srgbClr val="20386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48EC2"/>
        </a:buClr>
        <a:buFont typeface="Arial" panose="020B0604020202020204" pitchFamily="34" charset="0"/>
        <a:buChar char="•"/>
        <a:defRPr sz="1800" kern="1200">
          <a:solidFill>
            <a:srgbClr val="2038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video" Target="https://www.youtube.com/embed/VNNsN9IJkws" TargetMode="External"/><Relationship Id="rId5" Type="http://schemas.openxmlformats.org/officeDocument/2006/relationships/image" Target="../media/image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video" Target="https://www.youtube.com/embed/rVwFkcOZHJw" TargetMode="External"/><Relationship Id="rId5" Type="http://schemas.openxmlformats.org/officeDocument/2006/relationships/image" Target="../media/image6.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png"/><Relationship Id="rId7" Type="http://schemas.openxmlformats.org/officeDocument/2006/relationships/diagramColors" Target="../diagrams/colors8.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video" Target="https://www.youtube.com/embed/7rsJcj6sbQw" TargetMode="External"/><Relationship Id="rId5" Type="http://schemas.openxmlformats.org/officeDocument/2006/relationships/image" Target="../media/image6.png"/><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png"/><Relationship Id="rId7" Type="http://schemas.openxmlformats.org/officeDocument/2006/relationships/diagramColors" Target="../diagrams/colors11.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6.png"/><Relationship Id="rId7" Type="http://schemas.openxmlformats.org/officeDocument/2006/relationships/diagramColors" Target="../diagrams/colors12.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4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6.png"/><Relationship Id="rId7" Type="http://schemas.openxmlformats.org/officeDocument/2006/relationships/diagramColors" Target="../diagrams/colors13.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6.png"/><Relationship Id="rId7" Type="http://schemas.openxmlformats.org/officeDocument/2006/relationships/diagramColors" Target="../diagrams/colors14.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video" Target="https://www.youtube.com/embed/UctRZ91m9XA" TargetMode="External"/><Relationship Id="rId5" Type="http://schemas.openxmlformats.org/officeDocument/2006/relationships/image" Target="../media/image6.png"/><Relationship Id="rId4" Type="http://schemas.openxmlformats.org/officeDocument/2006/relationships/image" Target="../media/image27.jpeg"/></Relationships>
</file>

<file path=ppt/slides/_rels/slide57.xml.rels><?xml version="1.0" encoding="UTF-8" standalone="yes"?>
<Relationships xmlns="http://schemas.openxmlformats.org/package/2006/relationships"><Relationship Id="rId8" Type="http://schemas.openxmlformats.org/officeDocument/2006/relationships/hyperlink" Target="https://developingchild.harvard.edu/science/national-scientific-council-on-the-developing-child/" TargetMode="External"/><Relationship Id="rId3" Type="http://schemas.openxmlformats.org/officeDocument/2006/relationships/hyperlink" Target="http://www.acestudy.orgorwww.cdc.gov/" TargetMode="External"/><Relationship Id="rId7" Type="http://schemas.openxmlformats.org/officeDocument/2006/relationships/hyperlink" Target="http://www.nctsnet.org/" TargetMode="External"/><Relationship Id="rId12"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hyperlink" Target="https://www.traumainformedcare.chcs.org/resource/samhsas-national-center-for-trauma-informed-care/" TargetMode="External"/><Relationship Id="rId11" Type="http://schemas.openxmlformats.org/officeDocument/2006/relationships/hyperlink" Target="https://www.racialequitytools.org/resources/fundamentals/core-concepts/structural-racism" TargetMode="External"/><Relationship Id="rId5" Type="http://schemas.openxmlformats.org/officeDocument/2006/relationships/hyperlink" Target="http://www.cssp.org/" TargetMode="External"/><Relationship Id="rId10" Type="http://schemas.openxmlformats.org/officeDocument/2006/relationships/hyperlink" Target="https://www.brown.edu/academics/race-ethnicity/programs-initiatives/signature-series/how-structural-racism-works-project" TargetMode="External"/><Relationship Id="rId4" Type="http://schemas.openxmlformats.org/officeDocument/2006/relationships/hyperlink" Target="http://www.cdc.gov/violenceprevention" TargetMode="External"/><Relationship Id="rId9" Type="http://schemas.openxmlformats.org/officeDocument/2006/relationships/hyperlink" Target="https://www.samhsa.gov/"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www.bc.edu/content/dam/files/schools/Lynch%20School_sites/isprc/pdf/racialtraumaisrealManuscript.pdf"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www.nctsnet.org/sites/default/files/assets/pdfs/understanding_child_traumatic_stress_brochure_"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redcap.link/23k1fzzb" TargetMode="External"/><Relationship Id="rId2" Type="http://schemas.openxmlformats.org/officeDocument/2006/relationships/hyperlink" Target="http://www.countycare.com/carecoordination" TargetMode="External"/><Relationship Id="rId1" Type="http://schemas.openxmlformats.org/officeDocument/2006/relationships/slideLayout" Target="../slideLayouts/slideLayout3.xml"/><Relationship Id="rId4" Type="http://schemas.openxmlformats.org/officeDocument/2006/relationships/hyperlink" Target="mailto:raphael.daniels@cookcountyhealth.or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0D1F-B93B-96A9-CFA8-9B224DE9CF97}"/>
              </a:ext>
            </a:extLst>
          </p:cNvPr>
          <p:cNvSpPr>
            <a:spLocks noGrp="1"/>
          </p:cNvSpPr>
          <p:nvPr>
            <p:ph type="ctrTitle"/>
          </p:nvPr>
        </p:nvSpPr>
        <p:spPr/>
        <p:txBody>
          <a:bodyPr>
            <a:normAutofit fontScale="90000"/>
          </a:bodyPr>
          <a:lstStyle/>
          <a:p>
            <a:r>
              <a:rPr lang="en-US" dirty="0">
                <a:solidFill>
                  <a:schemeClr val="accent1">
                    <a:lumMod val="50000"/>
                  </a:schemeClr>
                </a:solidFill>
                <a:latin typeface="Arial"/>
                <a:cs typeface="Arial"/>
              </a:rPr>
              <a:t>December Care Management Webinar</a:t>
            </a:r>
          </a:p>
        </p:txBody>
      </p:sp>
      <p:sp>
        <p:nvSpPr>
          <p:cNvPr id="3" name="Subtitle 2">
            <a:extLst>
              <a:ext uri="{FF2B5EF4-FFF2-40B4-BE49-F238E27FC236}">
                <a16:creationId xmlns:a16="http://schemas.microsoft.com/office/drawing/2014/main" id="{D5CF658C-EC64-1726-3271-B4D89D7C2472}"/>
              </a:ext>
            </a:extLst>
          </p:cNvPr>
          <p:cNvSpPr>
            <a:spLocks noGrp="1"/>
          </p:cNvSpPr>
          <p:nvPr>
            <p:ph type="subTitle" idx="1"/>
          </p:nvPr>
        </p:nvSpPr>
        <p:spPr/>
        <p:txBody>
          <a:bodyPr vert="horz" lIns="91440" tIns="45720" rIns="91440" bIns="45720" rtlCol="0" anchor="t">
            <a:normAutofit/>
          </a:bodyPr>
          <a:lstStyle/>
          <a:p>
            <a:r>
              <a:rPr lang="en-US" dirty="0">
                <a:latin typeface="Arial"/>
                <a:cs typeface="Arial"/>
              </a:rPr>
              <a:t>Wednesday, </a:t>
            </a:r>
            <a:r>
              <a:rPr lang="en-US" dirty="0">
                <a:solidFill>
                  <a:schemeClr val="accent1">
                    <a:lumMod val="50000"/>
                  </a:schemeClr>
                </a:solidFill>
                <a:latin typeface="Arial"/>
                <a:cs typeface="Arial"/>
              </a:rPr>
              <a:t>December</a:t>
            </a:r>
            <a:r>
              <a:rPr lang="en-US" dirty="0">
                <a:latin typeface="Arial"/>
                <a:cs typeface="Arial"/>
              </a:rPr>
              <a:t> 20, 2023</a:t>
            </a:r>
            <a:endParaRPr lang="en-US" dirty="0"/>
          </a:p>
        </p:txBody>
      </p:sp>
    </p:spTree>
    <p:extLst>
      <p:ext uri="{BB962C8B-B14F-4D97-AF65-F5344CB8AC3E}">
        <p14:creationId xmlns:p14="http://schemas.microsoft.com/office/powerpoint/2010/main" val="388202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Trauma Awareness &amp; Knowledge</a:t>
            </a:r>
          </a:p>
        </p:txBody>
      </p:sp>
      <p:graphicFrame>
        <p:nvGraphicFramePr>
          <p:cNvPr id="5" name="Content Placeholder 2">
            <a:extLst>
              <a:ext uri="{FF2B5EF4-FFF2-40B4-BE49-F238E27FC236}">
                <a16:creationId xmlns:a16="http://schemas.microsoft.com/office/drawing/2014/main" id="{424C401C-C488-46D7-AE4E-1A2E2C6152EE}"/>
              </a:ext>
            </a:extLst>
          </p:cNvPr>
          <p:cNvGraphicFramePr>
            <a:graphicFrameLocks noGrp="1"/>
          </p:cNvGraphicFramePr>
          <p:nvPr>
            <p:ph idx="1"/>
          </p:nvPr>
        </p:nvGraphicFramePr>
        <p:xfrm>
          <a:off x="2292350" y="2286001"/>
          <a:ext cx="7289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83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Trauma Awareness &amp; Knowledge</a:t>
            </a:r>
          </a:p>
        </p:txBody>
      </p:sp>
      <p:graphicFrame>
        <p:nvGraphicFramePr>
          <p:cNvPr id="5" name="Content Placeholder 2">
            <a:extLst>
              <a:ext uri="{FF2B5EF4-FFF2-40B4-BE49-F238E27FC236}">
                <a16:creationId xmlns:a16="http://schemas.microsoft.com/office/drawing/2014/main" id="{424C401C-C488-46D7-AE4E-1A2E2C6152EE}"/>
              </a:ext>
            </a:extLst>
          </p:cNvPr>
          <p:cNvGraphicFramePr>
            <a:graphicFrameLocks noGrp="1"/>
          </p:cNvGraphicFramePr>
          <p:nvPr>
            <p:ph idx="1"/>
          </p:nvPr>
        </p:nvGraphicFramePr>
        <p:xfrm>
          <a:off x="2292350" y="2286001"/>
          <a:ext cx="7289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05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ltLang="en-US">
              <a:ea typeface="ＭＳ Ｐゴシック" panose="020B0600070205080204" pitchFamily="34" charset="-128"/>
            </a:endParaRPr>
          </a:p>
        </p:txBody>
      </p:sp>
      <p:pic>
        <p:nvPicPr>
          <p:cNvPr id="34819"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71699" y="1793684"/>
            <a:ext cx="4582886" cy="3594809"/>
          </a:xfrm>
        </p:spPr>
      </p:pic>
      <p:pic>
        <p:nvPicPr>
          <p:cNvPr id="34821"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172201" y="1793684"/>
            <a:ext cx="4848100" cy="4492219"/>
          </a:xfrm>
        </p:spPr>
      </p:pic>
      <p:pic>
        <p:nvPicPr>
          <p:cNvPr id="3482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63516" y="572096"/>
            <a:ext cx="5617369"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762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3" y="807521"/>
            <a:ext cx="3202385" cy="5407011"/>
          </a:xfrm>
        </p:spPr>
        <p:txBody>
          <a:bodyPr>
            <a:normAutofit/>
          </a:bodyPr>
          <a:lstStyle/>
          <a:p>
            <a:r>
              <a:rPr lang="en-US" sz="3600" dirty="0">
                <a:solidFill>
                  <a:schemeClr val="accent3"/>
                </a:solidFill>
              </a:rPr>
              <a:t>Participant Application: </a:t>
            </a:r>
            <a:br>
              <a:rPr lang="en-US" sz="3600" dirty="0"/>
            </a:br>
            <a:br>
              <a:rPr lang="en-US" sz="3600" dirty="0"/>
            </a:br>
            <a:r>
              <a:rPr lang="en-US" sz="3600" b="0" dirty="0"/>
              <a:t>Trauma Awareness &amp; Knowledge</a:t>
            </a:r>
          </a:p>
        </p:txBody>
      </p:sp>
      <p:graphicFrame>
        <p:nvGraphicFramePr>
          <p:cNvPr id="5" name="Content Placeholder 2">
            <a:extLst>
              <a:ext uri="{FF2B5EF4-FFF2-40B4-BE49-F238E27FC236}">
                <a16:creationId xmlns:a16="http://schemas.microsoft.com/office/drawing/2014/main" id="{CBCA003E-EEF4-4D36-8985-3460C0024469}"/>
              </a:ext>
            </a:extLst>
          </p:cNvPr>
          <p:cNvGraphicFramePr>
            <a:graphicFrameLocks noGrp="1"/>
          </p:cNvGraphicFramePr>
          <p:nvPr>
            <p:ph idx="1"/>
          </p:nvPr>
        </p:nvGraphicFramePr>
        <p:xfrm>
          <a:off x="5252528" y="643467"/>
          <a:ext cx="4930584" cy="557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192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1034"/>
            <a:ext cx="10515600" cy="1039654"/>
          </a:xfrm>
        </p:spPr>
        <p:txBody>
          <a:bodyPr>
            <a:normAutofit fontScale="90000"/>
          </a:bodyPr>
          <a:lstStyle/>
          <a:p>
            <a:pPr algn="ctr"/>
            <a:r>
              <a:rPr lang="en-US" sz="2800" dirty="0">
                <a:solidFill>
                  <a:schemeClr val="accent2"/>
                </a:solidFill>
              </a:rPr>
              <a:t>ORGANIZATIONAL APPLICATION: </a:t>
            </a:r>
            <a:br>
              <a:rPr lang="en-US" sz="2800" dirty="0"/>
            </a:br>
            <a:br>
              <a:rPr lang="en-US" sz="2800" dirty="0"/>
            </a:br>
            <a:r>
              <a:rPr lang="en-US" sz="2800" dirty="0"/>
              <a:t>Agency Self-Assessment For Trauma-Informed Care</a:t>
            </a:r>
            <a:br>
              <a:rPr lang="en-US" sz="2800" dirty="0"/>
            </a:br>
            <a:endParaRPr lang="en-US" sz="2800" dirty="0"/>
          </a:p>
        </p:txBody>
      </p:sp>
      <p:graphicFrame>
        <p:nvGraphicFramePr>
          <p:cNvPr id="16" name="Content Placeholder 2">
            <a:extLst>
              <a:ext uri="{FF2B5EF4-FFF2-40B4-BE49-F238E27FC236}">
                <a16:creationId xmlns:a16="http://schemas.microsoft.com/office/drawing/2014/main" id="{F62A5DA4-B035-49E8-ADE8-B93A87655707}"/>
              </a:ext>
            </a:extLst>
          </p:cNvPr>
          <p:cNvGraphicFramePr>
            <a:graphicFrameLocks noGrp="1"/>
          </p:cNvGraphicFramePr>
          <p:nvPr>
            <p:ph idx="1"/>
          </p:nvPr>
        </p:nvGraphicFramePr>
        <p:xfrm>
          <a:off x="296883" y="1567543"/>
          <a:ext cx="9595261" cy="5214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904562" y="2356275"/>
            <a:ext cx="2449238" cy="2492990"/>
          </a:xfrm>
          <a:prstGeom prst="rect">
            <a:avLst/>
          </a:prstGeom>
          <a:noFill/>
        </p:spPr>
        <p:txBody>
          <a:bodyPr wrap="square" rtlCol="0">
            <a:spAutoFit/>
          </a:bodyPr>
          <a:lstStyle/>
          <a:p>
            <a:pPr>
              <a:defRPr/>
            </a:pPr>
            <a:r>
              <a:rPr lang="en-US" sz="1400" i="1" dirty="0">
                <a:solidFill>
                  <a:prstClr val="black"/>
                </a:solidFill>
                <a:latin typeface="Tw Cen MT" panose="020B0602020104020603"/>
              </a:rPr>
              <a:t>Adapted from the National Center on Family Homelessness Trauma-Informed Organizational Self-Assessment and “Creating Cultures of Trauma-Informed Care: A Self Assessment and Planning Protocol” article by </a:t>
            </a:r>
            <a:r>
              <a:rPr lang="en-US" sz="1400" b="1" i="1" dirty="0">
                <a:solidFill>
                  <a:prstClr val="black"/>
                </a:solidFill>
                <a:latin typeface="Tw Cen MT" panose="020B0602020104020603"/>
              </a:rPr>
              <a:t>Roger D. Fallot, Ph.D. &amp; Maxine Harris, Ph.D.</a:t>
            </a:r>
          </a:p>
          <a:p>
            <a:pPr>
              <a:defRPr/>
            </a:pPr>
            <a:endParaRPr lang="en-US" sz="1600" dirty="0">
              <a:solidFill>
                <a:prstClr val="black"/>
              </a:solidFill>
              <a:latin typeface="Tw Cen MT" panose="020B0602020104020603"/>
            </a:endParaRPr>
          </a:p>
        </p:txBody>
      </p:sp>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9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70514" y="1574635"/>
            <a:ext cx="4587834" cy="48132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1752600" y="676894"/>
            <a:ext cx="8915400" cy="593766"/>
          </a:xfrm>
        </p:spPr>
        <p:txBody>
          <a:bodyPr>
            <a:normAutofit fontScale="90000"/>
          </a:bodyPr>
          <a:lstStyle/>
          <a:p>
            <a:pPr algn="ctr"/>
            <a:r>
              <a:rPr lang="en-US" dirty="0"/>
              <a:t>Relationships and Trust</a:t>
            </a:r>
          </a:p>
        </p:txBody>
      </p:sp>
      <p:sp>
        <p:nvSpPr>
          <p:cNvPr id="5" name="Content Placeholder 4"/>
          <p:cNvSpPr>
            <a:spLocks noGrp="1"/>
          </p:cNvSpPr>
          <p:nvPr>
            <p:ph sz="quarter" idx="4294967295"/>
          </p:nvPr>
        </p:nvSpPr>
        <p:spPr>
          <a:xfrm>
            <a:off x="963561" y="1366684"/>
            <a:ext cx="5152104" cy="5050115"/>
          </a:xfrm>
          <a:solidFill>
            <a:srgbClr val="FFFFFF">
              <a:alpha val="69804"/>
            </a:srgbClr>
          </a:solidFill>
        </p:spPr>
        <p:txBody>
          <a:bodyPr vert="horz" lIns="45720" tIns="45720" rIns="45720" bIns="45720" rtlCol="0" anchor="t">
            <a:normAutofit fontScale="92500" lnSpcReduction="10000"/>
          </a:bodyPr>
          <a:lstStyle/>
          <a:p>
            <a:pPr marL="128016" lvl="1" indent="0">
              <a:buClr>
                <a:srgbClr val="1CADE4"/>
              </a:buClr>
              <a:buNone/>
            </a:pPr>
            <a:r>
              <a:rPr lang="en-US" altLang="en-US" dirty="0">
                <a:solidFill>
                  <a:prstClr val="black"/>
                </a:solidFill>
              </a:rPr>
              <a:t>Early Childhood Brain Development</a:t>
            </a:r>
          </a:p>
          <a:p>
            <a:pPr marL="128016" lvl="1" indent="0">
              <a:buClr>
                <a:srgbClr val="1CADE4"/>
              </a:buClr>
              <a:buNone/>
            </a:pPr>
            <a:r>
              <a:rPr lang="en-US" altLang="en-US" dirty="0">
                <a:solidFill>
                  <a:prstClr val="black"/>
                </a:solidFill>
              </a:rPr>
              <a:t>Young children develop in the context of relationships </a:t>
            </a:r>
          </a:p>
          <a:p>
            <a:pPr marL="128016" lvl="1" indent="0">
              <a:buClr>
                <a:srgbClr val="1CADE4"/>
              </a:buClr>
              <a:buNone/>
            </a:pPr>
            <a:endParaRPr lang="en-US" altLang="en-US" dirty="0">
              <a:solidFill>
                <a:prstClr val="black"/>
              </a:solidFill>
            </a:endParaRPr>
          </a:p>
          <a:p>
            <a:pPr marL="128016" lvl="1" indent="0">
              <a:buClr>
                <a:srgbClr val="1CADE4"/>
              </a:buClr>
              <a:buNone/>
            </a:pPr>
            <a:r>
              <a:rPr lang="en-US" altLang="en-US" dirty="0">
                <a:solidFill>
                  <a:prstClr val="black"/>
                </a:solidFill>
              </a:rPr>
              <a:t>Children use caregivers:</a:t>
            </a:r>
          </a:p>
          <a:p>
            <a:pPr lvl="1">
              <a:buClr>
                <a:srgbClr val="1CADE4"/>
              </a:buClr>
              <a:buFont typeface="Wingdings" panose="05000000000000000000" pitchFamily="2" charset="2"/>
              <a:buChar char="§"/>
            </a:pPr>
            <a:r>
              <a:rPr lang="en-US" altLang="en-US" dirty="0">
                <a:solidFill>
                  <a:prstClr val="black"/>
                </a:solidFill>
              </a:rPr>
              <a:t> To regulate (learn by co-regulation)</a:t>
            </a:r>
          </a:p>
          <a:p>
            <a:pPr lvl="1">
              <a:buClr>
                <a:srgbClr val="1CADE4"/>
              </a:buClr>
              <a:buFont typeface="Wingdings" panose="05000000000000000000" pitchFamily="2" charset="2"/>
              <a:buChar char="§"/>
            </a:pPr>
            <a:r>
              <a:rPr lang="en-US" altLang="en-US" dirty="0">
                <a:solidFill>
                  <a:prstClr val="black"/>
                </a:solidFill>
              </a:rPr>
              <a:t> Form internal models (schemas)</a:t>
            </a:r>
          </a:p>
          <a:p>
            <a:pPr lvl="1">
              <a:buClr>
                <a:srgbClr val="1CADE4"/>
              </a:buClr>
              <a:buFont typeface="Wingdings" panose="05000000000000000000" pitchFamily="2" charset="2"/>
              <a:buChar char="§"/>
            </a:pPr>
            <a:r>
              <a:rPr lang="en-US" altLang="en-US" dirty="0">
                <a:solidFill>
                  <a:prstClr val="black"/>
                </a:solidFill>
              </a:rPr>
              <a:t> Provide secure base for exploration/interaction in the world</a:t>
            </a:r>
          </a:p>
          <a:p>
            <a:pPr lvl="1">
              <a:buClr>
                <a:srgbClr val="1CADE4"/>
              </a:buClr>
              <a:buFont typeface="Wingdings" panose="05000000000000000000" pitchFamily="2" charset="2"/>
              <a:buChar char="§"/>
            </a:pPr>
            <a:r>
              <a:rPr lang="en-US" altLang="en-US" dirty="0">
                <a:solidFill>
                  <a:prstClr val="black"/>
                </a:solidFill>
              </a:rPr>
              <a:t> To learn about forming healthy relationships with others</a:t>
            </a:r>
          </a:p>
          <a:p>
            <a:pPr lvl="1">
              <a:buClr>
                <a:srgbClr val="1CADE4"/>
              </a:buClr>
              <a:buFont typeface="Wingdings" panose="05000000000000000000" pitchFamily="2" charset="2"/>
              <a:buChar char="§"/>
            </a:pPr>
            <a:r>
              <a:rPr lang="en-US" altLang="en-US" dirty="0">
                <a:solidFill>
                  <a:prstClr val="black"/>
                </a:solidFill>
              </a:rPr>
              <a:t> Developing a coherent, positive sense of self</a:t>
            </a:r>
          </a:p>
          <a:p>
            <a:pPr lvl="1">
              <a:buClr>
                <a:srgbClr val="1CADE4"/>
              </a:buClr>
              <a:buFont typeface="Wingdings" panose="05000000000000000000" pitchFamily="2" charset="2"/>
              <a:buChar char="§"/>
            </a:pPr>
            <a:r>
              <a:rPr lang="en-US" altLang="en-US" dirty="0">
                <a:solidFill>
                  <a:prstClr val="black"/>
                </a:solidFill>
              </a:rPr>
              <a:t> To understand the world</a:t>
            </a:r>
          </a:p>
          <a:p>
            <a:endParaRPr lang="en-US" sz="1900" dirty="0">
              <a:solidFill>
                <a:srgbClr val="000000"/>
              </a:solidFill>
            </a:endParaRPr>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374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752600" y="6927"/>
            <a:ext cx="8915400" cy="1040964"/>
          </a:xfrm>
        </p:spPr>
        <p:txBody>
          <a:bodyPr/>
          <a:lstStyle/>
          <a:p>
            <a:r>
              <a:rPr lang="en-US" dirty="0">
                <a:solidFill>
                  <a:schemeClr val="tx1"/>
                </a:solidFill>
              </a:rPr>
              <a:t>Relationships and Trust</a:t>
            </a:r>
          </a:p>
        </p:txBody>
      </p:sp>
      <p:sp>
        <p:nvSpPr>
          <p:cNvPr id="5" name="Content Placeholder 4"/>
          <p:cNvSpPr>
            <a:spLocks noGrp="1"/>
          </p:cNvSpPr>
          <p:nvPr>
            <p:ph sz="quarter" idx="4294967295"/>
          </p:nvPr>
        </p:nvSpPr>
        <p:spPr>
          <a:xfrm>
            <a:off x="1589315" y="1047891"/>
            <a:ext cx="5453743" cy="5559738"/>
          </a:xfrm>
          <a:solidFill>
            <a:srgbClr val="FFFFFF">
              <a:alpha val="69804"/>
            </a:srgbClr>
          </a:solidFill>
        </p:spPr>
        <p:txBody>
          <a:bodyPr vert="horz" lIns="45720" tIns="45720" rIns="45720" bIns="45720" rtlCol="0" anchor="t">
            <a:normAutofit lnSpcReduction="10000"/>
          </a:bodyPr>
          <a:lstStyle/>
          <a:p>
            <a:pPr lvl="1">
              <a:buClr>
                <a:srgbClr val="1CADE4"/>
              </a:buClr>
            </a:pPr>
            <a:endParaRPr lang="en-US" altLang="en-US" sz="2000" dirty="0"/>
          </a:p>
          <a:p>
            <a:pPr lvl="1">
              <a:buClr>
                <a:srgbClr val="1CADE4"/>
              </a:buClr>
            </a:pPr>
            <a:r>
              <a:rPr lang="en-US" altLang="en-US" dirty="0"/>
              <a:t>We rely of relationships in this world to learn about ourselves, our place in the world, and to make meaning of things in life</a:t>
            </a:r>
          </a:p>
          <a:p>
            <a:pPr marL="457200" lvl="1" indent="0">
              <a:buClr>
                <a:srgbClr val="1CADE4"/>
              </a:buClr>
              <a:buNone/>
            </a:pPr>
            <a:endParaRPr lang="en-US" altLang="en-US" dirty="0"/>
          </a:p>
          <a:p>
            <a:pPr lvl="1">
              <a:buClr>
                <a:srgbClr val="1CADE4"/>
              </a:buClr>
            </a:pPr>
            <a:r>
              <a:rPr lang="en-US" altLang="en-US" dirty="0"/>
              <a:t>Often trauma happens within the context of a relationship.  </a:t>
            </a:r>
          </a:p>
          <a:p>
            <a:pPr marL="457200" lvl="1" indent="0">
              <a:buClr>
                <a:srgbClr val="1CADE4"/>
              </a:buClr>
              <a:buNone/>
            </a:pPr>
            <a:endParaRPr lang="en-US" altLang="en-US" dirty="0"/>
          </a:p>
          <a:p>
            <a:pPr lvl="1">
              <a:buClr>
                <a:srgbClr val="1CADE4"/>
              </a:buClr>
            </a:pPr>
            <a:r>
              <a:rPr lang="en-US" altLang="en-US" dirty="0"/>
              <a:t>When someone's ability to trust others and form healthy safe relationships is compromised, it may impact their ability to thrive in this world</a:t>
            </a:r>
          </a:p>
          <a:p>
            <a:pPr marL="457200" lvl="1" indent="0">
              <a:buClr>
                <a:srgbClr val="1CADE4"/>
              </a:buClr>
              <a:buNone/>
            </a:pPr>
            <a:endParaRPr lang="en-US" altLang="en-US" dirty="0"/>
          </a:p>
          <a:p>
            <a:pPr lvl="1">
              <a:buClr>
                <a:srgbClr val="1CADE4"/>
              </a:buClr>
            </a:pPr>
            <a:r>
              <a:rPr lang="en-US" altLang="en-US" dirty="0"/>
              <a:t>Healing also happens within the context of relationships</a:t>
            </a:r>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lose-up of several hands with palms facing down pointing towards center, overlapping">
            <a:extLst>
              <a:ext uri="{FF2B5EF4-FFF2-40B4-BE49-F238E27FC236}">
                <a16:creationId xmlns:a16="http://schemas.microsoft.com/office/drawing/2014/main" id="{3B8C4A51-8A65-2270-56E5-992D4E4D4F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3358" y="1620943"/>
            <a:ext cx="3802301" cy="3420173"/>
          </a:xfrm>
          <a:prstGeom prst="rect">
            <a:avLst/>
          </a:prstGeom>
        </p:spPr>
      </p:pic>
    </p:spTree>
    <p:extLst>
      <p:ext uri="{BB962C8B-B14F-4D97-AF65-F5344CB8AC3E}">
        <p14:creationId xmlns:p14="http://schemas.microsoft.com/office/powerpoint/2010/main" val="1754704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803" y="585216"/>
            <a:ext cx="8293093" cy="938784"/>
          </a:xfrm>
        </p:spPr>
        <p:txBody>
          <a:bodyPr>
            <a:normAutofit fontScale="90000"/>
          </a:bodyPr>
          <a:lstStyle/>
          <a:p>
            <a:pPr algn="ctr"/>
            <a:r>
              <a:rPr lang="en-US" dirty="0"/>
              <a:t>Early Childhood Brain Development</a:t>
            </a:r>
          </a:p>
        </p:txBody>
      </p:sp>
      <p:pic>
        <p:nvPicPr>
          <p:cNvPr id="3" name="VNNsN9IJkws"/>
          <p:cNvPicPr>
            <a:picLocks noRot="1" noChangeAspect="1"/>
          </p:cNvPicPr>
          <p:nvPr>
            <a:videoFile r:link="rId1"/>
          </p:nvPr>
        </p:nvPicPr>
        <p:blipFill>
          <a:blip r:embed="rId4"/>
          <a:stretch>
            <a:fillRect/>
          </a:stretch>
        </p:blipFill>
        <p:spPr>
          <a:xfrm>
            <a:off x="2292096" y="1676400"/>
            <a:ext cx="7924800" cy="5105400"/>
          </a:xfrm>
          <a:prstGeom prst="rect">
            <a:avLst/>
          </a:prstGeom>
        </p:spPr>
      </p:pic>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66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7600" y="290121"/>
            <a:ext cx="5105400" cy="66443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807522" y="6926"/>
            <a:ext cx="2850078" cy="4184074"/>
          </a:xfrm>
        </p:spPr>
        <p:txBody>
          <a:bodyPr>
            <a:normAutofit/>
          </a:bodyPr>
          <a:lstStyle/>
          <a:p>
            <a:r>
              <a:rPr lang="en-US" sz="4000" dirty="0"/>
              <a:t>Toxic Stress and the Brain</a:t>
            </a:r>
          </a:p>
        </p:txBody>
      </p:sp>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680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096" y="585216"/>
            <a:ext cx="7290054" cy="938784"/>
          </a:xfrm>
        </p:spPr>
        <p:txBody>
          <a:bodyPr/>
          <a:lstStyle/>
          <a:p>
            <a:pPr algn="ctr"/>
            <a:r>
              <a:rPr lang="en-US" dirty="0"/>
              <a:t>Toxic Stress</a:t>
            </a:r>
          </a:p>
        </p:txBody>
      </p:sp>
      <p:pic>
        <p:nvPicPr>
          <p:cNvPr id="3" name="rVwFkcOZHJw"/>
          <p:cNvPicPr>
            <a:picLocks noRot="1" noChangeAspect="1"/>
          </p:cNvPicPr>
          <p:nvPr>
            <a:videoFile r:link="rId1"/>
          </p:nvPr>
        </p:nvPicPr>
        <p:blipFill>
          <a:blip r:embed="rId4"/>
          <a:stretch>
            <a:fillRect/>
          </a:stretch>
        </p:blipFill>
        <p:spPr>
          <a:xfrm>
            <a:off x="2514600" y="1447800"/>
            <a:ext cx="7391400" cy="5105400"/>
          </a:xfrm>
          <a:prstGeom prst="rect">
            <a:avLst/>
          </a:prstGeom>
        </p:spPr>
      </p:pic>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86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0D1F-B93B-96A9-CFA8-9B224DE9CF97}"/>
              </a:ext>
            </a:extLst>
          </p:cNvPr>
          <p:cNvSpPr>
            <a:spLocks noGrp="1"/>
          </p:cNvSpPr>
          <p:nvPr>
            <p:ph type="ctrTitle"/>
          </p:nvPr>
        </p:nvSpPr>
        <p:spPr/>
        <p:txBody>
          <a:bodyPr/>
          <a:lstStyle/>
          <a:p>
            <a:r>
              <a:rPr lang="en-US" spc="200" dirty="0">
                <a:latin typeface="TW Cen MT"/>
              </a:rPr>
              <a:t>Trauma-Informed Care</a:t>
            </a:r>
            <a:endParaRPr lang="en-US" dirty="0"/>
          </a:p>
        </p:txBody>
      </p:sp>
      <p:sp>
        <p:nvSpPr>
          <p:cNvPr id="3" name="Subtitle 2">
            <a:extLst>
              <a:ext uri="{FF2B5EF4-FFF2-40B4-BE49-F238E27FC236}">
                <a16:creationId xmlns:a16="http://schemas.microsoft.com/office/drawing/2014/main" id="{D5CF658C-EC64-1726-3271-B4D89D7C2472}"/>
              </a:ext>
            </a:extLst>
          </p:cNvPr>
          <p:cNvSpPr>
            <a:spLocks noGrp="1"/>
          </p:cNvSpPr>
          <p:nvPr>
            <p:ph type="subTitle" idx="1"/>
          </p:nvPr>
        </p:nvSpPr>
        <p:spPr>
          <a:xfrm>
            <a:off x="2348948" y="3402746"/>
            <a:ext cx="9144000" cy="1228247"/>
          </a:xfrm>
        </p:spPr>
        <p:txBody>
          <a:bodyPr>
            <a:normAutofit fontScale="92500" lnSpcReduction="10000"/>
          </a:bodyPr>
          <a:lstStyle/>
          <a:p>
            <a:r>
              <a:rPr lang="en-US" dirty="0"/>
              <a:t>12/20/2023</a:t>
            </a:r>
          </a:p>
          <a:p>
            <a:r>
              <a:rPr lang="en-US" dirty="0"/>
              <a:t>Catharine Thomann, Ph.D.</a:t>
            </a:r>
          </a:p>
          <a:p>
            <a:r>
              <a:rPr lang="en-US" dirty="0"/>
              <a:t>Theresa </a:t>
            </a:r>
            <a:r>
              <a:rPr lang="en-US" dirty="0" err="1"/>
              <a:t>Valach</a:t>
            </a:r>
            <a:r>
              <a:rPr lang="en-US" dirty="0"/>
              <a:t>, LCSW</a:t>
            </a:r>
          </a:p>
          <a:p>
            <a:endParaRPr lang="en-US" dirty="0"/>
          </a:p>
        </p:txBody>
      </p:sp>
      <p:pic>
        <p:nvPicPr>
          <p:cNvPr id="4" name="Picture 3" descr="A close up of a sign&#10;&#10;Description generated with very high confidence">
            <a:extLst>
              <a:ext uri="{FF2B5EF4-FFF2-40B4-BE49-F238E27FC236}">
                <a16:creationId xmlns:a16="http://schemas.microsoft.com/office/drawing/2014/main" id="{605625AE-4D80-4C0D-BED9-90785B493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068" y="5606846"/>
            <a:ext cx="2209800" cy="6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195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How Do We Build Trusting Relationships With Participants and Each Other?</a:t>
            </a:r>
          </a:p>
        </p:txBody>
      </p:sp>
      <p:sp>
        <p:nvSpPr>
          <p:cNvPr id="3" name="Content Placeholder 2"/>
          <p:cNvSpPr>
            <a:spLocks noGrp="1"/>
          </p:cNvSpPr>
          <p:nvPr>
            <p:ph idx="1"/>
          </p:nvPr>
        </p:nvSpPr>
        <p:spPr>
          <a:xfrm>
            <a:off x="1406013" y="2155370"/>
            <a:ext cx="9832258" cy="4068449"/>
          </a:xfrm>
        </p:spPr>
        <p:txBody>
          <a:bodyPr>
            <a:normAutofit lnSpcReduction="10000"/>
          </a:bodyPr>
          <a:lstStyle/>
          <a:p>
            <a:pPr marL="468312" indent="-457200"/>
            <a:r>
              <a:rPr lang="en-US" dirty="0"/>
              <a:t>Look to those with lived experience.  Listen to them and equitably compensate them for their thoughts/feedback/knowledge</a:t>
            </a:r>
          </a:p>
          <a:p>
            <a:pPr marL="468312" indent="-457200"/>
            <a:r>
              <a:rPr lang="en-US" dirty="0"/>
              <a:t>Approach with curiosity and openness – what do you know about their stories?</a:t>
            </a:r>
          </a:p>
          <a:p>
            <a:pPr marL="468312" indent="-457200"/>
            <a:r>
              <a:rPr lang="en-US" dirty="0"/>
              <a:t>Create opportunities to for people to share their stories</a:t>
            </a:r>
          </a:p>
          <a:p>
            <a:pPr marL="468312" indent="-457200"/>
            <a:r>
              <a:rPr lang="en-US" dirty="0"/>
              <a:t>Always thinking – “What may have happened to them?” Instead of “What’s wrong with them?”</a:t>
            </a:r>
          </a:p>
          <a:p>
            <a:pPr marL="468312" indent="-457200"/>
            <a:r>
              <a:rPr lang="en-US" dirty="0"/>
              <a:t>Attend to important relationships for participants and within an organization. </a:t>
            </a:r>
          </a:p>
          <a:p>
            <a:pPr marL="354012" indent="-342900">
              <a:buFont typeface="Wingdings" charset="2"/>
              <a:buChar char="§"/>
            </a:pPr>
            <a:endParaRPr lang="en-US"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729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71238"/>
            <a:ext cx="7290054" cy="1499616"/>
          </a:xfrm>
        </p:spPr>
        <p:txBody>
          <a:bodyPr/>
          <a:lstStyle/>
          <a:p>
            <a:r>
              <a:rPr lang="en-US" dirty="0"/>
              <a:t>Relationships &amp; Trust</a:t>
            </a:r>
          </a:p>
        </p:txBody>
      </p:sp>
      <p:sp>
        <p:nvSpPr>
          <p:cNvPr id="3" name="Content Placeholder 2"/>
          <p:cNvSpPr>
            <a:spLocks noGrp="1"/>
          </p:cNvSpPr>
          <p:nvPr>
            <p:ph idx="1"/>
          </p:nvPr>
        </p:nvSpPr>
        <p:spPr>
          <a:xfrm>
            <a:off x="1691149" y="1371600"/>
            <a:ext cx="9851922" cy="5181600"/>
          </a:xfrm>
        </p:spPr>
        <p:txBody>
          <a:bodyPr>
            <a:normAutofit/>
          </a:bodyPr>
          <a:lstStyle/>
          <a:p>
            <a:pPr marL="278702" indent="0">
              <a:buNone/>
            </a:pPr>
            <a:r>
              <a:rPr lang="en-US" dirty="0"/>
              <a:t>How does this apply to organizations, to teams that we lead, to co-workers?  </a:t>
            </a:r>
          </a:p>
          <a:p>
            <a:pPr marL="278702" indent="0">
              <a:buNone/>
            </a:pPr>
            <a:endParaRPr lang="en-US" sz="2400" dirty="0"/>
          </a:p>
          <a:p>
            <a:pPr marL="909638" lvl="1" indent="-457200">
              <a:buFont typeface="Courier New" panose="02070309020205020404" pitchFamily="49" charset="0"/>
              <a:buChar char="o"/>
            </a:pPr>
            <a:r>
              <a:rPr lang="en-US" dirty="0"/>
              <a:t>Supportive relationships help us all heal, regulate, manage emotions that may come up related to our jobs.  </a:t>
            </a:r>
          </a:p>
          <a:p>
            <a:pPr marL="909638" lvl="1" indent="-457200">
              <a:buFont typeface="Courier New" panose="02070309020205020404" pitchFamily="49" charset="0"/>
              <a:buChar char="o"/>
            </a:pPr>
            <a:r>
              <a:rPr lang="en-US" dirty="0"/>
              <a:t>Attuning to our colleagues, staff, teams at work helps build relationships and trust</a:t>
            </a:r>
          </a:p>
          <a:p>
            <a:pPr marL="909638" lvl="1" indent="-457200">
              <a:buFont typeface="Courier New" panose="02070309020205020404" pitchFamily="49" charset="0"/>
              <a:buChar char="o"/>
            </a:pPr>
            <a:r>
              <a:rPr lang="en-US" dirty="0"/>
              <a:t>When employees feel appreciated and supported, they care about the organization and they work harder to do their job and meet expectations.</a:t>
            </a:r>
          </a:p>
          <a:p>
            <a:pPr marL="909638" lvl="1" indent="-457200">
              <a:buFont typeface="Courier New" panose="02070309020205020404" pitchFamily="49" charset="0"/>
              <a:buChar char="o"/>
            </a:pPr>
            <a:r>
              <a:rPr lang="en-US" dirty="0"/>
              <a:t>Leadership is often isolating.  Connect with leaders who typically have more power to make meaningful change.</a:t>
            </a:r>
          </a:p>
          <a:p>
            <a:pPr marL="909638" lvl="1" indent="-457200">
              <a:buFont typeface="Courier New" panose="02070309020205020404" pitchFamily="49" charset="0"/>
              <a:buChar char="o"/>
            </a:pPr>
            <a:endParaRPr lang="en-US" dirty="0"/>
          </a:p>
          <a:p>
            <a:pPr>
              <a:buFont typeface="Wingdings" panose="05000000000000000000" pitchFamily="2" charset="2"/>
              <a:buChar char="§"/>
            </a:pPr>
            <a:endParaRPr lang="en-US" sz="3200"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48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766"/>
            <a:ext cx="10515600" cy="1096922"/>
          </a:xfrm>
        </p:spPr>
        <p:txBody>
          <a:bodyPr>
            <a:normAutofit fontScale="90000"/>
          </a:bodyPr>
          <a:lstStyle/>
          <a:p>
            <a:pPr algn="ctr"/>
            <a:r>
              <a:rPr lang="en-US" dirty="0">
                <a:solidFill>
                  <a:schemeClr val="accent3"/>
                </a:solidFill>
              </a:rPr>
              <a:t>Participant Application: </a:t>
            </a:r>
            <a:br>
              <a:rPr lang="en-US" dirty="0"/>
            </a:br>
            <a:r>
              <a:rPr lang="en-US" dirty="0"/>
              <a:t>Relationships &amp; Trust</a:t>
            </a:r>
          </a:p>
        </p:txBody>
      </p:sp>
      <p:sp>
        <p:nvSpPr>
          <p:cNvPr id="3" name="Content Placeholder 2"/>
          <p:cNvSpPr>
            <a:spLocks noGrp="1"/>
          </p:cNvSpPr>
          <p:nvPr>
            <p:ph idx="1"/>
          </p:nvPr>
        </p:nvSpPr>
        <p:spPr>
          <a:xfrm>
            <a:off x="1981200" y="1981200"/>
            <a:ext cx="8229600" cy="4495800"/>
          </a:xfrm>
        </p:spPr>
        <p:txBody>
          <a:bodyPr>
            <a:normAutofit/>
          </a:bodyPr>
          <a:lstStyle/>
          <a:p>
            <a:pPr marL="0" indent="0">
              <a:buNone/>
            </a:pPr>
            <a:endParaRPr lang="en-US" sz="2400" dirty="0"/>
          </a:p>
          <a:p>
            <a:pPr marL="0" indent="0">
              <a:buNone/>
            </a:pPr>
            <a:r>
              <a:rPr lang="en-US" sz="2400" i="1" dirty="0"/>
              <a:t>“</a:t>
            </a:r>
            <a:r>
              <a:rPr lang="en-US" i="1" dirty="0"/>
              <a:t>Manny”</a:t>
            </a:r>
          </a:p>
          <a:p>
            <a:pPr marL="180975" indent="-180975">
              <a:buFont typeface="Wingdings" charset="2"/>
              <a:buChar char="§"/>
            </a:pPr>
            <a:r>
              <a:rPr lang="en-US" sz="3200" dirty="0"/>
              <a:t> Providers also work to build a trusting relationship with primary caregiver</a:t>
            </a:r>
          </a:p>
          <a:p>
            <a:pPr marL="0" indent="0">
              <a:buNone/>
            </a:pPr>
            <a:endParaRPr lang="en-US" sz="3200" dirty="0"/>
          </a:p>
          <a:p>
            <a:pPr marL="180975" indent="-180975">
              <a:buFont typeface="Wingdings" charset="2"/>
              <a:buChar char="§"/>
            </a:pPr>
            <a:r>
              <a:rPr lang="en-US" sz="3200" dirty="0"/>
              <a:t> Sensitive to her experiences of trauma and shared trauma experiences with Manny</a:t>
            </a:r>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125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776288"/>
          </a:xfrm>
        </p:spPr>
        <p:txBody>
          <a:bodyPr>
            <a:normAutofit fontScale="90000"/>
          </a:bodyPr>
          <a:lstStyle/>
          <a:p>
            <a:pPr algn="ctr"/>
            <a:r>
              <a:rPr lang="en-US" dirty="0">
                <a:solidFill>
                  <a:schemeClr val="accent2"/>
                </a:solidFill>
              </a:rPr>
              <a:t>Organizational Application: </a:t>
            </a:r>
            <a:br>
              <a:rPr lang="en-US" dirty="0"/>
            </a:br>
            <a:r>
              <a:rPr lang="en-US" dirty="0"/>
              <a:t>Relationships &amp; Trust</a:t>
            </a:r>
          </a:p>
        </p:txBody>
      </p:sp>
      <p:sp>
        <p:nvSpPr>
          <p:cNvPr id="3" name="Content Placeholder 2"/>
          <p:cNvSpPr>
            <a:spLocks noGrp="1"/>
          </p:cNvSpPr>
          <p:nvPr>
            <p:ph idx="1"/>
          </p:nvPr>
        </p:nvSpPr>
        <p:spPr>
          <a:xfrm>
            <a:off x="1981199" y="2410691"/>
            <a:ext cx="8837221" cy="3715474"/>
          </a:xfrm>
        </p:spPr>
        <p:txBody>
          <a:bodyPr>
            <a:normAutofit/>
          </a:bodyPr>
          <a:lstStyle/>
          <a:p>
            <a:pPr marL="0" indent="0">
              <a:buNone/>
            </a:pPr>
            <a:r>
              <a:rPr lang="en-US" sz="2400" dirty="0"/>
              <a:t>Consider the impact on staff when they are working to support both Manny and his mother</a:t>
            </a:r>
          </a:p>
          <a:p>
            <a:pPr marL="0" indent="0">
              <a:buNone/>
            </a:pPr>
            <a:endParaRPr lang="en-US" sz="2400" dirty="0"/>
          </a:p>
          <a:p>
            <a:pPr marL="0" indent="0">
              <a:buNone/>
            </a:pPr>
            <a:r>
              <a:rPr lang="en-US" sz="2400" dirty="0"/>
              <a:t>What routines or structures are in place to facilitate building relationships among staff and between staff and leadership?</a:t>
            </a:r>
          </a:p>
          <a:p>
            <a:pPr marL="0" indent="0">
              <a:buNone/>
            </a:pPr>
            <a:endParaRPr lang="en-US" sz="2400" dirty="0"/>
          </a:p>
          <a:p>
            <a:pPr marL="0" indent="0">
              <a:buNone/>
            </a:pPr>
            <a:r>
              <a:rPr lang="en-US" sz="2400" dirty="0"/>
              <a:t>How does leadership become aware of issues or difficulties facing staff? Are there structures in place? </a:t>
            </a:r>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246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a:t>
            </a:r>
          </a:p>
        </p:txBody>
      </p:sp>
      <p:sp>
        <p:nvSpPr>
          <p:cNvPr id="3" name="Content Placeholder 2"/>
          <p:cNvSpPr>
            <a:spLocks noGrp="1"/>
          </p:cNvSpPr>
          <p:nvPr>
            <p:ph idx="1"/>
          </p:nvPr>
        </p:nvSpPr>
        <p:spPr>
          <a:xfrm>
            <a:off x="1297859" y="1455174"/>
            <a:ext cx="10351836" cy="4670991"/>
          </a:xfrm>
        </p:spPr>
        <p:txBody>
          <a:bodyPr>
            <a:normAutofit lnSpcReduction="10000"/>
          </a:bodyPr>
          <a:lstStyle/>
          <a:p>
            <a:pPr marL="0" indent="0">
              <a:buNone/>
            </a:pPr>
            <a:r>
              <a:rPr lang="en-US" sz="2400" dirty="0"/>
              <a:t>If children’s (or any person’s) experience of safety is threatened it can take more effort for them feel safe compared to others.</a:t>
            </a:r>
          </a:p>
          <a:p>
            <a:pPr marL="0" indent="0">
              <a:buNone/>
            </a:pPr>
            <a:endParaRPr lang="en-US" sz="2400" dirty="0"/>
          </a:p>
          <a:p>
            <a:pPr marL="354013" indent="-342900">
              <a:buFont typeface="Wingdings" charset="2"/>
              <a:buChar char="§"/>
            </a:pPr>
            <a:r>
              <a:rPr lang="en-US" sz="2400" dirty="0"/>
              <a:t>Attend to physical &amp; emotional safety for both families &amp; staff</a:t>
            </a:r>
          </a:p>
          <a:p>
            <a:pPr marL="354013" indent="-342900">
              <a:buFont typeface="Wingdings" charset="2"/>
              <a:buChar char="§"/>
            </a:pPr>
            <a:endParaRPr lang="en-US" sz="2400" dirty="0"/>
          </a:p>
          <a:p>
            <a:pPr marL="354013" indent="-342900">
              <a:buFont typeface="Wingdings" charset="2"/>
              <a:buChar char="§"/>
            </a:pPr>
            <a:r>
              <a:rPr lang="en-US" sz="2400" dirty="0"/>
              <a:t>Privacy, confidentiality, &amp; mutual respect</a:t>
            </a:r>
          </a:p>
          <a:p>
            <a:pPr marL="354013" indent="-342900">
              <a:buFont typeface="Wingdings" charset="2"/>
              <a:buChar char="§"/>
            </a:pPr>
            <a:endParaRPr lang="en-US" sz="2400" dirty="0"/>
          </a:p>
          <a:p>
            <a:pPr marL="354013" indent="-342900">
              <a:buFont typeface="Wingdings" charset="2"/>
              <a:buChar char="§"/>
            </a:pPr>
            <a:r>
              <a:rPr lang="en-US" sz="2400" dirty="0"/>
              <a:t>Making sure there are routines, plans, predictability, and systems in place around client and staff safety.</a:t>
            </a:r>
          </a:p>
          <a:p>
            <a:pPr marL="354013" indent="-342900">
              <a:buFont typeface="Wingdings" charset="2"/>
              <a:buChar char="§"/>
            </a:pPr>
            <a:endParaRPr lang="en-US" sz="2400" dirty="0"/>
          </a:p>
          <a:p>
            <a:pPr marL="354013" indent="-342900">
              <a:buFont typeface="Wingdings" charset="2"/>
              <a:buChar char="§"/>
            </a:pPr>
            <a:r>
              <a:rPr lang="en-US" sz="2400" dirty="0"/>
              <a:t>Attend to how culture can affect perceptions of trauma, safety, and privacy</a:t>
            </a:r>
          </a:p>
          <a:p>
            <a:pPr marL="11113" indent="0">
              <a:buNone/>
            </a:pPr>
            <a:endParaRPr lang="en-US" sz="2400" dirty="0"/>
          </a:p>
          <a:p>
            <a:endParaRPr lang="en-US" dirty="0"/>
          </a:p>
          <a:p>
            <a:endParaRPr lang="en-US"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242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6787" y="737419"/>
            <a:ext cx="2621525" cy="5477114"/>
          </a:xfrm>
          <a:solidFill>
            <a:schemeClr val="accent2">
              <a:lumMod val="40000"/>
              <a:lumOff val="60000"/>
            </a:schemeClr>
          </a:solidFill>
        </p:spPr>
        <p:txBody>
          <a:bodyPr>
            <a:normAutofit/>
          </a:bodyPr>
          <a:lstStyle/>
          <a:p>
            <a:pPr algn="ctr"/>
            <a:r>
              <a:rPr lang="en-US" dirty="0">
                <a:solidFill>
                  <a:schemeClr val="tx1"/>
                </a:solidFill>
              </a:rPr>
              <a:t>How To Create Safety</a:t>
            </a:r>
          </a:p>
        </p:txBody>
      </p:sp>
      <p:graphicFrame>
        <p:nvGraphicFramePr>
          <p:cNvPr id="5" name="Content Placeholder 1">
            <a:extLst>
              <a:ext uri="{FF2B5EF4-FFF2-40B4-BE49-F238E27FC236}">
                <a16:creationId xmlns:a16="http://schemas.microsoft.com/office/drawing/2014/main" id="{B47B6F7D-6B56-4300-AE9C-E7134852C8E3}"/>
              </a:ext>
            </a:extLst>
          </p:cNvPr>
          <p:cNvGraphicFramePr>
            <a:graphicFrameLocks noGrp="1"/>
          </p:cNvGraphicFramePr>
          <p:nvPr>
            <p:ph idx="1"/>
            <p:extLst>
              <p:ext uri="{D42A27DB-BD31-4B8C-83A1-F6EECF244321}">
                <p14:modId xmlns:p14="http://schemas.microsoft.com/office/powerpoint/2010/main" val="2266881197"/>
              </p:ext>
            </p:extLst>
          </p:nvPr>
        </p:nvGraphicFramePr>
        <p:xfrm>
          <a:off x="5334001" y="643468"/>
          <a:ext cx="5192437" cy="5833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742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a:t>
            </a:r>
          </a:p>
        </p:txBody>
      </p:sp>
      <p:sp>
        <p:nvSpPr>
          <p:cNvPr id="3" name="Content Placeholder 2"/>
          <p:cNvSpPr>
            <a:spLocks noGrp="1"/>
          </p:cNvSpPr>
          <p:nvPr>
            <p:ph idx="1"/>
          </p:nvPr>
        </p:nvSpPr>
        <p:spPr>
          <a:xfrm>
            <a:off x="1229032" y="1690689"/>
            <a:ext cx="10124768" cy="4435476"/>
          </a:xfrm>
        </p:spPr>
        <p:txBody>
          <a:bodyPr>
            <a:normAutofit lnSpcReduction="10000"/>
          </a:bodyPr>
          <a:lstStyle/>
          <a:p>
            <a:pPr>
              <a:buFont typeface="Wingdings" panose="05000000000000000000" pitchFamily="2" charset="2"/>
              <a:buChar char="§"/>
            </a:pPr>
            <a:r>
              <a:rPr lang="en-US" dirty="0"/>
              <a:t> Co-regulation strategies </a:t>
            </a:r>
          </a:p>
          <a:p>
            <a:pPr marL="738188" lvl="1" indent="-285750">
              <a:buFont typeface="Courier New" charset="0"/>
              <a:buChar char="o"/>
            </a:pPr>
            <a:r>
              <a:rPr lang="en-US" sz="2000" dirty="0"/>
              <a:t>How do you use yourself to guide reaction.  Movement, Breath, Tone of Voice?</a:t>
            </a:r>
          </a:p>
          <a:p>
            <a:pPr marL="738188" lvl="1" indent="-285750">
              <a:buFont typeface="Courier New" charset="0"/>
              <a:buChar char="o"/>
            </a:pPr>
            <a:r>
              <a:rPr lang="en-US" sz="2000" dirty="0"/>
              <a:t>Encourage safe physical support/touch from “safe object”</a:t>
            </a:r>
          </a:p>
          <a:p>
            <a:pPr marL="452438" lvl="1" indent="0">
              <a:buNone/>
            </a:pPr>
            <a:endParaRPr lang="en-US" sz="2000" dirty="0"/>
          </a:p>
          <a:p>
            <a:pPr marL="468312" indent="-457200">
              <a:buFont typeface="Wingdings" panose="05000000000000000000" pitchFamily="2" charset="2"/>
              <a:buChar char="§"/>
            </a:pPr>
            <a:r>
              <a:rPr lang="en-US" sz="2400" dirty="0"/>
              <a:t>Learn their triggers if possible.  If not, be alert to how their reactions may be related to trauma triggers/reactions</a:t>
            </a:r>
          </a:p>
          <a:p>
            <a:pPr marL="11112" indent="0">
              <a:buNone/>
            </a:pPr>
            <a:endParaRPr lang="en-US" sz="2400" dirty="0"/>
          </a:p>
          <a:p>
            <a:pPr marL="668338" lvl="1" indent="-215900">
              <a:buFont typeface="Courier New" charset="0"/>
              <a:buChar char="o"/>
            </a:pPr>
            <a:r>
              <a:rPr lang="en-US" dirty="0"/>
              <a:t>Example: Using restraints or even casual touch for a child who was sexually abused may be distressing</a:t>
            </a:r>
          </a:p>
          <a:p>
            <a:pPr marL="452438" lvl="1" indent="0">
              <a:buNone/>
            </a:pPr>
            <a:endParaRPr lang="en-US" dirty="0"/>
          </a:p>
          <a:p>
            <a:pPr marL="668338" lvl="1" indent="-215900">
              <a:buFont typeface="Courier New" charset="0"/>
              <a:buChar char="o"/>
            </a:pPr>
            <a:r>
              <a:rPr lang="en-US" dirty="0"/>
              <a:t>A child with a history of neglect may be excessively distressed by a time-out/seclusion type of consequence</a:t>
            </a:r>
          </a:p>
          <a:p>
            <a:pPr marL="738188" lvl="1" indent="-285750">
              <a:buFont typeface="Courier New" charset="0"/>
              <a:buChar char="o"/>
            </a:pPr>
            <a:endParaRPr lang="en-US" sz="2000"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944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8" y="504041"/>
            <a:ext cx="9279529" cy="1183587"/>
          </a:xfrm>
        </p:spPr>
        <p:txBody>
          <a:bodyPr/>
          <a:lstStyle/>
          <a:p>
            <a:pPr algn="ctr"/>
            <a:r>
              <a:rPr lang="en-US" dirty="0">
                <a:solidFill>
                  <a:schemeClr val="accent3"/>
                </a:solidFill>
              </a:rPr>
              <a:t>Participant Application: </a:t>
            </a:r>
            <a:r>
              <a:rPr lang="en-US" dirty="0"/>
              <a:t>Safety</a:t>
            </a:r>
          </a:p>
        </p:txBody>
      </p:sp>
      <p:sp>
        <p:nvSpPr>
          <p:cNvPr id="3" name="Content Placeholder 2"/>
          <p:cNvSpPr>
            <a:spLocks noGrp="1"/>
          </p:cNvSpPr>
          <p:nvPr>
            <p:ph idx="1"/>
          </p:nvPr>
        </p:nvSpPr>
        <p:spPr>
          <a:xfrm>
            <a:off x="1816925" y="1484416"/>
            <a:ext cx="9279529" cy="5144984"/>
          </a:xfrm>
        </p:spPr>
        <p:txBody>
          <a:bodyPr>
            <a:normAutofit fontScale="92500" lnSpcReduction="10000"/>
          </a:bodyPr>
          <a:lstStyle/>
          <a:p>
            <a:pPr marL="0" indent="0">
              <a:buNone/>
            </a:pPr>
            <a:endParaRPr lang="en-US" sz="1600" dirty="0"/>
          </a:p>
          <a:p>
            <a:r>
              <a:rPr lang="en-US" sz="2200" dirty="0"/>
              <a:t>Example – Manny is at a doctor’s appointment with his mother.  In the waiting area, Manny becomes very dysregulated.  He starts hitting his mom and throwing toys aggressively.  He knocks everything off the table.  He is crying and running around the room.  Manny’s mom looks anxious, frozen, and doesn’t do anything.</a:t>
            </a:r>
          </a:p>
          <a:p>
            <a:pPr marL="0" indent="0">
              <a:buNone/>
            </a:pPr>
            <a:endParaRPr lang="en-US" sz="2200" dirty="0"/>
          </a:p>
          <a:p>
            <a:pPr marL="310896" lvl="2" indent="0">
              <a:buNone/>
            </a:pPr>
            <a:r>
              <a:rPr lang="en-US" sz="2200" dirty="0"/>
              <a:t>Trauma-informed de-escalation</a:t>
            </a:r>
          </a:p>
          <a:p>
            <a:pPr lvl="1">
              <a:buFont typeface="Arial" panose="020B0604020202020204" pitchFamily="34" charset="0"/>
              <a:buChar char="•"/>
            </a:pPr>
            <a:r>
              <a:rPr lang="en-US" sz="2200" dirty="0"/>
              <a:t>Do: Determine who is “safe person” or the “solid object”</a:t>
            </a:r>
          </a:p>
          <a:p>
            <a:pPr lvl="1"/>
            <a:r>
              <a:rPr lang="en-US" sz="2200" i="1" dirty="0"/>
              <a:t>Do: Use the word “safe”</a:t>
            </a:r>
          </a:p>
          <a:p>
            <a:pPr lvl="1"/>
            <a:r>
              <a:rPr lang="en-US" sz="2200" i="1" dirty="0"/>
              <a:t>Do: Show you are there to support and reassurance and aren’t angry upset - “I am here to help you”</a:t>
            </a:r>
          </a:p>
          <a:p>
            <a:pPr lvl="1"/>
            <a:r>
              <a:rPr lang="en-US" sz="2200" i="1" dirty="0"/>
              <a:t>Do: Offer simple clear choices (gives some control to child)</a:t>
            </a:r>
          </a:p>
          <a:p>
            <a:pPr lvl="1"/>
            <a:r>
              <a:rPr lang="en-US" sz="2200" i="1" dirty="0"/>
              <a:t>Do: Be aware of your body and proximity to someone in distress</a:t>
            </a:r>
          </a:p>
          <a:p>
            <a:pPr lvl="1"/>
            <a:r>
              <a:rPr lang="en-US" sz="2200" i="1" dirty="0"/>
              <a:t>Don’t: Try do to much reasoning/problem solving with child</a:t>
            </a:r>
          </a:p>
          <a:p>
            <a:pPr lvl="1"/>
            <a:r>
              <a:rPr lang="en-US" sz="2200" i="1" dirty="0"/>
              <a:t>Don’t: Threaten (do not threaten punishment/to call police/not see parent)</a:t>
            </a:r>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045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268"/>
            <a:ext cx="10515600" cy="1049420"/>
          </a:xfrm>
        </p:spPr>
        <p:txBody>
          <a:bodyPr/>
          <a:lstStyle/>
          <a:p>
            <a:pPr algn="ctr"/>
            <a:r>
              <a:rPr lang="en-US" dirty="0">
                <a:solidFill>
                  <a:schemeClr val="accent2"/>
                </a:solidFill>
              </a:rPr>
              <a:t>Organizational Application: </a:t>
            </a:r>
            <a:r>
              <a:rPr lang="en-US" dirty="0"/>
              <a:t>Safety</a:t>
            </a:r>
          </a:p>
        </p:txBody>
      </p:sp>
      <p:sp>
        <p:nvSpPr>
          <p:cNvPr id="3" name="Content Placeholder 2"/>
          <p:cNvSpPr>
            <a:spLocks noGrp="1"/>
          </p:cNvSpPr>
          <p:nvPr>
            <p:ph idx="1"/>
          </p:nvPr>
        </p:nvSpPr>
        <p:spPr>
          <a:xfrm>
            <a:off x="1681316" y="1690688"/>
            <a:ext cx="10099006" cy="4674486"/>
          </a:xfrm>
        </p:spPr>
        <p:txBody>
          <a:bodyPr>
            <a:normAutofit/>
          </a:bodyPr>
          <a:lstStyle/>
          <a:p>
            <a:pPr marL="0" indent="0">
              <a:buNone/>
            </a:pPr>
            <a:endParaRPr lang="en-US" sz="1600" dirty="0"/>
          </a:p>
          <a:p>
            <a:pPr>
              <a:buFont typeface="Arial" panose="020B0604020202020204" pitchFamily="34" charset="0"/>
              <a:buChar char="•"/>
            </a:pPr>
            <a:r>
              <a:rPr lang="en-US" sz="2400" dirty="0"/>
              <a:t>Create structures and routines to build emotional safety within teams and between staff and supervisors</a:t>
            </a:r>
          </a:p>
          <a:p>
            <a:pPr>
              <a:buFont typeface="Arial" panose="020B0604020202020204" pitchFamily="34" charset="0"/>
              <a:buChar char="•"/>
            </a:pPr>
            <a:endParaRPr lang="en-US" sz="2400" dirty="0"/>
          </a:p>
          <a:p>
            <a:pPr>
              <a:buFont typeface="Arial" panose="020B0604020202020204" pitchFamily="34" charset="0"/>
              <a:buChar char="•"/>
            </a:pPr>
            <a:r>
              <a:rPr lang="en-US" sz="2400" dirty="0"/>
              <a:t>Example: During the COVID-19 pandemic, create:</a:t>
            </a:r>
          </a:p>
          <a:p>
            <a:pPr>
              <a:buFont typeface="Arial" panose="020B0604020202020204" pitchFamily="34" charset="0"/>
              <a:buChar char="•"/>
            </a:pPr>
            <a:endParaRPr lang="en-US" sz="2400" dirty="0"/>
          </a:p>
          <a:p>
            <a:pPr lvl="1">
              <a:buFont typeface="Arial" panose="020B0604020202020204" pitchFamily="34" charset="0"/>
              <a:buChar char="•"/>
            </a:pPr>
            <a:r>
              <a:rPr lang="en-US" dirty="0"/>
              <a:t>Systems around supporting physical safety/limiting exposure</a:t>
            </a:r>
          </a:p>
          <a:p>
            <a:pPr lvl="1">
              <a:buFont typeface="Arial" panose="020B0604020202020204" pitchFamily="34" charset="0"/>
              <a:buChar char="•"/>
            </a:pPr>
            <a:r>
              <a:rPr lang="en-US" dirty="0"/>
              <a:t>Regular times for staff to check in with each other and process feelings and experiences</a:t>
            </a:r>
          </a:p>
          <a:p>
            <a:pPr lvl="1">
              <a:buFont typeface="Arial" panose="020B0604020202020204" pitchFamily="34" charset="0"/>
              <a:buChar char="•"/>
            </a:pPr>
            <a:r>
              <a:rPr lang="en-US" dirty="0"/>
              <a:t>Hold space for a range of emotional reactions and needs</a:t>
            </a:r>
          </a:p>
          <a:p>
            <a:pPr marL="128016" lvl="1" indent="0">
              <a:buNone/>
            </a:pPr>
            <a:endParaRPr lang="en-US" dirty="0">
              <a:solidFill>
                <a:srgbClr val="FF0000"/>
              </a:solidFill>
            </a:endParaRPr>
          </a:p>
          <a:p>
            <a:pPr marL="128016" lvl="1" indent="0">
              <a:buNone/>
            </a:pPr>
            <a:endParaRPr lang="en-US" sz="1200" dirty="0"/>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729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1836"/>
            <a:ext cx="10515600" cy="958852"/>
          </a:xfrm>
        </p:spPr>
        <p:txBody>
          <a:bodyPr/>
          <a:lstStyle/>
          <a:p>
            <a:pPr algn="ctr"/>
            <a:r>
              <a:rPr lang="en-US" dirty="0"/>
              <a:t>Strengths-Focused</a:t>
            </a:r>
          </a:p>
        </p:txBody>
      </p:sp>
      <p:sp>
        <p:nvSpPr>
          <p:cNvPr id="3" name="Content Placeholder 2"/>
          <p:cNvSpPr>
            <a:spLocks noGrp="1"/>
          </p:cNvSpPr>
          <p:nvPr>
            <p:ph idx="1"/>
          </p:nvPr>
        </p:nvSpPr>
        <p:spPr>
          <a:xfrm>
            <a:off x="3110947" y="1918482"/>
            <a:ext cx="7873727" cy="4223901"/>
          </a:xfrm>
        </p:spPr>
        <p:txBody>
          <a:bodyPr/>
          <a:lstStyle/>
          <a:p>
            <a:r>
              <a:rPr lang="en-US" sz="2400" dirty="0"/>
              <a:t>Identify Strengths </a:t>
            </a:r>
          </a:p>
          <a:p>
            <a:pPr lvl="1"/>
            <a:r>
              <a:rPr lang="en-US" dirty="0"/>
              <a:t>Personal attributes/skills</a:t>
            </a:r>
          </a:p>
          <a:p>
            <a:pPr lvl="1"/>
            <a:r>
              <a:rPr lang="en-US" dirty="0"/>
              <a:t>Experiences &amp; knowledge</a:t>
            </a:r>
          </a:p>
          <a:p>
            <a:pPr lvl="1"/>
            <a:r>
              <a:rPr lang="en-US" dirty="0"/>
              <a:t>Social/community resources</a:t>
            </a:r>
          </a:p>
          <a:p>
            <a:pPr lvl="1"/>
            <a:r>
              <a:rPr lang="en-US" dirty="0"/>
              <a:t>Cultural/spiritual rituals &amp; activities</a:t>
            </a:r>
          </a:p>
          <a:p>
            <a:pPr marL="457200" lvl="1" indent="0">
              <a:buNone/>
            </a:pPr>
            <a:endParaRPr lang="en-US" dirty="0"/>
          </a:p>
          <a:p>
            <a:r>
              <a:rPr lang="en-US" sz="2400" dirty="0"/>
              <a:t>Develop related coping skills</a:t>
            </a:r>
          </a:p>
          <a:p>
            <a:r>
              <a:rPr lang="en-US" sz="2400" dirty="0"/>
              <a:t>Further develop identity</a:t>
            </a:r>
          </a:p>
          <a:p>
            <a:r>
              <a:rPr lang="en-US" sz="2400" dirty="0"/>
              <a:t>“What is right with you?” (Ginwright, 2018)</a:t>
            </a:r>
          </a:p>
          <a:p>
            <a:endParaRPr lang="en-US"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28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young boy sitting at a table&#10;&#10;Description generated with high confidence">
            <a:extLst>
              <a:ext uri="{FF2B5EF4-FFF2-40B4-BE49-F238E27FC236}">
                <a16:creationId xmlns:a16="http://schemas.microsoft.com/office/drawing/2014/main" id="{90A3BE24-5DA0-45A6-A7E3-67F0F92F36BE}"/>
              </a:ext>
            </a:extLst>
          </p:cNvPr>
          <p:cNvPicPr>
            <a:picLocks noChangeAspect="1"/>
          </p:cNvPicPr>
          <p:nvPr/>
        </p:nvPicPr>
        <p:blipFill rotWithShape="1">
          <a:blip r:embed="rId3">
            <a:alphaModFix amt="35000"/>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7357"/>
          <a:stretch/>
        </p:blipFill>
        <p:spPr>
          <a:xfrm>
            <a:off x="1740310" y="175309"/>
            <a:ext cx="8691716" cy="6520432"/>
          </a:xfrm>
          <a:prstGeom prst="rect">
            <a:avLst/>
          </a:prstGeom>
        </p:spPr>
      </p:pic>
      <p:sp>
        <p:nvSpPr>
          <p:cNvPr id="3" name="Title 2"/>
          <p:cNvSpPr>
            <a:spLocks noGrp="1"/>
          </p:cNvSpPr>
          <p:nvPr>
            <p:ph type="title"/>
          </p:nvPr>
        </p:nvSpPr>
        <p:spPr>
          <a:xfrm>
            <a:off x="2006600" y="643467"/>
            <a:ext cx="2763328" cy="5571066"/>
          </a:xfrm>
        </p:spPr>
        <p:txBody>
          <a:bodyPr>
            <a:normAutofit/>
          </a:bodyPr>
          <a:lstStyle/>
          <a:p>
            <a:pPr algn="ctr"/>
            <a:br>
              <a:rPr lang="en-US" dirty="0">
                <a:solidFill>
                  <a:srgbClr val="FF0000"/>
                </a:solidFill>
              </a:rPr>
            </a:br>
            <a:r>
              <a:rPr lang="en-US" dirty="0"/>
              <a:t>The Chicago Child Trauma Center</a:t>
            </a:r>
            <a:br>
              <a:rPr lang="en-US" dirty="0"/>
            </a:br>
            <a:r>
              <a:rPr lang="en-US" dirty="0"/>
              <a:t>(CCTC)</a:t>
            </a:r>
          </a:p>
        </p:txBody>
      </p:sp>
      <p:sp>
        <p:nvSpPr>
          <p:cNvPr id="2" name="Content Placeholder 1"/>
          <p:cNvSpPr>
            <a:spLocks noGrp="1"/>
          </p:cNvSpPr>
          <p:nvPr>
            <p:ph idx="1"/>
          </p:nvPr>
        </p:nvSpPr>
        <p:spPr>
          <a:xfrm>
            <a:off x="5252528" y="422786"/>
            <a:ext cx="4930584" cy="6046839"/>
          </a:xfrm>
        </p:spPr>
        <p:txBody>
          <a:bodyPr anchor="ctr">
            <a:noAutofit/>
          </a:bodyPr>
          <a:lstStyle/>
          <a:p>
            <a:r>
              <a:rPr lang="en-US" sz="2400" dirty="0">
                <a:solidFill>
                  <a:schemeClr val="tx1"/>
                </a:solidFill>
              </a:rPr>
              <a:t>The CCTC is a community treatment site of the National Child Traumatic Stress Network</a:t>
            </a:r>
          </a:p>
          <a:p>
            <a:r>
              <a:rPr lang="en-US" sz="2400" dirty="0">
                <a:solidFill>
                  <a:schemeClr val="tx1"/>
                </a:solidFill>
              </a:rPr>
              <a:t>Located in one of the most racially and economically segregated areas in the United States</a:t>
            </a:r>
          </a:p>
          <a:p>
            <a:r>
              <a:rPr lang="en-US" sz="2400" dirty="0">
                <a:solidFill>
                  <a:schemeClr val="tx1"/>
                </a:solidFill>
              </a:rPr>
              <a:t>Primary mission: </a:t>
            </a:r>
          </a:p>
          <a:p>
            <a:pPr lvl="1"/>
            <a:r>
              <a:rPr lang="en-US" sz="2000" dirty="0">
                <a:solidFill>
                  <a:schemeClr val="tx1"/>
                </a:solidFill>
              </a:rPr>
              <a:t>Ensure that expert trauma-focused psychological services are available to children on Chicago's south side and south suburban Cook County where their risk of exposure to traumatic stress is great.</a:t>
            </a:r>
          </a:p>
          <a:p>
            <a:r>
              <a:rPr lang="en-US" sz="2400" dirty="0" err="1">
                <a:solidFill>
                  <a:schemeClr val="tx1"/>
                </a:solidFill>
              </a:rPr>
              <a:t>Aprox</a:t>
            </a:r>
            <a:r>
              <a:rPr lang="en-US" sz="2400" dirty="0">
                <a:solidFill>
                  <a:schemeClr val="tx1"/>
                </a:solidFill>
              </a:rPr>
              <a:t>. 80% of the population that we serve at the CCTC identifies as Black or African American and 13% as </a:t>
            </a:r>
            <a:r>
              <a:rPr lang="en-US" sz="2400" dirty="0" err="1">
                <a:solidFill>
                  <a:schemeClr val="tx1"/>
                </a:solidFill>
              </a:rPr>
              <a:t>Latinx</a:t>
            </a:r>
            <a:r>
              <a:rPr lang="en-US" sz="2400" dirty="0">
                <a:solidFill>
                  <a:schemeClr val="tx1"/>
                </a:solidFill>
              </a:rPr>
              <a:t>  </a:t>
            </a:r>
          </a:p>
        </p:txBody>
      </p:sp>
      <p:pic>
        <p:nvPicPr>
          <p:cNvPr id="6" name="Picture 5" descr="A close up of a sign&#10;&#10;Description generated with very high confidence">
            <a:extLst>
              <a:ext uri="{FF2B5EF4-FFF2-40B4-BE49-F238E27FC236}">
                <a16:creationId xmlns:a16="http://schemas.microsoft.com/office/drawing/2014/main" id="{605625AE-4D80-4C0D-BED9-90785B493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0181" y="140895"/>
            <a:ext cx="1548450" cy="43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821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4395"/>
            <a:ext cx="10515600" cy="966293"/>
          </a:xfrm>
        </p:spPr>
        <p:txBody>
          <a:bodyPr>
            <a:normAutofit fontScale="90000"/>
          </a:bodyPr>
          <a:lstStyle/>
          <a:p>
            <a:pPr algn="ctr"/>
            <a:r>
              <a:rPr lang="en-US" dirty="0">
                <a:solidFill>
                  <a:schemeClr val="accent3"/>
                </a:solidFill>
              </a:rPr>
              <a:t>Participant Application: </a:t>
            </a:r>
            <a:br>
              <a:rPr lang="en-US" dirty="0">
                <a:solidFill>
                  <a:schemeClr val="accent3"/>
                </a:solidFill>
              </a:rPr>
            </a:br>
            <a:r>
              <a:rPr lang="en-US" dirty="0"/>
              <a:t>Strengths-Focused</a:t>
            </a:r>
          </a:p>
        </p:txBody>
      </p:sp>
      <p:sp>
        <p:nvSpPr>
          <p:cNvPr id="3" name="Content Placeholder 2"/>
          <p:cNvSpPr>
            <a:spLocks noGrp="1"/>
          </p:cNvSpPr>
          <p:nvPr>
            <p:ph idx="1"/>
          </p:nvPr>
        </p:nvSpPr>
        <p:spPr/>
        <p:txBody>
          <a:bodyPr>
            <a:normAutofit lnSpcReduction="10000"/>
          </a:bodyPr>
          <a:lstStyle/>
          <a:p>
            <a:pPr marL="0" indent="0">
              <a:buNone/>
            </a:pPr>
            <a:r>
              <a:rPr lang="en-US" i="1" dirty="0"/>
              <a:t>“Manny”  </a:t>
            </a:r>
          </a:p>
          <a:p>
            <a:endParaRPr lang="en-US" dirty="0"/>
          </a:p>
          <a:p>
            <a:pPr>
              <a:buFont typeface="Arial" panose="020B0604020202020204" pitchFamily="34" charset="0"/>
              <a:buChar char="•"/>
            </a:pPr>
            <a:r>
              <a:rPr lang="en-US" dirty="0"/>
              <a:t> At the end of the film, we see Manny bonding with his son and his girlfriend, demonstrating his strength as a loving parent who cares for his family and child</a:t>
            </a:r>
          </a:p>
          <a:p>
            <a:pPr>
              <a:buFont typeface="Arial" panose="020B0604020202020204" pitchFamily="34" charset="0"/>
              <a:buChar char="•"/>
            </a:pPr>
            <a:endParaRPr lang="en-US" dirty="0"/>
          </a:p>
          <a:p>
            <a:pPr>
              <a:buFont typeface="Arial" panose="020B0604020202020204" pitchFamily="34" charset="0"/>
              <a:buChar char="•"/>
            </a:pPr>
            <a:r>
              <a:rPr lang="en-US" dirty="0"/>
              <a:t>Open and courageous with the therapist – expressing his desire to better understand and change behaviors that have led to negative situations.</a:t>
            </a:r>
          </a:p>
          <a:p>
            <a:endParaRPr lang="en-US" dirty="0"/>
          </a:p>
          <a:p>
            <a:endParaRPr lang="en-US"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570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685" y="731836"/>
            <a:ext cx="9643753" cy="868362"/>
          </a:xfrm>
        </p:spPr>
        <p:txBody>
          <a:bodyPr/>
          <a:lstStyle/>
          <a:p>
            <a:pPr algn="ctr"/>
            <a:r>
              <a:rPr lang="en-US" dirty="0"/>
              <a:t>Strengths-Focused</a:t>
            </a:r>
          </a:p>
        </p:txBody>
      </p:sp>
      <p:sp>
        <p:nvSpPr>
          <p:cNvPr id="3" name="Content Placeholder 2"/>
          <p:cNvSpPr>
            <a:spLocks noGrp="1"/>
          </p:cNvSpPr>
          <p:nvPr>
            <p:ph idx="1"/>
          </p:nvPr>
        </p:nvSpPr>
        <p:spPr>
          <a:xfrm>
            <a:off x="1665562" y="1827991"/>
            <a:ext cx="10174137" cy="4798439"/>
          </a:xfrm>
        </p:spPr>
        <p:txBody>
          <a:bodyPr>
            <a:normAutofit fontScale="77500" lnSpcReduction="20000"/>
          </a:bodyPr>
          <a:lstStyle/>
          <a:p>
            <a:pPr marL="225425" indent="-225425">
              <a:buFont typeface="Wingdings" charset="2"/>
              <a:buChar char="§"/>
            </a:pPr>
            <a:r>
              <a:rPr lang="en-US" dirty="0"/>
              <a:t>Create and support opportunities for </a:t>
            </a:r>
            <a:r>
              <a:rPr lang="en-US" b="1" dirty="0"/>
              <a:t>agency </a:t>
            </a:r>
          </a:p>
          <a:p>
            <a:pPr marL="225425" indent="-225425">
              <a:buFont typeface="Wingdings" charset="2"/>
              <a:buChar char="§"/>
            </a:pPr>
            <a:r>
              <a:rPr lang="en-US" b="1" dirty="0"/>
              <a:t>Critical consciousness </a:t>
            </a:r>
            <a:r>
              <a:rPr lang="en-US" dirty="0"/>
              <a:t>– locating trauma in the conditions and systems that created it (instead of within the self).</a:t>
            </a:r>
          </a:p>
          <a:p>
            <a:pPr marL="225425" indent="-225425">
              <a:buFont typeface="Wingdings" charset="2"/>
              <a:buChar char="§"/>
            </a:pPr>
            <a:r>
              <a:rPr lang="en-US" dirty="0"/>
              <a:t>Facilitating opportunities for civic engagement and activism, if this fits for the family</a:t>
            </a:r>
          </a:p>
          <a:p>
            <a:pPr marL="225425" indent="-225425">
              <a:buFont typeface="Wingdings" charset="2"/>
              <a:buChar char="§"/>
            </a:pPr>
            <a:r>
              <a:rPr lang="en-US" dirty="0"/>
              <a:t>With an eye on balancing self-care for the child/family – not responsible for changing systems that are oppressing them</a:t>
            </a:r>
          </a:p>
          <a:p>
            <a:pPr marL="225425" indent="-225425">
              <a:buFont typeface="Wingdings" charset="2"/>
              <a:buChar char="§"/>
            </a:pPr>
            <a:endParaRPr lang="en-US" dirty="0"/>
          </a:p>
          <a:p>
            <a:pPr marL="225425" indent="-225425">
              <a:buFont typeface="Wingdings" charset="2"/>
              <a:buChar char="§"/>
            </a:pPr>
            <a:r>
              <a:rPr lang="en-US" dirty="0"/>
              <a:t>Example: </a:t>
            </a:r>
            <a:r>
              <a:rPr lang="en-US" i="1" dirty="0"/>
              <a:t>A 17-year-old girl with a history of chronic sexual abuse begins to use her personal essays in English class as a way to process her experiences of trauma.  After assuring that she is safe and is engaged in appropriate treatment, her teacher provides opportunities for her to engage in activism related to gender inequality and sexual violence (as the student has been asking about how to access these types of activities). She reports a greater sense of purpose and regains feelings of power and control.</a:t>
            </a:r>
          </a:p>
          <a:p>
            <a:endParaRPr lang="en-US" dirty="0"/>
          </a:p>
          <a:p>
            <a:endParaRPr lang="en-US" dirty="0"/>
          </a:p>
          <a:p>
            <a:endParaRPr lang="en-US"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16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5023"/>
            <a:ext cx="10515600" cy="835665"/>
          </a:xfrm>
        </p:spPr>
        <p:txBody>
          <a:bodyPr>
            <a:normAutofit fontScale="90000"/>
          </a:bodyPr>
          <a:lstStyle/>
          <a:p>
            <a:pPr algn="ctr"/>
            <a:r>
              <a:rPr lang="en-US" dirty="0">
                <a:solidFill>
                  <a:schemeClr val="accent2"/>
                </a:solidFill>
              </a:rPr>
              <a:t>Organizational Application: </a:t>
            </a:r>
            <a:br>
              <a:rPr lang="en-US" dirty="0">
                <a:solidFill>
                  <a:schemeClr val="accent3"/>
                </a:solidFill>
              </a:rPr>
            </a:br>
            <a:r>
              <a:rPr lang="en-US" dirty="0"/>
              <a:t>Strengths-Focused</a:t>
            </a:r>
          </a:p>
        </p:txBody>
      </p:sp>
      <p:sp>
        <p:nvSpPr>
          <p:cNvPr id="3" name="Content Placeholder 2"/>
          <p:cNvSpPr>
            <a:spLocks noGrp="1"/>
          </p:cNvSpPr>
          <p:nvPr>
            <p:ph idx="1"/>
          </p:nvPr>
        </p:nvSpPr>
        <p:spPr>
          <a:xfrm>
            <a:off x="1626918" y="2041669"/>
            <a:ext cx="9868395" cy="4267691"/>
          </a:xfrm>
        </p:spPr>
        <p:txBody>
          <a:bodyPr>
            <a:normAutofit fontScale="92500" lnSpcReduction="10000"/>
          </a:bodyPr>
          <a:lstStyle/>
          <a:p>
            <a:pPr>
              <a:buFont typeface="Arial" panose="020B0604020202020204" pitchFamily="34" charset="0"/>
              <a:buChar char="•"/>
            </a:pPr>
            <a:r>
              <a:rPr lang="en-US" dirty="0"/>
              <a:t>Develop routines to regularly recognize staff strengths</a:t>
            </a:r>
          </a:p>
          <a:p>
            <a:pPr marL="0" indent="0">
              <a:buNone/>
            </a:pPr>
            <a:endParaRPr lang="en-US" dirty="0"/>
          </a:p>
          <a:p>
            <a:pPr>
              <a:buFont typeface="Arial" panose="020B0604020202020204" pitchFamily="34" charset="0"/>
              <a:buChar char="•"/>
            </a:pPr>
            <a:r>
              <a:rPr lang="en-US" dirty="0"/>
              <a:t>Collaborate with staff to facilitate building on these strengths to further staff development</a:t>
            </a:r>
          </a:p>
          <a:p>
            <a:pPr marL="0" indent="0">
              <a:buNone/>
            </a:pPr>
            <a:endParaRPr lang="en-US" dirty="0"/>
          </a:p>
          <a:p>
            <a:pPr lvl="1">
              <a:buFont typeface="Arial" panose="020B0604020202020204" pitchFamily="34" charset="0"/>
              <a:buChar char="•"/>
            </a:pPr>
            <a:r>
              <a:rPr lang="en-US" sz="2800" dirty="0"/>
              <a:t>What are new opportunities or projects that will enhance a staff member’s strengths?</a:t>
            </a:r>
          </a:p>
          <a:p>
            <a:pPr lvl="1">
              <a:buFont typeface="Arial" panose="020B0604020202020204" pitchFamily="34" charset="0"/>
              <a:buChar char="•"/>
            </a:pPr>
            <a:endParaRPr lang="en-US" sz="2800" dirty="0"/>
          </a:p>
          <a:p>
            <a:pPr lvl="1">
              <a:buFont typeface="Arial" panose="020B0604020202020204" pitchFamily="34" charset="0"/>
              <a:buChar char="•"/>
            </a:pPr>
            <a:r>
              <a:rPr lang="en-US" sz="2800" dirty="0"/>
              <a:t>Create opportunities for staff to participate in activism related to your organization’s mission and the community being served</a:t>
            </a:r>
          </a:p>
          <a:p>
            <a:pPr marL="128016" lvl="1" indent="0">
              <a:buNone/>
            </a:pPr>
            <a:endParaRPr lang="en-US" sz="2800"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856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1836"/>
            <a:ext cx="10515600" cy="958852"/>
          </a:xfrm>
        </p:spPr>
        <p:txBody>
          <a:bodyPr/>
          <a:lstStyle/>
          <a:p>
            <a:pPr algn="ctr"/>
            <a:r>
              <a:rPr lang="en-US" dirty="0"/>
              <a:t>Empowerment &amp; Power Sharing</a:t>
            </a:r>
          </a:p>
        </p:txBody>
      </p:sp>
      <p:sp>
        <p:nvSpPr>
          <p:cNvPr id="3" name="Content Placeholder 2"/>
          <p:cNvSpPr>
            <a:spLocks noGrp="1"/>
          </p:cNvSpPr>
          <p:nvPr>
            <p:ph idx="1"/>
          </p:nvPr>
        </p:nvSpPr>
        <p:spPr>
          <a:xfrm>
            <a:off x="1111045" y="1690689"/>
            <a:ext cx="10097729" cy="4435476"/>
          </a:xfrm>
        </p:spPr>
        <p:txBody>
          <a:bodyPr>
            <a:normAutofit/>
          </a:bodyPr>
          <a:lstStyle/>
          <a:p>
            <a:pPr marL="0" indent="0">
              <a:buNone/>
            </a:pPr>
            <a:r>
              <a:rPr lang="en-US" dirty="0"/>
              <a:t>CENTER participant voices in direct service work</a:t>
            </a:r>
          </a:p>
          <a:p>
            <a:pPr marL="0" indent="0">
              <a:buNone/>
            </a:pPr>
            <a:r>
              <a:rPr lang="en-US" dirty="0"/>
              <a:t> </a:t>
            </a:r>
          </a:p>
          <a:p>
            <a:pPr marL="0" indent="0">
              <a:buNone/>
            </a:pPr>
            <a:r>
              <a:rPr lang="en-US" dirty="0"/>
              <a:t>Seek out input and listen</a:t>
            </a:r>
          </a:p>
          <a:p>
            <a:pPr marL="0" indent="0">
              <a:buNone/>
            </a:pPr>
            <a:endParaRPr lang="en-US" dirty="0"/>
          </a:p>
          <a:p>
            <a:pPr marL="0" indent="0">
              <a:buNone/>
            </a:pPr>
            <a:r>
              <a:rPr lang="en-US" dirty="0"/>
              <a:t>Be open to participant suggestions about what may work best </a:t>
            </a:r>
          </a:p>
          <a:p>
            <a:r>
              <a:rPr lang="en-US" dirty="0"/>
              <a:t>Collaborate and partner</a:t>
            </a:r>
          </a:p>
          <a:p>
            <a:pPr lvl="2"/>
            <a:r>
              <a:rPr lang="en-US" sz="2400" dirty="0"/>
              <a:t>Choices when possible</a:t>
            </a:r>
          </a:p>
          <a:p>
            <a:pPr lvl="2"/>
            <a:r>
              <a:rPr lang="en-US" sz="2400" dirty="0"/>
              <a:t>Goal setting</a:t>
            </a:r>
          </a:p>
          <a:p>
            <a:pPr lvl="2"/>
            <a:r>
              <a:rPr lang="en-US" sz="2400" dirty="0"/>
              <a:t>Decision-making</a:t>
            </a:r>
          </a:p>
          <a:p>
            <a:pPr marL="400050" lvl="1" indent="0">
              <a:buNone/>
            </a:pPr>
            <a:endParaRPr lang="en-US" dirty="0"/>
          </a:p>
          <a:p>
            <a:pPr marL="400050" lvl="1" indent="0">
              <a:buNone/>
            </a:pPr>
            <a:endParaRPr lang="en-US"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480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1836"/>
            <a:ext cx="10515600" cy="958852"/>
          </a:xfrm>
        </p:spPr>
        <p:txBody>
          <a:bodyPr>
            <a:normAutofit fontScale="90000"/>
          </a:bodyPr>
          <a:lstStyle/>
          <a:p>
            <a:pPr algn="ctr"/>
            <a:r>
              <a:rPr lang="en-US" dirty="0">
                <a:solidFill>
                  <a:schemeClr val="accent2"/>
                </a:solidFill>
              </a:rPr>
              <a:t>Organizational Application:</a:t>
            </a:r>
            <a:br>
              <a:rPr lang="en-US" dirty="0">
                <a:solidFill>
                  <a:schemeClr val="accent2"/>
                </a:solidFill>
              </a:rPr>
            </a:br>
            <a:r>
              <a:rPr lang="en-US" dirty="0">
                <a:solidFill>
                  <a:schemeClr val="accent2"/>
                </a:solidFill>
              </a:rPr>
              <a:t> </a:t>
            </a:r>
            <a:r>
              <a:rPr lang="en-US" dirty="0">
                <a:solidFill>
                  <a:schemeClr val="tx1"/>
                </a:solidFill>
              </a:rPr>
              <a:t>Empowerment &amp; Power Sharing</a:t>
            </a:r>
          </a:p>
        </p:txBody>
      </p:sp>
      <p:sp>
        <p:nvSpPr>
          <p:cNvPr id="3" name="Content Placeholder 2"/>
          <p:cNvSpPr>
            <a:spLocks noGrp="1"/>
          </p:cNvSpPr>
          <p:nvPr>
            <p:ph idx="1"/>
          </p:nvPr>
        </p:nvSpPr>
        <p:spPr>
          <a:xfrm>
            <a:off x="2133600" y="1752601"/>
            <a:ext cx="8077200" cy="4373563"/>
          </a:xfrm>
        </p:spPr>
        <p:txBody>
          <a:bodyPr>
            <a:normAutofit/>
          </a:bodyPr>
          <a:lstStyle/>
          <a:p>
            <a:pPr marL="400050" lvl="1" indent="0">
              <a:buNone/>
            </a:pPr>
            <a:endParaRPr lang="en-US" dirty="0"/>
          </a:p>
          <a:p>
            <a:pPr marL="400050" lvl="1" indent="0">
              <a:buNone/>
            </a:pPr>
            <a:endParaRPr lang="en-US"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2107166082"/>
              </p:ext>
            </p:extLst>
          </p:nvPr>
        </p:nvGraphicFramePr>
        <p:xfrm>
          <a:off x="1769805" y="1918482"/>
          <a:ext cx="9075175" cy="46298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6300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8774"/>
            <a:ext cx="10515600" cy="811914"/>
          </a:xfrm>
        </p:spPr>
        <p:txBody>
          <a:bodyPr>
            <a:normAutofit fontScale="90000"/>
          </a:bodyPr>
          <a:lstStyle/>
          <a:p>
            <a:pPr algn="ctr"/>
            <a:r>
              <a:rPr lang="en-US" dirty="0">
                <a:solidFill>
                  <a:schemeClr val="accent3"/>
                </a:solidFill>
              </a:rPr>
              <a:t>Participant Application:</a:t>
            </a:r>
            <a:br>
              <a:rPr lang="en-US" dirty="0"/>
            </a:br>
            <a:r>
              <a:rPr lang="en-US" dirty="0"/>
              <a:t>Empowerment &amp; Power Sharing</a:t>
            </a:r>
          </a:p>
        </p:txBody>
      </p:sp>
      <p:sp>
        <p:nvSpPr>
          <p:cNvPr id="3" name="Content Placeholder 2"/>
          <p:cNvSpPr>
            <a:spLocks noGrp="1"/>
          </p:cNvSpPr>
          <p:nvPr>
            <p:ph idx="1"/>
          </p:nvPr>
        </p:nvSpPr>
        <p:spPr>
          <a:xfrm>
            <a:off x="2292095" y="2209801"/>
            <a:ext cx="8631543" cy="3916363"/>
          </a:xfrm>
        </p:spPr>
        <p:txBody>
          <a:bodyPr>
            <a:normAutofit/>
          </a:bodyPr>
          <a:lstStyle/>
          <a:p>
            <a:r>
              <a:rPr lang="en-US" dirty="0"/>
              <a:t>Example:</a:t>
            </a:r>
          </a:p>
          <a:p>
            <a:r>
              <a:rPr lang="en-US" i="1" dirty="0"/>
              <a:t>A 5-year-old boy is hospitalized after a car accident in which his sister died. His mother is struggling to share the news about his sister’s death with him. She asks the child’s treatment team to please tell him about the death for her.</a:t>
            </a:r>
          </a:p>
          <a:p>
            <a:pPr marL="0" indent="0">
              <a:buNone/>
            </a:pPr>
            <a:r>
              <a:rPr lang="en-US" i="1" dirty="0"/>
              <a:t> </a:t>
            </a:r>
          </a:p>
          <a:p>
            <a:r>
              <a:rPr lang="en-US" i="1" dirty="0"/>
              <a:t>Ideas for how the team should respond?</a:t>
            </a:r>
          </a:p>
          <a:p>
            <a:endParaRPr lang="en-US" i="1" dirty="0"/>
          </a:p>
          <a:p>
            <a:pPr marL="0" indent="0">
              <a:buNone/>
            </a:pPr>
            <a:endParaRPr lang="en-US" i="1" dirty="0"/>
          </a:p>
          <a:p>
            <a:endParaRPr lang="en-US" dirty="0"/>
          </a:p>
          <a:p>
            <a:pPr marL="0" indent="0">
              <a:buNone/>
            </a:pPr>
            <a:endParaRPr lang="en-US"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120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033" y="628881"/>
            <a:ext cx="10515600" cy="835665"/>
          </a:xfrm>
        </p:spPr>
        <p:txBody>
          <a:bodyPr>
            <a:noAutofit/>
          </a:bodyPr>
          <a:lstStyle/>
          <a:p>
            <a:pPr algn="ctr"/>
            <a:r>
              <a:rPr lang="en-US" sz="3600" dirty="0">
                <a:solidFill>
                  <a:schemeClr val="accent2"/>
                </a:solidFill>
              </a:rPr>
              <a:t>Organizational Example: </a:t>
            </a:r>
            <a:br>
              <a:rPr lang="en-US" sz="3600" dirty="0">
                <a:solidFill>
                  <a:schemeClr val="accent2"/>
                </a:solidFill>
              </a:rPr>
            </a:br>
            <a:r>
              <a:rPr lang="en-US" sz="3600" dirty="0"/>
              <a:t>Empowerment &amp; Power Sharing</a:t>
            </a:r>
          </a:p>
        </p:txBody>
      </p:sp>
      <p:sp>
        <p:nvSpPr>
          <p:cNvPr id="3" name="Content Placeholder 2"/>
          <p:cNvSpPr>
            <a:spLocks noGrp="1"/>
          </p:cNvSpPr>
          <p:nvPr>
            <p:ph idx="1"/>
          </p:nvPr>
        </p:nvSpPr>
        <p:spPr>
          <a:xfrm>
            <a:off x="1612490" y="1464546"/>
            <a:ext cx="10284649" cy="5393453"/>
          </a:xfrm>
        </p:spPr>
        <p:txBody>
          <a:bodyPr>
            <a:normAutofit fontScale="92500" lnSpcReduction="10000"/>
          </a:bodyPr>
          <a:lstStyle/>
          <a:p>
            <a:pPr marL="0" indent="0">
              <a:buNone/>
            </a:pPr>
            <a:endParaRPr lang="en-US" dirty="0"/>
          </a:p>
          <a:p>
            <a:pPr marL="0" indent="0">
              <a:buNone/>
            </a:pPr>
            <a:r>
              <a:rPr lang="en-US" sz="2600" dirty="0"/>
              <a:t>Focus on breaking down power differentials between staff and clients and among staff with the organization</a:t>
            </a:r>
          </a:p>
          <a:p>
            <a:pPr lvl="0"/>
            <a:r>
              <a:rPr lang="en-US" sz="2600" dirty="0"/>
              <a:t>Sandra Bloom’s Sanctuary Model discusses commitments to make an organization more trauma informed:</a:t>
            </a:r>
          </a:p>
          <a:p>
            <a:pPr>
              <a:buFont typeface="Wingdings" panose="05000000000000000000" pitchFamily="2" charset="2"/>
              <a:buChar char="§"/>
            </a:pPr>
            <a:r>
              <a:rPr lang="en-US" sz="2600" b="1" dirty="0"/>
              <a:t>Commitment to Open Communication </a:t>
            </a:r>
            <a:r>
              <a:rPr lang="en-US" sz="2600" dirty="0"/>
              <a:t>- we can earn respect by actively listening to each other and considering other opinions</a:t>
            </a:r>
          </a:p>
          <a:p>
            <a:pPr lvl="0">
              <a:buFont typeface="Wingdings" panose="05000000000000000000" pitchFamily="2" charset="2"/>
              <a:buChar char="§"/>
            </a:pPr>
            <a:r>
              <a:rPr lang="en-US" sz="2600" b="1" dirty="0"/>
              <a:t>Commitment to Democracy </a:t>
            </a:r>
            <a:r>
              <a:rPr lang="en-US" sz="2600" dirty="0"/>
              <a:t>– thoughts and opinions of staff matter and there is a shared responsibility to solve problems. </a:t>
            </a:r>
          </a:p>
          <a:p>
            <a:pPr lvl="0">
              <a:buFont typeface="Wingdings" panose="05000000000000000000" pitchFamily="2" charset="2"/>
              <a:buChar char="§"/>
            </a:pPr>
            <a:r>
              <a:rPr lang="en-US" sz="2600" b="1" dirty="0"/>
              <a:t>Commitment to Social Learning </a:t>
            </a:r>
            <a:r>
              <a:rPr lang="en-US" sz="2600" dirty="0"/>
              <a:t>– we learning collectively from each other</a:t>
            </a:r>
          </a:p>
          <a:p>
            <a:pPr marL="0" indent="0">
              <a:buNone/>
            </a:pPr>
            <a:r>
              <a:rPr lang="en-US" sz="2600" i="1" dirty="0"/>
              <a:t>Example:  Consider - how are meetings run? Are there opportunities for feedback, transparent discussion of policy changes, a chance to add to the agenda?</a:t>
            </a:r>
          </a:p>
          <a:p>
            <a:endParaRPr lang="en-US" dirty="0">
              <a:solidFill>
                <a:srgbClr val="FF0000"/>
              </a:solidFill>
            </a:endParaRPr>
          </a:p>
        </p:txBody>
      </p:sp>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597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age result for culture"/>
          <p:cNvPicPr>
            <a:picLocks noChangeAspect="1" noChangeArrowheads="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r="33350"/>
          <a:stretch/>
        </p:blipFill>
        <p:spPr bwMode="auto">
          <a:xfrm>
            <a:off x="1524020" y="-1"/>
            <a:ext cx="914169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06600" y="643467"/>
            <a:ext cx="2886034" cy="5571066"/>
          </a:xfrm>
        </p:spPr>
        <p:txBody>
          <a:bodyPr>
            <a:normAutofit/>
          </a:bodyPr>
          <a:lstStyle/>
          <a:p>
            <a:r>
              <a:rPr lang="en-US" dirty="0"/>
              <a:t>Anti-Racism &amp; Cultural Humility</a:t>
            </a:r>
          </a:p>
        </p:txBody>
      </p:sp>
      <p:sp>
        <p:nvSpPr>
          <p:cNvPr id="3" name="Content Placeholder 2"/>
          <p:cNvSpPr>
            <a:spLocks noGrp="1"/>
          </p:cNvSpPr>
          <p:nvPr>
            <p:ph idx="1"/>
          </p:nvPr>
        </p:nvSpPr>
        <p:spPr>
          <a:xfrm>
            <a:off x="5252528" y="643467"/>
            <a:ext cx="4930584" cy="5571066"/>
          </a:xfrm>
        </p:spPr>
        <p:txBody>
          <a:bodyPr anchor="ctr">
            <a:normAutofit/>
          </a:bodyPr>
          <a:lstStyle/>
          <a:p>
            <a:r>
              <a:rPr lang="en-US" sz="2400" i="1" dirty="0">
                <a:solidFill>
                  <a:schemeClr val="tx1"/>
                </a:solidFill>
              </a:rPr>
              <a:t>"Beloved community is formed not by the eradication of difference but by its affirmation, by each of us claiming the identities and cultural legacies that shape who we are and how we live in the world."</a:t>
            </a:r>
          </a:p>
          <a:p>
            <a:pPr marL="0" indent="0" algn="r">
              <a:buNone/>
            </a:pPr>
            <a:r>
              <a:rPr lang="en-US" i="1" dirty="0">
                <a:solidFill>
                  <a:schemeClr val="tx1"/>
                </a:solidFill>
              </a:rPr>
              <a:t>bell hooks, 1995</a:t>
            </a:r>
          </a:p>
          <a:p>
            <a:endParaRPr lang="en-US" dirty="0">
              <a:solidFill>
                <a:schemeClr val="tx1"/>
              </a:solidFill>
            </a:endParaRPr>
          </a:p>
        </p:txBody>
      </p:sp>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84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1404" y="643467"/>
            <a:ext cx="2604756" cy="5571066"/>
          </a:xfrm>
        </p:spPr>
        <p:txBody>
          <a:bodyPr>
            <a:normAutofit/>
          </a:bodyPr>
          <a:lstStyle/>
          <a:p>
            <a:r>
              <a:rPr lang="en-US" dirty="0"/>
              <a:t>Cultural Humility</a:t>
            </a:r>
          </a:p>
        </p:txBody>
      </p:sp>
      <p:graphicFrame>
        <p:nvGraphicFramePr>
          <p:cNvPr id="5" name="Content Placeholder 2">
            <a:extLst>
              <a:ext uri="{FF2B5EF4-FFF2-40B4-BE49-F238E27FC236}">
                <a16:creationId xmlns:a16="http://schemas.microsoft.com/office/drawing/2014/main" id="{5171482F-CF9E-479D-878E-7C45272F7957}"/>
              </a:ext>
            </a:extLst>
          </p:cNvPr>
          <p:cNvGraphicFramePr>
            <a:graphicFrameLocks noGrp="1"/>
          </p:cNvGraphicFramePr>
          <p:nvPr>
            <p:ph idx="1"/>
            <p:extLst>
              <p:ext uri="{D42A27DB-BD31-4B8C-83A1-F6EECF244321}">
                <p14:modId xmlns:p14="http://schemas.microsoft.com/office/powerpoint/2010/main" val="739611745"/>
              </p:ext>
            </p:extLst>
          </p:nvPr>
        </p:nvGraphicFramePr>
        <p:xfrm>
          <a:off x="1582994" y="504043"/>
          <a:ext cx="6145161" cy="5552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716404" y="5937534"/>
            <a:ext cx="3810000" cy="553998"/>
          </a:xfrm>
          <a:prstGeom prst="rect">
            <a:avLst/>
          </a:prstGeom>
          <a:noFill/>
        </p:spPr>
        <p:txBody>
          <a:bodyPr wrap="square" rtlCol="0">
            <a:spAutoFit/>
          </a:bodyPr>
          <a:lstStyle/>
          <a:p>
            <a:pPr algn="r">
              <a:defRPr/>
            </a:pPr>
            <a:r>
              <a:rPr lang="en-US" sz="1500" i="1" dirty="0">
                <a:solidFill>
                  <a:prstClr val="black"/>
                </a:solidFill>
                <a:latin typeface="Tw Cen MT" panose="020B0602020104020603"/>
              </a:rPr>
              <a:t>-Tervalon &amp; Murray-Garcia, 1998; Kumagai &amp; Lypson, 2009</a:t>
            </a:r>
            <a:endParaRPr lang="en-US" sz="1500" dirty="0">
              <a:solidFill>
                <a:prstClr val="black"/>
              </a:solidFill>
              <a:latin typeface="Tw Cen MT" panose="020B0602020104020603"/>
            </a:endParaRPr>
          </a:p>
        </p:txBody>
      </p:sp>
      <p:pic>
        <p:nvPicPr>
          <p:cNvPr id="8" name="Picture 7"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80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2686"/>
            <a:ext cx="10515600" cy="1018002"/>
          </a:xfrm>
        </p:spPr>
        <p:txBody>
          <a:bodyPr/>
          <a:lstStyle/>
          <a:p>
            <a:pPr algn="ctr"/>
            <a:r>
              <a:rPr lang="en-US" dirty="0"/>
              <a:t>Cultural Humility</a:t>
            </a:r>
          </a:p>
        </p:txBody>
      </p:sp>
      <p:sp>
        <p:nvSpPr>
          <p:cNvPr id="3" name="Content Placeholder 2"/>
          <p:cNvSpPr>
            <a:spLocks noGrp="1"/>
          </p:cNvSpPr>
          <p:nvPr>
            <p:ph idx="1"/>
          </p:nvPr>
        </p:nvSpPr>
        <p:spPr>
          <a:xfrm>
            <a:off x="838199" y="1825625"/>
            <a:ext cx="10823369" cy="4100162"/>
          </a:xfrm>
        </p:spPr>
        <p:txBody>
          <a:bodyPr>
            <a:normAutofit lnSpcReduction="10000"/>
          </a:bodyPr>
          <a:lstStyle/>
          <a:p>
            <a:pPr marL="361950" lvl="1" indent="-233363">
              <a:buFont typeface="Wingdings" charset="2"/>
              <a:buChar char="§"/>
            </a:pPr>
            <a:r>
              <a:rPr lang="en-US" i="1" dirty="0"/>
              <a:t>Humility</a:t>
            </a:r>
            <a:r>
              <a:rPr lang="en-US" dirty="0"/>
              <a:t>: the more you learn about other cultures, the more you realize you do not know. </a:t>
            </a:r>
          </a:p>
          <a:p>
            <a:pPr marL="361950" lvl="1" indent="-233363">
              <a:buFont typeface="Wingdings" charset="2"/>
              <a:buChar char="§"/>
            </a:pPr>
            <a:endParaRPr lang="en-US" dirty="0"/>
          </a:p>
          <a:p>
            <a:pPr marL="361950" lvl="1" indent="-233363">
              <a:buFont typeface="Wingdings" charset="2"/>
              <a:buChar char="§"/>
            </a:pPr>
            <a:r>
              <a:rPr lang="en-US" dirty="0"/>
              <a:t>Explore strengths, challenges, advantages, &amp; privileges of belonging to certain groups – Don’t generalize</a:t>
            </a:r>
          </a:p>
          <a:p>
            <a:pPr marL="361950" lvl="1" indent="-233363">
              <a:buFont typeface="Wingdings" charset="2"/>
              <a:buChar char="§"/>
            </a:pPr>
            <a:endParaRPr lang="en-US" dirty="0"/>
          </a:p>
          <a:p>
            <a:pPr marL="361950" lvl="1" indent="-233363">
              <a:buFont typeface="Wingdings" charset="2"/>
              <a:buChar char="§"/>
            </a:pPr>
            <a:r>
              <a:rPr lang="en-US" dirty="0"/>
              <a:t>Work to break down power imbalances</a:t>
            </a:r>
          </a:p>
          <a:p>
            <a:pPr marL="361950" lvl="1" indent="-233363">
              <a:buFont typeface="Wingdings" charset="2"/>
              <a:buChar char="§"/>
            </a:pPr>
            <a:endParaRPr lang="en-US" dirty="0"/>
          </a:p>
          <a:p>
            <a:pPr marL="361950" lvl="1" indent="-233363">
              <a:buFont typeface="Wingdings" charset="2"/>
              <a:buChar char="§"/>
            </a:pPr>
            <a:r>
              <a:rPr lang="en-US" dirty="0"/>
              <a:t>Advocate for cultural humility within larger systems</a:t>
            </a:r>
          </a:p>
          <a:p>
            <a:pPr marL="457200" lvl="1" indent="0">
              <a:buNone/>
            </a:pPr>
            <a:endParaRPr lang="en-US" dirty="0"/>
          </a:p>
          <a:p>
            <a:pPr marL="457200" lvl="1" indent="0" algn="r">
              <a:buNone/>
            </a:pPr>
            <a:r>
              <a:rPr lang="en-US" sz="1600" i="1" dirty="0"/>
              <a:t>-Tervalon &amp; Murray-Garcia, 1998; Kumagai &amp; Lypson, 2009 </a:t>
            </a:r>
          </a:p>
          <a:p>
            <a:pPr lvl="1">
              <a:buFont typeface="Arial" charset="0"/>
              <a:buChar char="•"/>
            </a:pPr>
            <a:endParaRPr lang="en-US" dirty="0"/>
          </a:p>
        </p:txBody>
      </p:sp>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87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Goals</a:t>
            </a:r>
          </a:p>
        </p:txBody>
      </p:sp>
      <p:graphicFrame>
        <p:nvGraphicFramePr>
          <p:cNvPr id="4" name="Diagram 3"/>
          <p:cNvGraphicFramePr/>
          <p:nvPr/>
        </p:nvGraphicFramePr>
        <p:xfrm>
          <a:off x="3047999" y="1240971"/>
          <a:ext cx="7815944" cy="5127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269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334296" y="504042"/>
            <a:ext cx="11592232" cy="1172358"/>
          </a:xfrm>
        </p:spPr>
        <p:txBody>
          <a:bodyPr>
            <a:normAutofit/>
          </a:bodyPr>
          <a:lstStyle/>
          <a:p>
            <a:pPr lvl="0" algn="ctr"/>
            <a:r>
              <a:rPr lang="en-US" sz="2400" dirty="0"/>
              <a:t>“Being Anti-Racist is Central to Trauma-Informed Care: Principles of an Anti-Racist, Trauma-Informed Organization”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2891909"/>
              </p:ext>
            </p:extLst>
          </p:nvPr>
        </p:nvGraphicFramePr>
        <p:xfrm>
          <a:off x="1681315" y="1676401"/>
          <a:ext cx="9193161"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832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5DA486-0FAD-7E25-3FEF-BEF3992F1917}"/>
              </a:ext>
            </a:extLst>
          </p:cNvPr>
          <p:cNvSpPr>
            <a:spLocks noGrp="1"/>
          </p:cNvSpPr>
          <p:nvPr>
            <p:ph type="title"/>
          </p:nvPr>
        </p:nvSpPr>
        <p:spPr>
          <a:xfrm>
            <a:off x="838200" y="504042"/>
            <a:ext cx="10515600" cy="791358"/>
          </a:xfrm>
        </p:spPr>
        <p:txBody>
          <a:bodyPr>
            <a:normAutofit/>
          </a:bodyPr>
          <a:lstStyle/>
          <a:p>
            <a:pPr algn="ctr"/>
            <a:r>
              <a:rPr lang="en-US" sz="4000" dirty="0"/>
              <a:t>Intersectionality: </a:t>
            </a:r>
            <a:r>
              <a:rPr lang="en-US" sz="4000" dirty="0" err="1"/>
              <a:t>Kimberlé</a:t>
            </a:r>
            <a:r>
              <a:rPr lang="en-US" sz="4000" dirty="0"/>
              <a:t> Crenshaw</a:t>
            </a:r>
          </a:p>
        </p:txBody>
      </p:sp>
      <p:pic>
        <p:nvPicPr>
          <p:cNvPr id="4" name="7rsJcj6sbQw"/>
          <p:cNvPicPr>
            <a:picLocks noGrp="1" noRot="1" noChangeAspect="1"/>
          </p:cNvPicPr>
          <p:nvPr>
            <p:ph idx="1"/>
            <a:videoFile r:link="rId1"/>
          </p:nvPr>
        </p:nvPicPr>
        <p:blipFill>
          <a:blip r:embed="rId4"/>
          <a:stretch>
            <a:fillRect/>
          </a:stretch>
        </p:blipFill>
        <p:spPr>
          <a:xfrm>
            <a:off x="1750142" y="1295400"/>
            <a:ext cx="9438968" cy="5400368"/>
          </a:xfrm>
          <a:prstGeom prst="rect">
            <a:avLst/>
          </a:prstGeom>
        </p:spPr>
      </p:pic>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807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914400"/>
            <a:ext cx="8229600" cy="792162"/>
          </a:xfrm>
        </p:spPr>
        <p:txBody>
          <a:bodyPr/>
          <a:lstStyle/>
          <a:p>
            <a:r>
              <a:rPr lang="en-US" dirty="0"/>
              <a:t>Cultural Humility</a:t>
            </a:r>
          </a:p>
        </p:txBody>
      </p:sp>
      <p:sp>
        <p:nvSpPr>
          <p:cNvPr id="3" name="Content Placeholder 2"/>
          <p:cNvSpPr>
            <a:spLocks noGrp="1"/>
          </p:cNvSpPr>
          <p:nvPr>
            <p:ph idx="1"/>
          </p:nvPr>
        </p:nvSpPr>
        <p:spPr>
          <a:xfrm>
            <a:off x="1641987" y="1956619"/>
            <a:ext cx="8568813" cy="4367981"/>
          </a:xfrm>
        </p:spPr>
        <p:txBody>
          <a:bodyPr>
            <a:normAutofit fontScale="92500" lnSpcReduction="10000"/>
          </a:bodyPr>
          <a:lstStyle/>
          <a:p>
            <a:r>
              <a:rPr lang="en-US" dirty="0"/>
              <a:t>Example:</a:t>
            </a:r>
          </a:p>
          <a:p>
            <a:r>
              <a:rPr lang="en-US" i="1" dirty="0"/>
              <a:t>A well publicized act of racist violence has occurred. </a:t>
            </a:r>
          </a:p>
          <a:p>
            <a:pPr marL="0" indent="0">
              <a:buNone/>
            </a:pPr>
            <a:r>
              <a:rPr lang="en-US" i="1" dirty="0"/>
              <a:t>As a:</a:t>
            </a:r>
          </a:p>
          <a:p>
            <a:endParaRPr lang="en-US" i="1" dirty="0"/>
          </a:p>
          <a:p>
            <a:r>
              <a:rPr lang="en-US" b="1" dirty="0"/>
              <a:t>Supervisor/Leader:</a:t>
            </a:r>
            <a:r>
              <a:rPr lang="en-US" dirty="0"/>
              <a:t> How do you respond to this event with your team/staff? How does it affect the approach to work with participants?</a:t>
            </a:r>
          </a:p>
          <a:p>
            <a:endParaRPr lang="en-US" dirty="0"/>
          </a:p>
          <a:p>
            <a:r>
              <a:rPr lang="en-US" b="1" dirty="0"/>
              <a:t>Team member:</a:t>
            </a:r>
            <a:r>
              <a:rPr lang="en-US" dirty="0"/>
              <a:t> How do you wish your supervisor might respond to this event? How are you adjusting in terms of work with participants?</a:t>
            </a:r>
          </a:p>
        </p:txBody>
      </p:sp>
      <p:pic>
        <p:nvPicPr>
          <p:cNvPr id="7" name="Picture 6"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236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age result for culture"/>
          <p:cNvPicPr>
            <a:picLocks noChangeAspect="1" noChangeArrowheads="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r="33350"/>
          <a:stretch/>
        </p:blipFill>
        <p:spPr bwMode="auto">
          <a:xfrm>
            <a:off x="1524020" y="-1"/>
            <a:ext cx="914169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06600" y="643467"/>
            <a:ext cx="2763328" cy="5571066"/>
          </a:xfrm>
        </p:spPr>
        <p:txBody>
          <a:bodyPr>
            <a:normAutofit/>
          </a:bodyPr>
          <a:lstStyle/>
          <a:p>
            <a:pPr algn="r"/>
            <a:r>
              <a:rPr lang="en-US" dirty="0"/>
              <a:t>Cultural Humility</a:t>
            </a:r>
          </a:p>
        </p:txBody>
      </p:sp>
      <p:sp>
        <p:nvSpPr>
          <p:cNvPr id="3" name="Content Placeholder 2"/>
          <p:cNvSpPr>
            <a:spLocks noGrp="1"/>
          </p:cNvSpPr>
          <p:nvPr>
            <p:ph idx="1"/>
          </p:nvPr>
        </p:nvSpPr>
        <p:spPr>
          <a:xfrm>
            <a:off x="4955458" y="643467"/>
            <a:ext cx="5227654" cy="5953978"/>
          </a:xfrm>
        </p:spPr>
        <p:txBody>
          <a:bodyPr anchor="ctr">
            <a:normAutofit lnSpcReduction="10000"/>
          </a:bodyPr>
          <a:lstStyle/>
          <a:p>
            <a:pPr marL="0" indent="0">
              <a:buNone/>
            </a:pPr>
            <a:r>
              <a:rPr lang="en-US" dirty="0"/>
              <a:t>Supervisor/Leader:</a:t>
            </a:r>
          </a:p>
          <a:p>
            <a:pPr>
              <a:buFont typeface="Arial" panose="020B0604020202020204" pitchFamily="34" charset="0"/>
              <a:buChar char="•"/>
            </a:pPr>
            <a:endParaRPr lang="en-US" dirty="0"/>
          </a:p>
          <a:p>
            <a:pPr>
              <a:buFont typeface="Arial" panose="020B0604020202020204" pitchFamily="34" charset="0"/>
              <a:buChar char="•"/>
            </a:pPr>
            <a:r>
              <a:rPr lang="en-US" dirty="0"/>
              <a:t>Consider and reflect on your identity spaces and the relationship of these areas of privilege/oppression to the event. </a:t>
            </a:r>
          </a:p>
          <a:p>
            <a:pPr marL="0" indent="0">
              <a:buNone/>
            </a:pPr>
            <a:endParaRPr lang="en-US" dirty="0"/>
          </a:p>
          <a:p>
            <a:pPr>
              <a:buFont typeface="Arial" panose="020B0604020202020204" pitchFamily="34" charset="0"/>
              <a:buChar char="•"/>
            </a:pPr>
            <a:r>
              <a:rPr lang="en-US" dirty="0"/>
              <a:t>Seek consultation as needed</a:t>
            </a:r>
          </a:p>
          <a:p>
            <a:pPr marL="0" indent="0">
              <a:buNone/>
            </a:pPr>
            <a:endParaRPr lang="en-US" dirty="0"/>
          </a:p>
          <a:p>
            <a:pPr>
              <a:buFont typeface="Arial" panose="020B0604020202020204" pitchFamily="34" charset="0"/>
              <a:buChar char="•"/>
            </a:pPr>
            <a:r>
              <a:rPr lang="en-US" dirty="0"/>
              <a:t>Hold space for your team members to have different reactions and needs (no identity space is a monolith!)</a:t>
            </a:r>
          </a:p>
          <a:p>
            <a:pPr marL="0" indent="0">
              <a:buNone/>
            </a:pPr>
            <a:endParaRPr lang="en-US" dirty="0"/>
          </a:p>
          <a:p>
            <a:pPr marL="0" indent="0">
              <a:buNone/>
            </a:pPr>
            <a:endParaRPr lang="en-US" dirty="0"/>
          </a:p>
        </p:txBody>
      </p:sp>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701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Self-Reflection &amp; Regulation </a:t>
            </a:r>
          </a:p>
        </p:txBody>
      </p:sp>
      <p:sp>
        <p:nvSpPr>
          <p:cNvPr id="3" name="Content Placeholder 2"/>
          <p:cNvSpPr>
            <a:spLocks noGrp="1"/>
          </p:cNvSpPr>
          <p:nvPr>
            <p:ph idx="1"/>
          </p:nvPr>
        </p:nvSpPr>
        <p:spPr>
          <a:xfrm>
            <a:off x="1435510" y="2084439"/>
            <a:ext cx="8775290" cy="4041725"/>
          </a:xfrm>
        </p:spPr>
        <p:txBody>
          <a:bodyPr/>
          <a:lstStyle/>
          <a:p>
            <a:pPr>
              <a:buFont typeface="Wingdings" panose="05000000000000000000" pitchFamily="2" charset="2"/>
              <a:buChar char="§"/>
            </a:pPr>
            <a:r>
              <a:rPr lang="en-US" dirty="0"/>
              <a:t>Know yourself</a:t>
            </a:r>
          </a:p>
          <a:p>
            <a:pPr>
              <a:buFont typeface="Wingdings" panose="05000000000000000000" pitchFamily="2" charset="2"/>
              <a:buChar char="§"/>
            </a:pPr>
            <a:r>
              <a:rPr lang="en-US" dirty="0"/>
              <a:t>Know your narrative</a:t>
            </a:r>
          </a:p>
          <a:p>
            <a:pPr>
              <a:buFont typeface="Wingdings" panose="05000000000000000000" pitchFamily="2" charset="2"/>
              <a:buChar char="§"/>
            </a:pPr>
            <a:r>
              <a:rPr lang="en-US" dirty="0"/>
              <a:t>Understand your triggers</a:t>
            </a:r>
          </a:p>
          <a:p>
            <a:pPr>
              <a:buFont typeface="Wingdings" panose="05000000000000000000" pitchFamily="2" charset="2"/>
              <a:buChar char="§"/>
            </a:pPr>
            <a:r>
              <a:rPr lang="en-US" dirty="0"/>
              <a:t>Build regulation strategies</a:t>
            </a:r>
          </a:p>
          <a:p>
            <a:pPr marL="0" indent="0">
              <a:buNone/>
            </a:pPr>
            <a:endParaRPr lang="en-US" dirty="0"/>
          </a:p>
          <a:p>
            <a:pPr marL="0" indent="0">
              <a:buNone/>
            </a:pPr>
            <a:endParaRPr lang="en-US" dirty="0"/>
          </a:p>
          <a:p>
            <a:endParaRPr lang="en-US" dirty="0"/>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564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4042"/>
            <a:ext cx="10515600" cy="626668"/>
          </a:xfrm>
        </p:spPr>
        <p:txBody>
          <a:bodyPr>
            <a:normAutofit fontScale="90000"/>
          </a:bodyPr>
          <a:lstStyle/>
          <a:p>
            <a:pPr algn="ctr"/>
            <a:r>
              <a:rPr lang="en-US" altLang="en-US" dirty="0">
                <a:ea typeface="ＭＳ Ｐゴシック" panose="020B0600070205080204" pitchFamily="34" charset="-128"/>
              </a:rPr>
              <a:t>Stress in Direct Service Work</a:t>
            </a:r>
            <a:endParaRPr lang="en-US" dirty="0"/>
          </a:p>
        </p:txBody>
      </p:sp>
      <p:sp>
        <p:nvSpPr>
          <p:cNvPr id="3" name="Content Placeholder 2"/>
          <p:cNvSpPr>
            <a:spLocks noGrp="1"/>
          </p:cNvSpPr>
          <p:nvPr>
            <p:ph idx="1"/>
          </p:nvPr>
        </p:nvSpPr>
        <p:spPr>
          <a:xfrm>
            <a:off x="1435510" y="2084439"/>
            <a:ext cx="8775290" cy="4041725"/>
          </a:xfrm>
        </p:spPr>
        <p:txBody>
          <a:bodyPr/>
          <a:lstStyle/>
          <a:p>
            <a:pPr marL="0" indent="0">
              <a:buNone/>
            </a:pPr>
            <a:endParaRPr lang="en-US" dirty="0"/>
          </a:p>
          <a:p>
            <a:pPr marL="0" indent="0">
              <a:buNone/>
            </a:pPr>
            <a:endParaRPr lang="en-US" dirty="0"/>
          </a:p>
          <a:p>
            <a:endParaRPr lang="en-US" dirty="0"/>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77331732"/>
              </p:ext>
            </p:extLst>
          </p:nvPr>
        </p:nvGraphicFramePr>
        <p:xfrm>
          <a:off x="1907459" y="1258529"/>
          <a:ext cx="9035844" cy="5230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57306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4042"/>
            <a:ext cx="10515600" cy="626668"/>
          </a:xfrm>
        </p:spPr>
        <p:txBody>
          <a:bodyPr>
            <a:normAutofit fontScale="90000"/>
          </a:bodyPr>
          <a:lstStyle/>
          <a:p>
            <a:pPr algn="ctr"/>
            <a:r>
              <a:rPr lang="en-US" altLang="en-US" dirty="0">
                <a:ea typeface="ＭＳ Ｐゴシック" panose="020B0600070205080204" pitchFamily="34" charset="-128"/>
              </a:rPr>
              <a:t>Stress in Direct Service Work</a:t>
            </a:r>
            <a:endParaRPr lang="en-US" dirty="0"/>
          </a:p>
        </p:txBody>
      </p:sp>
      <p:sp>
        <p:nvSpPr>
          <p:cNvPr id="3" name="Content Placeholder 2"/>
          <p:cNvSpPr>
            <a:spLocks noGrp="1"/>
          </p:cNvSpPr>
          <p:nvPr>
            <p:ph idx="1"/>
          </p:nvPr>
        </p:nvSpPr>
        <p:spPr>
          <a:xfrm>
            <a:off x="1435510" y="2084439"/>
            <a:ext cx="8775290" cy="4041725"/>
          </a:xfrm>
        </p:spPr>
        <p:txBody>
          <a:bodyPr/>
          <a:lstStyle/>
          <a:p>
            <a:pPr marL="0" indent="0">
              <a:buNone/>
            </a:pPr>
            <a:endParaRPr lang="en-US" dirty="0"/>
          </a:p>
          <a:p>
            <a:pPr marL="0" indent="0">
              <a:buNone/>
            </a:pPr>
            <a:endParaRPr lang="en-US" dirty="0"/>
          </a:p>
          <a:p>
            <a:endParaRPr lang="en-US" dirty="0"/>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4072962997"/>
              </p:ext>
            </p:extLst>
          </p:nvPr>
        </p:nvGraphicFramePr>
        <p:xfrm>
          <a:off x="2389238" y="2005782"/>
          <a:ext cx="7570101" cy="3942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361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4042"/>
            <a:ext cx="10515600" cy="626668"/>
          </a:xfrm>
        </p:spPr>
        <p:txBody>
          <a:bodyPr>
            <a:normAutofit fontScale="90000"/>
          </a:bodyPr>
          <a:lstStyle/>
          <a:p>
            <a:pPr algn="ctr"/>
            <a:r>
              <a:rPr lang="en-US" altLang="en-US" dirty="0">
                <a:ea typeface="ＭＳ Ｐゴシック" panose="020B0600070205080204" pitchFamily="34" charset="-128"/>
              </a:rPr>
              <a:t>Stress in Direct Service Work</a:t>
            </a:r>
            <a:endParaRPr lang="en-US" dirty="0"/>
          </a:p>
        </p:txBody>
      </p:sp>
      <p:sp>
        <p:nvSpPr>
          <p:cNvPr id="3" name="Content Placeholder 2"/>
          <p:cNvSpPr>
            <a:spLocks noGrp="1"/>
          </p:cNvSpPr>
          <p:nvPr>
            <p:ph idx="1"/>
          </p:nvPr>
        </p:nvSpPr>
        <p:spPr>
          <a:xfrm>
            <a:off x="1435510" y="2084439"/>
            <a:ext cx="8775290" cy="4041725"/>
          </a:xfrm>
        </p:spPr>
        <p:txBody>
          <a:bodyPr/>
          <a:lstStyle/>
          <a:p>
            <a:pPr marL="0" indent="0">
              <a:buNone/>
            </a:pPr>
            <a:endParaRPr lang="en-US" dirty="0"/>
          </a:p>
          <a:p>
            <a:pPr marL="0" indent="0">
              <a:buNone/>
            </a:pPr>
            <a:endParaRPr lang="en-US" dirty="0"/>
          </a:p>
          <a:p>
            <a:endParaRPr lang="en-US" dirty="0"/>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1005071062"/>
              </p:ext>
            </p:extLst>
          </p:nvPr>
        </p:nvGraphicFramePr>
        <p:xfrm>
          <a:off x="2241755" y="2074606"/>
          <a:ext cx="8652387" cy="3982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3013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4042"/>
            <a:ext cx="10515600" cy="626668"/>
          </a:xfrm>
        </p:spPr>
        <p:txBody>
          <a:bodyPr>
            <a:normAutofit fontScale="90000"/>
          </a:bodyPr>
          <a:lstStyle/>
          <a:p>
            <a:pPr algn="ctr"/>
            <a:r>
              <a:rPr lang="en-US" altLang="en-US" dirty="0">
                <a:ea typeface="ＭＳ Ｐゴシック" panose="020B0600070205080204" pitchFamily="34" charset="-128"/>
              </a:rPr>
              <a:t>Stress in Direct Service Work</a:t>
            </a:r>
            <a:endParaRPr lang="en-US" dirty="0"/>
          </a:p>
        </p:txBody>
      </p:sp>
      <p:sp>
        <p:nvSpPr>
          <p:cNvPr id="3" name="Content Placeholder 2"/>
          <p:cNvSpPr>
            <a:spLocks noGrp="1"/>
          </p:cNvSpPr>
          <p:nvPr>
            <p:ph idx="1"/>
          </p:nvPr>
        </p:nvSpPr>
        <p:spPr>
          <a:xfrm>
            <a:off x="1435510" y="2084439"/>
            <a:ext cx="8775290" cy="4041725"/>
          </a:xfrm>
        </p:spPr>
        <p:txBody>
          <a:bodyPr/>
          <a:lstStyle/>
          <a:p>
            <a:pPr marL="0" indent="0">
              <a:buNone/>
            </a:pPr>
            <a:endParaRPr lang="en-US" dirty="0"/>
          </a:p>
          <a:p>
            <a:pPr marL="0" indent="0">
              <a:buNone/>
            </a:pPr>
            <a:endParaRPr lang="en-US" dirty="0"/>
          </a:p>
          <a:p>
            <a:endParaRPr lang="en-US" dirty="0"/>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1191765365"/>
              </p:ext>
            </p:extLst>
          </p:nvPr>
        </p:nvGraphicFramePr>
        <p:xfrm>
          <a:off x="1435511" y="1558552"/>
          <a:ext cx="10363200" cy="4753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9401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096" y="585216"/>
            <a:ext cx="3323844" cy="1499616"/>
          </a:xfrm>
        </p:spPr>
        <p:txBody>
          <a:bodyPr>
            <a:normAutofit fontScale="90000"/>
          </a:bodyPr>
          <a:lstStyle/>
          <a:p>
            <a:r>
              <a:rPr lang="en-US" dirty="0"/>
              <a:t>Trauma Stewardship</a:t>
            </a:r>
          </a:p>
        </p:txBody>
      </p:sp>
      <p:sp>
        <p:nvSpPr>
          <p:cNvPr id="5" name="Content Placeholder 4"/>
          <p:cNvSpPr>
            <a:spLocks noGrp="1"/>
          </p:cNvSpPr>
          <p:nvPr>
            <p:ph idx="1"/>
          </p:nvPr>
        </p:nvSpPr>
        <p:spPr>
          <a:xfrm>
            <a:off x="2292097" y="2286000"/>
            <a:ext cx="3322211" cy="3931920"/>
          </a:xfrm>
        </p:spPr>
        <p:txBody>
          <a:bodyPr>
            <a:normAutofit fontScale="92500" lnSpcReduction="10000"/>
          </a:bodyPr>
          <a:lstStyle/>
          <a:p>
            <a:r>
              <a:rPr lang="en-US" sz="1900" i="1" dirty="0"/>
              <a:t>“A daily practice through which individuals, organizations, and societies tend to the hardship, pain, or trauma experienced by humans, other living beings, or our planet itself. By developing the deep sense of awareness needed to care for ourselves while caring for others and the world around us, we can greatly enhance our  potential to work for change, ethically and with integrity, for generations to come. “</a:t>
            </a:r>
          </a:p>
          <a:p>
            <a:pPr algn="r"/>
            <a:r>
              <a:rPr lang="en-GB" sz="1500" i="1" dirty="0"/>
              <a:t>(van </a:t>
            </a:r>
            <a:r>
              <a:rPr lang="en-GB" sz="1500" i="1" dirty="0" err="1"/>
              <a:t>Dernoot</a:t>
            </a:r>
            <a:r>
              <a:rPr lang="en-GB" sz="1500" i="1" dirty="0"/>
              <a:t> </a:t>
            </a:r>
            <a:r>
              <a:rPr lang="en-GB" sz="1500" i="1" dirty="0" err="1"/>
              <a:t>Lipsky</a:t>
            </a:r>
            <a:r>
              <a:rPr lang="en-GB" sz="1500" i="1" dirty="0"/>
              <a:t> &amp; Burk, 2009)</a:t>
            </a:r>
          </a:p>
        </p:txBody>
      </p:sp>
      <p:pic>
        <p:nvPicPr>
          <p:cNvPr id="1026" name="Picture 2" descr="mage result for trauma steward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238" y="640080"/>
            <a:ext cx="3733464" cy="55778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15895" y="2286001"/>
            <a:ext cx="7010400" cy="461665"/>
          </a:xfrm>
          <a:prstGeom prst="rect">
            <a:avLst/>
          </a:prstGeom>
        </p:spPr>
        <p:txBody>
          <a:bodyPr wrap="square">
            <a:spAutoFit/>
          </a:bodyPr>
          <a:lstStyle/>
          <a:p>
            <a:pPr>
              <a:defRPr/>
            </a:pPr>
            <a:endParaRPr lang="en-US" sz="2400" dirty="0">
              <a:solidFill>
                <a:srgbClr val="335B74"/>
              </a:solidFill>
              <a:latin typeface="Tw Cen MT" panose="020B0602020104020603"/>
            </a:endParaRPr>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47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8D77-419E-4094-7484-D907ECE3E774}"/>
              </a:ext>
            </a:extLst>
          </p:cNvPr>
          <p:cNvSpPr>
            <a:spLocks noGrp="1"/>
          </p:cNvSpPr>
          <p:nvPr>
            <p:ph type="title"/>
          </p:nvPr>
        </p:nvSpPr>
        <p:spPr/>
        <p:txBody>
          <a:bodyPr>
            <a:normAutofit/>
          </a:bodyPr>
          <a:lstStyle/>
          <a:p>
            <a:r>
              <a:rPr lang="en-US" sz="3600" dirty="0">
                <a:solidFill>
                  <a:srgbClr val="000000"/>
                </a:solidFill>
              </a:rPr>
              <a:t>Manny</a:t>
            </a:r>
            <a:endParaRPr lang="en-US" sz="3600" dirty="0"/>
          </a:p>
        </p:txBody>
      </p:sp>
      <p:sp>
        <p:nvSpPr>
          <p:cNvPr id="4" name="Content Placeholder 3">
            <a:extLst>
              <a:ext uri="{FF2B5EF4-FFF2-40B4-BE49-F238E27FC236}">
                <a16:creationId xmlns:a16="http://schemas.microsoft.com/office/drawing/2014/main" id="{0BC0E046-4341-36A8-B65A-07210E8B3921}"/>
              </a:ext>
            </a:extLst>
          </p:cNvPr>
          <p:cNvSpPr>
            <a:spLocks noGrp="1"/>
          </p:cNvSpPr>
          <p:nvPr>
            <p:ph sz="half" idx="2"/>
          </p:nvPr>
        </p:nvSpPr>
        <p:spPr>
          <a:xfrm>
            <a:off x="715618" y="1530626"/>
            <a:ext cx="5281958" cy="4371410"/>
          </a:xfrm>
        </p:spPr>
        <p:txBody>
          <a:bodyPr>
            <a:normAutofit/>
          </a:bodyPr>
          <a:lstStyle/>
          <a:p>
            <a:pPr marL="0" indent="0">
              <a:buNone/>
            </a:pPr>
            <a:endParaRPr lang="en-US" dirty="0">
              <a:solidFill>
                <a:srgbClr val="000000"/>
              </a:solidFill>
            </a:endParaRPr>
          </a:p>
          <a:p>
            <a:pPr marL="0" indent="0">
              <a:buNone/>
            </a:pPr>
            <a:r>
              <a:rPr lang="en-US" dirty="0">
                <a:solidFill>
                  <a:srgbClr val="000000"/>
                </a:solidFill>
              </a:rPr>
              <a:t>Trauma exposures:</a:t>
            </a:r>
          </a:p>
          <a:p>
            <a:pPr marL="0" indent="0">
              <a:buNone/>
            </a:pPr>
            <a:endParaRPr lang="en-US" dirty="0">
              <a:solidFill>
                <a:srgbClr val="000000"/>
              </a:solidFill>
            </a:endParaRPr>
          </a:p>
          <a:p>
            <a:r>
              <a:rPr lang="en-US" dirty="0">
                <a:solidFill>
                  <a:srgbClr val="000000"/>
                </a:solidFill>
              </a:rPr>
              <a:t>DV exposure (implied chronic)</a:t>
            </a:r>
          </a:p>
          <a:p>
            <a:r>
              <a:rPr lang="en-US" dirty="0">
                <a:solidFill>
                  <a:srgbClr val="000000"/>
                </a:solidFill>
              </a:rPr>
              <a:t>Community violence exposure (including assault of sister)</a:t>
            </a:r>
          </a:p>
          <a:p>
            <a:r>
              <a:rPr lang="en-US" dirty="0">
                <a:solidFill>
                  <a:srgbClr val="000000"/>
                </a:solidFill>
              </a:rPr>
              <a:t>Potential physical abuse/emotional abuse</a:t>
            </a:r>
          </a:p>
          <a:p>
            <a:endParaRPr lang="en-US" dirty="0"/>
          </a:p>
        </p:txBody>
      </p:sp>
      <p:pic>
        <p:nvPicPr>
          <p:cNvPr id="1026" name="Picture 2" descr="Remembering Trauma: Connecting the Dots Between Complex Trauma and  Misdiagnosis in Youth – Fostering Families Today">
            <a:extLst>
              <a:ext uri="{FF2B5EF4-FFF2-40B4-BE49-F238E27FC236}">
                <a16:creationId xmlns:a16="http://schemas.microsoft.com/office/drawing/2014/main" id="{2874FE54-5929-039A-B020-EFD184691802}"/>
              </a:ext>
            </a:extLst>
          </p:cNvPr>
          <p:cNvPicPr>
            <a:picLocks noGrp="1" noChangeAspect="1" noChangeArrowheads="1"/>
          </p:cNvPicPr>
          <p:nvPr>
            <p:ph sz="quarter" idx="4"/>
          </p:nvPr>
        </p:nvPicPr>
        <p:blipFill>
          <a:blip r:embed="rId3">
            <a:extLst>
              <a:ext uri="{BEBA8EAE-BF5A-486C-A8C5-ECC9F3942E4B}">
                <a14:imgProps xmlns:a14="http://schemas.microsoft.com/office/drawing/2010/main">
                  <a14:imgLayer r:embed="rId4">
                    <a14:imgEffect>
                      <a14:brightnessContrast bright="32000"/>
                    </a14:imgEffect>
                  </a14:imgLayer>
                </a14:imgProps>
              </a:ext>
              <a:ext uri="{28A0092B-C50C-407E-A947-70E740481C1C}">
                <a14:useLocalDpi xmlns:a14="http://schemas.microsoft.com/office/drawing/2010/main" val="0"/>
              </a:ext>
            </a:extLst>
          </a:blip>
          <a:srcRect/>
          <a:stretch>
            <a:fillRect/>
          </a:stretch>
        </p:blipFill>
        <p:spPr bwMode="auto">
          <a:xfrm>
            <a:off x="6602682" y="235915"/>
            <a:ext cx="4767672" cy="3807716"/>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B97D0648-47B4-B37F-94E0-559D8F559763}"/>
              </a:ext>
            </a:extLst>
          </p:cNvPr>
          <p:cNvSpPr>
            <a:spLocks noGrp="1"/>
          </p:cNvSpPr>
          <p:nvPr>
            <p:ph type="sldNum" sz="quarter" idx="12"/>
          </p:nvPr>
        </p:nvSpPr>
        <p:spPr/>
        <p:txBody>
          <a:bodyPr/>
          <a:lstStyle/>
          <a:p>
            <a:fld id="{2AB94945-FCF1-014A-AF51-891552C232EB}" type="slidenum">
              <a:rPr lang="en-US" smtClean="0"/>
              <a:t>5</a:t>
            </a:fld>
            <a:endParaRPr lang="en-US"/>
          </a:p>
        </p:txBody>
      </p:sp>
      <p:pic>
        <p:nvPicPr>
          <p:cNvPr id="7" name="Picture 2">
            <a:extLst>
              <a:ext uri="{FF2B5EF4-FFF2-40B4-BE49-F238E27FC236}">
                <a16:creationId xmlns:a16="http://schemas.microsoft.com/office/drawing/2014/main" id="{D0E5DF38-585C-CA1A-28BD-F9F5D70B4B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8229" y="4647375"/>
            <a:ext cx="5156578"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116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551" y="373379"/>
            <a:ext cx="5423553" cy="6172201"/>
          </a:xfrm>
          <a:prstGeom prst="rect">
            <a:avLst/>
          </a:prstGeom>
        </p:spPr>
      </p:pic>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622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e result for sky"/>
          <p:cNvPicPr>
            <a:picLocks noChangeAspect="1" noChangeArrowheads="1"/>
          </p:cNvPicPr>
          <p:nvPr/>
        </p:nvPicPr>
        <p:blipFill rotWithShape="1">
          <a:blip r:embed="rId3">
            <a:extLst>
              <a:ext uri="{28A0092B-C50C-407E-A947-70E740481C1C}">
                <a14:useLocalDpi xmlns:a14="http://schemas.microsoft.com/office/drawing/2010/main" val="0"/>
              </a:ext>
            </a:extLst>
          </a:blip>
          <a:srcRect t="6358" r="19091" b="2734"/>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19" y="10"/>
            <a:ext cx="5532763" cy="6857990"/>
          </a:xfrm>
          <a:solidFill>
            <a:srgbClr val="F2F2F2">
              <a:alpha val="80000"/>
            </a:srgbClr>
          </a:solidFill>
        </p:spPr>
        <p:txBody>
          <a:bodyPr>
            <a:noAutofit/>
          </a:bodyPr>
          <a:lstStyle/>
          <a:p>
            <a:pPr marL="0" indent="0" algn="ctr">
              <a:buNone/>
            </a:pPr>
            <a:r>
              <a:rPr lang="en-US" b="1" i="1" dirty="0">
                <a:solidFill>
                  <a:srgbClr val="000000"/>
                </a:solidFill>
              </a:rPr>
              <a:t>North</a:t>
            </a:r>
          </a:p>
          <a:p>
            <a:pPr marL="0" indent="0" algn="ctr">
              <a:buNone/>
            </a:pPr>
            <a:endParaRPr lang="en-US" sz="1600" dirty="0">
              <a:solidFill>
                <a:srgbClr val="000000"/>
              </a:solidFill>
            </a:endParaRPr>
          </a:p>
          <a:p>
            <a:pPr marL="0" indent="0" algn="ctr">
              <a:buNone/>
            </a:pPr>
            <a:r>
              <a:rPr lang="en-US" sz="1600" dirty="0">
                <a:solidFill>
                  <a:srgbClr val="000000"/>
                </a:solidFill>
              </a:rPr>
              <a:t>“</a:t>
            </a:r>
            <a:r>
              <a:rPr lang="en-US" sz="1600" i="1" dirty="0">
                <a:solidFill>
                  <a:srgbClr val="000000"/>
                </a:solidFill>
              </a:rPr>
              <a:t>Just as all known forms of life depend on water, the quality of our livelihood depends on understanding our intention in regard to our work?“</a:t>
            </a:r>
            <a:endParaRPr lang="en-US" sz="1600" u="sng" dirty="0">
              <a:solidFill>
                <a:srgbClr val="000000"/>
              </a:solidFill>
            </a:endParaRPr>
          </a:p>
          <a:p>
            <a:pPr marL="0" indent="0">
              <a:buNone/>
            </a:pPr>
            <a:r>
              <a:rPr lang="en-US" sz="1800" u="sng" dirty="0">
                <a:solidFill>
                  <a:srgbClr val="000000"/>
                </a:solidFill>
              </a:rPr>
              <a:t>Reflection:</a:t>
            </a:r>
          </a:p>
          <a:p>
            <a:pPr marL="0" indent="0">
              <a:buNone/>
            </a:pPr>
            <a:r>
              <a:rPr lang="en-US" sz="1800" b="1" dirty="0">
                <a:solidFill>
                  <a:srgbClr val="000000"/>
                </a:solidFill>
              </a:rPr>
              <a:t>What motivates us to do what we do?</a:t>
            </a:r>
          </a:p>
          <a:p>
            <a:pPr marL="180975" indent="-180975">
              <a:buFont typeface="Wingdings" charset="2"/>
              <a:buChar char="§"/>
            </a:pPr>
            <a:r>
              <a:rPr lang="en-US" sz="1800" dirty="0">
                <a:solidFill>
                  <a:srgbClr val="000000"/>
                </a:solidFill>
              </a:rPr>
              <a:t>Before starting each work day ask yourself this</a:t>
            </a:r>
          </a:p>
          <a:p>
            <a:pPr marL="180975" indent="-180975">
              <a:buFont typeface="Wingdings" charset="2"/>
              <a:buChar char="§"/>
            </a:pPr>
            <a:r>
              <a:rPr lang="en-US" sz="1800" dirty="0">
                <a:solidFill>
                  <a:srgbClr val="000000"/>
                </a:solidFill>
              </a:rPr>
              <a:t>Find someone to consult with you trust who can listen to you and offer feedback. (Don’t work in isolation)</a:t>
            </a:r>
          </a:p>
          <a:p>
            <a:pPr marL="180975" indent="-180975">
              <a:buFont typeface="Wingdings" charset="2"/>
              <a:buChar char="§"/>
            </a:pPr>
            <a:r>
              <a:rPr lang="en-US" sz="1800" dirty="0">
                <a:solidFill>
                  <a:srgbClr val="000000"/>
                </a:solidFill>
              </a:rPr>
              <a:t>Write down why you do what you do.  Keep that intention somewhere you can read it from time to time.</a:t>
            </a:r>
          </a:p>
          <a:p>
            <a:pPr marL="0" indent="0">
              <a:buNone/>
            </a:pPr>
            <a:r>
              <a:rPr lang="en-US" sz="1800" b="1" dirty="0">
                <a:solidFill>
                  <a:srgbClr val="000000"/>
                </a:solidFill>
              </a:rPr>
              <a:t>Is this working for Me?</a:t>
            </a:r>
          </a:p>
          <a:p>
            <a:pPr marL="180975" indent="-180975">
              <a:buFont typeface="Wingdings" charset="2"/>
              <a:buChar char="§"/>
            </a:pPr>
            <a:r>
              <a:rPr lang="en-US" sz="1800" dirty="0">
                <a:solidFill>
                  <a:srgbClr val="000000"/>
                </a:solidFill>
              </a:rPr>
              <a:t>List 5 things that are working for you about your job</a:t>
            </a:r>
          </a:p>
          <a:p>
            <a:pPr marL="180975" indent="-180975">
              <a:buFont typeface="Wingdings" charset="2"/>
              <a:buChar char="§"/>
            </a:pPr>
            <a:r>
              <a:rPr lang="en-US" sz="1800" dirty="0">
                <a:solidFill>
                  <a:srgbClr val="000000"/>
                </a:solidFill>
              </a:rPr>
              <a:t>List 5 ways you can see your work benefitting yourself or those you serve</a:t>
            </a:r>
          </a:p>
          <a:p>
            <a:pPr marL="0" indent="0">
              <a:buNone/>
            </a:pPr>
            <a:endParaRPr lang="en-US" sz="1500" dirty="0">
              <a:solidFill>
                <a:srgbClr val="000000"/>
              </a:solidFill>
            </a:endParaRPr>
          </a:p>
          <a:p>
            <a:endParaRPr lang="en-US" sz="1500" dirty="0">
              <a:solidFill>
                <a:srgbClr val="000000"/>
              </a:solidFill>
            </a:endParaRPr>
          </a:p>
        </p:txBody>
      </p:sp>
      <p:pic>
        <p:nvPicPr>
          <p:cNvPr id="7" name="Picture 6"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9525"/>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023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88" t="9091" r="25830"/>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92096" y="304800"/>
            <a:ext cx="4550112" cy="1499616"/>
          </a:xfrm>
        </p:spPr>
        <p:txBody>
          <a:bodyPr>
            <a:normAutofit fontScale="90000"/>
          </a:bodyPr>
          <a:lstStyle/>
          <a:p>
            <a:br>
              <a:rPr lang="en-US" sz="3700" dirty="0">
                <a:solidFill>
                  <a:srgbClr val="000000"/>
                </a:solidFill>
              </a:rPr>
            </a:br>
            <a:r>
              <a:rPr lang="en-US" sz="3700" dirty="0">
                <a:solidFill>
                  <a:srgbClr val="000000"/>
                </a:solidFill>
              </a:rPr>
              <a:t>EAST</a:t>
            </a:r>
            <a:br>
              <a:rPr lang="en-US" sz="3700" i="1" dirty="0">
                <a:solidFill>
                  <a:srgbClr val="000000"/>
                </a:solidFill>
              </a:rPr>
            </a:br>
            <a:endParaRPr lang="en-US" sz="3700" i="1" dirty="0">
              <a:solidFill>
                <a:srgbClr val="000000"/>
              </a:solidFill>
            </a:endParaRPr>
          </a:p>
        </p:txBody>
      </p:sp>
      <p:sp>
        <p:nvSpPr>
          <p:cNvPr id="3" name="Content Placeholder 2"/>
          <p:cNvSpPr>
            <a:spLocks noGrp="1"/>
          </p:cNvSpPr>
          <p:nvPr>
            <p:ph idx="1"/>
          </p:nvPr>
        </p:nvSpPr>
        <p:spPr>
          <a:xfrm>
            <a:off x="1524021" y="10"/>
            <a:ext cx="5830936" cy="6857989"/>
          </a:xfrm>
          <a:solidFill>
            <a:srgbClr val="E7E6E6">
              <a:alpha val="80000"/>
            </a:srgbClr>
          </a:solidFill>
        </p:spPr>
        <p:txBody>
          <a:bodyPr>
            <a:noAutofit/>
          </a:bodyPr>
          <a:lstStyle/>
          <a:p>
            <a:pPr marL="0" indent="0">
              <a:buNone/>
            </a:pPr>
            <a:endParaRPr lang="en-US" sz="1700" i="1" dirty="0">
              <a:solidFill>
                <a:schemeClr val="tx1"/>
              </a:solidFill>
            </a:endParaRPr>
          </a:p>
          <a:p>
            <a:pPr marL="0" indent="0" algn="ctr">
              <a:buNone/>
            </a:pPr>
            <a:r>
              <a:rPr lang="en-US" sz="2400" b="1" i="1" dirty="0">
                <a:solidFill>
                  <a:schemeClr val="tx1"/>
                </a:solidFill>
              </a:rPr>
              <a:t>East</a:t>
            </a:r>
          </a:p>
          <a:p>
            <a:pPr marL="0" indent="0">
              <a:buNone/>
            </a:pPr>
            <a:r>
              <a:rPr lang="en-US" sz="1700" i="1" dirty="0">
                <a:solidFill>
                  <a:schemeClr val="tx1"/>
                </a:solidFill>
              </a:rPr>
              <a:t>“With fire we call upon new life and enlightenment.  In many cultures fire is the keeper of trust and originator of all energy”</a:t>
            </a:r>
            <a:endParaRPr lang="en-US" sz="1700" b="1" dirty="0">
              <a:solidFill>
                <a:schemeClr val="tx1"/>
              </a:solidFill>
            </a:endParaRPr>
          </a:p>
          <a:p>
            <a:pPr marL="0" indent="0">
              <a:buNone/>
            </a:pPr>
            <a:endParaRPr lang="en-US" sz="1700" u="sng" dirty="0">
              <a:solidFill>
                <a:schemeClr val="tx1"/>
              </a:solidFill>
            </a:endParaRPr>
          </a:p>
          <a:p>
            <a:pPr marL="0" indent="0">
              <a:buNone/>
            </a:pPr>
            <a:r>
              <a:rPr lang="en-US" sz="1700" u="sng" dirty="0">
                <a:solidFill>
                  <a:schemeClr val="tx1"/>
                </a:solidFill>
              </a:rPr>
              <a:t>Reflection:</a:t>
            </a:r>
          </a:p>
          <a:p>
            <a:pPr marL="0" indent="0">
              <a:buNone/>
            </a:pPr>
            <a:r>
              <a:rPr lang="en-US" sz="1700" b="1" dirty="0">
                <a:solidFill>
                  <a:schemeClr val="tx1"/>
                </a:solidFill>
              </a:rPr>
              <a:t>Where am I putting my focus</a:t>
            </a:r>
          </a:p>
          <a:p>
            <a:pPr marL="180975" indent="-180975">
              <a:buFont typeface="Wingdings" charset="2"/>
              <a:buChar char="§"/>
            </a:pPr>
            <a:r>
              <a:rPr lang="en-US" sz="1700" dirty="0">
                <a:solidFill>
                  <a:schemeClr val="tx1"/>
                </a:solidFill>
              </a:rPr>
              <a:t>Think of a challenging situation at work. Write down 3 things that makes it challenging. Write down 3 things you appreciate about it. Where do you focus?</a:t>
            </a:r>
          </a:p>
          <a:p>
            <a:pPr marL="180975" indent="-180975">
              <a:buFont typeface="Wingdings" charset="2"/>
              <a:buChar char="§"/>
            </a:pPr>
            <a:r>
              <a:rPr lang="en-US" sz="1700" dirty="0">
                <a:solidFill>
                  <a:schemeClr val="tx1"/>
                </a:solidFill>
              </a:rPr>
              <a:t>When you look in the mirror what are the first 3 things you notice?  Are they Positive? Negative?</a:t>
            </a:r>
          </a:p>
          <a:p>
            <a:pPr marL="180975" indent="-180975">
              <a:buFont typeface="Wingdings" charset="2"/>
              <a:buChar char="§"/>
            </a:pPr>
            <a:r>
              <a:rPr lang="en-US" sz="1700" dirty="0">
                <a:solidFill>
                  <a:schemeClr val="tx1"/>
                </a:solidFill>
              </a:rPr>
              <a:t>Can we see what went well in our day?</a:t>
            </a:r>
          </a:p>
          <a:p>
            <a:pPr marL="0" indent="0">
              <a:buNone/>
            </a:pPr>
            <a:r>
              <a:rPr lang="en-US" sz="1700" b="1" dirty="0">
                <a:solidFill>
                  <a:schemeClr val="tx1"/>
                </a:solidFill>
              </a:rPr>
              <a:t>What is my plan B?</a:t>
            </a:r>
          </a:p>
          <a:p>
            <a:pPr marL="180975" indent="-180975">
              <a:buFont typeface="Wingdings" charset="2"/>
              <a:buChar char="§"/>
            </a:pPr>
            <a:r>
              <a:rPr lang="en-US" sz="1700" dirty="0">
                <a:solidFill>
                  <a:schemeClr val="tx1"/>
                </a:solidFill>
              </a:rPr>
              <a:t>If you weren’t doing this work what would you do instead? Name 5 things you can do to get closer to realizing your dream. </a:t>
            </a:r>
          </a:p>
          <a:p>
            <a:pPr marL="180975" indent="-180975">
              <a:buFont typeface="Wingdings" charset="2"/>
              <a:buChar char="§"/>
            </a:pPr>
            <a:r>
              <a:rPr lang="en-US" sz="1700" dirty="0">
                <a:solidFill>
                  <a:schemeClr val="tx1"/>
                </a:solidFill>
              </a:rPr>
              <a:t>Tell someone so they can encourage you.</a:t>
            </a:r>
          </a:p>
          <a:p>
            <a:pPr marL="0" indent="0">
              <a:buNone/>
            </a:pPr>
            <a:endParaRPr lang="en-US" sz="1700" dirty="0">
              <a:solidFill>
                <a:schemeClr val="tx1"/>
              </a:solidFill>
            </a:endParaRPr>
          </a:p>
          <a:p>
            <a:endParaRPr lang="en-US" sz="1700" dirty="0">
              <a:solidFill>
                <a:schemeClr val="tx1"/>
              </a:solidFill>
            </a:endParaRPr>
          </a:p>
        </p:txBody>
      </p:sp>
      <p:pic>
        <p:nvPicPr>
          <p:cNvPr id="7" name="Picture 6"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9525"/>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225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ated image"/>
          <p:cNvPicPr>
            <a:picLocks noChangeAspect="1" noChangeArrowheads="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l="4212" r="6809" b="-2"/>
          <a:stretch/>
        </p:blipFill>
        <p:spPr bwMode="auto">
          <a:xfrm>
            <a:off x="1524020" y="-1"/>
            <a:ext cx="914169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06600" y="-228600"/>
            <a:ext cx="2763328" cy="5571066"/>
          </a:xfrm>
        </p:spPr>
        <p:txBody>
          <a:bodyPr>
            <a:normAutofit/>
          </a:bodyPr>
          <a:lstStyle/>
          <a:p>
            <a:pPr algn="r"/>
            <a:r>
              <a:rPr lang="en-US" dirty="0"/>
              <a:t>West</a:t>
            </a:r>
          </a:p>
        </p:txBody>
      </p:sp>
      <p:sp>
        <p:nvSpPr>
          <p:cNvPr id="3" name="Content Placeholder 2"/>
          <p:cNvSpPr>
            <a:spLocks noGrp="1"/>
          </p:cNvSpPr>
          <p:nvPr>
            <p:ph idx="1"/>
          </p:nvPr>
        </p:nvSpPr>
        <p:spPr>
          <a:xfrm>
            <a:off x="5252528" y="1"/>
            <a:ext cx="6939472" cy="6857999"/>
          </a:xfrm>
        </p:spPr>
        <p:txBody>
          <a:bodyPr anchor="ctr">
            <a:noAutofit/>
          </a:bodyPr>
          <a:lstStyle/>
          <a:p>
            <a:pPr marL="0" indent="0">
              <a:spcBef>
                <a:spcPts val="0"/>
              </a:spcBef>
              <a:spcAft>
                <a:spcPts val="600"/>
              </a:spcAft>
              <a:buNone/>
            </a:pPr>
            <a:endParaRPr lang="en-US" sz="1600" b="1" dirty="0"/>
          </a:p>
          <a:p>
            <a:pPr marL="0" indent="0">
              <a:spcBef>
                <a:spcPts val="0"/>
              </a:spcBef>
              <a:spcAft>
                <a:spcPts val="600"/>
              </a:spcAft>
              <a:buNone/>
            </a:pPr>
            <a:r>
              <a:rPr lang="en-US" sz="1600" b="1" dirty="0"/>
              <a:t>Engaging with Our lives Outside of Work</a:t>
            </a:r>
          </a:p>
          <a:p>
            <a:pPr marL="230188" indent="-230188">
              <a:spcBef>
                <a:spcPts val="0"/>
              </a:spcBef>
              <a:spcAft>
                <a:spcPts val="600"/>
              </a:spcAft>
              <a:buFont typeface="Wingdings" charset="2"/>
              <a:buChar char="§"/>
            </a:pPr>
            <a:r>
              <a:rPr lang="en-US" sz="1600" dirty="0"/>
              <a:t>What is one thing you would love to incorporate into your daily work routine but feel it is not possible?  Now do everything in your power to make it possible</a:t>
            </a:r>
          </a:p>
          <a:p>
            <a:pPr marL="230188" indent="-230188">
              <a:spcBef>
                <a:spcPts val="0"/>
              </a:spcBef>
              <a:spcAft>
                <a:spcPts val="600"/>
              </a:spcAft>
              <a:buFont typeface="Wingdings" charset="2"/>
              <a:buChar char="§"/>
            </a:pPr>
            <a:r>
              <a:rPr lang="en-US" sz="1600" dirty="0"/>
              <a:t>How much PTO do you have?  Plan a vacation!  Honor those before us (labor movement) who worked hard to create humane working conditions.  Do you take your breaks? Work on weekends?</a:t>
            </a:r>
            <a:endParaRPr lang="en-US" sz="1600" b="1" dirty="0"/>
          </a:p>
          <a:p>
            <a:pPr marL="0" indent="0">
              <a:spcBef>
                <a:spcPts val="0"/>
              </a:spcBef>
              <a:spcAft>
                <a:spcPts val="600"/>
              </a:spcAft>
              <a:buNone/>
            </a:pPr>
            <a:r>
              <a:rPr lang="en-US" sz="1600" b="1" dirty="0"/>
              <a:t>Moving Energy</a:t>
            </a:r>
          </a:p>
          <a:p>
            <a:pPr marL="230188" indent="-230188">
              <a:spcBef>
                <a:spcPts val="0"/>
              </a:spcBef>
              <a:spcAft>
                <a:spcPts val="600"/>
              </a:spcAft>
              <a:buFont typeface="Wingdings" charset="2"/>
              <a:buChar char="§"/>
            </a:pPr>
            <a:r>
              <a:rPr lang="en-US" sz="1600" dirty="0"/>
              <a:t>Raise hands above head, breathe in.  As you lower your arms, breath out.  Do this 20 times slowly.</a:t>
            </a:r>
          </a:p>
          <a:p>
            <a:pPr marL="230188" indent="-230188">
              <a:spcBef>
                <a:spcPts val="0"/>
              </a:spcBef>
              <a:spcAft>
                <a:spcPts val="600"/>
              </a:spcAft>
              <a:buFont typeface="Wingdings" charset="2"/>
              <a:buChar char="§"/>
            </a:pPr>
            <a:r>
              <a:rPr lang="en-US" sz="1600" dirty="0"/>
              <a:t>Commit to get outside once a day and notice something beautiful around you.  Breathe it in.</a:t>
            </a:r>
          </a:p>
          <a:p>
            <a:pPr marL="230188" indent="-230188">
              <a:spcBef>
                <a:spcPts val="0"/>
              </a:spcBef>
              <a:spcAft>
                <a:spcPts val="600"/>
              </a:spcAft>
              <a:buFont typeface="Wingdings" charset="2"/>
              <a:buChar char="§"/>
            </a:pPr>
            <a:r>
              <a:rPr lang="en-US" sz="1600" dirty="0"/>
              <a:t>Find a co-worker, colleague, friend to co-counsel.  Let friend start talking for 5 minutes and actively attune and listen.  Then switch.  Say whatever is in your heart, on your mind, needs to move out of your system, while your partner listens.</a:t>
            </a:r>
            <a:endParaRPr lang="en-US" sz="1600" b="1" dirty="0"/>
          </a:p>
          <a:p>
            <a:pPr marL="0" indent="0">
              <a:spcBef>
                <a:spcPts val="0"/>
              </a:spcBef>
              <a:spcAft>
                <a:spcPts val="600"/>
              </a:spcAft>
              <a:buNone/>
            </a:pPr>
            <a:r>
              <a:rPr lang="en-US" sz="1600" b="1" dirty="0"/>
              <a:t>Gratitude</a:t>
            </a:r>
          </a:p>
          <a:p>
            <a:pPr marL="230188" indent="-230188">
              <a:spcBef>
                <a:spcPts val="0"/>
              </a:spcBef>
              <a:spcAft>
                <a:spcPts val="600"/>
              </a:spcAft>
              <a:buFont typeface="Wingdings" charset="2"/>
              <a:buChar char="§"/>
            </a:pPr>
            <a:r>
              <a:rPr lang="en-US" sz="1600" dirty="0"/>
              <a:t>At the beginning and end of your work day take a moment to think of one thing you are grateful for.</a:t>
            </a:r>
          </a:p>
          <a:p>
            <a:pPr marL="230188" indent="-230188">
              <a:spcBef>
                <a:spcPts val="0"/>
              </a:spcBef>
              <a:spcAft>
                <a:spcPts val="600"/>
              </a:spcAft>
              <a:buFont typeface="Wingdings" charset="2"/>
              <a:buChar char="§"/>
            </a:pPr>
            <a:r>
              <a:rPr lang="en-US" sz="1600" dirty="0"/>
              <a:t>Every day think of one person you are grateful to and tell that person.</a:t>
            </a:r>
          </a:p>
          <a:p>
            <a:pPr marL="230188" indent="-230188">
              <a:spcBef>
                <a:spcPts val="0"/>
              </a:spcBef>
              <a:spcAft>
                <a:spcPts val="600"/>
              </a:spcAft>
              <a:buFont typeface="Wingdings" charset="2"/>
              <a:buChar char="§"/>
            </a:pPr>
            <a:r>
              <a:rPr lang="en-US" sz="1600" dirty="0"/>
              <a:t>Find a way to express gratitude to each other at work.  (Bulletin board, gratitude box)</a:t>
            </a:r>
          </a:p>
        </p:txBody>
      </p:sp>
      <p:sp>
        <p:nvSpPr>
          <p:cNvPr id="4" name="TextBox 3"/>
          <p:cNvSpPr txBox="1"/>
          <p:nvPr/>
        </p:nvSpPr>
        <p:spPr>
          <a:xfrm>
            <a:off x="1828800" y="2819400"/>
            <a:ext cx="2941128" cy="1754326"/>
          </a:xfrm>
          <a:prstGeom prst="rect">
            <a:avLst/>
          </a:prstGeom>
          <a:noFill/>
        </p:spPr>
        <p:txBody>
          <a:bodyPr wrap="square" rtlCol="0">
            <a:spAutoFit/>
          </a:bodyPr>
          <a:lstStyle/>
          <a:p>
            <a:pPr algn="r">
              <a:spcAft>
                <a:spcPts val="600"/>
              </a:spcAft>
              <a:defRPr/>
            </a:pPr>
            <a:r>
              <a:rPr lang="en-US" i="1" dirty="0">
                <a:solidFill>
                  <a:prstClr val="black"/>
                </a:solidFill>
                <a:latin typeface="Tw Cen MT" panose="020B0602020104020603"/>
              </a:rPr>
              <a:t>“ By striving to achieve balance in our lives and remind ourselves what we are grateful for, we attend to our basic needs as basic as the air we breathe.”</a:t>
            </a:r>
            <a:endParaRPr lang="en-US" b="1" dirty="0">
              <a:solidFill>
                <a:prstClr val="black"/>
              </a:solidFill>
              <a:latin typeface="Tw Cen MT" panose="020B0602020104020603"/>
            </a:endParaRPr>
          </a:p>
        </p:txBody>
      </p:sp>
      <p:pic>
        <p:nvPicPr>
          <p:cNvPr id="8" name="Picture 7"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7" y="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4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ge result for kindness"/>
          <p:cNvPicPr>
            <a:picLocks noChangeAspect="1" noChangeArrowheads="1"/>
          </p:cNvPicPr>
          <p:nvPr/>
        </p:nvPicPr>
        <p:blipFill rotWithShape="1">
          <a:blip r:embed="rId3">
            <a:extLst>
              <a:ext uri="{28A0092B-C50C-407E-A947-70E740481C1C}">
                <a14:useLocalDpi xmlns:a14="http://schemas.microsoft.com/office/drawing/2010/main" val="0"/>
              </a:ext>
            </a:extLst>
          </a:blip>
          <a:srcRect t="5923" r="9091" b="14098"/>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03234" y="1"/>
            <a:ext cx="6188765" cy="6858000"/>
          </a:xfrm>
          <a:solidFill>
            <a:srgbClr val="F2F2F2">
              <a:alpha val="80000"/>
            </a:srgbClr>
          </a:solidFill>
        </p:spPr>
        <p:txBody>
          <a:bodyPr>
            <a:noAutofit/>
          </a:bodyPr>
          <a:lstStyle/>
          <a:p>
            <a:pPr marL="0" indent="0" algn="r">
              <a:spcBef>
                <a:spcPts val="600"/>
              </a:spcBef>
              <a:buNone/>
            </a:pPr>
            <a:endParaRPr lang="en-US" sz="1500" dirty="0">
              <a:solidFill>
                <a:srgbClr val="000000"/>
              </a:solidFill>
            </a:endParaRPr>
          </a:p>
          <a:p>
            <a:pPr marL="0" indent="0" algn="ctr">
              <a:spcBef>
                <a:spcPts val="600"/>
              </a:spcBef>
              <a:buNone/>
            </a:pPr>
            <a:r>
              <a:rPr lang="en-US" sz="2400" b="1" i="1" dirty="0">
                <a:solidFill>
                  <a:srgbClr val="000000"/>
                </a:solidFill>
              </a:rPr>
              <a:t>South</a:t>
            </a:r>
          </a:p>
          <a:p>
            <a:pPr marL="0" indent="0" algn="ctr">
              <a:spcBef>
                <a:spcPts val="600"/>
              </a:spcBef>
              <a:buNone/>
            </a:pPr>
            <a:endParaRPr lang="en-US" sz="1500" dirty="0">
              <a:solidFill>
                <a:srgbClr val="000000"/>
              </a:solidFill>
            </a:endParaRPr>
          </a:p>
          <a:p>
            <a:pPr marL="0" indent="0" algn="ctr">
              <a:spcBef>
                <a:spcPts val="600"/>
              </a:spcBef>
              <a:buNone/>
            </a:pPr>
            <a:r>
              <a:rPr lang="en-US" sz="1600" dirty="0">
                <a:solidFill>
                  <a:srgbClr val="000000"/>
                </a:solidFill>
              </a:rPr>
              <a:t>“</a:t>
            </a:r>
            <a:r>
              <a:rPr lang="en-US" sz="1600" i="1" dirty="0">
                <a:solidFill>
                  <a:srgbClr val="000000"/>
                </a:solidFill>
              </a:rPr>
              <a:t>By developing a microculture of supportive friendships and family, we create an environment that sustains us, just as the earth sustains us.” </a:t>
            </a:r>
            <a:endParaRPr lang="en-US" sz="1600" b="1" dirty="0">
              <a:solidFill>
                <a:srgbClr val="000000"/>
              </a:solidFill>
            </a:endParaRPr>
          </a:p>
          <a:p>
            <a:pPr marL="0" indent="0" algn="ctr">
              <a:spcBef>
                <a:spcPts val="600"/>
              </a:spcBef>
              <a:buNone/>
            </a:pPr>
            <a:endParaRPr lang="en-US" sz="1600" u="sng" dirty="0">
              <a:solidFill>
                <a:srgbClr val="000000"/>
              </a:solidFill>
            </a:endParaRPr>
          </a:p>
          <a:p>
            <a:pPr marL="0" indent="0" algn="ctr">
              <a:spcBef>
                <a:spcPts val="600"/>
              </a:spcBef>
              <a:buNone/>
            </a:pPr>
            <a:r>
              <a:rPr lang="en-US" sz="1600" u="sng" dirty="0">
                <a:solidFill>
                  <a:srgbClr val="000000"/>
                </a:solidFill>
              </a:rPr>
              <a:t>Reflection:</a:t>
            </a:r>
          </a:p>
          <a:p>
            <a:pPr marL="0" indent="0">
              <a:spcBef>
                <a:spcPts val="600"/>
              </a:spcBef>
              <a:buNone/>
            </a:pPr>
            <a:r>
              <a:rPr lang="en-US" sz="1600" b="1" dirty="0">
                <a:solidFill>
                  <a:srgbClr val="000000"/>
                </a:solidFill>
              </a:rPr>
              <a:t>Promoting compassion for myself and others</a:t>
            </a:r>
          </a:p>
          <a:p>
            <a:pPr marL="179388" indent="-179388">
              <a:spcBef>
                <a:spcPts val="600"/>
              </a:spcBef>
              <a:buFont typeface="Wingdings" charset="2"/>
              <a:buChar char="§"/>
            </a:pPr>
            <a:r>
              <a:rPr lang="en-US" sz="1600" dirty="0">
                <a:solidFill>
                  <a:srgbClr val="000000"/>
                </a:solidFill>
              </a:rPr>
              <a:t>Think of someone in your early life who showed you compassion.  Can you remember what it felt like to be with them?  Do you give yourself this same compassion?</a:t>
            </a:r>
          </a:p>
          <a:p>
            <a:pPr marL="179388" indent="-179388">
              <a:spcBef>
                <a:spcPts val="600"/>
              </a:spcBef>
              <a:buFont typeface="Wingdings" charset="2"/>
              <a:buChar char="§"/>
            </a:pPr>
            <a:r>
              <a:rPr lang="en-US" sz="1600" dirty="0">
                <a:solidFill>
                  <a:srgbClr val="000000"/>
                </a:solidFill>
              </a:rPr>
              <a:t>Pick someone who you know you struggle with and approach them with more compassion.  Do you notice a shift over time?</a:t>
            </a:r>
          </a:p>
          <a:p>
            <a:pPr marL="0" indent="0">
              <a:spcBef>
                <a:spcPts val="600"/>
              </a:spcBef>
              <a:buNone/>
            </a:pPr>
            <a:r>
              <a:rPr lang="en-US" sz="1600" b="1" dirty="0">
                <a:solidFill>
                  <a:srgbClr val="000000"/>
                </a:solidFill>
              </a:rPr>
              <a:t>What can I do to create Large-Scale systematic change?</a:t>
            </a:r>
          </a:p>
          <a:p>
            <a:pPr marL="179388" indent="-179388">
              <a:spcBef>
                <a:spcPts val="600"/>
              </a:spcBef>
              <a:buFont typeface="Wingdings" charset="2"/>
              <a:buChar char="§"/>
            </a:pPr>
            <a:r>
              <a:rPr lang="en-US" sz="1600" dirty="0">
                <a:solidFill>
                  <a:srgbClr val="000000"/>
                </a:solidFill>
              </a:rPr>
              <a:t>Think of an area in your life where you are part of the dominant culture (gender, race, class, sexual identity, religion, etc.)  What is one way you actively work to disrupt this system of unearned privilege?</a:t>
            </a:r>
          </a:p>
          <a:p>
            <a:pPr marL="179388" indent="-179388">
              <a:spcBef>
                <a:spcPts val="600"/>
              </a:spcBef>
              <a:buFont typeface="Wingdings" charset="2"/>
              <a:buChar char="§"/>
            </a:pPr>
            <a:r>
              <a:rPr lang="en-US" sz="1600" dirty="0">
                <a:solidFill>
                  <a:srgbClr val="000000"/>
                </a:solidFill>
              </a:rPr>
              <a:t>Develop a relationship with someone in leadership. (Share a meal, offer to help with something).  Leaders are often isolated.  Help keep leaders connected and grounded.</a:t>
            </a:r>
          </a:p>
        </p:txBody>
      </p:sp>
      <p:pic>
        <p:nvPicPr>
          <p:cNvPr id="7" name="Picture 6"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75" y="143662"/>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8045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5895" y="2286001"/>
            <a:ext cx="7010400" cy="461665"/>
          </a:xfrm>
          <a:prstGeom prst="rect">
            <a:avLst/>
          </a:prstGeom>
        </p:spPr>
        <p:txBody>
          <a:bodyPr wrap="square">
            <a:spAutoFit/>
          </a:bodyPr>
          <a:lstStyle/>
          <a:p>
            <a:pPr>
              <a:defRPr/>
            </a:pPr>
            <a:endParaRPr lang="en-US" sz="2400" dirty="0">
              <a:solidFill>
                <a:srgbClr val="335B74"/>
              </a:solidFill>
              <a:latin typeface="Tw Cen MT" panose="020B0602020104020603"/>
            </a:endParaRPr>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2105" y="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861" y="-207"/>
            <a:ext cx="8723244" cy="685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1818861" y="0"/>
            <a:ext cx="5565913" cy="6858000"/>
          </a:xfrm>
          <a:solidFill>
            <a:srgbClr val="F2F2F2">
              <a:alpha val="80000"/>
            </a:srgbClr>
          </a:solidFill>
        </p:spPr>
        <p:txBody>
          <a:bodyPr>
            <a:noAutofit/>
          </a:bodyPr>
          <a:lstStyle/>
          <a:p>
            <a:pPr marL="0" indent="0">
              <a:spcBef>
                <a:spcPts val="600"/>
              </a:spcBef>
              <a:buNone/>
            </a:pPr>
            <a:endParaRPr lang="en-US" sz="1800" dirty="0">
              <a:solidFill>
                <a:schemeClr val="tx1"/>
              </a:solidFill>
            </a:endParaRPr>
          </a:p>
          <a:p>
            <a:pPr marL="0" indent="0" algn="ctr">
              <a:spcBef>
                <a:spcPts val="600"/>
              </a:spcBef>
              <a:buNone/>
            </a:pPr>
            <a:r>
              <a:rPr lang="en-US" sz="2400" b="1" i="1" dirty="0">
                <a:solidFill>
                  <a:srgbClr val="000000"/>
                </a:solidFill>
              </a:rPr>
              <a:t>Center</a:t>
            </a:r>
          </a:p>
          <a:p>
            <a:pPr marL="0" indent="0" algn="ctr">
              <a:spcBef>
                <a:spcPts val="600"/>
              </a:spcBef>
              <a:buNone/>
            </a:pPr>
            <a:r>
              <a:rPr lang="en-US" sz="1800" dirty="0">
                <a:solidFill>
                  <a:srgbClr val="000000"/>
                </a:solidFill>
              </a:rPr>
              <a:t>The 4 directions lead us to within ourselves</a:t>
            </a:r>
            <a:endParaRPr lang="en-US" sz="1800" dirty="0">
              <a:solidFill>
                <a:schemeClr val="tx1"/>
              </a:solidFill>
            </a:endParaRPr>
          </a:p>
          <a:p>
            <a:pPr marL="0" indent="0" algn="ctr">
              <a:spcBef>
                <a:spcPts val="600"/>
              </a:spcBef>
              <a:buNone/>
            </a:pPr>
            <a:endParaRPr lang="en-US" sz="1800" dirty="0">
              <a:solidFill>
                <a:schemeClr val="tx1"/>
              </a:solidFill>
            </a:endParaRPr>
          </a:p>
          <a:p>
            <a:pPr marL="0" indent="0" algn="ctr">
              <a:spcBef>
                <a:spcPts val="600"/>
              </a:spcBef>
              <a:buNone/>
            </a:pPr>
            <a:r>
              <a:rPr lang="en-US" sz="1800" dirty="0">
                <a:solidFill>
                  <a:schemeClr val="tx1"/>
                </a:solidFill>
              </a:rPr>
              <a:t>“Develop a daily practice of centering oneself”</a:t>
            </a:r>
            <a:endParaRPr lang="en-US" sz="1800" i="1" dirty="0">
              <a:solidFill>
                <a:schemeClr val="tx1"/>
              </a:solidFill>
            </a:endParaRPr>
          </a:p>
          <a:p>
            <a:pPr marL="0" indent="0">
              <a:spcBef>
                <a:spcPts val="600"/>
              </a:spcBef>
              <a:buNone/>
            </a:pPr>
            <a:endParaRPr lang="en-US" sz="1800" b="1" dirty="0">
              <a:solidFill>
                <a:schemeClr val="tx1"/>
              </a:solidFill>
            </a:endParaRPr>
          </a:p>
          <a:p>
            <a:pPr marL="0" indent="0">
              <a:spcBef>
                <a:spcPts val="600"/>
              </a:spcBef>
              <a:buNone/>
            </a:pPr>
            <a:r>
              <a:rPr lang="en-US" sz="1800" u="sng" dirty="0">
                <a:solidFill>
                  <a:schemeClr val="tx1"/>
                </a:solidFill>
              </a:rPr>
              <a:t>Reflection:</a:t>
            </a:r>
          </a:p>
          <a:p>
            <a:pPr marL="0" indent="0">
              <a:spcBef>
                <a:spcPts val="600"/>
              </a:spcBef>
              <a:buNone/>
            </a:pPr>
            <a:r>
              <a:rPr lang="en-US" sz="1800" b="1" dirty="0">
                <a:solidFill>
                  <a:schemeClr val="tx1"/>
                </a:solidFill>
              </a:rPr>
              <a:t>Set your intentions</a:t>
            </a:r>
          </a:p>
          <a:p>
            <a:pPr marL="179388" indent="-179388">
              <a:spcBef>
                <a:spcPts val="600"/>
              </a:spcBef>
              <a:buFont typeface="Wingdings" charset="2"/>
              <a:buChar char="§"/>
            </a:pPr>
            <a:r>
              <a:rPr lang="en-US" sz="1800" dirty="0">
                <a:solidFill>
                  <a:schemeClr val="tx1"/>
                </a:solidFill>
              </a:rPr>
              <a:t>At the beginning of each day take some deep breaths, close your eyes, ask “What is my intention today?</a:t>
            </a:r>
          </a:p>
          <a:p>
            <a:pPr marL="179388" indent="-179388">
              <a:spcBef>
                <a:spcPts val="600"/>
              </a:spcBef>
              <a:buFont typeface="Wingdings" charset="2"/>
              <a:buChar char="§"/>
            </a:pPr>
            <a:r>
              <a:rPr lang="en-US" sz="1800" dirty="0">
                <a:solidFill>
                  <a:schemeClr val="tx1"/>
                </a:solidFill>
              </a:rPr>
              <a:t>At the end of your day before you fall asleep ask yourself “What can I put down?  What am I ready to be done with?  What don’t I need to carry with me for another day?”  Put it down and release it.</a:t>
            </a:r>
          </a:p>
          <a:p>
            <a:pPr marL="0" indent="0">
              <a:spcBef>
                <a:spcPts val="600"/>
              </a:spcBef>
              <a:buNone/>
            </a:pPr>
            <a:r>
              <a:rPr lang="en-US" sz="1800" b="1" dirty="0">
                <a:solidFill>
                  <a:schemeClr val="tx1"/>
                </a:solidFill>
              </a:rPr>
              <a:t>Designate a day of rest</a:t>
            </a:r>
          </a:p>
          <a:p>
            <a:pPr marL="179388" indent="-179388">
              <a:spcBef>
                <a:spcPts val="600"/>
              </a:spcBef>
              <a:buFont typeface="Wingdings" charset="2"/>
              <a:buChar char="§"/>
            </a:pPr>
            <a:r>
              <a:rPr lang="en-US" sz="1800" dirty="0">
                <a:solidFill>
                  <a:schemeClr val="tx1"/>
                </a:solidFill>
              </a:rPr>
              <a:t>Have a weekly day of rest where you have no obligations and you can enjoy yourself and your relationships in your life.</a:t>
            </a:r>
          </a:p>
          <a:p>
            <a:pPr marL="179388" indent="-179388">
              <a:spcBef>
                <a:spcPts val="600"/>
              </a:spcBef>
              <a:buFont typeface="Wingdings" charset="2"/>
              <a:buChar char="§"/>
            </a:pPr>
            <a:r>
              <a:rPr lang="en-US" sz="1800" dirty="0">
                <a:solidFill>
                  <a:schemeClr val="tx1"/>
                </a:solidFill>
              </a:rPr>
              <a:t>Remember who you are as an individual and as a member of this society</a:t>
            </a:r>
          </a:p>
        </p:txBody>
      </p:sp>
    </p:spTree>
    <p:extLst>
      <p:ext uri="{BB962C8B-B14F-4D97-AF65-F5344CB8AC3E}">
        <p14:creationId xmlns:p14="http://schemas.microsoft.com/office/powerpoint/2010/main" val="1007776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652" y="585216"/>
            <a:ext cx="7892498" cy="706871"/>
          </a:xfrm>
        </p:spPr>
        <p:txBody>
          <a:bodyPr/>
          <a:lstStyle/>
          <a:p>
            <a:pPr algn="ctr"/>
            <a:r>
              <a:rPr lang="en-US" dirty="0"/>
              <a:t>Find moments to laugh!</a:t>
            </a:r>
          </a:p>
        </p:txBody>
      </p:sp>
      <p:pic>
        <p:nvPicPr>
          <p:cNvPr id="4" name="UctRZ91m9XA"/>
          <p:cNvPicPr>
            <a:picLocks noGrp="1" noRot="1" noChangeAspect="1"/>
          </p:cNvPicPr>
          <p:nvPr>
            <p:ph idx="1"/>
            <a:videoFile r:link="rId1"/>
          </p:nvPr>
        </p:nvPicPr>
        <p:blipFill>
          <a:blip r:embed="rId4"/>
          <a:stretch>
            <a:fillRect/>
          </a:stretch>
        </p:blipFill>
        <p:spPr>
          <a:xfrm>
            <a:off x="1938130" y="1524000"/>
            <a:ext cx="9173818" cy="4996070"/>
          </a:xfrm>
          <a:prstGeom prst="rect">
            <a:avLst/>
          </a:prstGeom>
        </p:spPr>
      </p:pic>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6687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Information &amp; Resources</a:t>
            </a:r>
          </a:p>
        </p:txBody>
      </p:sp>
      <p:sp>
        <p:nvSpPr>
          <p:cNvPr id="2" name="Content Placeholder 1"/>
          <p:cNvSpPr>
            <a:spLocks noGrp="1"/>
          </p:cNvSpPr>
          <p:nvPr>
            <p:ph idx="1"/>
          </p:nvPr>
        </p:nvSpPr>
        <p:spPr>
          <a:xfrm>
            <a:off x="2292096" y="1676400"/>
            <a:ext cx="7994904" cy="4800600"/>
          </a:xfrm>
        </p:spPr>
        <p:txBody>
          <a:bodyPr>
            <a:normAutofit fontScale="92500"/>
          </a:bodyPr>
          <a:lstStyle/>
          <a:p>
            <a:pPr marL="268288" indent="-268288">
              <a:buFont typeface="Wingdings" charset="2"/>
              <a:buChar char="§"/>
            </a:pPr>
            <a:r>
              <a:rPr lang="en-US" dirty="0">
                <a:solidFill>
                  <a:schemeClr val="tx1"/>
                </a:solidFill>
                <a:hlinkClick r:id="rId3"/>
              </a:rPr>
              <a:t>ACE study findings and information</a:t>
            </a:r>
            <a:r>
              <a:rPr lang="en-US" dirty="0">
                <a:solidFill>
                  <a:schemeClr val="tx1"/>
                </a:solidFill>
              </a:rPr>
              <a:t> </a:t>
            </a:r>
          </a:p>
          <a:p>
            <a:pPr marL="268288" indent="-268288">
              <a:buFont typeface="Wingdings" charset="2"/>
              <a:buChar char="§"/>
            </a:pPr>
            <a:r>
              <a:rPr lang="en-US" dirty="0">
                <a:hlinkClick r:id="rId4"/>
              </a:rPr>
              <a:t>Center for Injury Prevention and Control</a:t>
            </a:r>
            <a:r>
              <a:rPr lang="en-US" dirty="0"/>
              <a:t> </a:t>
            </a:r>
          </a:p>
          <a:p>
            <a:pPr marL="268288" indent="-268288">
              <a:buFont typeface="Wingdings" charset="2"/>
              <a:buChar char="§"/>
            </a:pPr>
            <a:r>
              <a:rPr lang="en-US" dirty="0">
                <a:hlinkClick r:id="rId5"/>
              </a:rPr>
              <a:t>Center for the Study of Social Policy - Information on Strengthening Families and Protective Factors</a:t>
            </a:r>
            <a:r>
              <a:rPr lang="en-US" dirty="0"/>
              <a:t> </a:t>
            </a:r>
          </a:p>
          <a:p>
            <a:pPr marL="268288" indent="-268288">
              <a:buFont typeface="Wingdings" charset="2"/>
              <a:buChar char="§"/>
            </a:pPr>
            <a:r>
              <a:rPr lang="en-US" dirty="0">
                <a:hlinkClick r:id="rId6"/>
              </a:rPr>
              <a:t>National Center for Trauma-Informed Care</a:t>
            </a:r>
            <a:endParaRPr lang="en-US" dirty="0"/>
          </a:p>
          <a:p>
            <a:pPr marL="268288" indent="-268288">
              <a:buFont typeface="Wingdings" charset="2"/>
              <a:buChar char="§"/>
            </a:pPr>
            <a:r>
              <a:rPr lang="en-US" dirty="0">
                <a:hlinkClick r:id="rId7"/>
              </a:rPr>
              <a:t>National Child Traumatic Stress Network</a:t>
            </a:r>
            <a:endParaRPr lang="en-US" dirty="0"/>
          </a:p>
          <a:p>
            <a:pPr marL="268288" indent="-268288">
              <a:buFont typeface="Wingdings" charset="2"/>
              <a:buChar char="§"/>
            </a:pPr>
            <a:r>
              <a:rPr lang="en-US" dirty="0">
                <a:solidFill>
                  <a:schemeClr val="tx1"/>
                </a:solidFill>
                <a:hlinkClick r:id="rId8"/>
              </a:rPr>
              <a:t>National Scientific Council on the Developing Child</a:t>
            </a:r>
            <a:r>
              <a:rPr lang="en-US" dirty="0">
                <a:solidFill>
                  <a:schemeClr val="tx1"/>
                </a:solidFill>
              </a:rPr>
              <a:t> </a:t>
            </a:r>
          </a:p>
          <a:p>
            <a:pPr marL="268288" indent="-268288">
              <a:buFont typeface="Wingdings" charset="2"/>
              <a:buChar char="§"/>
            </a:pPr>
            <a:r>
              <a:rPr lang="en-US" dirty="0">
                <a:hlinkClick r:id="rId9"/>
              </a:rPr>
              <a:t>SAMHSA</a:t>
            </a:r>
            <a:r>
              <a:rPr lang="en-US" dirty="0"/>
              <a:t> </a:t>
            </a:r>
            <a:endParaRPr lang="en-US" b="1" dirty="0">
              <a:solidFill>
                <a:schemeClr val="tx1"/>
              </a:solidFill>
            </a:endParaRPr>
          </a:p>
          <a:p>
            <a:pPr marL="268288" indent="-268288">
              <a:buFont typeface="Wingdings" charset="2"/>
              <a:buChar char="§"/>
            </a:pPr>
            <a:r>
              <a:rPr lang="en-US" dirty="0">
                <a:hlinkClick r:id="rId10"/>
              </a:rPr>
              <a:t>How Structural Racism Works Project</a:t>
            </a:r>
            <a:endParaRPr lang="en-US" dirty="0"/>
          </a:p>
          <a:p>
            <a:pPr marL="268288" indent="-268288">
              <a:buFont typeface="Wingdings" charset="2"/>
              <a:buChar char="§"/>
            </a:pPr>
            <a:r>
              <a:rPr lang="en-US" dirty="0">
                <a:hlinkClick r:id="rId11"/>
              </a:rPr>
              <a:t>Structural Racism Core Concepts and Resources</a:t>
            </a:r>
            <a:endParaRPr lang="en-US" dirty="0"/>
          </a:p>
          <a:p>
            <a:pPr marL="0" indent="0">
              <a:buNone/>
            </a:pPr>
            <a:endParaRPr lang="en-US" dirty="0">
              <a:solidFill>
                <a:schemeClr val="tx1"/>
              </a:solidFill>
            </a:endParaRPr>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AB94945-FCF1-014A-AF51-891552C232EB}" type="slidenum">
              <a:rPr lang="en-US" smtClean="0"/>
              <a:t>57</a:t>
            </a:fld>
            <a:endParaRPr lang="en-US"/>
          </a:p>
        </p:txBody>
      </p:sp>
    </p:spTree>
    <p:extLst>
      <p:ext uri="{BB962C8B-B14F-4D97-AF65-F5344CB8AC3E}">
        <p14:creationId xmlns:p14="http://schemas.microsoft.com/office/powerpoint/2010/main" val="2831113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096" y="585216"/>
            <a:ext cx="7290054" cy="677527"/>
          </a:xfrm>
        </p:spPr>
        <p:txBody>
          <a:bodyPr>
            <a:normAutofit fontScale="90000"/>
          </a:bodyPr>
          <a:lstStyle/>
          <a:p>
            <a:r>
              <a:rPr lang="en-US" dirty="0"/>
              <a:t>References</a:t>
            </a:r>
          </a:p>
        </p:txBody>
      </p:sp>
      <p:sp>
        <p:nvSpPr>
          <p:cNvPr id="2" name="Content Placeholder 1"/>
          <p:cNvSpPr>
            <a:spLocks noGrp="1"/>
          </p:cNvSpPr>
          <p:nvPr>
            <p:ph idx="1"/>
          </p:nvPr>
        </p:nvSpPr>
        <p:spPr>
          <a:xfrm>
            <a:off x="1589314" y="1524000"/>
            <a:ext cx="10374086" cy="5105400"/>
          </a:xfrm>
        </p:spPr>
        <p:txBody>
          <a:bodyPr>
            <a:noAutofit/>
          </a:bodyPr>
          <a:lstStyle/>
          <a:p>
            <a:pPr marL="538163" indent="-538163">
              <a:lnSpc>
                <a:spcPct val="100000"/>
              </a:lnSpc>
              <a:buNone/>
            </a:pPr>
            <a:r>
              <a:rPr lang="en-US" sz="1400" dirty="0"/>
              <a:t>Bloom, S. L., &amp; Farragher, B. J. (2013). </a:t>
            </a:r>
            <a:r>
              <a:rPr lang="en-US" sz="1400" i="1" dirty="0"/>
              <a:t>Restoring sanctuary: A new operating system for trauma-informed systems of care</a:t>
            </a:r>
            <a:r>
              <a:rPr lang="en-US" sz="1400" dirty="0"/>
              <a:t>. Oxford: Oxford University Press. </a:t>
            </a:r>
          </a:p>
          <a:p>
            <a:pPr marL="538163" indent="-538163">
              <a:lnSpc>
                <a:spcPct val="100000"/>
              </a:lnSpc>
              <a:buNone/>
            </a:pPr>
            <a:r>
              <a:rPr lang="en-US" sz="1400" dirty="0"/>
              <a:t>Chen, P. , </a:t>
            </a:r>
            <a:r>
              <a:rPr lang="en-US" sz="1400" dirty="0" err="1"/>
              <a:t>Voisin</a:t>
            </a:r>
            <a:r>
              <a:rPr lang="en-US" sz="1400" dirty="0"/>
              <a:t>, D. R. , </a:t>
            </a:r>
            <a:r>
              <a:rPr lang="en-US" sz="1400" dirty="0" err="1"/>
              <a:t>Marotta</a:t>
            </a:r>
            <a:r>
              <a:rPr lang="en-US" sz="1400" dirty="0"/>
              <a:t>, P. L. , &amp; Jacobson, K. C. (2020). Racial and ethnic comparison of ecological risk factors and youth outcomes: A test of the desensitization hypothesis. </a:t>
            </a:r>
            <a:r>
              <a:rPr lang="en-US" sz="1400" i="1" dirty="0"/>
              <a:t>Journal of Child and Family Studies</a:t>
            </a:r>
            <a:r>
              <a:rPr lang="en-US" sz="1400" dirty="0"/>
              <a:t>, 29(10), 2722–2733.</a:t>
            </a:r>
          </a:p>
          <a:p>
            <a:pPr marL="538163" indent="-538163">
              <a:lnSpc>
                <a:spcPct val="100000"/>
              </a:lnSpc>
              <a:buNone/>
            </a:pPr>
            <a:r>
              <a:rPr lang="en-US" sz="1400" dirty="0"/>
              <a:t>Comas-Díaz, L. (2016). Racial trauma recovery: A race-informed therapeutic approach to racial wounds. In Alvarez, A.N. (Ed); Liang, C. T. H. (Ed); Neville, H. A. (Ed), </a:t>
            </a:r>
            <a:r>
              <a:rPr lang="en-US" sz="1400" i="1" dirty="0"/>
              <a:t>The cost of racism for people of color: Contextualizing experiences of discrimination. Cultural, racial, and ethnic psychology book series</a:t>
            </a:r>
            <a:r>
              <a:rPr lang="en-US" sz="1400" dirty="0"/>
              <a:t> (pp. 249-272). Washington, DC, US: American Psychological Association. </a:t>
            </a:r>
          </a:p>
          <a:p>
            <a:pPr marL="538163" indent="-538163">
              <a:lnSpc>
                <a:spcPct val="100000"/>
              </a:lnSpc>
              <a:buNone/>
            </a:pPr>
            <a:r>
              <a:rPr lang="en-US" sz="1400" dirty="0"/>
              <a:t>Cook A, Spinazzola J, Ford J, Lanktree C, Blaustein M, Cloitre M, van der Kolk B. Complex trauma in children and adolescents. </a:t>
            </a:r>
            <a:r>
              <a:rPr lang="en-US" sz="1400" i="1" dirty="0"/>
              <a:t>Psychiatric Annals</a:t>
            </a:r>
            <a:r>
              <a:rPr lang="en-US" sz="1400" dirty="0"/>
              <a:t>. 2005;35:390.</a:t>
            </a:r>
          </a:p>
          <a:p>
            <a:pPr marL="538163" indent="-538163">
              <a:lnSpc>
                <a:spcPct val="100000"/>
              </a:lnSpc>
              <a:buNone/>
            </a:pPr>
            <a:r>
              <a:rPr lang="en-US" sz="1400" dirty="0"/>
              <a:t>Copeland-Linder N, Lambert SF, </a:t>
            </a:r>
            <a:r>
              <a:rPr lang="en-US" sz="1400" dirty="0" err="1"/>
              <a:t>Ialongo</a:t>
            </a:r>
            <a:r>
              <a:rPr lang="en-US" sz="1400" dirty="0"/>
              <a:t> NS. Community violence, protective factors, and adolescent mental health: a profile analysis. </a:t>
            </a:r>
            <a:r>
              <a:rPr lang="en-US" sz="1400" i="1" dirty="0"/>
              <a:t>Journal of Clinical Child and Adolescent Psychology</a:t>
            </a:r>
            <a:r>
              <a:rPr lang="en-US" sz="1400" dirty="0"/>
              <a:t>. 2010;39(2):176-86</a:t>
            </a:r>
          </a:p>
          <a:p>
            <a:pPr marL="538163" indent="-538163">
              <a:lnSpc>
                <a:spcPct val="100000"/>
              </a:lnSpc>
              <a:buNone/>
            </a:pPr>
            <a:r>
              <a:rPr lang="en-US" sz="1400" dirty="0"/>
              <a:t>Cummings Center for the History of Psychology (2021). </a:t>
            </a:r>
            <a:r>
              <a:rPr lang="en-US" sz="1400" i="1" dirty="0"/>
              <a:t>Examining psychology’s contributions to the belief in racial hierarchy and perpetuation of inequality for People of Color in the United States.</a:t>
            </a:r>
            <a:r>
              <a:rPr lang="en-US" sz="1400" dirty="0"/>
              <a:t> Cummings Center for the History of Psychology (proposed for vote to receive in Council of Representatives meeting scheduled for October 2021).</a:t>
            </a:r>
          </a:p>
          <a:p>
            <a:pPr marL="538163" indent="-538163">
              <a:lnSpc>
                <a:spcPct val="100000"/>
              </a:lnSpc>
              <a:buNone/>
            </a:pPr>
            <a:r>
              <a:rPr lang="en-US" sz="1400" dirty="0"/>
              <a:t>Fagan AA, Wright EM, </a:t>
            </a:r>
            <a:r>
              <a:rPr lang="en-US" sz="1400" dirty="0" err="1"/>
              <a:t>Pinchevsky</a:t>
            </a:r>
            <a:r>
              <a:rPr lang="en-US" sz="1400" dirty="0"/>
              <a:t> GM. The protective effects of neighborhood collective efficacy on adolescent substance use and violence following exposure to violence. </a:t>
            </a:r>
            <a:r>
              <a:rPr lang="en-US" sz="1400" i="1" dirty="0"/>
              <a:t>Journal of Youth and Adolescence</a:t>
            </a:r>
            <a:r>
              <a:rPr lang="en-US" sz="1400" dirty="0"/>
              <a:t>. 2014 Sep;43(9):1498-512. </a:t>
            </a:r>
          </a:p>
          <a:p>
            <a:pPr marL="538163" indent="-538163">
              <a:lnSpc>
                <a:spcPct val="100000"/>
              </a:lnSpc>
              <a:buNone/>
            </a:pPr>
            <a:endParaRPr lang="en-US" sz="1400"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382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096" y="585216"/>
            <a:ext cx="7290054" cy="862584"/>
          </a:xfrm>
        </p:spPr>
        <p:txBody>
          <a:bodyPr>
            <a:normAutofit/>
          </a:bodyPr>
          <a:lstStyle/>
          <a:p>
            <a:r>
              <a:rPr lang="en-US" sz="4000" dirty="0"/>
              <a:t>References</a:t>
            </a:r>
          </a:p>
        </p:txBody>
      </p:sp>
      <p:sp>
        <p:nvSpPr>
          <p:cNvPr id="2" name="Content Placeholder 1"/>
          <p:cNvSpPr>
            <a:spLocks noGrp="1"/>
          </p:cNvSpPr>
          <p:nvPr>
            <p:ph idx="1"/>
          </p:nvPr>
        </p:nvSpPr>
        <p:spPr>
          <a:xfrm>
            <a:off x="1774371" y="1447800"/>
            <a:ext cx="9960429" cy="5181600"/>
          </a:xfrm>
        </p:spPr>
        <p:txBody>
          <a:bodyPr>
            <a:noAutofit/>
          </a:bodyPr>
          <a:lstStyle/>
          <a:p>
            <a:pPr marL="538163" indent="-538163">
              <a:lnSpc>
                <a:spcPct val="100000"/>
              </a:lnSpc>
              <a:buNone/>
            </a:pPr>
            <a:r>
              <a:rPr lang="en-US" sz="1400" dirty="0"/>
              <a:t>Gee, G.C. &amp; Ford, C.L. (2011). Structural racism and health inequities: Old issues, new directions. Du Bois Review. 2011; 8:1.</a:t>
            </a:r>
          </a:p>
          <a:p>
            <a:pPr marL="538163" indent="-538163">
              <a:lnSpc>
                <a:spcPct val="100000"/>
              </a:lnSpc>
              <a:buNone/>
            </a:pPr>
            <a:r>
              <a:rPr lang="en-US" sz="1400" dirty="0" err="1"/>
              <a:t>Giano</a:t>
            </a:r>
            <a:r>
              <a:rPr lang="en-US" sz="1400" dirty="0"/>
              <a:t>, Z., Wheeler, D.L. &amp; </a:t>
            </a:r>
            <a:r>
              <a:rPr lang="en-US" sz="1400" dirty="0" err="1"/>
              <a:t>Hubach</a:t>
            </a:r>
            <a:r>
              <a:rPr lang="en-US" sz="1400" dirty="0"/>
              <a:t>, R.D. The frequencies and disparities of adverse childhood experiences in the U.S.. </a:t>
            </a:r>
            <a:r>
              <a:rPr lang="en-US" sz="1400" i="1" dirty="0"/>
              <a:t>BMC Public Health</a:t>
            </a:r>
            <a:r>
              <a:rPr lang="en-US" sz="1400" dirty="0"/>
              <a:t> </a:t>
            </a:r>
            <a:r>
              <a:rPr lang="en-US" sz="1400" b="1" dirty="0"/>
              <a:t>20</a:t>
            </a:r>
            <a:r>
              <a:rPr lang="en-US" sz="1400" dirty="0"/>
              <a:t>, 1327 (2020).</a:t>
            </a:r>
          </a:p>
          <a:p>
            <a:pPr marL="538163" indent="-538163">
              <a:lnSpc>
                <a:spcPct val="100000"/>
              </a:lnSpc>
              <a:buNone/>
            </a:pPr>
            <a:r>
              <a:rPr lang="en-US" altLang="en-US" sz="1400" dirty="0" err="1"/>
              <a:t>Hamberger</a:t>
            </a:r>
            <a:r>
              <a:rPr lang="en-US" altLang="en-US" sz="1400" dirty="0"/>
              <a:t>, L.K., Barry, C., &amp; Franco, Z. (2019) Implementing Trauma-Informed Care in Primary Medical Settings: Evidence-Based Rationale and Approaches. </a:t>
            </a:r>
            <a:r>
              <a:rPr lang="en-US" altLang="en-US" sz="1400" i="1" dirty="0"/>
              <a:t>Journal of Aggression, Maltreatment &amp; Trauma</a:t>
            </a:r>
            <a:r>
              <a:rPr lang="en-US" altLang="en-US" sz="1400" dirty="0"/>
              <a:t>, 28:4, 425-444.</a:t>
            </a:r>
          </a:p>
          <a:p>
            <a:pPr marL="538163" indent="-538163">
              <a:lnSpc>
                <a:spcPct val="100000"/>
              </a:lnSpc>
              <a:buNone/>
            </a:pPr>
            <a:r>
              <a:rPr lang="en-US" sz="1400" dirty="0"/>
              <a:t>Hays, P. A. (2001). </a:t>
            </a:r>
            <a:r>
              <a:rPr lang="en-US" sz="1400" i="1" dirty="0"/>
              <a:t>Addressing Cultural Complexities in Practice: A Framework for Clinicians and Counselors. </a:t>
            </a:r>
            <a:r>
              <a:rPr lang="en-US" sz="1400" dirty="0"/>
              <a:t>Washington, D. C. : American Psychological Association.</a:t>
            </a:r>
          </a:p>
          <a:p>
            <a:pPr marL="538163" indent="-538163">
              <a:lnSpc>
                <a:spcPct val="100000"/>
              </a:lnSpc>
              <a:buNone/>
            </a:pPr>
            <a:r>
              <a:rPr lang="en-US" sz="1400" dirty="0"/>
              <a:t>Helms, J.E. (2003). A pragmatic view of social justice. The Counseling Psychologist, 31(3), 305–313.</a:t>
            </a:r>
          </a:p>
          <a:p>
            <a:pPr marL="538163" indent="-538163">
              <a:lnSpc>
                <a:spcPct val="100000"/>
              </a:lnSpc>
              <a:buNone/>
            </a:pPr>
            <a:r>
              <a:rPr lang="en-US" sz="1400" dirty="0"/>
              <a:t>hooks, (1995). Killing rage: Ending racism. New York: Henry Holt and Company.</a:t>
            </a:r>
          </a:p>
          <a:p>
            <a:pPr marL="538163" indent="-538163">
              <a:lnSpc>
                <a:spcPct val="100000"/>
              </a:lnSpc>
              <a:buNone/>
            </a:pPr>
            <a:r>
              <a:rPr lang="en-US" sz="1400" dirty="0"/>
              <a:t>Jernigan, M. M., Green, C. E., Perez-Gualdron, Liu, M. M, Henze, K. T., Chen, C….Helms, J. E. (2015).</a:t>
            </a:r>
            <a:r>
              <a:rPr lang="en-US" sz="1400" i="1" dirty="0"/>
              <a:t>#racialtraumaisreal</a:t>
            </a:r>
            <a:r>
              <a:rPr lang="en-US" sz="1400" dirty="0"/>
              <a:t>. Institute for the Study and Promotion of Race and Culture, Chestnut Hill, MA.  Retrieved from: </a:t>
            </a:r>
            <a:r>
              <a:rPr lang="en-US" sz="1400" dirty="0">
                <a:hlinkClick r:id="rId3"/>
              </a:rPr>
              <a:t>www.bc.edu/content/dam/files/schools/Lynch </a:t>
            </a:r>
            <a:r>
              <a:rPr lang="en-US" sz="1400" dirty="0" err="1">
                <a:hlinkClick r:id="rId3"/>
              </a:rPr>
              <a:t>School_sites</a:t>
            </a:r>
            <a:r>
              <a:rPr lang="en-US" sz="1400" dirty="0">
                <a:hlinkClick r:id="rId3"/>
              </a:rPr>
              <a:t>/</a:t>
            </a:r>
            <a:r>
              <a:rPr lang="en-US" sz="1400" dirty="0" err="1">
                <a:hlinkClick r:id="rId3"/>
              </a:rPr>
              <a:t>isprc</a:t>
            </a:r>
            <a:r>
              <a:rPr lang="en-US" sz="1400" dirty="0">
                <a:hlinkClick r:id="rId3"/>
              </a:rPr>
              <a:t>/pdf/racialtraumaisrealManuscript.pdf</a:t>
            </a:r>
            <a:endParaRPr lang="en-US" sz="1400" dirty="0"/>
          </a:p>
          <a:p>
            <a:pPr marL="538163" indent="-538163">
              <a:lnSpc>
                <a:spcPct val="100000"/>
              </a:lnSpc>
              <a:buNone/>
            </a:pPr>
            <a:r>
              <a:rPr lang="en-US" sz="1400" dirty="0"/>
              <a:t>Jay J. Structural Racism and Long-term Disparities in Youth Exposure to Firearm Violence. </a:t>
            </a:r>
            <a:r>
              <a:rPr lang="en-US" sz="1400" i="1" dirty="0"/>
              <a:t>JAMA Network Open.</a:t>
            </a:r>
            <a:r>
              <a:rPr lang="en-US" sz="1400" dirty="0"/>
              <a:t> 2023;6(5):e2312425. </a:t>
            </a:r>
          </a:p>
          <a:p>
            <a:pPr marL="538163" indent="-538163">
              <a:lnSpc>
                <a:spcPct val="100000"/>
              </a:lnSpc>
              <a:buNone/>
            </a:pPr>
            <a:r>
              <a:rPr lang="en-US" sz="1400" dirty="0"/>
              <a:t>Jay  J﻿, Martin  R﻿, Patel  M﻿, </a:t>
            </a:r>
            <a:r>
              <a:rPr lang="en-US" sz="1400" dirty="0" err="1"/>
              <a:t>Xie</a:t>
            </a:r>
            <a:r>
              <a:rPr lang="en-US" sz="1400" dirty="0"/>
              <a:t>  K﻿, </a:t>
            </a:r>
            <a:r>
              <a:rPr lang="en-US" sz="1400" dirty="0" err="1"/>
              <a:t>Shareef</a:t>
            </a:r>
            <a:r>
              <a:rPr lang="en-US" sz="1400" dirty="0"/>
              <a:t>  F﻿, </a:t>
            </a:r>
            <a:r>
              <a:rPr lang="en-US" sz="1400" dirty="0" err="1"/>
              <a:t>Simes</a:t>
            </a:r>
            <a:r>
              <a:rPr lang="en-US" sz="1400" dirty="0"/>
              <a:t>  JT﻿.  Analyzing child firearm assault injuries by race and ethnicity during the COVID-19 pandemic in 4 major US cities.  </a:t>
            </a:r>
            <a:r>
              <a:rPr lang="en-US" sz="1400" i="1" dirty="0"/>
              <a:t>JAMA Network Open</a:t>
            </a:r>
            <a:r>
              <a:rPr lang="en-US" sz="1400" dirty="0"/>
              <a:t>. 2023;6(3):e233125. </a:t>
            </a:r>
          </a:p>
          <a:p>
            <a:pPr marL="538163" indent="-538163">
              <a:lnSpc>
                <a:spcPct val="100000"/>
              </a:lnSpc>
              <a:buNone/>
            </a:pPr>
            <a:r>
              <a:rPr lang="en-US" sz="1400" dirty="0"/>
              <a:t>James SA. Confronting the moral economy of US racial/ethnic health disparities. Am J Public Health. 2003;93(2):189.</a:t>
            </a:r>
          </a:p>
          <a:p>
            <a:pPr marL="538163" indent="-538163">
              <a:buNone/>
            </a:pPr>
            <a:endParaRPr lang="en-US" sz="1400" dirty="0"/>
          </a:p>
          <a:p>
            <a:pPr marL="538163" indent="-538163">
              <a:buNone/>
            </a:pPr>
            <a:endParaRPr lang="en-US" sz="1400" dirty="0"/>
          </a:p>
          <a:p>
            <a:pPr marL="538163" indent="-538163">
              <a:buNone/>
            </a:pPr>
            <a:endParaRPr lang="en-US" sz="1400"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18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8D77-419E-4094-7484-D907ECE3E774}"/>
              </a:ext>
            </a:extLst>
          </p:cNvPr>
          <p:cNvSpPr>
            <a:spLocks noGrp="1"/>
          </p:cNvSpPr>
          <p:nvPr>
            <p:ph type="title"/>
          </p:nvPr>
        </p:nvSpPr>
        <p:spPr/>
        <p:txBody>
          <a:bodyPr>
            <a:normAutofit/>
          </a:bodyPr>
          <a:lstStyle/>
          <a:p>
            <a:r>
              <a:rPr lang="en-US" sz="3600" dirty="0">
                <a:solidFill>
                  <a:srgbClr val="000000"/>
                </a:solidFill>
              </a:rPr>
              <a:t>Manny</a:t>
            </a:r>
            <a:endParaRPr lang="en-US" sz="3600" dirty="0"/>
          </a:p>
        </p:txBody>
      </p:sp>
      <p:sp>
        <p:nvSpPr>
          <p:cNvPr id="6" name="Slide Number Placeholder 5">
            <a:extLst>
              <a:ext uri="{FF2B5EF4-FFF2-40B4-BE49-F238E27FC236}">
                <a16:creationId xmlns:a16="http://schemas.microsoft.com/office/drawing/2014/main" id="{B97D0648-47B4-B37F-94E0-559D8F559763}"/>
              </a:ext>
            </a:extLst>
          </p:cNvPr>
          <p:cNvSpPr>
            <a:spLocks noGrp="1"/>
          </p:cNvSpPr>
          <p:nvPr>
            <p:ph type="sldNum" sz="quarter" idx="12"/>
          </p:nvPr>
        </p:nvSpPr>
        <p:spPr/>
        <p:txBody>
          <a:bodyPr/>
          <a:lstStyle/>
          <a:p>
            <a:fld id="{2AB94945-FCF1-014A-AF51-891552C232EB}" type="slidenum">
              <a:rPr lang="en-US" smtClean="0"/>
              <a:t>6</a:t>
            </a:fld>
            <a:endParaRPr lang="en-US"/>
          </a:p>
        </p:txBody>
      </p:sp>
      <p:graphicFrame>
        <p:nvGraphicFramePr>
          <p:cNvPr id="8" name="Content Placeholder 1">
            <a:extLst>
              <a:ext uri="{FF2B5EF4-FFF2-40B4-BE49-F238E27FC236}">
                <a16:creationId xmlns:a16="http://schemas.microsoft.com/office/drawing/2014/main" id="{B8B722E8-89AD-4B28-B415-E23F8EE09A92}"/>
              </a:ext>
            </a:extLst>
          </p:cNvPr>
          <p:cNvGraphicFramePr>
            <a:graphicFrameLocks/>
          </p:cNvGraphicFramePr>
          <p:nvPr>
            <p:extLst>
              <p:ext uri="{D42A27DB-BD31-4B8C-83A1-F6EECF244321}">
                <p14:modId xmlns:p14="http://schemas.microsoft.com/office/powerpoint/2010/main" val="146716960"/>
              </p:ext>
            </p:extLst>
          </p:nvPr>
        </p:nvGraphicFramePr>
        <p:xfrm>
          <a:off x="1828801" y="1371600"/>
          <a:ext cx="8647042" cy="5067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22871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096" y="585216"/>
            <a:ext cx="7290054" cy="699298"/>
          </a:xfrm>
        </p:spPr>
        <p:txBody>
          <a:bodyPr>
            <a:normAutofit/>
          </a:bodyPr>
          <a:lstStyle/>
          <a:p>
            <a:r>
              <a:rPr lang="en-US" sz="4000" dirty="0"/>
              <a:t>References</a:t>
            </a:r>
          </a:p>
        </p:txBody>
      </p:sp>
      <p:sp>
        <p:nvSpPr>
          <p:cNvPr id="2" name="Content Placeholder 1"/>
          <p:cNvSpPr>
            <a:spLocks noGrp="1"/>
          </p:cNvSpPr>
          <p:nvPr>
            <p:ph idx="1"/>
          </p:nvPr>
        </p:nvSpPr>
        <p:spPr>
          <a:xfrm>
            <a:off x="1817914" y="1371600"/>
            <a:ext cx="9927772" cy="5334000"/>
          </a:xfrm>
        </p:spPr>
        <p:txBody>
          <a:bodyPr>
            <a:noAutofit/>
          </a:bodyPr>
          <a:lstStyle/>
          <a:p>
            <a:pPr marL="538163" indent="-538163">
              <a:lnSpc>
                <a:spcPct val="100000"/>
              </a:lnSpc>
              <a:buNone/>
            </a:pPr>
            <a:r>
              <a:rPr lang="en-US" sz="1400" dirty="0"/>
              <a:t>Jones CP. Levels of racism: a theoretic framework and a gardener’s tale. Am J Public Health. 2000;90(8):1212–1215. </a:t>
            </a:r>
          </a:p>
          <a:p>
            <a:pPr marL="538163" indent="-538163">
              <a:lnSpc>
                <a:spcPct val="100000"/>
              </a:lnSpc>
              <a:buNone/>
            </a:pPr>
            <a:r>
              <a:rPr lang="en-US" sz="1400" dirty="0"/>
              <a:t>Jones CP. Toward the science and practice of anti-racism: launching a national campaign against racism. </a:t>
            </a:r>
            <a:r>
              <a:rPr lang="en-US" sz="1400" i="1" dirty="0"/>
              <a:t>Ethnicity and Disease</a:t>
            </a:r>
            <a:r>
              <a:rPr lang="en-US" sz="1400" dirty="0"/>
              <a:t>. 2018;28(</a:t>
            </a:r>
            <a:r>
              <a:rPr lang="en-US" sz="1400" dirty="0" err="1"/>
              <a:t>suppl</a:t>
            </a:r>
            <a:r>
              <a:rPr lang="en-US" sz="1400" dirty="0"/>
              <a:t> 1):231–234.</a:t>
            </a:r>
          </a:p>
          <a:p>
            <a:pPr marL="538163" indent="-538163">
              <a:lnSpc>
                <a:spcPct val="100000"/>
              </a:lnSpc>
              <a:buNone/>
            </a:pPr>
            <a:r>
              <a:rPr lang="en-US" sz="1400" dirty="0"/>
              <a:t>Kilpatrick, D. G., Saunders, B., &amp; Smith, D. (2003). </a:t>
            </a:r>
            <a:r>
              <a:rPr lang="en-US" sz="1400" i="1" dirty="0"/>
              <a:t>Youth victimization-Prevalence and implications</a:t>
            </a:r>
            <a:r>
              <a:rPr lang="en-US" sz="1400" dirty="0"/>
              <a:t>. Washington, DC: U.S. Department of Justice, National Institute of Justice.</a:t>
            </a:r>
          </a:p>
          <a:p>
            <a:pPr marL="538163" indent="-538163">
              <a:lnSpc>
                <a:spcPct val="100000"/>
              </a:lnSpc>
              <a:buNone/>
            </a:pPr>
            <a:r>
              <a:rPr lang="en-US" sz="1400" dirty="0"/>
              <a:t>Krieger N. Discrimination of health inequities. </a:t>
            </a:r>
            <a:r>
              <a:rPr lang="en-US" sz="1400" i="1" dirty="0"/>
              <a:t>International Journal of Health Services</a:t>
            </a:r>
            <a:r>
              <a:rPr lang="en-US" sz="1400" dirty="0"/>
              <a:t>. 2014;44:643–710.</a:t>
            </a:r>
          </a:p>
          <a:p>
            <a:pPr marL="538163" indent="-538163">
              <a:lnSpc>
                <a:spcPct val="100000"/>
              </a:lnSpc>
              <a:buNone/>
            </a:pPr>
            <a:r>
              <a:rPr lang="en-US" sz="1400" dirty="0" err="1"/>
              <a:t>Kumagai</a:t>
            </a:r>
            <a:r>
              <a:rPr lang="en-US" sz="1400" dirty="0"/>
              <a:t> AK, </a:t>
            </a:r>
            <a:r>
              <a:rPr lang="en-US" sz="1400" dirty="0" err="1"/>
              <a:t>Lypson</a:t>
            </a:r>
            <a:r>
              <a:rPr lang="en-US" sz="1400" dirty="0"/>
              <a:t> ML. Beyond cultural competence: Critical consciousness, social justice, and multicultural education. </a:t>
            </a:r>
            <a:r>
              <a:rPr lang="en-US" sz="1400" i="1" dirty="0"/>
              <a:t>Academic Medicine</a:t>
            </a:r>
            <a:r>
              <a:rPr lang="en-US" sz="1400" dirty="0"/>
              <a:t>. 2009;84(6):782–787</a:t>
            </a:r>
          </a:p>
          <a:p>
            <a:pPr marL="538163" indent="-538163">
              <a:lnSpc>
                <a:spcPct val="100000"/>
              </a:lnSpc>
              <a:buNone/>
            </a:pPr>
            <a:r>
              <a:rPr lang="en-US" sz="1400" dirty="0" err="1"/>
              <a:t>Liebow</a:t>
            </a:r>
            <a:r>
              <a:rPr lang="en-US" sz="1400" dirty="0"/>
              <a:t>, Nabina. Internalized Oppression and Its Varied Moral Harms: Self-Perceptions of Reduced Agency and Criminality. </a:t>
            </a:r>
            <a:r>
              <a:rPr lang="en-US" sz="1400" i="1" dirty="0"/>
              <a:t>Hypatia</a:t>
            </a:r>
            <a:r>
              <a:rPr lang="en-US" sz="1400" dirty="0"/>
              <a:t>, vol. 31, no. 4, Fall2016, pp. 713-729. </a:t>
            </a:r>
          </a:p>
          <a:p>
            <a:pPr marL="538163" indent="-538163">
              <a:lnSpc>
                <a:spcPct val="100000"/>
              </a:lnSpc>
              <a:buNone/>
            </a:pPr>
            <a:r>
              <a:rPr lang="en-US" sz="1400" dirty="0" err="1"/>
              <a:t>Lipsky</a:t>
            </a:r>
            <a:r>
              <a:rPr lang="en-US" sz="1400" dirty="0"/>
              <a:t>, L. v. D., &amp; Burk, C. (2009). </a:t>
            </a:r>
            <a:r>
              <a:rPr lang="en-US" sz="1400" i="1" dirty="0"/>
              <a:t>Trauma stewardship: An everyday guide to caring for self while caring for others</a:t>
            </a:r>
            <a:r>
              <a:rPr lang="en-US" sz="1400" dirty="0"/>
              <a:t>. San Francisco, CA: Berrett-Koehler Publishers. </a:t>
            </a:r>
          </a:p>
          <a:p>
            <a:pPr marL="538163" indent="-538163">
              <a:lnSpc>
                <a:spcPct val="100000"/>
              </a:lnSpc>
              <a:buNone/>
            </a:pPr>
            <a:r>
              <a:rPr lang="en-US" sz="1400" dirty="0"/>
              <a:t>Michael B. Sauter, Evan Comen and Samuel Stebbins; Chicago One of America's Most Segregated Cities;  1/12/2018; MSN network</a:t>
            </a:r>
          </a:p>
          <a:p>
            <a:pPr marL="538163" indent="-538163">
              <a:lnSpc>
                <a:spcPct val="100000"/>
              </a:lnSpc>
              <a:buNone/>
            </a:pPr>
            <a:r>
              <a:rPr lang="en-US" sz="1400" dirty="0"/>
              <a:t>Moore, Natalie Y. (2016). </a:t>
            </a:r>
            <a:r>
              <a:rPr lang="en-US" sz="1400" i="1" dirty="0"/>
              <a:t>The South Side: A portrait of Chicago and American Segregation. </a:t>
            </a:r>
            <a:r>
              <a:rPr lang="en-US" sz="1400" dirty="0"/>
              <a:t>New York City, NY:  St. Martin’s Press.</a:t>
            </a:r>
          </a:p>
          <a:p>
            <a:pPr marL="538163" indent="-538163">
              <a:lnSpc>
                <a:spcPct val="100000"/>
              </a:lnSpc>
              <a:buNone/>
            </a:pPr>
            <a:r>
              <a:rPr lang="en-US" sz="1400" dirty="0"/>
              <a:t>Mosley D. V. Neville H. A. Chavez‐Dueñas N. Y. Adames H. Y. Lewis J. A. &amp;French B. H.(2020). Radical hope in revolting times: Proposing a culturally relevant psychological framework. </a:t>
            </a:r>
            <a:r>
              <a:rPr lang="en-US" sz="1400" i="1" dirty="0"/>
              <a:t>Social and Personality Psychology Compass</a:t>
            </a:r>
            <a:r>
              <a:rPr lang="en-US" sz="1400" dirty="0"/>
              <a:t> 14(1) e12512.</a:t>
            </a:r>
          </a:p>
          <a:p>
            <a:pPr marL="538163" indent="-538163">
              <a:lnSpc>
                <a:spcPct val="100000"/>
              </a:lnSpc>
              <a:buNone/>
            </a:pPr>
            <a:endParaRPr lang="en-US" sz="1400" dirty="0"/>
          </a:p>
          <a:p>
            <a:pPr marL="538163" indent="-538163">
              <a:lnSpc>
                <a:spcPct val="100000"/>
              </a:lnSpc>
              <a:buNone/>
            </a:pPr>
            <a:endParaRPr lang="en-US" sz="1400"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374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096" y="585216"/>
            <a:ext cx="7290054" cy="829927"/>
          </a:xfrm>
        </p:spPr>
        <p:txBody>
          <a:bodyPr>
            <a:normAutofit/>
          </a:bodyPr>
          <a:lstStyle/>
          <a:p>
            <a:r>
              <a:rPr lang="en-US" sz="4000" dirty="0"/>
              <a:t>References</a:t>
            </a:r>
          </a:p>
        </p:txBody>
      </p:sp>
      <p:sp>
        <p:nvSpPr>
          <p:cNvPr id="2" name="Content Placeholder 1"/>
          <p:cNvSpPr>
            <a:spLocks noGrp="1"/>
          </p:cNvSpPr>
          <p:nvPr>
            <p:ph idx="1"/>
          </p:nvPr>
        </p:nvSpPr>
        <p:spPr>
          <a:xfrm>
            <a:off x="1741714" y="1600200"/>
            <a:ext cx="9699172" cy="5105400"/>
          </a:xfrm>
        </p:spPr>
        <p:txBody>
          <a:bodyPr>
            <a:noAutofit/>
          </a:bodyPr>
          <a:lstStyle/>
          <a:p>
            <a:pPr marL="538163" indent="-538163">
              <a:lnSpc>
                <a:spcPct val="100000"/>
              </a:lnSpc>
              <a:buNone/>
            </a:pPr>
            <a:r>
              <a:rPr lang="en-US" sz="1400" dirty="0"/>
              <a:t>National Child Traumatic Stress Network. (</a:t>
            </a:r>
            <a:r>
              <a:rPr lang="en-US" sz="1400" dirty="0" err="1"/>
              <a:t>n.d.</a:t>
            </a:r>
            <a:r>
              <a:rPr lang="en-US" sz="1400" dirty="0"/>
              <a:t>). </a:t>
            </a:r>
            <a:r>
              <a:rPr lang="en-US" sz="1400" i="1" dirty="0"/>
              <a:t>Understanding child traumatic stress</a:t>
            </a:r>
            <a:r>
              <a:rPr lang="en-US" sz="1400" dirty="0"/>
              <a:t>. Retrieved from </a:t>
            </a:r>
            <a:r>
              <a:rPr lang="en-US" sz="1400" u="sng" dirty="0">
                <a:hlinkClick r:id="rId3"/>
              </a:rPr>
              <a:t>http://www.nctsnet.org/sites/default/files/assets/pdfs/understanding_child_traumatic_stress_brochure_</a:t>
            </a:r>
            <a:r>
              <a:rPr lang="en-US" sz="1400" dirty="0"/>
              <a:t>9-29-05.pdf</a:t>
            </a:r>
          </a:p>
          <a:p>
            <a:pPr marL="538163" indent="-538163">
              <a:lnSpc>
                <a:spcPct val="100000"/>
              </a:lnSpc>
              <a:buNone/>
            </a:pPr>
            <a:r>
              <a:rPr lang="en-US" sz="1400" dirty="0" err="1"/>
              <a:t>Prograis</a:t>
            </a:r>
            <a:r>
              <a:rPr lang="en-US" sz="1400" dirty="0"/>
              <a:t> L, Pellegrino E, eds. African American Bioethics: Culture, Race, and Identity. Washington, DC: Georgetown University Press; 2007.</a:t>
            </a:r>
          </a:p>
          <a:p>
            <a:pPr marL="538163" indent="-538163">
              <a:lnSpc>
                <a:spcPct val="100000"/>
              </a:lnSpc>
              <a:buNone/>
            </a:pPr>
            <a:r>
              <a:rPr lang="en-US" sz="1400" dirty="0"/>
              <a:t>Powell, W., </a:t>
            </a:r>
            <a:r>
              <a:rPr lang="en-US" sz="1400" dirty="0" err="1"/>
              <a:t>Agosti</a:t>
            </a:r>
            <a:r>
              <a:rPr lang="en-US" sz="1400" dirty="0"/>
              <a:t>, J., Bethel, T.H., Chase, S., Clarke, M., Jones, L.F., Lau Johnson, W.F., </a:t>
            </a:r>
            <a:r>
              <a:rPr lang="en-US" sz="1400" dirty="0" err="1"/>
              <a:t>Noroña</a:t>
            </a:r>
            <a:r>
              <a:rPr lang="en-US" sz="1400" dirty="0"/>
              <a:t>, C.R., </a:t>
            </a:r>
            <a:r>
              <a:rPr lang="en-US" sz="1400" dirty="0" err="1"/>
              <a:t>Stolbach</a:t>
            </a:r>
            <a:r>
              <a:rPr lang="en-US" sz="1400" dirty="0"/>
              <a:t>, B.C., &amp; Thompson, E. (2022). Being Anti-Racist is Central to Trauma-Informed Care: Principles of An Anti-Racist, Trauma-Informed Organization. Los Angeles, CA &amp; Durham, NC: National Center for Child Traumatic Stress.</a:t>
            </a:r>
          </a:p>
          <a:p>
            <a:pPr marL="538163" indent="-538163">
              <a:lnSpc>
                <a:spcPct val="100000"/>
              </a:lnSpc>
              <a:buNone/>
            </a:pPr>
            <a:r>
              <a:rPr lang="en-US" sz="1400" dirty="0" err="1"/>
              <a:t>Salzinger</a:t>
            </a:r>
            <a:r>
              <a:rPr lang="en-US" sz="1400" dirty="0"/>
              <a:t> S, Rosario M, Feldman RS, Ng-</a:t>
            </a:r>
            <a:r>
              <a:rPr lang="en-US" sz="1400" dirty="0" err="1"/>
              <a:t>Mak</a:t>
            </a:r>
            <a:r>
              <a:rPr lang="en-US" sz="1400" dirty="0"/>
              <a:t> DS. Role of Parent and Peer Relationships and Individual Characteristics in Middle School Children's Behavioral Outcomes in the Face of Community Violence. </a:t>
            </a:r>
            <a:r>
              <a:rPr lang="en-US" sz="1400" i="1" dirty="0"/>
              <a:t>Journal of Research on Adolescence.</a:t>
            </a:r>
            <a:r>
              <a:rPr lang="en-US" sz="1400" dirty="0"/>
              <a:t> 2011 Jun;21(2):395-407. </a:t>
            </a:r>
          </a:p>
          <a:p>
            <a:pPr marL="538163" indent="-538163">
              <a:lnSpc>
                <a:spcPct val="100000"/>
              </a:lnSpc>
              <a:buNone/>
            </a:pPr>
            <a:r>
              <a:rPr lang="en-US" sz="1400" dirty="0"/>
              <a:t>Smith JR. Unequal burdens of loss: examining the frequency and timing of homicide deaths experienced by young black men across the life course. </a:t>
            </a:r>
            <a:r>
              <a:rPr lang="en-US" sz="1400" i="1" dirty="0"/>
              <a:t>American Journal of Public Health</a:t>
            </a:r>
            <a:r>
              <a:rPr lang="en-US" sz="1400" dirty="0"/>
              <a:t>. 2015;105(</a:t>
            </a:r>
            <a:r>
              <a:rPr lang="en-US" sz="1400" dirty="0" err="1"/>
              <a:t>suppl</a:t>
            </a:r>
            <a:r>
              <a:rPr lang="en-US" sz="1400" dirty="0"/>
              <a:t>):S483-490.</a:t>
            </a:r>
          </a:p>
          <a:p>
            <a:pPr marL="538163" indent="-538163">
              <a:lnSpc>
                <a:spcPct val="100000"/>
              </a:lnSpc>
              <a:buNone/>
            </a:pPr>
            <a:r>
              <a:rPr lang="en-US" sz="1400" dirty="0"/>
              <a:t>Special Section on Complex Posttraumatic Stress Disorder, </a:t>
            </a:r>
            <a:r>
              <a:rPr lang="en-US" sz="1400" i="1" dirty="0"/>
              <a:t>Journal of Traumatic Stress</a:t>
            </a:r>
            <a:r>
              <a:rPr lang="en-US" sz="1400" dirty="0"/>
              <a:t>, October, 2005. </a:t>
            </a:r>
          </a:p>
          <a:p>
            <a:pPr marL="538163" indent="-538163">
              <a:lnSpc>
                <a:spcPct val="100000"/>
              </a:lnSpc>
              <a:buNone/>
            </a:pPr>
            <a:r>
              <a:rPr lang="en-US" sz="1400" dirty="0"/>
              <a:t>Substance Abuse and Mental Health Services Administration. (2012). SAMHSA’s Working Definition of Trauma and Principles and Guidance for a Trauma-Informed Approach 4. Jennings, A. (2004). Models for Developing Trauma-Informed Behavioral Health Systems and Trauma-Specific Services.  </a:t>
            </a:r>
          </a:p>
          <a:p>
            <a:pPr marL="538163" indent="-538163">
              <a:lnSpc>
                <a:spcPct val="100000"/>
              </a:lnSpc>
              <a:buNone/>
            </a:pPr>
            <a:endParaRPr lang="en-US" sz="1400"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805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096" y="585216"/>
            <a:ext cx="7290054" cy="1014984"/>
          </a:xfrm>
        </p:spPr>
        <p:txBody>
          <a:bodyPr>
            <a:normAutofit/>
          </a:bodyPr>
          <a:lstStyle/>
          <a:p>
            <a:r>
              <a:rPr lang="en-US" sz="4000" dirty="0"/>
              <a:t>References </a:t>
            </a:r>
          </a:p>
        </p:txBody>
      </p:sp>
      <p:sp>
        <p:nvSpPr>
          <p:cNvPr id="2" name="Content Placeholder 1"/>
          <p:cNvSpPr>
            <a:spLocks noGrp="1"/>
          </p:cNvSpPr>
          <p:nvPr>
            <p:ph idx="1"/>
          </p:nvPr>
        </p:nvSpPr>
        <p:spPr>
          <a:xfrm>
            <a:off x="1752600" y="1600200"/>
            <a:ext cx="9916886" cy="5105400"/>
          </a:xfrm>
        </p:spPr>
        <p:txBody>
          <a:bodyPr>
            <a:noAutofit/>
          </a:bodyPr>
          <a:lstStyle/>
          <a:p>
            <a:pPr marL="538163" indent="-538163">
              <a:lnSpc>
                <a:spcPct val="100000"/>
              </a:lnSpc>
              <a:buNone/>
            </a:pPr>
            <a:r>
              <a:rPr lang="en-US" sz="1400" dirty="0"/>
              <a:t>Stein BD, et al., 2003. Prevalence of child and adolescent exposure to community violence</a:t>
            </a:r>
            <a:r>
              <a:rPr lang="en-US" sz="1400" i="1" dirty="0"/>
              <a:t>. Clinical Child and Family Psychology Review</a:t>
            </a:r>
            <a:r>
              <a:rPr lang="en-US" sz="1400" dirty="0"/>
              <a:t> 6 (4), 247–264.</a:t>
            </a:r>
          </a:p>
          <a:p>
            <a:pPr marL="538163" indent="-538163">
              <a:lnSpc>
                <a:spcPct val="100000"/>
              </a:lnSpc>
              <a:buNone/>
            </a:pPr>
            <a:r>
              <a:rPr lang="en-US" sz="1400" dirty="0" err="1"/>
              <a:t>Stolbach</a:t>
            </a:r>
            <a:r>
              <a:rPr lang="en-US" sz="1400" dirty="0"/>
              <a:t>, B.C. (2007). Developmental trauma disorder: a new diagnosis for children affected by complex trauma. </a:t>
            </a:r>
            <a:r>
              <a:rPr lang="en-US" sz="1400" i="1" dirty="0"/>
              <a:t>International Society for the Study of Trauma and Dissociation News</a:t>
            </a:r>
            <a:r>
              <a:rPr lang="en-US" sz="1400" dirty="0"/>
              <a:t>, 25(6): 4-6. </a:t>
            </a:r>
          </a:p>
          <a:p>
            <a:pPr marL="538163" indent="-538163">
              <a:lnSpc>
                <a:spcPct val="100000"/>
              </a:lnSpc>
              <a:buNone/>
            </a:pPr>
            <a:r>
              <a:rPr lang="en-US" sz="1400" dirty="0" err="1"/>
              <a:t>Stolbach</a:t>
            </a:r>
            <a:r>
              <a:rPr lang="en-US" sz="1400" dirty="0"/>
              <a:t> BC, </a:t>
            </a:r>
            <a:r>
              <a:rPr lang="en-US" sz="1400" dirty="0" err="1"/>
              <a:t>Minshew</a:t>
            </a:r>
            <a:r>
              <a:rPr lang="en-US" sz="1400" dirty="0"/>
              <a:t> R, </a:t>
            </a:r>
            <a:r>
              <a:rPr lang="en-US" sz="1400" dirty="0" err="1"/>
              <a:t>Rompala</a:t>
            </a:r>
            <a:r>
              <a:rPr lang="en-US" sz="1400" dirty="0"/>
              <a:t> V, Dominguez RZ, </a:t>
            </a:r>
            <a:r>
              <a:rPr lang="en-US" sz="1400" dirty="0" err="1"/>
              <a:t>Gazibara</a:t>
            </a:r>
            <a:r>
              <a:rPr lang="en-US" sz="1400" dirty="0"/>
              <a:t> T, Finke R. Complex trauma exposure and symptoms in urban traumatized children: a preliminary test of proposed criteria for developmental trauma disorder. </a:t>
            </a:r>
            <a:r>
              <a:rPr lang="en-US" sz="1400" i="1" dirty="0"/>
              <a:t>Journal of Traumatic Stress.</a:t>
            </a:r>
            <a:r>
              <a:rPr lang="en-US" sz="1400" dirty="0"/>
              <a:t> 2013 Aug;26(4):483-91.</a:t>
            </a:r>
          </a:p>
          <a:p>
            <a:pPr marL="538163" indent="-538163">
              <a:lnSpc>
                <a:spcPct val="100000"/>
              </a:lnSpc>
              <a:buNone/>
            </a:pPr>
            <a:r>
              <a:rPr lang="en-US" sz="1400" dirty="0"/>
              <a:t>Strauss Swanson, C., &amp; Szymanski, D. M. (2020). From pain to power: An exploration of activism, the #</a:t>
            </a:r>
            <a:r>
              <a:rPr lang="en-US" sz="1400" dirty="0" err="1"/>
              <a:t>Metoo</a:t>
            </a:r>
            <a:r>
              <a:rPr lang="en-US" sz="1400" dirty="0"/>
              <a:t> movement, and healing from sexual assault trauma. </a:t>
            </a:r>
            <a:r>
              <a:rPr lang="en-US" sz="1400" i="1" dirty="0"/>
              <a:t>Journal of Counseling Psychology</a:t>
            </a:r>
            <a:r>
              <a:rPr lang="en-US" sz="1400" dirty="0"/>
              <a:t>, 10.1037/cou0000429. Advance online publication. </a:t>
            </a:r>
          </a:p>
          <a:p>
            <a:pPr marL="538163" indent="-538163">
              <a:lnSpc>
                <a:spcPct val="100000"/>
              </a:lnSpc>
              <a:buNone/>
            </a:pPr>
            <a:r>
              <a:rPr lang="en-US" sz="1400" dirty="0"/>
              <a:t>Sue, D.W., </a:t>
            </a:r>
            <a:r>
              <a:rPr lang="en-US" sz="1400" dirty="0" err="1"/>
              <a:t>Capodilupo</a:t>
            </a:r>
            <a:r>
              <a:rPr lang="en-US" sz="1400" dirty="0"/>
              <a:t>, C., Torino, G, </a:t>
            </a:r>
            <a:r>
              <a:rPr lang="en-US" sz="1400" dirty="0" err="1"/>
              <a:t>Bucceri</a:t>
            </a:r>
            <a:r>
              <a:rPr lang="en-US" sz="1400" dirty="0"/>
              <a:t>, J., Holder, A., Nadal, K., &amp; </a:t>
            </a:r>
            <a:r>
              <a:rPr lang="en-US" sz="1400" dirty="0" err="1"/>
              <a:t>Equin</a:t>
            </a:r>
            <a:r>
              <a:rPr lang="en-US" sz="1400" dirty="0"/>
              <a:t>, M. (2007). Racial </a:t>
            </a:r>
            <a:r>
              <a:rPr lang="en-US" sz="1400" dirty="0" err="1"/>
              <a:t>Microaggressions</a:t>
            </a:r>
            <a:r>
              <a:rPr lang="en-US" sz="1400" dirty="0"/>
              <a:t> in Everyday Life: Implications for Clinical Practice. The American Psychologist , 62 (4) 271-286.</a:t>
            </a:r>
          </a:p>
          <a:p>
            <a:pPr marL="538163" indent="-538163">
              <a:lnSpc>
                <a:spcPct val="100000"/>
              </a:lnSpc>
              <a:buNone/>
            </a:pPr>
            <a:r>
              <a:rPr lang="en-US" sz="1400" dirty="0" err="1"/>
              <a:t>Tervalon</a:t>
            </a:r>
            <a:r>
              <a:rPr lang="en-US" sz="1400" dirty="0"/>
              <a:t> M, Murray-Garcia J. Cultural humility versus cultural competence: A critical distinction in defining physician training outcomes in multicultural education.</a:t>
            </a:r>
            <a:r>
              <a:rPr lang="en-US" sz="1400" i="1" dirty="0"/>
              <a:t> Journal of Health Care for the Poor and Underserved</a:t>
            </a:r>
            <a:r>
              <a:rPr lang="en-US" sz="1400" dirty="0"/>
              <a:t>. 1998;9(2):117–125. </a:t>
            </a:r>
          </a:p>
          <a:p>
            <a:pPr marL="538163" indent="-538163">
              <a:lnSpc>
                <a:spcPct val="100000"/>
              </a:lnSpc>
              <a:buNone/>
            </a:pPr>
            <a:r>
              <a:rPr lang="en-US" sz="1400" dirty="0"/>
              <a:t>van der </a:t>
            </a:r>
            <a:r>
              <a:rPr lang="en-US" sz="1400" dirty="0" err="1"/>
              <a:t>Kolk</a:t>
            </a:r>
            <a:r>
              <a:rPr lang="en-US" sz="1400" dirty="0"/>
              <a:t>, B.A. (2005). Developmental trauma disorder: toward a rational diagnosis for children with complex trauma histories. </a:t>
            </a:r>
            <a:r>
              <a:rPr lang="en-US" sz="1400" i="1" dirty="0"/>
              <a:t>Psychiatric Annals</a:t>
            </a:r>
            <a:r>
              <a:rPr lang="en-US" sz="1400" dirty="0"/>
              <a:t>, 35(5), 401-408. </a:t>
            </a:r>
          </a:p>
          <a:p>
            <a:pPr marL="538163" indent="-538163">
              <a:lnSpc>
                <a:spcPct val="100000"/>
              </a:lnSpc>
              <a:buNone/>
            </a:pPr>
            <a:r>
              <a:rPr lang="en-US" sz="1400" dirty="0"/>
              <a:t>van der </a:t>
            </a:r>
            <a:r>
              <a:rPr lang="en-US" sz="1400" dirty="0" err="1"/>
              <a:t>Kolk</a:t>
            </a:r>
            <a:r>
              <a:rPr lang="en-US" sz="1400" dirty="0"/>
              <a:t>, B. A. (2014). </a:t>
            </a:r>
            <a:r>
              <a:rPr lang="en-US" sz="1400" i="1" dirty="0"/>
              <a:t>The body keeps the score: Brain, mind, and body in the healing of trauma</a:t>
            </a:r>
            <a:r>
              <a:rPr lang="en-US" sz="1400" dirty="0"/>
              <a:t>. New York: Viking. </a:t>
            </a:r>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663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096" y="585216"/>
            <a:ext cx="7290054" cy="1014984"/>
          </a:xfrm>
        </p:spPr>
        <p:txBody>
          <a:bodyPr/>
          <a:lstStyle/>
          <a:p>
            <a:r>
              <a:rPr lang="en-US" dirty="0"/>
              <a:t>References </a:t>
            </a:r>
          </a:p>
        </p:txBody>
      </p:sp>
      <p:sp>
        <p:nvSpPr>
          <p:cNvPr id="2" name="Content Placeholder 1"/>
          <p:cNvSpPr>
            <a:spLocks noGrp="1"/>
          </p:cNvSpPr>
          <p:nvPr>
            <p:ph idx="1"/>
          </p:nvPr>
        </p:nvSpPr>
        <p:spPr>
          <a:xfrm>
            <a:off x="1785257" y="1600200"/>
            <a:ext cx="9405257" cy="5105400"/>
          </a:xfrm>
        </p:spPr>
        <p:txBody>
          <a:bodyPr>
            <a:noAutofit/>
          </a:bodyPr>
          <a:lstStyle/>
          <a:p>
            <a:pPr marL="538163" indent="-538163">
              <a:lnSpc>
                <a:spcPct val="100000"/>
              </a:lnSpc>
              <a:buNone/>
            </a:pPr>
            <a:endParaRPr lang="en-US" sz="1400" dirty="0"/>
          </a:p>
          <a:p>
            <a:pPr marL="538163" indent="-538163">
              <a:lnSpc>
                <a:spcPct val="100000"/>
              </a:lnSpc>
              <a:buNone/>
            </a:pPr>
            <a:r>
              <a:rPr lang="en-US" sz="1400" dirty="0"/>
              <a:t>World Health Organization. (2002). World Report on Violence and Health. Brussels, Belgium: WHO.</a:t>
            </a:r>
          </a:p>
          <a:p>
            <a:pPr marL="538163" indent="-538163">
              <a:lnSpc>
                <a:spcPct val="100000"/>
              </a:lnSpc>
              <a:buNone/>
            </a:pPr>
            <a:r>
              <a:rPr lang="en-US" sz="1400" dirty="0"/>
              <a:t>Wilson, K. R., Hansen, D. J., &amp; Li, M. (2011). </a:t>
            </a:r>
            <a:r>
              <a:rPr lang="en-US" sz="1400" i="1" dirty="0"/>
              <a:t>The traumatic stress response in child maltreatment and resultant neuropsychological effects</a:t>
            </a:r>
            <a:r>
              <a:rPr lang="en-US" sz="1400" dirty="0"/>
              <a:t> (Faculty Publications Paper 549)</a:t>
            </a:r>
            <a:r>
              <a:rPr lang="en-US" sz="1400" i="1" dirty="0"/>
              <a:t>.</a:t>
            </a:r>
            <a:r>
              <a:rPr lang="en-US" sz="1400" dirty="0"/>
              <a:t> Lincoln, NE: University of Nebraska, Department of Psychology</a:t>
            </a:r>
            <a:r>
              <a:rPr lang="en-US" sz="1400" i="1" dirty="0"/>
              <a:t>.</a:t>
            </a:r>
          </a:p>
          <a:p>
            <a:pPr marL="538163" indent="-538163">
              <a:lnSpc>
                <a:spcPct val="100000"/>
              </a:lnSpc>
              <a:buNone/>
            </a:pPr>
            <a:r>
              <a:rPr lang="en-US" sz="1400" dirty="0"/>
              <a:t>Zhang X, </a:t>
            </a:r>
            <a:r>
              <a:rPr lang="en-US" sz="1400" dirty="0" err="1"/>
              <a:t>Monnat</a:t>
            </a:r>
            <a:r>
              <a:rPr lang="en-US" sz="1400" dirty="0"/>
              <a:t> SM. Racial/ethnic differences in clusters of adverse childhood experiences and associations with adolescent mental health. </a:t>
            </a:r>
            <a:r>
              <a:rPr lang="en-US" sz="1400" i="1" dirty="0"/>
              <a:t>SSM Population Health</a:t>
            </a:r>
            <a:r>
              <a:rPr lang="en-US" sz="1400" dirty="0"/>
              <a:t>. 2021 Dec 16;17:100997. </a:t>
            </a:r>
          </a:p>
          <a:p>
            <a:pPr marL="538163" indent="-538163">
              <a:lnSpc>
                <a:spcPct val="100000"/>
              </a:lnSpc>
              <a:buNone/>
            </a:pPr>
            <a:r>
              <a:rPr lang="en-US" sz="1400" dirty="0"/>
              <a:t>Zimmerman GM, </a:t>
            </a:r>
            <a:r>
              <a:rPr lang="en-US" sz="1400" dirty="0" err="1"/>
              <a:t>Messner</a:t>
            </a:r>
            <a:r>
              <a:rPr lang="en-US" sz="1400" dirty="0"/>
              <a:t> SF. Individual, family background, and contextual explanations of racial and ethnic disparities in youths' exposure to violence. </a:t>
            </a:r>
            <a:r>
              <a:rPr lang="en-US" sz="1400" i="1" dirty="0"/>
              <a:t>American Journal of Public Health</a:t>
            </a:r>
            <a:r>
              <a:rPr lang="en-US" sz="1400" dirty="0"/>
              <a:t>. 2013 Mar;103(3):435-42. </a:t>
            </a:r>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214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459E-F318-42A7-34D6-55A1EAC132F8}"/>
              </a:ext>
            </a:extLst>
          </p:cNvPr>
          <p:cNvSpPr>
            <a:spLocks noGrp="1"/>
          </p:cNvSpPr>
          <p:nvPr>
            <p:ph type="title"/>
          </p:nvPr>
        </p:nvSpPr>
        <p:spPr/>
        <p:txBody>
          <a:bodyPr/>
          <a:lstStyle/>
          <a:p>
            <a:pPr algn="ctr"/>
            <a:r>
              <a:rPr lang="en-US" dirty="0"/>
              <a:t>Announcements</a:t>
            </a:r>
            <a:endParaRPr lang="en-US"/>
          </a:p>
        </p:txBody>
      </p:sp>
      <p:sp>
        <p:nvSpPr>
          <p:cNvPr id="3" name="Content Placeholder 2">
            <a:extLst>
              <a:ext uri="{FF2B5EF4-FFF2-40B4-BE49-F238E27FC236}">
                <a16:creationId xmlns:a16="http://schemas.microsoft.com/office/drawing/2014/main" id="{8A798067-F55C-6303-497F-6D51DFC2237A}"/>
              </a:ext>
            </a:extLst>
          </p:cNvPr>
          <p:cNvSpPr>
            <a:spLocks noGrp="1"/>
          </p:cNvSpPr>
          <p:nvPr>
            <p:ph idx="1"/>
          </p:nvPr>
        </p:nvSpPr>
        <p:spPr/>
        <p:txBody>
          <a:bodyPr vert="horz" lIns="91440" tIns="45720" rIns="91440" bIns="45720" rtlCol="0" anchor="t">
            <a:normAutofit fontScale="92500" lnSpcReduction="20000"/>
          </a:bodyPr>
          <a:lstStyle/>
          <a:p>
            <a:r>
              <a:rPr lang="en-US" dirty="0">
                <a:latin typeface="Arial"/>
                <a:cs typeface="Arial"/>
              </a:rPr>
              <a:t>Next webinar is </a:t>
            </a:r>
            <a:r>
              <a:rPr lang="en-US" dirty="0">
                <a:solidFill>
                  <a:schemeClr val="accent1">
                    <a:lumMod val="50000"/>
                  </a:schemeClr>
                </a:solidFill>
                <a:latin typeface="Arial"/>
                <a:cs typeface="Arial"/>
              </a:rPr>
              <a:t>January 17</a:t>
            </a:r>
            <a:r>
              <a:rPr lang="en-US" sz="1900" baseline="30000" dirty="0">
                <a:latin typeface="Arial"/>
                <a:cs typeface="Arial"/>
              </a:rPr>
              <a:t>th</a:t>
            </a:r>
            <a:r>
              <a:rPr lang="en-US" dirty="0">
                <a:latin typeface="Arial"/>
                <a:cs typeface="Arial"/>
              </a:rPr>
              <a:t>, 2024! </a:t>
            </a:r>
          </a:p>
          <a:p>
            <a:endParaRPr lang="en-US" dirty="0"/>
          </a:p>
          <a:p>
            <a:r>
              <a:rPr lang="en-US" dirty="0">
                <a:latin typeface="Arial"/>
                <a:cs typeface="Arial"/>
              </a:rPr>
              <a:t>Slides posted on  CountyCare Care Coordination Webpage: </a:t>
            </a:r>
          </a:p>
          <a:p>
            <a:pPr lvl="1"/>
            <a:r>
              <a:rPr lang="en-US" sz="2000" dirty="0">
                <a:solidFill>
                  <a:srgbClr val="0563C1"/>
                </a:solidFill>
                <a:hlinkClick r:id="rId2"/>
              </a:rPr>
              <a:t>http://www.countycare.com/carecoordination</a:t>
            </a:r>
            <a:endParaRPr lang="en-US" sz="2000" dirty="0"/>
          </a:p>
          <a:p>
            <a:pPr lvl="1"/>
            <a:endParaRPr lang="en-US" sz="2000" dirty="0"/>
          </a:p>
          <a:p>
            <a:pPr lvl="1"/>
            <a:endParaRPr lang="en-US" sz="2000" dirty="0"/>
          </a:p>
          <a:p>
            <a:r>
              <a:rPr lang="en-US" dirty="0">
                <a:latin typeface="Arial"/>
                <a:cs typeface="Arial"/>
              </a:rPr>
              <a:t>Have feedback? Please share.</a:t>
            </a:r>
          </a:p>
          <a:p>
            <a:pPr lvl="1"/>
            <a:r>
              <a:rPr lang="en-US" dirty="0">
                <a:solidFill>
                  <a:srgbClr val="0563C1"/>
                </a:solidFill>
                <a:hlinkClick r:id="rId3"/>
              </a:rPr>
              <a:t>https://redcap.link/23k1fzzb</a:t>
            </a:r>
            <a:endParaRPr lang="en-US" dirty="0">
              <a:solidFill>
                <a:srgbClr val="000000"/>
              </a:solidFill>
              <a:latin typeface="Calibri"/>
              <a:cs typeface="Calibri"/>
            </a:endParaRPr>
          </a:p>
          <a:p>
            <a:pPr lvl="1"/>
            <a:endParaRPr lang="en-US" dirty="0"/>
          </a:p>
          <a:p>
            <a:pPr marL="685800" lvl="1"/>
            <a:endParaRPr lang="en-US" dirty="0">
              <a:latin typeface="Arial"/>
              <a:cs typeface="Arial"/>
            </a:endParaRPr>
          </a:p>
          <a:p>
            <a:pPr marL="685800" algn="ctr"/>
            <a:r>
              <a:rPr lang="en-US" sz="2000" dirty="0">
                <a:latin typeface="Arial"/>
                <a:cs typeface="Arial"/>
              </a:rPr>
              <a:t> </a:t>
            </a:r>
            <a:r>
              <a:rPr lang="en-US" sz="1400" dirty="0">
                <a:latin typeface="Arial"/>
                <a:cs typeface="Arial"/>
              </a:rPr>
              <a:t>Please email questions/concerns: </a:t>
            </a:r>
            <a:r>
              <a:rPr lang="en-US" sz="1400" dirty="0">
                <a:solidFill>
                  <a:srgbClr val="0563C1"/>
                </a:solidFill>
                <a:latin typeface="Arial"/>
                <a:cs typeface="Arial"/>
                <a:hlinkClick r:id="rId4"/>
              </a:rPr>
              <a:t>raphael.daniels@cookcountyhealth.org</a:t>
            </a:r>
            <a:endParaRPr lang="en-US" dirty="0">
              <a:latin typeface="Arial"/>
              <a:cs typeface="Arial"/>
            </a:endParaRPr>
          </a:p>
        </p:txBody>
      </p:sp>
      <p:sp>
        <p:nvSpPr>
          <p:cNvPr id="6" name="Slide Number Placeholder 5">
            <a:extLst>
              <a:ext uri="{FF2B5EF4-FFF2-40B4-BE49-F238E27FC236}">
                <a16:creationId xmlns:a16="http://schemas.microsoft.com/office/drawing/2014/main" id="{665D7A8D-7924-E3A6-CED8-C772E7B7D5DA}"/>
              </a:ext>
            </a:extLst>
          </p:cNvPr>
          <p:cNvSpPr>
            <a:spLocks noGrp="1"/>
          </p:cNvSpPr>
          <p:nvPr>
            <p:ph type="sldNum" sz="quarter" idx="12"/>
          </p:nvPr>
        </p:nvSpPr>
        <p:spPr/>
        <p:txBody>
          <a:bodyPr/>
          <a:lstStyle/>
          <a:p>
            <a:fld id="{2AB94945-FCF1-014A-AF51-891552C232EB}" type="slidenum">
              <a:rPr lang="en-US" smtClean="0"/>
              <a:t>64</a:t>
            </a:fld>
            <a:endParaRPr lang="en-US"/>
          </a:p>
        </p:txBody>
      </p:sp>
    </p:spTree>
    <p:extLst>
      <p:ext uri="{BB962C8B-B14F-4D97-AF65-F5344CB8AC3E}">
        <p14:creationId xmlns:p14="http://schemas.microsoft.com/office/powerpoint/2010/main" val="3077691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D90F8-A2F0-99D2-AE1F-9385947DABD8}"/>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989846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8D77-419E-4094-7484-D907ECE3E774}"/>
              </a:ext>
            </a:extLst>
          </p:cNvPr>
          <p:cNvSpPr>
            <a:spLocks noGrp="1"/>
          </p:cNvSpPr>
          <p:nvPr>
            <p:ph type="title"/>
          </p:nvPr>
        </p:nvSpPr>
        <p:spPr/>
        <p:txBody>
          <a:bodyPr>
            <a:normAutofit/>
          </a:bodyPr>
          <a:lstStyle/>
          <a:p>
            <a:r>
              <a:rPr lang="en-US" sz="3600" dirty="0">
                <a:solidFill>
                  <a:srgbClr val="000000"/>
                </a:solidFill>
              </a:rPr>
              <a:t>How do we care for Manny?</a:t>
            </a:r>
            <a:endParaRPr lang="en-US" sz="3600" dirty="0"/>
          </a:p>
        </p:txBody>
      </p:sp>
      <p:sp>
        <p:nvSpPr>
          <p:cNvPr id="3" name="Text Placeholder 2">
            <a:extLst>
              <a:ext uri="{FF2B5EF4-FFF2-40B4-BE49-F238E27FC236}">
                <a16:creationId xmlns:a16="http://schemas.microsoft.com/office/drawing/2014/main" id="{3159F90C-1ACF-169E-AFF6-C7C36D3C427F}"/>
              </a:ext>
            </a:extLst>
          </p:cNvPr>
          <p:cNvSpPr>
            <a:spLocks noGrp="1"/>
          </p:cNvSpPr>
          <p:nvPr>
            <p:ph type="body" idx="1"/>
          </p:nvPr>
        </p:nvSpPr>
        <p:spPr/>
        <p:txBody>
          <a:bodyPr>
            <a:noAutofit/>
          </a:bodyPr>
          <a:lstStyle/>
          <a:p>
            <a:r>
              <a:rPr lang="en-US" sz="2800" dirty="0">
                <a:solidFill>
                  <a:srgbClr val="000000"/>
                </a:solidFill>
              </a:rPr>
              <a:t>How do we care for the systems caring for Manny?</a:t>
            </a:r>
            <a:endParaRPr lang="en-US" sz="2800" dirty="0"/>
          </a:p>
        </p:txBody>
      </p:sp>
      <p:sp>
        <p:nvSpPr>
          <p:cNvPr id="4" name="Content Placeholder 3">
            <a:extLst>
              <a:ext uri="{FF2B5EF4-FFF2-40B4-BE49-F238E27FC236}">
                <a16:creationId xmlns:a16="http://schemas.microsoft.com/office/drawing/2014/main" id="{0BC0E046-4341-36A8-B65A-07210E8B3921}"/>
              </a:ext>
            </a:extLst>
          </p:cNvPr>
          <p:cNvSpPr>
            <a:spLocks noGrp="1"/>
          </p:cNvSpPr>
          <p:nvPr>
            <p:ph sz="half" idx="2"/>
          </p:nvPr>
        </p:nvSpPr>
        <p:spPr>
          <a:xfrm>
            <a:off x="839788" y="3006726"/>
            <a:ext cx="5157787" cy="2895310"/>
          </a:xfrm>
        </p:spPr>
        <p:txBody>
          <a:bodyPr>
            <a:normAutofit fontScale="85000" lnSpcReduction="10000"/>
          </a:bodyPr>
          <a:lstStyle/>
          <a:p>
            <a:r>
              <a:rPr lang="en-US" dirty="0">
                <a:solidFill>
                  <a:srgbClr val="000000"/>
                </a:solidFill>
              </a:rPr>
              <a:t>What is the most helpful way for service providers (healthcare, mental health, school, etc.) to work with Manny and his family?</a:t>
            </a:r>
          </a:p>
          <a:p>
            <a:endParaRPr lang="en-US" dirty="0">
              <a:solidFill>
                <a:srgbClr val="000000"/>
              </a:solidFill>
            </a:endParaRPr>
          </a:p>
          <a:p>
            <a:r>
              <a:rPr lang="en-US" dirty="0">
                <a:solidFill>
                  <a:srgbClr val="000000"/>
                </a:solidFill>
              </a:rPr>
              <a:t>What can these systems do to care for themselves, in order to better serve Manny and his family?</a:t>
            </a:r>
          </a:p>
          <a:p>
            <a:endParaRPr lang="en-US" dirty="0"/>
          </a:p>
        </p:txBody>
      </p:sp>
      <p:pic>
        <p:nvPicPr>
          <p:cNvPr id="1026" name="Picture 2" descr="Remembering Trauma: Connecting the Dots Between Complex Trauma and  Misdiagnosis in Youth – Fostering Families Today">
            <a:extLst>
              <a:ext uri="{FF2B5EF4-FFF2-40B4-BE49-F238E27FC236}">
                <a16:creationId xmlns:a16="http://schemas.microsoft.com/office/drawing/2014/main" id="{2874FE54-5929-039A-B020-EFD184691802}"/>
              </a:ext>
            </a:extLst>
          </p:cNvPr>
          <p:cNvPicPr>
            <a:picLocks noGrp="1" noChangeAspect="1" noChangeArrowheads="1"/>
          </p:cNvPicPr>
          <p:nvPr>
            <p:ph sz="quarter" idx="4"/>
          </p:nvPr>
        </p:nvPicPr>
        <p:blipFill>
          <a:blip r:embed="rId3">
            <a:extLst>
              <a:ext uri="{BEBA8EAE-BF5A-486C-A8C5-ECC9F3942E4B}">
                <a14:imgProps xmlns:a14="http://schemas.microsoft.com/office/drawing/2010/main">
                  <a14:imgLayer r:embed="rId4">
                    <a14:imgEffect>
                      <a14:brightnessContrast bright="32000"/>
                    </a14:imgEffect>
                  </a14:imgLayer>
                </a14:imgProps>
              </a:ext>
              <a:ext uri="{28A0092B-C50C-407E-A947-70E740481C1C}">
                <a14:useLocalDpi xmlns:a14="http://schemas.microsoft.com/office/drawing/2010/main" val="0"/>
              </a:ext>
            </a:extLst>
          </a:blip>
          <a:srcRect/>
          <a:stretch>
            <a:fillRect/>
          </a:stretch>
        </p:blipFill>
        <p:spPr bwMode="auto">
          <a:xfrm>
            <a:off x="6602682" y="235915"/>
            <a:ext cx="4767672" cy="3807716"/>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B97D0648-47B4-B37F-94E0-559D8F559763}"/>
              </a:ext>
            </a:extLst>
          </p:cNvPr>
          <p:cNvSpPr>
            <a:spLocks noGrp="1"/>
          </p:cNvSpPr>
          <p:nvPr>
            <p:ph type="sldNum" sz="quarter" idx="12"/>
          </p:nvPr>
        </p:nvSpPr>
        <p:spPr/>
        <p:txBody>
          <a:bodyPr/>
          <a:lstStyle/>
          <a:p>
            <a:fld id="{2AB94945-FCF1-014A-AF51-891552C232EB}" type="slidenum">
              <a:rPr lang="en-US" smtClean="0"/>
              <a:t>7</a:t>
            </a:fld>
            <a:endParaRPr lang="en-US"/>
          </a:p>
        </p:txBody>
      </p:sp>
      <p:pic>
        <p:nvPicPr>
          <p:cNvPr id="7" name="Picture 2">
            <a:extLst>
              <a:ext uri="{FF2B5EF4-FFF2-40B4-BE49-F238E27FC236}">
                <a16:creationId xmlns:a16="http://schemas.microsoft.com/office/drawing/2014/main" id="{D0E5DF38-585C-CA1A-28BD-F9F5D70B4B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8229" y="4647375"/>
            <a:ext cx="5156578"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028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04042"/>
            <a:ext cx="7290054" cy="1014984"/>
          </a:xfrm>
        </p:spPr>
        <p:txBody>
          <a:bodyPr>
            <a:normAutofit/>
          </a:bodyPr>
          <a:lstStyle/>
          <a:p>
            <a:pPr algn="ctr"/>
            <a:r>
              <a:rPr lang="en-US" dirty="0"/>
              <a:t>Trauma-Informed Care</a:t>
            </a:r>
          </a:p>
        </p:txBody>
      </p:sp>
      <p:sp>
        <p:nvSpPr>
          <p:cNvPr id="3" name="Content Placeholder 2"/>
          <p:cNvSpPr>
            <a:spLocks noGrp="1"/>
          </p:cNvSpPr>
          <p:nvPr>
            <p:ph idx="1"/>
          </p:nvPr>
        </p:nvSpPr>
        <p:spPr>
          <a:xfrm>
            <a:off x="2292096" y="1793174"/>
            <a:ext cx="9238844" cy="4836226"/>
          </a:xfrm>
        </p:spPr>
        <p:txBody>
          <a:bodyPr>
            <a:normAutofit fontScale="85000" lnSpcReduction="20000"/>
          </a:bodyPr>
          <a:lstStyle/>
          <a:p>
            <a:pPr marL="0" indent="0">
              <a:buNone/>
            </a:pPr>
            <a:r>
              <a:rPr lang="en-US" sz="2600" dirty="0"/>
              <a:t>A program, organization, or system that is trauma informed:  </a:t>
            </a:r>
          </a:p>
          <a:p>
            <a:pPr marL="0" indent="0">
              <a:buNone/>
            </a:pPr>
            <a:r>
              <a:rPr lang="en-US" sz="2600" dirty="0"/>
              <a:t> </a:t>
            </a:r>
          </a:p>
          <a:p>
            <a:pPr marL="0" indent="0">
              <a:buNone/>
            </a:pPr>
            <a:r>
              <a:rPr lang="en-US" sz="2600" b="1" dirty="0"/>
              <a:t>Realizes</a:t>
            </a:r>
            <a:r>
              <a:rPr lang="en-US" sz="2600" dirty="0"/>
              <a:t> the widespread impact of trauma and understand potential paths for recovery; </a:t>
            </a:r>
          </a:p>
          <a:p>
            <a:pPr marL="0" indent="0">
              <a:buNone/>
            </a:pPr>
            <a:endParaRPr lang="en-US" sz="2600" dirty="0"/>
          </a:p>
          <a:p>
            <a:pPr marL="0" indent="0">
              <a:buNone/>
            </a:pPr>
            <a:r>
              <a:rPr lang="en-US" sz="2600" b="1" dirty="0"/>
              <a:t>Recognizes</a:t>
            </a:r>
            <a:r>
              <a:rPr lang="en-US" sz="2600" dirty="0"/>
              <a:t> the signs and symptoms of trauma in clients, families, staff, and others involved with the system;  </a:t>
            </a:r>
          </a:p>
          <a:p>
            <a:pPr marL="0" indent="0">
              <a:buNone/>
            </a:pPr>
            <a:r>
              <a:rPr lang="en-US" sz="2600" dirty="0"/>
              <a:t> </a:t>
            </a:r>
          </a:p>
          <a:p>
            <a:pPr marL="0" indent="0">
              <a:buNone/>
            </a:pPr>
            <a:r>
              <a:rPr lang="en-US" sz="2600" b="1" dirty="0"/>
              <a:t>Responds</a:t>
            </a:r>
            <a:r>
              <a:rPr lang="en-US" sz="2600" dirty="0"/>
              <a:t> by fully integrating knowledge about trauma into policies, procedures, and practices; and seeks to actively </a:t>
            </a:r>
            <a:r>
              <a:rPr lang="en-US" sz="2600" b="1" dirty="0"/>
              <a:t>resist</a:t>
            </a:r>
            <a:r>
              <a:rPr lang="en-US" sz="2600" dirty="0"/>
              <a:t> re-traumatization”   </a:t>
            </a:r>
          </a:p>
          <a:p>
            <a:pPr marL="0" indent="0">
              <a:buNone/>
            </a:pPr>
            <a:r>
              <a:rPr lang="en-US" dirty="0"/>
              <a:t> </a:t>
            </a:r>
          </a:p>
          <a:p>
            <a:pPr marL="0" indent="0" algn="r">
              <a:buNone/>
            </a:pPr>
            <a:r>
              <a:rPr lang="en-US" dirty="0"/>
              <a:t>	</a:t>
            </a:r>
            <a:r>
              <a:rPr lang="en-US" sz="2400" i="1" dirty="0"/>
              <a:t>Substance Abuse Mental Health Administration (SAMHSA, 2014)</a:t>
            </a:r>
            <a:endParaRPr lang="en-US" sz="2400" dirty="0"/>
          </a:p>
          <a:p>
            <a:pPr marL="0" indent="0">
              <a:buNone/>
            </a:pPr>
            <a:r>
              <a:rPr lang="en-US" dirty="0"/>
              <a:t> </a:t>
            </a:r>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570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804333"/>
            <a:ext cx="3129060" cy="5249334"/>
          </a:xfrm>
        </p:spPr>
        <p:txBody>
          <a:bodyPr>
            <a:normAutofit/>
          </a:bodyPr>
          <a:lstStyle/>
          <a:p>
            <a:r>
              <a:rPr lang="en-US" dirty="0"/>
              <a:t>Taken Together…</a:t>
            </a:r>
            <a:br>
              <a:rPr lang="en-US" dirty="0"/>
            </a:br>
            <a:endParaRPr lang="en-US" dirty="0"/>
          </a:p>
        </p:txBody>
      </p:sp>
      <p:sp>
        <p:nvSpPr>
          <p:cNvPr id="3" name="Content Placeholder 2"/>
          <p:cNvSpPr>
            <a:spLocks noGrp="1"/>
          </p:cNvSpPr>
          <p:nvPr>
            <p:ph idx="1"/>
          </p:nvPr>
        </p:nvSpPr>
        <p:spPr>
          <a:xfrm>
            <a:off x="5273498" y="504043"/>
            <a:ext cx="6447447" cy="5968009"/>
          </a:xfrm>
        </p:spPr>
        <p:txBody>
          <a:bodyPr anchor="ctr">
            <a:normAutofit/>
          </a:bodyPr>
          <a:lstStyle/>
          <a:p>
            <a:endParaRPr lang="en-US" dirty="0"/>
          </a:p>
          <a:p>
            <a:r>
              <a:rPr lang="en-US" dirty="0"/>
              <a:t>Trauma Awareness &amp; Knowledge</a:t>
            </a:r>
          </a:p>
          <a:p>
            <a:r>
              <a:rPr lang="en-US" dirty="0"/>
              <a:t>Relationships &amp; Trust</a:t>
            </a:r>
          </a:p>
          <a:p>
            <a:r>
              <a:rPr lang="en-US" dirty="0"/>
              <a:t>Safety </a:t>
            </a:r>
          </a:p>
          <a:p>
            <a:r>
              <a:rPr lang="en-US" dirty="0"/>
              <a:t>Strengths-Focused</a:t>
            </a:r>
          </a:p>
          <a:p>
            <a:r>
              <a:rPr lang="en-US" dirty="0"/>
              <a:t>Empowerment &amp; Power-Sharing</a:t>
            </a:r>
          </a:p>
          <a:p>
            <a:r>
              <a:rPr lang="en-US" dirty="0"/>
              <a:t>Anti-Racism and Cultural Humility</a:t>
            </a:r>
          </a:p>
          <a:p>
            <a:r>
              <a:rPr lang="en-US" dirty="0"/>
              <a:t>Self-Reflection &amp; Regulation</a:t>
            </a:r>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771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4802</TotalTime>
  <Words>5753</Words>
  <Application>Microsoft Office PowerPoint</Application>
  <PresentationFormat>Widescreen</PresentationFormat>
  <Paragraphs>569</Paragraphs>
  <Slides>65</Slides>
  <Notes>62</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Courier New</vt:lpstr>
      <vt:lpstr>Tw Cen MT</vt:lpstr>
      <vt:lpstr>Tw Cen MT</vt:lpstr>
      <vt:lpstr>Wingdings</vt:lpstr>
      <vt:lpstr>Office Theme</vt:lpstr>
      <vt:lpstr>December Care Management Webinar</vt:lpstr>
      <vt:lpstr>Trauma-Informed Care</vt:lpstr>
      <vt:lpstr> The Chicago Child Trauma Center (CCTC)</vt:lpstr>
      <vt:lpstr>Goals</vt:lpstr>
      <vt:lpstr>Manny</vt:lpstr>
      <vt:lpstr>Manny</vt:lpstr>
      <vt:lpstr>How do we care for Manny?</vt:lpstr>
      <vt:lpstr>Trauma-Informed Care</vt:lpstr>
      <vt:lpstr>Taken Together… </vt:lpstr>
      <vt:lpstr>Trauma Awareness &amp; Knowledge</vt:lpstr>
      <vt:lpstr>Trauma Awareness &amp; Knowledge</vt:lpstr>
      <vt:lpstr>PowerPoint Presentation</vt:lpstr>
      <vt:lpstr>Participant Application:   Trauma Awareness &amp; Knowledge</vt:lpstr>
      <vt:lpstr>ORGANIZATIONAL APPLICATION:   Agency Self-Assessment For Trauma-Informed Care </vt:lpstr>
      <vt:lpstr>Relationships and Trust</vt:lpstr>
      <vt:lpstr>Relationships and Trust</vt:lpstr>
      <vt:lpstr>Early Childhood Brain Development</vt:lpstr>
      <vt:lpstr>Toxic Stress and the Brain</vt:lpstr>
      <vt:lpstr>Toxic Stress</vt:lpstr>
      <vt:lpstr>How Do We Build Trusting Relationships With Participants and Each Other?</vt:lpstr>
      <vt:lpstr>Relationships &amp; Trust</vt:lpstr>
      <vt:lpstr>Participant Application:  Relationships &amp; Trust</vt:lpstr>
      <vt:lpstr>Organizational Application:  Relationships &amp; Trust</vt:lpstr>
      <vt:lpstr>Safety</vt:lpstr>
      <vt:lpstr>How To Create Safety</vt:lpstr>
      <vt:lpstr>Safety</vt:lpstr>
      <vt:lpstr>Participant Application: Safety</vt:lpstr>
      <vt:lpstr>Organizational Application: Safety</vt:lpstr>
      <vt:lpstr>Strengths-Focused</vt:lpstr>
      <vt:lpstr>Participant Application:  Strengths-Focused</vt:lpstr>
      <vt:lpstr>Strengths-Focused</vt:lpstr>
      <vt:lpstr>Organizational Application:  Strengths-Focused</vt:lpstr>
      <vt:lpstr>Empowerment &amp; Power Sharing</vt:lpstr>
      <vt:lpstr>Organizational Application:  Empowerment &amp; Power Sharing</vt:lpstr>
      <vt:lpstr>Participant Application: Empowerment &amp; Power Sharing</vt:lpstr>
      <vt:lpstr>Organizational Example:  Empowerment &amp; Power Sharing</vt:lpstr>
      <vt:lpstr>Anti-Racism &amp; Cultural Humility</vt:lpstr>
      <vt:lpstr>Cultural Humility</vt:lpstr>
      <vt:lpstr>Cultural Humility</vt:lpstr>
      <vt:lpstr>“Being Anti-Racist is Central to Trauma-Informed Care: Principles of an Anti-Racist, Trauma-Informed Organization”</vt:lpstr>
      <vt:lpstr>Intersectionality: Kimberlé Crenshaw</vt:lpstr>
      <vt:lpstr>Cultural Humility</vt:lpstr>
      <vt:lpstr>Cultural Humility</vt:lpstr>
      <vt:lpstr>Self-Reflection &amp; Regulation </vt:lpstr>
      <vt:lpstr>Stress in Direct Service Work</vt:lpstr>
      <vt:lpstr>Stress in Direct Service Work</vt:lpstr>
      <vt:lpstr>Stress in Direct Service Work</vt:lpstr>
      <vt:lpstr>Stress in Direct Service Work</vt:lpstr>
      <vt:lpstr>Trauma Stewardship</vt:lpstr>
      <vt:lpstr>PowerPoint Presentation</vt:lpstr>
      <vt:lpstr>PowerPoint Presentation</vt:lpstr>
      <vt:lpstr> EAST </vt:lpstr>
      <vt:lpstr>West</vt:lpstr>
      <vt:lpstr>PowerPoint Presentation</vt:lpstr>
      <vt:lpstr>PowerPoint Presentation</vt:lpstr>
      <vt:lpstr>Find moments to laugh!</vt:lpstr>
      <vt:lpstr>Information &amp; Resources</vt:lpstr>
      <vt:lpstr>References</vt:lpstr>
      <vt:lpstr>References</vt:lpstr>
      <vt:lpstr>References</vt:lpstr>
      <vt:lpstr>References</vt:lpstr>
      <vt:lpstr>References </vt:lpstr>
      <vt:lpstr>References </vt:lpstr>
      <vt:lpstr>Announcements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Gonzalez</dc:creator>
  <cp:lastModifiedBy>Daniels, Raphael</cp:lastModifiedBy>
  <cp:revision>41</cp:revision>
  <dcterms:created xsi:type="dcterms:W3CDTF">2022-09-13T16:13:54Z</dcterms:created>
  <dcterms:modified xsi:type="dcterms:W3CDTF">2023-12-20T19:36:15Z</dcterms:modified>
</cp:coreProperties>
</file>